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3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C8D239-E983-43A8-ACA4-08B5DDA5BD74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251B80-1C00-4E16-9D6D-0F437B2DB2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4781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7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3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3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Systems of Linear Equations: Solutions by Substitution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A System With Infinitely Many Solutions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60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system of linear equations by using substitution: </a:t>
            </a:r>
          </a:p>
          <a:p>
            <a:pPr marL="0" indent="0">
              <a:spcBef>
                <a:spcPct val="45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Solving the first equation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gives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rgbClr val="000099"/>
                </a:solidFill>
              </a:rPr>
              <a:t> = 1 + 2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  <a:r>
              <a:rPr lang="en-US" i="0" dirty="0">
                <a:solidFill>
                  <a:schemeClr val="tx1"/>
                </a:solidFill>
              </a:rPr>
              <a:t>  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Substituting </a:t>
            </a:r>
            <a:r>
              <a:rPr lang="en-US" i="0" dirty="0">
                <a:solidFill>
                  <a:srgbClr val="000099"/>
                </a:solidFill>
              </a:rPr>
              <a:t>1 + 2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in the second equation gives the following.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702050" y="2019300"/>
          <a:ext cx="1739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1739900" imgH="1028700" progId="Equation.DSMT4">
                  <p:embed/>
                </p:oleObj>
              </mc:Choice>
              <mc:Fallback>
                <p:oleObj name="Equation" r:id="rId3" imgW="1739900" imgH="1028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2019300"/>
                        <a:ext cx="17399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346450" y="4495800"/>
          <a:ext cx="245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5" imgW="2450880" imgH="469800" progId="Equation.DSMT4">
                  <p:embed/>
                </p:oleObj>
              </mc:Choice>
              <mc:Fallback>
                <p:oleObj name="Equation" r:id="rId5" imgW="24508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450" y="4495800"/>
                        <a:ext cx="245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752850" y="5124450"/>
          <a:ext cx="2044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7" imgW="2044440" imgH="355320" progId="Equation.DSMT4">
                  <p:embed/>
                </p:oleObj>
              </mc:Choice>
              <mc:Fallback>
                <p:oleObj name="Equation" r:id="rId7" imgW="204444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2850" y="5124450"/>
                        <a:ext cx="2044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099050" y="56388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9" imgW="698400" imgH="291960" progId="Equation.DSMT4">
                  <p:embed/>
                </p:oleObj>
              </mc:Choice>
              <mc:Fallback>
                <p:oleObj name="Equation" r:id="rId9" imgW="6984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9050" y="563880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A System With Infinitely Many Solutions (cont.)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2684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This last equation (3 = 3) is </a:t>
            </a:r>
            <a:r>
              <a:rPr lang="en-US" b="1" i="0" dirty="0">
                <a:solidFill>
                  <a:srgbClr val="FF0000"/>
                </a:solidFill>
              </a:rPr>
              <a:t>always true</a:t>
            </a:r>
            <a:r>
              <a:rPr lang="en-US" i="0" dirty="0">
                <a:solidFill>
                  <a:schemeClr val="tx1"/>
                </a:solidFill>
              </a:rPr>
              <a:t>.  This tells us that the system has an </a:t>
            </a:r>
            <a:r>
              <a:rPr lang="en-US" b="1" i="0" dirty="0">
                <a:solidFill>
                  <a:srgbClr val="FF0000"/>
                </a:solidFill>
              </a:rPr>
              <a:t>infinite number of solutions</a:t>
            </a:r>
            <a:r>
              <a:rPr lang="en-US" i="0" dirty="0">
                <a:solidFill>
                  <a:schemeClr val="tx1"/>
                </a:solidFill>
              </a:rPr>
              <a:t> and that the solutions are of the form </a:t>
            </a:r>
            <a:r>
              <a:rPr lang="en-US" i="0" dirty="0">
                <a:solidFill>
                  <a:srgbClr val="FF0000"/>
                </a:solidFill>
              </a:rPr>
              <a:t>(1 + 2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i="0" dirty="0">
                <a:solidFill>
                  <a:srgbClr val="FF0000"/>
                </a:solidFill>
              </a:rPr>
              <a:t>,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i="0" dirty="0">
                <a:solidFill>
                  <a:srgbClr val="FF0000"/>
                </a:solidFill>
              </a:rPr>
              <a:t>)</a:t>
            </a:r>
            <a:r>
              <a:rPr lang="en-US" i="0" dirty="0">
                <a:solidFill>
                  <a:schemeClr val="tx1"/>
                </a:solidFill>
              </a:rPr>
              <a:t> for all values of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  (Or, solving one of the equations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we </a:t>
            </a:r>
          </a:p>
          <a:p>
            <a:pPr marL="0" indent="0">
              <a:spcBef>
                <a:spcPct val="65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have                       for all values of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.)</a:t>
            </a:r>
          </a:p>
        </p:txBody>
      </p:sp>
      <p:graphicFrame>
        <p:nvGraphicFramePr>
          <p:cNvPr id="14340" name="Object 6"/>
          <p:cNvGraphicFramePr>
            <a:graphicFrameLocks noChangeAspect="1"/>
          </p:cNvGraphicFramePr>
          <p:nvPr/>
        </p:nvGraphicFramePr>
        <p:xfrm>
          <a:off x="1295400" y="3124200"/>
          <a:ext cx="1701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1701800" imgH="927100" progId="Equation.DSMT4">
                  <p:embed/>
                </p:oleObj>
              </mc:Choice>
              <mc:Fallback>
                <p:oleObj name="Equation" r:id="rId3" imgW="1701800" imgH="927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124200"/>
                        <a:ext cx="17018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Solving Systems of Linear Equations by Substitution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919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ts val="6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As illustrated in Example 3, the solution can take two forms for a system with an infinite number of solutions.  In one form we can solve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and then use this expression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in the ordered pair format 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).  For example, in Example 3, solving either equation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gives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i="0" dirty="0">
                <a:solidFill>
                  <a:srgbClr val="000000"/>
                </a:solidFill>
              </a:rPr>
              <a:t>= 1 + 2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and we can write (1 + 2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) to represent all solutions. 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Solving Systems of Linear Equations by Substitution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0346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ts val="6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Alternatively, we can solve for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which gives  </a:t>
            </a:r>
          </a:p>
          <a:p>
            <a:pPr marL="0" indent="0">
              <a:lnSpc>
                <a:spcPct val="150000"/>
              </a:lnSpc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and we have the form                       for all solutions.  </a:t>
            </a: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Try substituting various values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in these expressions and you will see that all results satisfy both equations.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6934200" y="16383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Equation" r:id="rId3" imgW="1523880" imgH="838080" progId="Equation.DSMT4">
                  <p:embed/>
                </p:oleObj>
              </mc:Choice>
              <mc:Fallback>
                <p:oleObj name="Equation" r:id="rId3" imgW="152388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638300"/>
                        <a:ext cx="152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3746500" y="2273300"/>
          <a:ext cx="1701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" name="Equation" r:id="rId5" imgW="1701720" imgH="927000" progId="Equation.DSMT4">
                  <p:embed/>
                </p:oleObj>
              </mc:Choice>
              <mc:Fallback>
                <p:oleObj name="Equation" r:id="rId5" imgW="1701720" imgH="927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0" y="2273300"/>
                        <a:ext cx="17018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A System With Decimals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system of linear equations by using substitution: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Solving the first equation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gives </a:t>
            </a:r>
            <a:r>
              <a:rPr lang="en-US" i="1" dirty="0">
                <a:solidFill>
                  <a:srgbClr val="000064"/>
                </a:solidFill>
              </a:rPr>
              <a:t>y</a:t>
            </a:r>
            <a:r>
              <a:rPr lang="en-US" i="0" dirty="0">
                <a:solidFill>
                  <a:srgbClr val="000064"/>
                </a:solidFill>
              </a:rPr>
              <a:t> = 5 </a:t>
            </a:r>
            <a:r>
              <a:rPr lang="en-US" i="0" dirty="0">
                <a:solidFill>
                  <a:srgbClr val="000064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64"/>
                </a:solidFill>
              </a:rPr>
              <a:t> </a:t>
            </a:r>
            <a:r>
              <a:rPr lang="en-US" i="1" dirty="0">
                <a:solidFill>
                  <a:srgbClr val="000064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 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Substituting </a:t>
            </a:r>
            <a:r>
              <a:rPr lang="en-US" i="0" dirty="0">
                <a:solidFill>
                  <a:srgbClr val="FF00FF"/>
                </a:solidFill>
              </a:rPr>
              <a:t>5 </a:t>
            </a:r>
            <a:r>
              <a:rPr lang="en-US" i="0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FF"/>
                </a:solidFill>
              </a:rPr>
              <a:t> </a:t>
            </a:r>
            <a:r>
              <a:rPr lang="en-US" i="1" dirty="0">
                <a:solidFill>
                  <a:srgbClr val="FF00FF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in the second equation gives the following.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3289300" y="2171700"/>
          <a:ext cx="2565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3" imgW="2565400" imgH="1028700" progId="Equation.DSMT4">
                  <p:embed/>
                </p:oleObj>
              </mc:Choice>
              <mc:Fallback>
                <p:oleObj name="Equation" r:id="rId3" imgW="2565400" imgH="1028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2171700"/>
                        <a:ext cx="25654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Rectangle 8"/>
          <p:cNvSpPr>
            <a:spLocks noChangeArrowheads="1"/>
          </p:cNvSpPr>
          <p:nvPr/>
        </p:nvSpPr>
        <p:spPr bwMode="auto">
          <a:xfrm>
            <a:off x="4953000" y="4953000"/>
            <a:ext cx="403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you could multiply each term by 10 to eliminate the decimal.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501900" y="5054600"/>
          <a:ext cx="2387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5" imgW="2387520" imgH="355320" progId="Equation.DSMT4">
                  <p:embed/>
                </p:oleObj>
              </mc:Choice>
              <mc:Fallback>
                <p:oleObj name="Equation" r:id="rId5" imgW="238752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5054600"/>
                        <a:ext cx="2387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752600" y="5486400"/>
          <a:ext cx="313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7" imgW="3136680" imgH="469800" progId="Equation.DSMT4">
                  <p:embed/>
                </p:oleObj>
              </mc:Choice>
              <mc:Fallback>
                <p:oleObj name="Equation" r:id="rId7" imgW="31366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486400"/>
                        <a:ext cx="313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A System With Decimals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b"/>
          <a:lstStyle/>
          <a:p>
            <a:r>
              <a:rPr lang="en-US" dirty="0"/>
              <a:t>The solution to the system is </a:t>
            </a:r>
            <a:r>
              <a:rPr lang="en-US" dirty="0">
                <a:solidFill>
                  <a:srgbClr val="FF0000"/>
                </a:solidFill>
              </a:rPr>
              <a:t>(6,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1)</a:t>
            </a:r>
            <a:r>
              <a:rPr lang="en-US" dirty="0"/>
              <a:t>.</a:t>
            </a:r>
          </a:p>
          <a:p>
            <a:r>
              <a:rPr lang="en-US" dirty="0"/>
              <a:t>To check, substitute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6 </a:t>
            </a:r>
            <a:r>
              <a:rPr lang="en-US" dirty="0"/>
              <a:t>and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 </a:t>
            </a:r>
            <a:r>
              <a:rPr lang="en-US" dirty="0"/>
              <a:t>in both of the original equations.</a:t>
            </a: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057400" y="1371600"/>
          <a:ext cx="3124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3" imgW="3124080" imgH="291960" progId="Equation.DSMT4">
                  <p:embed/>
                </p:oleObj>
              </mc:Choice>
              <mc:Fallback>
                <p:oleObj name="Equation" r:id="rId3" imgW="31240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71600"/>
                        <a:ext cx="3124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3543300" y="1825625"/>
          <a:ext cx="1854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5" imgW="1854000" imgH="291960" progId="Equation.DSMT4">
                  <p:embed/>
                </p:oleObj>
              </mc:Choice>
              <mc:Fallback>
                <p:oleObj name="Equation" r:id="rId5" imgW="18540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825625"/>
                        <a:ext cx="1854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492500" y="2279650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7" imgW="1968480" imgH="838080" progId="Equation.DSMT4">
                  <p:embed/>
                </p:oleObj>
              </mc:Choice>
              <mc:Fallback>
                <p:oleObj name="Equation" r:id="rId7" imgW="19684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2279650"/>
                        <a:ext cx="196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197350" y="3279775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9" imgW="723600" imgH="291960" progId="Equation.DSMT4">
                  <p:embed/>
                </p:oleObj>
              </mc:Choice>
              <mc:Fallback>
                <p:oleObj name="Equation" r:id="rId9" imgW="7236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350" y="3279775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203700" y="3733800"/>
          <a:ext cx="2921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1" imgW="2920680" imgH="355320" progId="Equation.DSMT4">
                  <p:embed/>
                </p:oleObj>
              </mc:Choice>
              <mc:Fallback>
                <p:oleObj name="Equation" r:id="rId11" imgW="292068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3733800"/>
                        <a:ext cx="2921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>
                <a:solidFill>
                  <a:srgbClr val="000000"/>
                </a:solidFill>
              </a:rPr>
              <a:t>Solve the following systems by using the method of substitution.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530352" y="2362200"/>
          <a:ext cx="7683500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3" imgW="7683500" imgH="3276600" progId="Equation.DSMT4">
                  <p:embed/>
                </p:oleObj>
              </mc:Choice>
              <mc:Fallback>
                <p:oleObj name="Equation" r:id="rId3" imgW="7683500" imgH="3276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62200"/>
                        <a:ext cx="7683500" cy="327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Practice Problem Answers</a:t>
            </a:r>
          </a:p>
        </p:txBody>
      </p:sp>
      <p:graphicFrame>
        <p:nvGraphicFramePr>
          <p:cNvPr id="19459" name="Object 4"/>
          <p:cNvGraphicFramePr>
            <a:graphicFrameLocks noChangeAspect="1"/>
          </p:cNvGraphicFramePr>
          <p:nvPr/>
        </p:nvGraphicFramePr>
        <p:xfrm>
          <a:off x="530352" y="1371600"/>
          <a:ext cx="6350000" cy="214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3" imgW="6349680" imgH="2145960" progId="Equation.DSMT4">
                  <p:embed/>
                </p:oleObj>
              </mc:Choice>
              <mc:Fallback>
                <p:oleObj name="Equation" r:id="rId3" imgW="6349680" imgH="2145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6350000" cy="214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 marL="457200" indent="-457200">
              <a:spcBef>
                <a:spcPct val="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systems of linear equations by using the method of substitution.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Solving Systems of Linear Equations by Substitution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To Solve a System of Linear Equations by Substitution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1.</a:t>
            </a:r>
            <a:r>
              <a:rPr lang="en-US" i="0" dirty="0">
                <a:solidFill>
                  <a:srgbClr val="000000"/>
                </a:solidFill>
              </a:rPr>
              <a:t>	Solve one of the equations for one of the variables.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2.</a:t>
            </a:r>
            <a:r>
              <a:rPr lang="en-US" i="0" dirty="0">
                <a:solidFill>
                  <a:srgbClr val="000000"/>
                </a:solidFill>
              </a:rPr>
              <a:t>	Substitute the resulting expression into the other equation. 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3.</a:t>
            </a:r>
            <a:r>
              <a:rPr lang="en-US" i="0" dirty="0">
                <a:solidFill>
                  <a:srgbClr val="000000"/>
                </a:solidFill>
              </a:rPr>
              <a:t>	Solve this new equation, if possible, and then substitute back into one of the original equations to find the value of the other variable.  (This is known as </a:t>
            </a:r>
            <a:r>
              <a:rPr lang="en-US" b="1" i="0" dirty="0">
                <a:solidFill>
                  <a:srgbClr val="C00000"/>
                </a:solidFill>
              </a:rPr>
              <a:t>back substitution</a:t>
            </a:r>
            <a:r>
              <a:rPr lang="en-US" i="0" dirty="0">
                <a:solidFill>
                  <a:srgbClr val="000000"/>
                </a:solidFill>
              </a:rPr>
              <a:t>.) 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4.</a:t>
            </a:r>
            <a:r>
              <a:rPr lang="en-US" i="0" dirty="0">
                <a:solidFill>
                  <a:srgbClr val="000000"/>
                </a:solidFill>
              </a:rPr>
              <a:t>	Check the solution in both of the original equations.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A System With One Solution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system of linear equations by using substitution: 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first equation is already solved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  Substituting  </a:t>
            </a:r>
          </a:p>
          <a:p>
            <a:pPr marL="0" indent="0">
              <a:spcBef>
                <a:spcPct val="45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           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in the second equation gives the following.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276600" y="1993900"/>
          <a:ext cx="24257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2425700" imgH="1663700" progId="Equation.DSMT4">
                  <p:embed/>
                </p:oleObj>
              </mc:Choice>
              <mc:Fallback>
                <p:oleObj name="Equation" r:id="rId3" imgW="2425700" imgH="1663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993900"/>
                        <a:ext cx="2425700" cy="166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538163" y="4724400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5" imgW="965200" imgH="838200" progId="Equation.DSMT4">
                  <p:embed/>
                </p:oleObj>
              </mc:Choice>
              <mc:Fallback>
                <p:oleObj name="Equation" r:id="rId5" imgW="965200" imgH="83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4724400"/>
                        <a:ext cx="965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A System With One Solution (cont.)</a:t>
            </a:r>
          </a:p>
        </p:txBody>
      </p:sp>
      <p:sp>
        <p:nvSpPr>
          <p:cNvPr id="8196" name="Rectangle 8"/>
          <p:cNvSpPr>
            <a:spLocks noChangeArrowheads="1"/>
          </p:cNvSpPr>
          <p:nvPr/>
        </p:nvSpPr>
        <p:spPr bwMode="auto">
          <a:xfrm>
            <a:off x="5200650" y="2819400"/>
            <a:ext cx="3638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8080"/>
                </a:solidFill>
              </a:rPr>
              <a:t>Multiply both sides by 6, the LCD.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082800" y="1371600"/>
          <a:ext cx="2603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2603160" imgH="927000" progId="Equation.DSMT4">
                  <p:embed/>
                </p:oleObj>
              </mc:Choice>
              <mc:Fallback>
                <p:oleObj name="Equation" r:id="rId3" imgW="260316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1371600"/>
                        <a:ext cx="2603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409700" y="2562860"/>
          <a:ext cx="3606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5" imgW="3606480" imgH="927000" progId="Equation.DSMT4">
                  <p:embed/>
                </p:oleObj>
              </mc:Choice>
              <mc:Fallback>
                <p:oleObj name="Equation" r:id="rId5" imgW="360648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700" y="2562860"/>
                        <a:ext cx="3606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628900" y="3754120"/>
          <a:ext cx="223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7" imgW="2234880" imgH="291960" progId="Equation.DSMT4">
                  <p:embed/>
                </p:oleObj>
              </mc:Choice>
              <mc:Fallback>
                <p:oleObj name="Equation" r:id="rId7" imgW="22348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3754120"/>
                        <a:ext cx="223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124200" y="4310380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9" imgW="1739880" imgH="291960" progId="Equation.DSMT4">
                  <p:embed/>
                </p:oleObj>
              </mc:Choice>
              <mc:Fallback>
                <p:oleObj name="Equation" r:id="rId9" imgW="1739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310380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784600" y="486664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11" imgW="1079280" imgH="291960" progId="Equation.DSMT4">
                  <p:embed/>
                </p:oleObj>
              </mc:Choice>
              <mc:Fallback>
                <p:oleObj name="Equation" r:id="rId11" imgW="10792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486664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962400" y="54229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3" imgW="723600" imgH="291960" progId="Equation.DSMT4">
                  <p:embed/>
                </p:oleObj>
              </mc:Choice>
              <mc:Fallback>
                <p:oleObj name="Equation" r:id="rId13" imgW="7236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54229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A System With One Solution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Substituting </a:t>
            </a:r>
            <a:r>
              <a:rPr lang="en-US" dirty="0">
                <a:solidFill>
                  <a:srgbClr val="FF0000"/>
                </a:solidFill>
              </a:rPr>
              <a:t>6</a:t>
            </a:r>
            <a:r>
              <a:rPr lang="en-US" dirty="0"/>
              <a:t> for </a:t>
            </a:r>
            <a:r>
              <a:rPr lang="en-US" i="1" dirty="0"/>
              <a:t>x </a:t>
            </a:r>
            <a:r>
              <a:rPr lang="en-US" dirty="0"/>
              <a:t>in the first equation gives the corresponding value for </a:t>
            </a:r>
            <a:r>
              <a:rPr lang="en-US" i="1" dirty="0"/>
              <a:t>y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solution to the system is </a:t>
            </a:r>
            <a:r>
              <a:rPr lang="en-US" dirty="0">
                <a:solidFill>
                  <a:srgbClr val="FF0000"/>
                </a:solidFill>
              </a:rPr>
              <a:t>(6, 7)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455613" y="1965325"/>
            <a:ext cx="8226425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378200" y="2628900"/>
          <a:ext cx="170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1701720" imgH="838080" progId="Equation.DSMT4">
                  <p:embed/>
                </p:oleObj>
              </mc:Choice>
              <mc:Fallback>
                <p:oleObj name="Equation" r:id="rId3" imgW="17017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2628900"/>
                        <a:ext cx="170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105400" y="2908300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5" imgW="952200" imgH="291960" progId="Equation.DSMT4">
                  <p:embed/>
                </p:oleObj>
              </mc:Choice>
              <mc:Fallback>
                <p:oleObj name="Equation" r:id="rId5" imgW="9522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908300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6096000" y="290830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7" imgW="469800" imgH="279360" progId="Equation.DSMT4">
                  <p:embed/>
                </p:oleObj>
              </mc:Choice>
              <mc:Fallback>
                <p:oleObj name="Equation" r:id="rId7" imgW="46980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908300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A System With One Solution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/>
              <a:t>Check</a:t>
            </a:r>
          </a:p>
          <a:p>
            <a:r>
              <a:rPr lang="en-US" dirty="0"/>
              <a:t>Substitution shows that </a:t>
            </a:r>
            <a:r>
              <a:rPr lang="en-US" dirty="0">
                <a:solidFill>
                  <a:srgbClr val="FF0000"/>
                </a:solidFill>
              </a:rPr>
              <a:t>(6, 7)</a:t>
            </a:r>
            <a:r>
              <a:rPr lang="en-US" dirty="0"/>
              <a:t> satisfies </a:t>
            </a:r>
            <a:r>
              <a:rPr lang="en-US" b="1" dirty="0"/>
              <a:t>both</a:t>
            </a:r>
            <a:r>
              <a:rPr lang="en-US" dirty="0"/>
              <a:t> of the equations in the system.</a:t>
            </a:r>
          </a:p>
          <a:p>
            <a:endParaRPr lang="en-US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133600" y="29718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" imgW="1473120" imgH="838080" progId="Equation.DSMT4">
                  <p:embed/>
                </p:oleObj>
              </mc:Choice>
              <mc:Fallback>
                <p:oleObj name="Equation" r:id="rId3" imgW="14731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971800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146300" y="3924300"/>
          <a:ext cx="1689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5" imgW="1688760" imgH="965160" progId="Equation.DSMT4">
                  <p:embed/>
                </p:oleObj>
              </mc:Choice>
              <mc:Fallback>
                <p:oleObj name="Equation" r:id="rId5" imgW="168876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3924300"/>
                        <a:ext cx="16891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146300" y="50419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7" imgW="711000" imgH="279360" progId="Equation.DSMT4">
                  <p:embed/>
                </p:oleObj>
              </mc:Choice>
              <mc:Fallback>
                <p:oleObj name="Equation" r:id="rId7" imgW="71100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50419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927600" y="29718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9" imgW="1485720" imgH="838080" progId="Equation.DSMT4">
                  <p:embed/>
                </p:oleObj>
              </mc:Choice>
              <mc:Fallback>
                <p:oleObj name="Equation" r:id="rId9" imgW="14857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297180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686300" y="3924300"/>
          <a:ext cx="1727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11" imgW="1726920" imgH="965160" progId="Equation.DSMT4">
                  <p:embed/>
                </p:oleObj>
              </mc:Choice>
              <mc:Fallback>
                <p:oleObj name="Equation" r:id="rId11" imgW="1726920" imgH="965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3924300"/>
                        <a:ext cx="1727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5702300" y="50673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3" imgW="711000" imgH="291960" progId="Equation.DSMT4">
                  <p:embed/>
                </p:oleObj>
              </mc:Choice>
              <mc:Fallback>
                <p:oleObj name="Equation" r:id="rId13" imgW="7110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300" y="50673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A System With No Solution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3417"/>
          </a:xfrm>
          <a:prstGeom prst="rect">
            <a:avLst/>
          </a:prstGeom>
          <a:noFill/>
        </p:spPr>
        <p:txBody>
          <a:bodyPr tIns="0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system of linear equations by using substitution: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Solving the first equation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gives </a:t>
            </a:r>
            <a:r>
              <a:rPr lang="en-US" i="1" dirty="0">
                <a:solidFill>
                  <a:srgbClr val="000064"/>
                </a:solidFill>
              </a:rPr>
              <a:t>y</a:t>
            </a:r>
            <a:r>
              <a:rPr lang="en-US" i="0" dirty="0">
                <a:solidFill>
                  <a:srgbClr val="000064"/>
                </a:solidFill>
              </a:rPr>
              <a:t> = 1 – 3</a:t>
            </a:r>
            <a:r>
              <a:rPr lang="en-US" i="1" dirty="0">
                <a:solidFill>
                  <a:srgbClr val="000064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  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Substituting </a:t>
            </a:r>
            <a:r>
              <a:rPr lang="en-US" i="0" dirty="0">
                <a:solidFill>
                  <a:srgbClr val="FF00FF"/>
                </a:solidFill>
              </a:rPr>
              <a:t>1 – 3</a:t>
            </a:r>
            <a:r>
              <a:rPr lang="en-US" i="1" dirty="0">
                <a:solidFill>
                  <a:srgbClr val="FF00FF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in the second equation gives the following.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3702050" y="2209800"/>
          <a:ext cx="1739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1739900" imgH="1028700" progId="Equation.DSMT4">
                  <p:embed/>
                </p:oleObj>
              </mc:Choice>
              <mc:Fallback>
                <p:oleObj name="Equation" r:id="rId3" imgW="1739900" imgH="1028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2209800"/>
                        <a:ext cx="17399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A System With No Solution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1338828"/>
          </a:xfrm>
          <a:prstGeom prst="rect">
            <a:avLst/>
          </a:prstGeom>
          <a:noFill/>
        </p:spPr>
        <p:txBody>
          <a:bodyPr tIns="0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This last equation (2 = 3) is </a:t>
            </a:r>
            <a:r>
              <a:rPr lang="en-US" b="1" i="0" dirty="0">
                <a:solidFill>
                  <a:srgbClr val="FF0000"/>
                </a:solidFill>
              </a:rPr>
              <a:t>never true</a:t>
            </a:r>
            <a:r>
              <a:rPr lang="en-US" i="0" dirty="0">
                <a:solidFill>
                  <a:schemeClr val="tx1"/>
                </a:solidFill>
              </a:rPr>
              <a:t>.  This tells us that the system has </a:t>
            </a:r>
            <a:r>
              <a:rPr lang="en-US" b="1" i="0" dirty="0">
                <a:solidFill>
                  <a:srgbClr val="FF0000"/>
                </a:solidFill>
              </a:rPr>
              <a:t>no solution</a:t>
            </a:r>
            <a:r>
              <a:rPr lang="en-US" i="0" dirty="0">
                <a:solidFill>
                  <a:schemeClr val="tx1"/>
                </a:solidFill>
              </a:rPr>
              <a:t>.  Graphically, the lines are parallel and there is no intersection.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3340100" y="1371600"/>
          <a:ext cx="246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3" imgW="2463480" imgH="469800" progId="Equation.DSMT4">
                  <p:embed/>
                </p:oleObj>
              </mc:Choice>
              <mc:Fallback>
                <p:oleObj name="Equation" r:id="rId3" imgW="24634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1371600"/>
                        <a:ext cx="2463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746500" y="2070100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5" imgW="2057400" imgH="291960" progId="Equation.DSMT4">
                  <p:embed/>
                </p:oleObj>
              </mc:Choice>
              <mc:Fallback>
                <p:oleObj name="Equation" r:id="rId5" imgW="20574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0" y="2070100"/>
                        <a:ext cx="2057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5105400" y="25908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7" imgW="698400" imgH="291960" progId="Equation.DSMT4">
                  <p:embed/>
                </p:oleObj>
              </mc:Choice>
              <mc:Fallback>
                <p:oleObj name="Equation" r:id="rId7" imgW="6984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59080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638</Words>
  <Application>Microsoft Office PowerPoint</Application>
  <PresentationFormat>On-screen Show (4:3)</PresentationFormat>
  <Paragraphs>75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Symbol</vt:lpstr>
      <vt:lpstr>Courier New</vt:lpstr>
      <vt:lpstr>Arial</vt:lpstr>
      <vt:lpstr>Office Theme</vt:lpstr>
      <vt:lpstr>Equation</vt:lpstr>
      <vt:lpstr>Section 8.2</vt:lpstr>
      <vt:lpstr>Objective</vt:lpstr>
      <vt:lpstr>Solving Systems of Linear Equations by Substitution</vt:lpstr>
      <vt:lpstr>Example 1: A System With One Solution</vt:lpstr>
      <vt:lpstr>Example 1: A System With One Solution (cont.)</vt:lpstr>
      <vt:lpstr>Example 1: A System With One Solution (cont.)</vt:lpstr>
      <vt:lpstr>Example 1: A System With One Solution (cont.)</vt:lpstr>
      <vt:lpstr>Example 2: A System With No Solution</vt:lpstr>
      <vt:lpstr>Example 2: A System With No Solution (cont.)</vt:lpstr>
      <vt:lpstr>Example 3: A System With Infinitely Many Solutions</vt:lpstr>
      <vt:lpstr>Example 3: A System With Infinitely Many Solutions (cont.)</vt:lpstr>
      <vt:lpstr>Solving Systems of Linear Equations by Substitution</vt:lpstr>
      <vt:lpstr>Solving Systems of Linear Equations by Substitution</vt:lpstr>
      <vt:lpstr>Example 4: A System With Decimals</vt:lpstr>
      <vt:lpstr>Example 4: A System With Decimals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2016-10-04T19:31:28Z</dcterms:modified>
</cp:coreProperties>
</file>