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FF"/>
    <a:srgbClr val="1F497D"/>
    <a:srgbClr val="000000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image" Target="../media/image7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4.wmf"/><Relationship Id="rId1" Type="http://schemas.openxmlformats.org/officeDocument/2006/relationships/image" Target="../media/image11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19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66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3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 with Percent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Sales Tax (cont.)</a:t>
            </a:r>
          </a:p>
        </p:txBody>
      </p:sp>
      <p:sp>
        <p:nvSpPr>
          <p:cNvPr id="251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621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spcBef>
                <a:spcPct val="95000"/>
              </a:spcBef>
              <a:buFont typeface="Courier New" pitchFamily="49" charset="0"/>
              <a:buNone/>
              <a:tabLst>
                <a:tab pos="1482725" algn="l"/>
              </a:tabLst>
            </a:pPr>
            <a:r>
              <a:rPr lang="en-US" i="0" dirty="0">
                <a:solidFill>
                  <a:schemeClr val="tx1"/>
                </a:solidFill>
              </a:rPr>
              <a:t>Total Paid	= Sale Price + Sales Tax 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tabLst>
                <a:tab pos="1482725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7D"/>
                </a:solidFill>
              </a:rPr>
              <a:t>= $1200 + $72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  <a:tabLst>
                <a:tab pos="1482725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33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$1272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total paid for the bicycle, including sales tax, was </a:t>
            </a:r>
            <a:r>
              <a:rPr lang="en-US" i="0" dirty="0">
                <a:solidFill>
                  <a:srgbClr val="FF0000"/>
                </a:solidFill>
              </a:rPr>
              <a:t>$1272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Commission</a:t>
            </a:r>
          </a:p>
        </p:txBody>
      </p:sp>
      <p:sp>
        <p:nvSpPr>
          <p:cNvPr id="252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saleswoman earns a salary of </a:t>
            </a:r>
            <a:r>
              <a:rPr lang="en-US" i="0" dirty="0">
                <a:solidFill>
                  <a:srgbClr val="0000FF"/>
                </a:solidFill>
              </a:rPr>
              <a:t>$1200</a:t>
            </a:r>
            <a:r>
              <a:rPr lang="en-US" i="0" dirty="0">
                <a:solidFill>
                  <a:schemeClr val="tx1"/>
                </a:solidFill>
              </a:rPr>
              <a:t> a month plus a commission of 8% on whatever she sells after she has sold </a:t>
            </a:r>
            <a:r>
              <a:rPr lang="en-US" i="0" dirty="0">
                <a:solidFill>
                  <a:srgbClr val="0000FF"/>
                </a:solidFill>
              </a:rPr>
              <a:t>$8000</a:t>
            </a:r>
            <a:r>
              <a:rPr lang="en-US" i="0" dirty="0">
                <a:solidFill>
                  <a:schemeClr val="tx1"/>
                </a:solidFill>
              </a:rPr>
              <a:t> in furniture.  What did she earn the month she sold </a:t>
            </a:r>
            <a:r>
              <a:rPr lang="en-US" i="0" dirty="0">
                <a:solidFill>
                  <a:srgbClr val="0000FF"/>
                </a:solidFill>
              </a:rPr>
              <a:t>$25,000</a:t>
            </a:r>
            <a:r>
              <a:rPr lang="en-US" i="0" dirty="0">
                <a:solidFill>
                  <a:schemeClr val="tx1"/>
                </a:solidFill>
              </a:rPr>
              <a:t> worth of furniture?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First subtract </a:t>
            </a:r>
            <a:r>
              <a:rPr lang="en-US" i="0" dirty="0">
                <a:solidFill>
                  <a:srgbClr val="0000FF"/>
                </a:solidFill>
              </a:rPr>
              <a:t>$8000</a:t>
            </a:r>
            <a:r>
              <a:rPr lang="en-US" i="0" dirty="0">
                <a:solidFill>
                  <a:schemeClr val="tx1"/>
                </a:solidFill>
              </a:rPr>
              <a:t> from </a:t>
            </a:r>
            <a:r>
              <a:rPr lang="en-US" i="0" dirty="0">
                <a:solidFill>
                  <a:srgbClr val="0000FF"/>
                </a:solidFill>
              </a:rPr>
              <a:t>$25,000</a:t>
            </a:r>
            <a:r>
              <a:rPr lang="en-US" i="0" dirty="0">
                <a:solidFill>
                  <a:schemeClr val="tx1"/>
                </a:solidFill>
              </a:rPr>
              <a:t> to find the amount on which the commission is based.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>
                <a:solidFill>
                  <a:srgbClr val="00007D"/>
                </a:solidFill>
              </a:rPr>
              <a:t>$25,000 − $8000 = $17,000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Commission (cont.)</a:t>
            </a:r>
          </a:p>
        </p:txBody>
      </p:sp>
      <p:sp>
        <p:nvSpPr>
          <p:cNvPr id="253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find the amount of the commission.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add the commission to her salary to find what she earned that month.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>
                <a:solidFill>
                  <a:srgbClr val="00007D"/>
                </a:solidFill>
              </a:rPr>
              <a:t>$1200 + $1360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33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$2560  </a:t>
            </a:r>
            <a:r>
              <a:rPr lang="en-US" sz="2000" i="0" dirty="0">
                <a:solidFill>
                  <a:srgbClr val="007F7F"/>
                </a:solidFill>
              </a:rPr>
              <a:t>earned for the month</a:t>
            </a:r>
          </a:p>
        </p:txBody>
      </p:sp>
      <p:graphicFrame>
        <p:nvGraphicFramePr>
          <p:cNvPr id="253956" name="Object 4"/>
          <p:cNvGraphicFramePr>
            <a:graphicFrameLocks noChangeAspect="1"/>
          </p:cNvGraphicFramePr>
          <p:nvPr/>
        </p:nvGraphicFramePr>
        <p:xfrm>
          <a:off x="1866900" y="3175000"/>
          <a:ext cx="334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3340080" imgH="330120" progId="Equation.DSMT4">
                  <p:embed/>
                </p:oleObj>
              </mc:Choice>
              <mc:Fallback>
                <p:oleObj name="Equation" r:id="rId3" imgW="3340080" imgH="33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3175000"/>
                        <a:ext cx="3340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57" name="Object 5"/>
          <p:cNvGraphicFramePr>
            <a:graphicFrameLocks noChangeAspect="1"/>
          </p:cNvGraphicFramePr>
          <p:nvPr/>
        </p:nvGraphicFramePr>
        <p:xfrm>
          <a:off x="2076450" y="2063750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2831760" imgH="279360" progId="Equation.DSMT4">
                  <p:embed/>
                </p:oleObj>
              </mc:Choice>
              <mc:Fallback>
                <p:oleObj name="Equation" r:id="rId5" imgW="283176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2063750"/>
                        <a:ext cx="2832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58" name="Object 6"/>
          <p:cNvGraphicFramePr>
            <a:graphicFrameLocks noChangeAspect="1"/>
          </p:cNvGraphicFramePr>
          <p:nvPr/>
        </p:nvGraphicFramePr>
        <p:xfrm>
          <a:off x="5422900" y="3175000"/>
          <a:ext cx="1282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1282680" imgH="228600" progId="Equation.DSMT4">
                  <p:embed/>
                </p:oleObj>
              </mc:Choice>
              <mc:Fallback>
                <p:oleObj name="Equation" r:id="rId7" imgW="128268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3175000"/>
                        <a:ext cx="1282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959" name="Line 7"/>
          <p:cNvSpPr>
            <a:spLocks noChangeShapeType="1"/>
          </p:cNvSpPr>
          <p:nvPr/>
        </p:nvSpPr>
        <p:spPr bwMode="auto">
          <a:xfrm>
            <a:off x="2209800" y="2449513"/>
            <a:ext cx="0" cy="5032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53960" name="Line 8"/>
          <p:cNvSpPr>
            <a:spLocks noChangeShapeType="1"/>
          </p:cNvSpPr>
          <p:nvPr/>
        </p:nvSpPr>
        <p:spPr bwMode="auto">
          <a:xfrm>
            <a:off x="3505200" y="2449513"/>
            <a:ext cx="0" cy="5032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53961" name="Line 9"/>
          <p:cNvSpPr>
            <a:spLocks noChangeShapeType="1"/>
          </p:cNvSpPr>
          <p:nvPr/>
        </p:nvSpPr>
        <p:spPr bwMode="auto">
          <a:xfrm>
            <a:off x="4800600" y="2449513"/>
            <a:ext cx="0" cy="5032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9" grpId="0" animBg="1"/>
      <p:bldP spid="253960" grpId="0" animBg="1"/>
      <p:bldP spid="2539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Commission</a:t>
            </a:r>
          </a:p>
        </p:txBody>
      </p:sp>
      <p:sp>
        <p:nvSpPr>
          <p:cNvPr id="2549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The Berrys sold their house.  After paying the real estate agent a commission of 6% of the selling price and then paying </a:t>
            </a:r>
            <a:r>
              <a:rPr lang="en-US" dirty="0">
                <a:solidFill>
                  <a:srgbClr val="0000FF"/>
                </a:solidFill>
              </a:rPr>
              <a:t>$1486</a:t>
            </a:r>
            <a:r>
              <a:rPr lang="en-US" dirty="0"/>
              <a:t> in other costs and </a:t>
            </a:r>
            <a:r>
              <a:rPr lang="en-US" dirty="0">
                <a:solidFill>
                  <a:srgbClr val="0000FF"/>
                </a:solidFill>
              </a:rPr>
              <a:t>$90,000 </a:t>
            </a:r>
            <a:r>
              <a:rPr lang="en-US" dirty="0"/>
              <a:t>on the mortgage, they received </a:t>
            </a:r>
            <a:r>
              <a:rPr lang="en-US" dirty="0">
                <a:solidFill>
                  <a:srgbClr val="0000FF"/>
                </a:solidFill>
              </a:rPr>
              <a:t>$49,514</a:t>
            </a:r>
            <a:r>
              <a:rPr lang="en-US" dirty="0"/>
              <a:t>.  What was the selling price of the house?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relationship: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selling price  −  cost = profit (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i="0" dirty="0">
                <a:solidFill>
                  <a:schemeClr val="tx1"/>
                </a:solidFill>
              </a:rPr>
              <a:t> −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).</a:t>
            </a:r>
          </a:p>
        </p:txBody>
      </p:sp>
      <p:pic>
        <p:nvPicPr>
          <p:cNvPr id="254986" name="Picture 10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8344" y="3958098"/>
            <a:ext cx="2705100" cy="1771650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Commission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</a:t>
            </a:r>
            <a:r>
              <a:rPr lang="en-US" i="1" dirty="0"/>
              <a:t>S </a:t>
            </a:r>
            <a:r>
              <a:rPr lang="en-US" dirty="0"/>
              <a:t>= selling price</a:t>
            </a:r>
          </a:p>
          <a:p>
            <a:r>
              <a:rPr lang="en-US" dirty="0">
                <a:solidFill>
                  <a:srgbClr val="000099"/>
                </a:solidFill>
              </a:rPr>
              <a:t>  cost = 0.06</a:t>
            </a:r>
            <a:r>
              <a:rPr lang="en-US" i="1" dirty="0">
                <a:solidFill>
                  <a:srgbClr val="000099"/>
                </a:solidFill>
              </a:rPr>
              <a:t>S </a:t>
            </a:r>
            <a:r>
              <a:rPr lang="en-US" dirty="0">
                <a:solidFill>
                  <a:srgbClr val="000099"/>
                </a:solidFill>
              </a:rPr>
              <a:t>+ 1486 + 90,000</a:t>
            </a:r>
          </a:p>
          <a:p>
            <a:endParaRPr lang="en-US" dirty="0"/>
          </a:p>
        </p:txBody>
      </p:sp>
      <p:graphicFrame>
        <p:nvGraphicFramePr>
          <p:cNvPr id="256007" name="Object 7"/>
          <p:cNvGraphicFramePr>
            <a:graphicFrameLocks noChangeAspect="1"/>
          </p:cNvGraphicFramePr>
          <p:nvPr/>
        </p:nvGraphicFramePr>
        <p:xfrm>
          <a:off x="584200" y="2425700"/>
          <a:ext cx="7721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7721280" imgH="774360" progId="Equation.DSMT4">
                  <p:embed/>
                </p:oleObj>
              </mc:Choice>
              <mc:Fallback>
                <p:oleObj name="Equation" r:id="rId3" imgW="7721280" imgH="774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425700"/>
                        <a:ext cx="77216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08" name="Line 8"/>
          <p:cNvSpPr>
            <a:spLocks noChangeShapeType="1"/>
          </p:cNvSpPr>
          <p:nvPr/>
        </p:nvSpPr>
        <p:spPr bwMode="auto">
          <a:xfrm>
            <a:off x="1447800" y="31242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56009" name="Line 9"/>
          <p:cNvSpPr>
            <a:spLocks noChangeShapeType="1"/>
          </p:cNvSpPr>
          <p:nvPr/>
        </p:nvSpPr>
        <p:spPr bwMode="auto">
          <a:xfrm>
            <a:off x="5043488" y="30480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56010" name="Line 10"/>
          <p:cNvSpPr>
            <a:spLocks noChangeShapeType="1"/>
          </p:cNvSpPr>
          <p:nvPr/>
        </p:nvSpPr>
        <p:spPr bwMode="auto">
          <a:xfrm>
            <a:off x="7896225" y="30480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256011" name="Object 11"/>
          <p:cNvGraphicFramePr>
            <a:graphicFrameLocks noChangeAspect="1"/>
          </p:cNvGraphicFramePr>
          <p:nvPr/>
        </p:nvGraphicFramePr>
        <p:xfrm>
          <a:off x="1333500" y="3784600"/>
          <a:ext cx="712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7124400" imgH="482400" progId="Equation.DSMT4">
                  <p:embed/>
                </p:oleObj>
              </mc:Choice>
              <mc:Fallback>
                <p:oleObj name="Equation" r:id="rId5" imgW="712440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784600"/>
                        <a:ext cx="7124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12" name="Object 12"/>
          <p:cNvGraphicFramePr>
            <a:graphicFrameLocks noChangeAspect="1"/>
          </p:cNvGraphicFramePr>
          <p:nvPr/>
        </p:nvGraphicFramePr>
        <p:xfrm>
          <a:off x="1309688" y="4445000"/>
          <a:ext cx="715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7149960" imgH="380880" progId="Equation.DSMT4">
                  <p:embed/>
                </p:oleObj>
              </mc:Choice>
              <mc:Fallback>
                <p:oleObj name="Equation" r:id="rId7" imgW="7149960" imgH="3808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4445000"/>
                        <a:ext cx="7150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13" name="Object 13"/>
          <p:cNvGraphicFramePr>
            <a:graphicFrameLocks noChangeAspect="1"/>
          </p:cNvGraphicFramePr>
          <p:nvPr/>
        </p:nvGraphicFramePr>
        <p:xfrm>
          <a:off x="6034088" y="5080000"/>
          <a:ext cx="2527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2527200" imgH="330120" progId="Equation.DSMT4">
                  <p:embed/>
                </p:oleObj>
              </mc:Choice>
              <mc:Fallback>
                <p:oleObj name="Equation" r:id="rId9" imgW="2527200" imgH="3301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088" y="5080000"/>
                        <a:ext cx="2527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14" name="Object 14"/>
          <p:cNvGraphicFramePr>
            <a:graphicFrameLocks noChangeAspect="1"/>
          </p:cNvGraphicFramePr>
          <p:nvPr/>
        </p:nvGraphicFramePr>
        <p:xfrm>
          <a:off x="6680200" y="5613400"/>
          <a:ext cx="1892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1" imgW="1892160" imgH="330120" progId="Equation.DSMT4">
                  <p:embed/>
                </p:oleObj>
              </mc:Choice>
              <mc:Fallback>
                <p:oleObj name="Equation" r:id="rId11" imgW="1892160" imgH="3301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5613400"/>
                        <a:ext cx="1892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8" grpId="0" animBg="1"/>
      <p:bldP spid="256009" grpId="0" animBg="1"/>
      <p:bldP spid="2560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Commission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</a:pPr>
            <a:r>
              <a:rPr lang="en-US" b="1" dirty="0">
                <a:solidFill>
                  <a:schemeClr val="tx1"/>
                </a:solidFill>
              </a:rPr>
              <a:t>Check:</a:t>
            </a:r>
          </a:p>
          <a:p>
            <a:pPr algn="just">
              <a:spcBef>
                <a:spcPct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r>
              <a:rPr lang="en-US" dirty="0"/>
              <a:t>The selling price was </a:t>
            </a:r>
            <a:r>
              <a:rPr lang="en-US" dirty="0">
                <a:solidFill>
                  <a:srgbClr val="FF0000"/>
                </a:solidFill>
              </a:rPr>
              <a:t>$150,000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257036" name="Object 12"/>
          <p:cNvGraphicFramePr>
            <a:graphicFrameLocks noChangeAspect="1"/>
          </p:cNvGraphicFramePr>
          <p:nvPr/>
        </p:nvGraphicFramePr>
        <p:xfrm>
          <a:off x="6281992" y="2197100"/>
          <a:ext cx="26924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2692080" imgH="1460160" progId="Equation.DSMT4">
                  <p:embed/>
                </p:oleObj>
              </mc:Choice>
              <mc:Fallback>
                <p:oleObj name="Equation" r:id="rId3" imgW="2692080" imgH="1460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1992" y="2197100"/>
                        <a:ext cx="26924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037" name="Object 13"/>
          <p:cNvGraphicFramePr>
            <a:graphicFrameLocks noChangeAspect="1"/>
          </p:cNvGraphicFramePr>
          <p:nvPr/>
        </p:nvGraphicFramePr>
        <p:xfrm>
          <a:off x="457200" y="2089150"/>
          <a:ext cx="29083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2908080" imgH="1434960" progId="Equation.DSMT4">
                  <p:embed/>
                </p:oleObj>
              </mc:Choice>
              <mc:Fallback>
                <p:oleObj name="Equation" r:id="rId5" imgW="2908080" imgH="1434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89150"/>
                        <a:ext cx="29083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038" name="Object 14"/>
          <p:cNvGraphicFramePr>
            <a:graphicFrameLocks noChangeAspect="1"/>
          </p:cNvGraphicFramePr>
          <p:nvPr/>
        </p:nvGraphicFramePr>
        <p:xfrm>
          <a:off x="3302000" y="2127250"/>
          <a:ext cx="27940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7" imgW="2793960" imgH="1993680" progId="Equation.DSMT4">
                  <p:embed/>
                </p:oleObj>
              </mc:Choice>
              <mc:Fallback>
                <p:oleObj name="Equation" r:id="rId7" imgW="2793960" imgH="19936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127250"/>
                        <a:ext cx="27940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Percent of Profit</a:t>
            </a:r>
          </a:p>
        </p:txBody>
      </p:sp>
      <p:sp>
        <p:nvSpPr>
          <p:cNvPr id="2580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Calculate the percent of profit for both a. and b. and tell which is the better investment.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$300</a:t>
            </a:r>
            <a:r>
              <a:rPr lang="en-US" i="0" dirty="0">
                <a:solidFill>
                  <a:schemeClr val="tx1"/>
                </a:solidFill>
              </a:rPr>
              <a:t> profit on an investment of </a:t>
            </a:r>
            <a:r>
              <a:rPr lang="en-US" i="0" dirty="0">
                <a:solidFill>
                  <a:srgbClr val="0000FF"/>
                </a:solidFill>
              </a:rPr>
              <a:t>$2400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$500</a:t>
            </a:r>
            <a:r>
              <a:rPr lang="en-US" i="0" dirty="0">
                <a:solidFill>
                  <a:schemeClr val="tx1"/>
                </a:solidFill>
              </a:rPr>
              <a:t> profit on an investment of </a:t>
            </a:r>
            <a:r>
              <a:rPr lang="en-US" i="0" dirty="0">
                <a:solidFill>
                  <a:srgbClr val="0000FF"/>
                </a:solidFill>
              </a:rPr>
              <a:t>$5000</a:t>
            </a:r>
            <a:endParaRPr lang="en-US" b="1" i="0" dirty="0">
              <a:solidFill>
                <a:srgbClr val="0000FF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Set up ratios and find the corresponding percents.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3400" y="4114800"/>
          <a:ext cx="281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2819160" imgH="927000" progId="Equation.DSMT4">
                  <p:embed/>
                </p:oleObj>
              </mc:Choice>
              <mc:Fallback>
                <p:oleObj name="Equation" r:id="rId3" imgW="28191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4800"/>
                        <a:ext cx="281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82296" y="41148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231560" imgH="838080" progId="Equation.DSMT4">
                  <p:embed/>
                </p:oleObj>
              </mc:Choice>
              <mc:Fallback>
                <p:oleObj name="Equation" r:id="rId5" imgW="1231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296" y="41148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97044" y="5134896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533160" imgH="838080" progId="Equation.DSMT4">
                  <p:embed/>
                </p:oleObj>
              </mc:Choice>
              <mc:Fallback>
                <p:oleObj name="Equation" r:id="rId7" imgW="533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044" y="5134896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932904" y="5395452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1091880" imgH="291960" progId="Equation.DSMT4">
                  <p:embed/>
                </p:oleObj>
              </mc:Choice>
              <mc:Fallback>
                <p:oleObj name="Equation" r:id="rId9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904" y="5395452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181600" y="5372100"/>
          <a:ext cx="3086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3085920" imgH="342720" progId="Equation.DSMT4">
                  <p:embed/>
                </p:oleObj>
              </mc:Choice>
              <mc:Fallback>
                <p:oleObj name="Equation" r:id="rId11" imgW="308592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372100"/>
                        <a:ext cx="3086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Percent of Profit (cont.)</a:t>
            </a:r>
          </a:p>
        </p:txBody>
      </p:sp>
      <p:sp>
        <p:nvSpPr>
          <p:cNvPr id="259075" name="Rectangle 3"/>
          <p:cNvSpPr>
            <a:spLocks noGrp="1"/>
          </p:cNvSpPr>
          <p:nvPr>
            <p:ph idx="1"/>
          </p:nvPr>
        </p:nvSpPr>
        <p:spPr>
          <a:xfrm>
            <a:off x="457200" y="3551670"/>
            <a:ext cx="82296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Clearly, </a:t>
            </a:r>
            <a:r>
              <a:rPr lang="en-US" i="0" dirty="0">
                <a:solidFill>
                  <a:srgbClr val="0000FF"/>
                </a:solidFill>
              </a:rPr>
              <a:t>$500</a:t>
            </a:r>
            <a:r>
              <a:rPr lang="en-US" i="0" dirty="0">
                <a:solidFill>
                  <a:schemeClr val="tx1"/>
                </a:solidFill>
              </a:rPr>
              <a:t> is more than </a:t>
            </a:r>
            <a:r>
              <a:rPr lang="en-US" i="0" dirty="0">
                <a:solidFill>
                  <a:srgbClr val="0000FF"/>
                </a:solidFill>
              </a:rPr>
              <a:t>$300</a:t>
            </a:r>
            <a:r>
              <a:rPr lang="en-US" i="0" dirty="0">
                <a:solidFill>
                  <a:schemeClr val="tx1"/>
                </a:solidFill>
              </a:rPr>
              <a:t>, but </a:t>
            </a:r>
            <a:r>
              <a:rPr lang="en-US" i="0" dirty="0">
                <a:solidFill>
                  <a:srgbClr val="0000FF"/>
                </a:solidFill>
              </a:rPr>
              <a:t>12.5%</a:t>
            </a:r>
            <a:r>
              <a:rPr lang="en-US" i="0" dirty="0">
                <a:solidFill>
                  <a:schemeClr val="tx1"/>
                </a:solidFill>
              </a:rPr>
              <a:t> is greater than 10% and </a:t>
            </a:r>
            <a:r>
              <a:rPr lang="en-US" i="0" dirty="0">
                <a:solidFill>
                  <a:srgbClr val="FF0000"/>
                </a:solidFill>
              </a:rPr>
              <a:t>investment </a:t>
            </a:r>
            <a:r>
              <a:rPr lang="en-US" b="1" i="0" dirty="0">
                <a:solidFill>
                  <a:srgbClr val="FF0000"/>
                </a:solidFill>
              </a:rPr>
              <a:t>a. </a:t>
            </a:r>
            <a:r>
              <a:rPr lang="en-US" i="0" dirty="0">
                <a:solidFill>
                  <a:srgbClr val="FF0000"/>
                </a:solidFill>
              </a:rPr>
              <a:t>is the better investment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457200" y="1435100"/>
          <a:ext cx="281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2819160" imgH="927000" progId="Equation.DSMT4">
                  <p:embed/>
                </p:oleObj>
              </mc:Choice>
              <mc:Fallback>
                <p:oleObj name="Equation" r:id="rId3" imgW="28191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35100"/>
                        <a:ext cx="281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308556" y="1447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396800" imgH="838080" progId="Equation.DSMT4">
                  <p:embed/>
                </p:oleObj>
              </mc:Choice>
              <mc:Fallback>
                <p:oleObj name="Equation" r:id="rId5" imgW="1396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556" y="1447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293808" y="248510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3808" y="248510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023852" y="2757948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852" y="2757948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876800" y="2743200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2628720" imgH="342720" progId="Equation.DSMT4">
                  <p:embed/>
                </p:oleObj>
              </mc:Choice>
              <mc:Fallback>
                <p:oleObj name="Equation" r:id="rId11" imgW="262872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262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600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0406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Write 0.3 as a percent.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Write 6.4% as a decimal.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Write     as a percent.</a:t>
            </a:r>
          </a:p>
          <a:p>
            <a:pPr marL="463550" indent="-46355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Find 12% of 200.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5.</a:t>
            </a:r>
            <a:r>
              <a:rPr lang="en-US" i="0" dirty="0">
                <a:solidFill>
                  <a:srgbClr val="000000"/>
                </a:solidFill>
              </a:rPr>
              <a:t>	Find the percent of profit if $480 is made on an investment of $1500.</a:t>
            </a:r>
          </a:p>
        </p:txBody>
      </p:sp>
      <p:graphicFrame>
        <p:nvGraphicFramePr>
          <p:cNvPr id="260100" name="Object 4"/>
          <p:cNvGraphicFramePr>
            <a:graphicFrameLocks noChangeAspect="1"/>
          </p:cNvGraphicFramePr>
          <p:nvPr/>
        </p:nvGraphicFramePr>
        <p:xfrm>
          <a:off x="1890252" y="240644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240644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61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30%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0.064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20%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24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32%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percents of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fractional parts of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word problems involving decimals, fractions, and percents.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Basic Percent Equation</a:t>
            </a:r>
          </a:p>
        </p:txBody>
      </p:sp>
      <p:sp>
        <p:nvSpPr>
          <p:cNvPr id="243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The Basic Formula </a:t>
            </a:r>
            <a:r>
              <a:rPr lang="en-US" b="1" i="1" dirty="0">
                <a:solidFill>
                  <a:srgbClr val="000000"/>
                </a:solidFill>
              </a:rPr>
              <a:t>R</a:t>
            </a:r>
            <a:r>
              <a:rPr lang="en-US" b="1" i="0" dirty="0">
                <a:solidFill>
                  <a:srgbClr val="000000"/>
                </a:solidFill>
              </a:rPr>
              <a:t> ·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i="0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b="1" i="0" dirty="0">
                <a:solidFill>
                  <a:srgbClr val="CC0000"/>
                </a:solidFill>
              </a:rPr>
              <a:t>RATE</a:t>
            </a:r>
            <a:r>
              <a:rPr lang="en-US" i="0" dirty="0">
                <a:solidFill>
                  <a:srgbClr val="000000"/>
                </a:solidFill>
              </a:rPr>
              <a:t> or percent (as a decimal or fraction)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b="1" i="0" dirty="0">
                <a:solidFill>
                  <a:srgbClr val="CC0000"/>
                </a:solidFill>
              </a:rPr>
              <a:t>BASE</a:t>
            </a:r>
            <a:r>
              <a:rPr lang="en-US" i="0" dirty="0">
                <a:solidFill>
                  <a:srgbClr val="000000"/>
                </a:solidFill>
              </a:rPr>
              <a:t> (number we are finding the percent of)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b="1" i="0" dirty="0">
                <a:solidFill>
                  <a:srgbClr val="CC0000"/>
                </a:solidFill>
              </a:rPr>
              <a:t>AMOUNT</a:t>
            </a:r>
            <a:r>
              <a:rPr lang="en-US" i="0" dirty="0">
                <a:solidFill>
                  <a:srgbClr val="000000"/>
                </a:solidFill>
              </a:rPr>
              <a:t> (a part of the base)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“</a:t>
            </a:r>
            <a:r>
              <a:rPr lang="en-US" b="1" i="0" dirty="0">
                <a:solidFill>
                  <a:srgbClr val="CC0000"/>
                </a:solidFill>
              </a:rPr>
              <a:t>of </a:t>
            </a:r>
            <a:r>
              <a:rPr lang="en-US" i="0" dirty="0">
                <a:solidFill>
                  <a:srgbClr val="000000"/>
                </a:solidFill>
              </a:rPr>
              <a:t>” means to multiply.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“</a:t>
            </a:r>
            <a:r>
              <a:rPr lang="en-US" b="1" i="0" dirty="0">
                <a:solidFill>
                  <a:srgbClr val="CC0000"/>
                </a:solidFill>
              </a:rPr>
              <a:t>is </a:t>
            </a:r>
            <a:r>
              <a:rPr lang="en-US" i="0" dirty="0">
                <a:solidFill>
                  <a:srgbClr val="000000"/>
                </a:solidFill>
              </a:rPr>
              <a:t>” means equal (=).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relationship among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is given in the  equation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43716" name="Object 4"/>
          <p:cNvGraphicFramePr>
            <a:graphicFrameLocks noChangeAspect="1"/>
          </p:cNvGraphicFramePr>
          <p:nvPr/>
        </p:nvGraphicFramePr>
        <p:xfrm>
          <a:off x="3098800" y="5257800"/>
          <a:ext cx="322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225600" imgH="406080" progId="Equation.DSMT4">
                  <p:embed/>
                </p:oleObj>
              </mc:Choice>
              <mc:Fallback>
                <p:oleObj name="Equation" r:id="rId3" imgW="322560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5257800"/>
                        <a:ext cx="3225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Percent of a Number</a:t>
            </a:r>
          </a:p>
        </p:txBody>
      </p:sp>
      <p:sp>
        <p:nvSpPr>
          <p:cNvPr id="2447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934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What is </a:t>
            </a:r>
            <a:r>
              <a:rPr lang="en-US" i="0" dirty="0">
                <a:solidFill>
                  <a:srgbClr val="0000FF"/>
                </a:solidFill>
              </a:rPr>
              <a:t>72%</a:t>
            </a:r>
            <a:r>
              <a:rPr lang="en-US" i="0" dirty="0">
                <a:solidFill>
                  <a:schemeClr val="tx1"/>
                </a:solidFill>
              </a:rPr>
              <a:t> of </a:t>
            </a:r>
            <a:r>
              <a:rPr lang="en-US" i="0" dirty="0">
                <a:solidFill>
                  <a:srgbClr val="0000FF"/>
                </a:solidFill>
              </a:rPr>
              <a:t>800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i="0" dirty="0">
                <a:solidFill>
                  <a:srgbClr val="000099"/>
                </a:solidFill>
              </a:rPr>
              <a:t> = 0.72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= 800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is unknown.</a:t>
            </a:r>
          </a:p>
          <a:p>
            <a:pPr marL="465138" indent="-465138">
              <a:spcBef>
                <a:spcPct val="7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 </a:t>
            </a:r>
            <a:r>
              <a:rPr lang="en-US" i="0" dirty="0">
                <a:solidFill>
                  <a:srgbClr val="FF0000"/>
                </a:solidFill>
              </a:rPr>
              <a:t>576 </a:t>
            </a:r>
            <a:r>
              <a:rPr lang="en-US" i="0" dirty="0">
                <a:solidFill>
                  <a:schemeClr val="tx1"/>
                </a:solidFill>
              </a:rPr>
              <a:t>is </a:t>
            </a:r>
            <a:r>
              <a:rPr lang="en-US" i="0" dirty="0">
                <a:solidFill>
                  <a:srgbClr val="0000FF"/>
                </a:solidFill>
              </a:rPr>
              <a:t>72% </a:t>
            </a:r>
            <a:r>
              <a:rPr lang="en-US" i="0" dirty="0">
                <a:solidFill>
                  <a:schemeClr val="tx1"/>
                </a:solidFill>
              </a:rPr>
              <a:t>of</a:t>
            </a:r>
            <a:r>
              <a:rPr lang="en-US" i="0" dirty="0">
                <a:solidFill>
                  <a:srgbClr val="0000FF"/>
                </a:solidFill>
              </a:rPr>
              <a:t> 800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44740" name="Object 4"/>
          <p:cNvGraphicFramePr>
            <a:graphicFrameLocks noChangeAspect="1"/>
          </p:cNvGraphicFramePr>
          <p:nvPr/>
        </p:nvGraphicFramePr>
        <p:xfrm>
          <a:off x="2603500" y="45085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447560" imgH="291960" progId="Equation.DSMT4">
                  <p:embed/>
                </p:oleObj>
              </mc:Choice>
              <mc:Fallback>
                <p:oleObj name="Equation" r:id="rId3" imgW="144756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5085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1" name="Object 5"/>
          <p:cNvGraphicFramePr>
            <a:graphicFrameLocks noChangeAspect="1"/>
          </p:cNvGraphicFramePr>
          <p:nvPr/>
        </p:nvGraphicFramePr>
        <p:xfrm>
          <a:off x="1752600" y="2997200"/>
          <a:ext cx="228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2286000" imgH="279360" progId="Equation.DSMT4">
                  <p:embed/>
                </p:oleObj>
              </mc:Choice>
              <mc:Fallback>
                <p:oleObj name="Equation" r:id="rId5" imgW="228600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97200"/>
                        <a:ext cx="2286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2" name="Object 6"/>
          <p:cNvGraphicFramePr>
            <a:graphicFrameLocks noChangeAspect="1"/>
          </p:cNvGraphicFramePr>
          <p:nvPr/>
        </p:nvGraphicFramePr>
        <p:xfrm>
          <a:off x="1600200" y="39624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2438280" imgH="291960" progId="Equation.DSMT4">
                  <p:embed/>
                </p:oleObj>
              </mc:Choice>
              <mc:Fallback>
                <p:oleObj name="Equation" r:id="rId7" imgW="243828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2438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3" name="Object 7"/>
          <p:cNvGraphicFramePr>
            <a:graphicFrameLocks noChangeAspect="1"/>
          </p:cNvGraphicFramePr>
          <p:nvPr/>
        </p:nvGraphicFramePr>
        <p:xfrm>
          <a:off x="4419600" y="3963988"/>
          <a:ext cx="3136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3136680" imgH="304560" progId="Equation.DSMT4">
                  <p:embed/>
                </p:oleObj>
              </mc:Choice>
              <mc:Fallback>
                <p:oleObj name="Equation" r:id="rId9" imgW="313668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963988"/>
                        <a:ext cx="3136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4744" name="Line 8"/>
          <p:cNvSpPr>
            <a:spLocks noChangeShapeType="1"/>
          </p:cNvSpPr>
          <p:nvPr/>
        </p:nvSpPr>
        <p:spPr bwMode="auto">
          <a:xfrm>
            <a:off x="1858296" y="33528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4745" name="Line 9"/>
          <p:cNvSpPr>
            <a:spLocks noChangeShapeType="1"/>
          </p:cNvSpPr>
          <p:nvPr/>
        </p:nvSpPr>
        <p:spPr bwMode="auto">
          <a:xfrm>
            <a:off x="2953211" y="33528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4746" name="Line 10"/>
          <p:cNvSpPr>
            <a:spLocks noChangeShapeType="1"/>
          </p:cNvSpPr>
          <p:nvPr/>
        </p:nvSpPr>
        <p:spPr bwMode="auto">
          <a:xfrm>
            <a:off x="3919538" y="33528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4" grpId="0" animBg="1"/>
      <p:bldP spid="244745" grpId="0" animBg="1"/>
      <p:bldP spid="2447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Percent of a Number (cont.)</a:t>
            </a:r>
          </a:p>
        </p:txBody>
      </p:sp>
      <p:sp>
        <p:nvSpPr>
          <p:cNvPr id="245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65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57%</a:t>
            </a:r>
            <a:r>
              <a:rPr lang="en-US" i="0" dirty="0">
                <a:solidFill>
                  <a:schemeClr val="tx1"/>
                </a:solidFill>
              </a:rPr>
              <a:t> of what number is </a:t>
            </a:r>
            <a:r>
              <a:rPr lang="en-US" i="0" dirty="0">
                <a:solidFill>
                  <a:srgbClr val="0000FF"/>
                </a:solidFill>
              </a:rPr>
              <a:t>163.191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i="0" dirty="0">
                <a:solidFill>
                  <a:srgbClr val="000099"/>
                </a:solidFill>
              </a:rPr>
              <a:t> = 0.57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is unknown 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0000FF"/>
                </a:solidFill>
              </a:rPr>
              <a:t>163.191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spcBef>
                <a:spcPct val="6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5138" indent="-465138">
              <a:spcBef>
                <a:spcPct val="75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45764" name="Object 4"/>
          <p:cNvGraphicFramePr>
            <a:graphicFrameLocks noChangeAspect="1"/>
          </p:cNvGraphicFramePr>
          <p:nvPr/>
        </p:nvGraphicFramePr>
        <p:xfrm>
          <a:off x="2917535" y="5213556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688760" imgH="291960" progId="Equation.DSMT4">
                  <p:embed/>
                </p:oleObj>
              </mc:Choice>
              <mc:Fallback>
                <p:oleObj name="Equation" r:id="rId3" imgW="168876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535" y="5213556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5" name="Object 5"/>
          <p:cNvGraphicFramePr>
            <a:graphicFrameLocks noChangeAspect="1"/>
          </p:cNvGraphicFramePr>
          <p:nvPr/>
        </p:nvGraphicFramePr>
        <p:xfrm>
          <a:off x="1752600" y="2895600"/>
          <a:ext cx="228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2286000" imgH="279360" progId="Equation.DSMT4">
                  <p:embed/>
                </p:oleObj>
              </mc:Choice>
              <mc:Fallback>
                <p:oleObj name="Equation" r:id="rId5" imgW="228600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95600"/>
                        <a:ext cx="2286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6" name="Object 6"/>
          <p:cNvGraphicFramePr>
            <a:graphicFrameLocks noChangeAspect="1"/>
          </p:cNvGraphicFramePr>
          <p:nvPr/>
        </p:nvGraphicFramePr>
        <p:xfrm>
          <a:off x="1476375" y="3795252"/>
          <a:ext cx="331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3314520" imgH="291960" progId="Equation.DSMT4">
                  <p:embed/>
                </p:oleObj>
              </mc:Choice>
              <mc:Fallback>
                <p:oleObj name="Equation" r:id="rId7" imgW="331452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795252"/>
                        <a:ext cx="331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7" name="Object 7"/>
          <p:cNvGraphicFramePr>
            <a:graphicFrameLocks noChangeAspect="1"/>
          </p:cNvGraphicFramePr>
          <p:nvPr/>
        </p:nvGraphicFramePr>
        <p:xfrm>
          <a:off x="4927188" y="4521200"/>
          <a:ext cx="3924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3924000" imgH="279360" progId="Equation.DSMT4">
                  <p:embed/>
                </p:oleObj>
              </mc:Choice>
              <mc:Fallback>
                <p:oleObj name="Equation" r:id="rId9" imgW="392400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188" y="4521200"/>
                        <a:ext cx="3924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68" name="Line 8"/>
          <p:cNvSpPr>
            <a:spLocks noChangeShapeType="1"/>
          </p:cNvSpPr>
          <p:nvPr/>
        </p:nvSpPr>
        <p:spPr bwMode="auto">
          <a:xfrm>
            <a:off x="1828800" y="3230563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5769" name="Line 9"/>
          <p:cNvSpPr>
            <a:spLocks noChangeShapeType="1"/>
          </p:cNvSpPr>
          <p:nvPr/>
        </p:nvSpPr>
        <p:spPr bwMode="auto">
          <a:xfrm>
            <a:off x="2938463" y="3230563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5770" name="Line 10"/>
          <p:cNvSpPr>
            <a:spLocks noChangeShapeType="1"/>
          </p:cNvSpPr>
          <p:nvPr/>
        </p:nvSpPr>
        <p:spPr bwMode="auto">
          <a:xfrm>
            <a:off x="3919538" y="3230563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245771" name="Object 11"/>
          <p:cNvGraphicFramePr>
            <a:graphicFrameLocks noChangeAspect="1"/>
          </p:cNvGraphicFramePr>
          <p:nvPr/>
        </p:nvGraphicFramePr>
        <p:xfrm>
          <a:off x="2265363" y="4237704"/>
          <a:ext cx="256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1" imgW="2565360" imgH="838080" progId="Equation.DSMT4">
                  <p:embed/>
                </p:oleObj>
              </mc:Choice>
              <mc:Fallback>
                <p:oleObj name="Equation" r:id="rId11" imgW="25653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4237704"/>
                        <a:ext cx="256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5515896"/>
            <a:ext cx="41969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sz="2800" dirty="0"/>
              <a:t>So </a:t>
            </a:r>
            <a:r>
              <a:rPr lang="en-US" sz="2800" dirty="0">
                <a:solidFill>
                  <a:srgbClr val="0000FF"/>
                </a:solidFill>
              </a:rPr>
              <a:t>57%</a:t>
            </a:r>
            <a:r>
              <a:rPr lang="en-US" sz="2800" dirty="0"/>
              <a:t> of </a:t>
            </a:r>
            <a:r>
              <a:rPr lang="en-US" sz="2800" dirty="0">
                <a:solidFill>
                  <a:srgbClr val="FF0000"/>
                </a:solidFill>
              </a:rPr>
              <a:t>286.3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0000FF"/>
                </a:solidFill>
              </a:rPr>
              <a:t>163.191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8" grpId="0" animBg="1"/>
      <p:bldP spid="245769" grpId="0" animBg="1"/>
      <p:bldP spid="245770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Percent of a Number (cont.)</a:t>
            </a:r>
          </a:p>
        </p:txBody>
      </p:sp>
      <p:sp>
        <p:nvSpPr>
          <p:cNvPr id="2467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51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What percent of </a:t>
            </a:r>
            <a:r>
              <a:rPr lang="en-US" i="0" dirty="0">
                <a:solidFill>
                  <a:srgbClr val="0000FF"/>
                </a:solidFill>
              </a:rPr>
              <a:t>180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0000FF"/>
                </a:solidFill>
              </a:rPr>
              <a:t>45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is unknown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0000FF"/>
                </a:solidFill>
              </a:rPr>
              <a:t>180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0000FF"/>
                </a:solidFill>
              </a:rPr>
              <a:t>45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spcBef>
                <a:spcPct val="8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5138" indent="-465138">
              <a:spcBef>
                <a:spcPct val="105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46788" name="Object 4"/>
          <p:cNvGraphicFramePr>
            <a:graphicFrameLocks noChangeAspect="1"/>
          </p:cNvGraphicFramePr>
          <p:nvPr/>
        </p:nvGraphicFramePr>
        <p:xfrm>
          <a:off x="3460750" y="53684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155600" imgH="304560" progId="Equation.DSMT4">
                  <p:embed/>
                </p:oleObj>
              </mc:Choice>
              <mc:Fallback>
                <p:oleObj name="Equation" r:id="rId3" imgW="115560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5368416"/>
                        <a:ext cx="1155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89" name="Object 5"/>
          <p:cNvGraphicFramePr>
            <a:graphicFrameLocks noChangeAspect="1"/>
          </p:cNvGraphicFramePr>
          <p:nvPr/>
        </p:nvGraphicFramePr>
        <p:xfrm>
          <a:off x="2057400" y="2772696"/>
          <a:ext cx="228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2286000" imgH="279360" progId="Equation.DSMT4">
                  <p:embed/>
                </p:oleObj>
              </mc:Choice>
              <mc:Fallback>
                <p:oleObj name="Equation" r:id="rId5" imgW="228600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772696"/>
                        <a:ext cx="2286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0" name="Object 6"/>
          <p:cNvGraphicFramePr>
            <a:graphicFrameLocks noChangeAspect="1"/>
          </p:cNvGraphicFramePr>
          <p:nvPr/>
        </p:nvGraphicFramePr>
        <p:xfrm>
          <a:off x="2014538" y="3552316"/>
          <a:ext cx="240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2400120" imgH="291960" progId="Equation.DSMT4">
                  <p:embed/>
                </p:oleObj>
              </mc:Choice>
              <mc:Fallback>
                <p:oleObj name="Equation" r:id="rId7" imgW="240012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552316"/>
                        <a:ext cx="240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290099"/>
              </p:ext>
            </p:extLst>
          </p:nvPr>
        </p:nvGraphicFramePr>
        <p:xfrm>
          <a:off x="4691063" y="4175125"/>
          <a:ext cx="405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4051080" imgH="279360" progId="Equation.DSMT4">
                  <p:embed/>
                </p:oleObj>
              </mc:Choice>
              <mc:Fallback>
                <p:oleObj name="Equation" r:id="rId9" imgW="405108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063" y="4175125"/>
                        <a:ext cx="4051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792" name="Line 8"/>
          <p:cNvSpPr>
            <a:spLocks noChangeShapeType="1"/>
          </p:cNvSpPr>
          <p:nvPr/>
        </p:nvSpPr>
        <p:spPr bwMode="auto">
          <a:xfrm>
            <a:off x="2133600" y="3107659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6793" name="Line 9"/>
          <p:cNvSpPr>
            <a:spLocks noChangeShapeType="1"/>
          </p:cNvSpPr>
          <p:nvPr/>
        </p:nvSpPr>
        <p:spPr bwMode="auto">
          <a:xfrm>
            <a:off x="3243263" y="3107659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6794" name="Line 10"/>
          <p:cNvSpPr>
            <a:spLocks noChangeShapeType="1"/>
          </p:cNvSpPr>
          <p:nvPr/>
        </p:nvSpPr>
        <p:spPr bwMode="auto">
          <a:xfrm>
            <a:off x="4224338" y="3107659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246795" name="Object 11"/>
          <p:cNvGraphicFramePr>
            <a:graphicFrameLocks noChangeAspect="1"/>
          </p:cNvGraphicFramePr>
          <p:nvPr/>
        </p:nvGraphicFramePr>
        <p:xfrm>
          <a:off x="2667000" y="3920616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1866600" imgH="838080" progId="Equation.DSMT4">
                  <p:embed/>
                </p:oleObj>
              </mc:Choice>
              <mc:Fallback>
                <p:oleObj name="Equation" r:id="rId11" imgW="18666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920616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6" name="Object 12"/>
          <p:cNvGraphicFramePr>
            <a:graphicFrameLocks noChangeAspect="1"/>
          </p:cNvGraphicFramePr>
          <p:nvPr/>
        </p:nvGraphicFramePr>
        <p:xfrm>
          <a:off x="3429000" y="4911216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1168200" imgH="291960" progId="Equation.DSMT4">
                  <p:embed/>
                </p:oleObj>
              </mc:Choice>
              <mc:Fallback>
                <p:oleObj name="Equation" r:id="rId13" imgW="116820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11216"/>
                        <a:ext cx="1168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631092"/>
              </p:ext>
            </p:extLst>
          </p:nvPr>
        </p:nvGraphicFramePr>
        <p:xfrm>
          <a:off x="4773613" y="5368925"/>
          <a:ext cx="361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5" imgW="3619440" imgH="279360" progId="Equation.DSMT4">
                  <p:embed/>
                </p:oleObj>
              </mc:Choice>
              <mc:Fallback>
                <p:oleObj name="Equation" r:id="rId15" imgW="361944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613" y="5368925"/>
                        <a:ext cx="361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57200" y="5547852"/>
            <a:ext cx="31005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So </a:t>
            </a:r>
            <a:r>
              <a:rPr lang="en-US" sz="2800" dirty="0">
                <a:solidFill>
                  <a:srgbClr val="FF0000"/>
                </a:solidFill>
              </a:rPr>
              <a:t>25% </a:t>
            </a:r>
            <a:r>
              <a:rPr lang="en-US" sz="2800" dirty="0"/>
              <a:t>of </a:t>
            </a:r>
            <a:r>
              <a:rPr lang="en-US" sz="2800" dirty="0">
                <a:solidFill>
                  <a:srgbClr val="0000FF"/>
                </a:solidFill>
              </a:rPr>
              <a:t>180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0000FF"/>
                </a:solidFill>
              </a:rPr>
              <a:t>45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92" grpId="0" animBg="1"/>
      <p:bldP spid="246793" grpId="0" animBg="1"/>
      <p:bldP spid="246794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Discounts</a:t>
            </a:r>
          </a:p>
        </p:txBody>
      </p:sp>
      <p:sp>
        <p:nvSpPr>
          <p:cNvPr id="2478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bicycle was purchased at a discount of </a:t>
            </a:r>
            <a:r>
              <a:rPr lang="en-US" i="0" dirty="0">
                <a:solidFill>
                  <a:srgbClr val="0000FF"/>
                </a:solidFill>
              </a:rPr>
              <a:t>25%</a:t>
            </a:r>
            <a:r>
              <a:rPr lang="en-US" i="0" dirty="0">
                <a:solidFill>
                  <a:schemeClr val="tx1"/>
                </a:solidFill>
              </a:rPr>
              <a:t> of its original price of </a:t>
            </a:r>
            <a:r>
              <a:rPr lang="en-US" i="0" dirty="0">
                <a:solidFill>
                  <a:srgbClr val="0000FF"/>
                </a:solidFill>
              </a:rPr>
              <a:t>$1600</a:t>
            </a:r>
            <a:r>
              <a:rPr lang="en-US" i="0" dirty="0">
                <a:solidFill>
                  <a:schemeClr val="tx1"/>
                </a:solidFill>
              </a:rPr>
              <a:t>.  What was the sale price?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47814" name="Picture 6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819400"/>
            <a:ext cx="3125788" cy="2395538"/>
          </a:xfrm>
          <a:prstGeom prst="rect">
            <a:avLst/>
          </a:prstGeom>
          <a:noFill/>
        </p:spPr>
      </p:pic>
      <p:sp>
        <p:nvSpPr>
          <p:cNvPr id="247815" name="Rectangle 7"/>
          <p:cNvSpPr>
            <a:spLocks noChangeArrowheads="1"/>
          </p:cNvSpPr>
          <p:nvPr/>
        </p:nvSpPr>
        <p:spPr bwMode="auto">
          <a:xfrm>
            <a:off x="455613" y="2709862"/>
            <a:ext cx="4954587" cy="3081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0" dirty="0"/>
              <a:t>There are two ways to approach this problem.  One way is to find the discount and then subtract this amount from </a:t>
            </a:r>
            <a:r>
              <a:rPr lang="en-US" sz="2800" b="0" dirty="0">
                <a:solidFill>
                  <a:srgbClr val="0000FF"/>
                </a:solidFill>
              </a:rPr>
              <a:t>$1600</a:t>
            </a:r>
            <a:r>
              <a:rPr lang="en-US" sz="2800" b="0" dirty="0"/>
              <a:t>.  Another way is to subtract 25% from 100% to get 75% and then find 75% of </a:t>
            </a:r>
            <a:r>
              <a:rPr lang="en-US" sz="2800" b="0" dirty="0">
                <a:solidFill>
                  <a:srgbClr val="0000FF"/>
                </a:solidFill>
              </a:rPr>
              <a:t>$1600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Discounts (cont.)</a:t>
            </a:r>
          </a:p>
        </p:txBody>
      </p:sp>
      <p:sp>
        <p:nvSpPr>
          <p:cNvPr id="2488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Here, we will calculate the discount and then subtract from the original price.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Original Price − Discount </a:t>
            </a:r>
            <a:r>
              <a:rPr lang="en-US" i="0" dirty="0">
                <a:solidFill>
                  <a:srgbClr val="00007D"/>
                </a:solidFill>
              </a:rPr>
              <a:t>= $1600 − $400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$1200</a:t>
            </a:r>
            <a:endParaRPr lang="en-US" sz="2000" i="0" dirty="0">
              <a:solidFill>
                <a:srgbClr val="FF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sale price for the bicycle was </a:t>
            </a:r>
            <a:r>
              <a:rPr lang="en-US" i="0" dirty="0">
                <a:solidFill>
                  <a:srgbClr val="FF0000"/>
                </a:solidFill>
              </a:rPr>
              <a:t>$1200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248838" name="Object 6"/>
          <p:cNvGraphicFramePr>
            <a:graphicFrameLocks noChangeAspect="1"/>
          </p:cNvGraphicFramePr>
          <p:nvPr/>
        </p:nvGraphicFramePr>
        <p:xfrm>
          <a:off x="1981200" y="3657600"/>
          <a:ext cx="274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2743200" imgH="291960" progId="Equation.DSMT4">
                  <p:embed/>
                </p:oleObj>
              </mc:Choice>
              <mc:Fallback>
                <p:oleObj name="Equation" r:id="rId3" imgW="274320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274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9" name="Object 7"/>
          <p:cNvGraphicFramePr>
            <a:graphicFrameLocks noChangeAspect="1"/>
          </p:cNvGraphicFramePr>
          <p:nvPr/>
        </p:nvGraphicFramePr>
        <p:xfrm>
          <a:off x="2209800" y="24384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2361960" imgH="279360" progId="Equation.DSMT4">
                  <p:embed/>
                </p:oleObj>
              </mc:Choice>
              <mc:Fallback>
                <p:oleObj name="Equation" r:id="rId5" imgW="2361960" imgH="2793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438400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40" name="Object 8"/>
          <p:cNvGraphicFramePr>
            <a:graphicFrameLocks noChangeAspect="1"/>
          </p:cNvGraphicFramePr>
          <p:nvPr/>
        </p:nvGraphicFramePr>
        <p:xfrm>
          <a:off x="5000625" y="3668713"/>
          <a:ext cx="939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939600" imgH="228600" progId="Equation.DSMT4">
                  <p:embed/>
                </p:oleObj>
              </mc:Choice>
              <mc:Fallback>
                <p:oleObj name="Equation" r:id="rId7" imgW="9396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3668713"/>
                        <a:ext cx="9398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841" name="Line 9"/>
          <p:cNvSpPr>
            <a:spLocks noChangeShapeType="1"/>
          </p:cNvSpPr>
          <p:nvPr/>
        </p:nvSpPr>
        <p:spPr bwMode="auto">
          <a:xfrm>
            <a:off x="2328863" y="29718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8842" name="Line 10"/>
          <p:cNvSpPr>
            <a:spLocks noChangeShapeType="1"/>
          </p:cNvSpPr>
          <p:nvPr/>
        </p:nvSpPr>
        <p:spPr bwMode="auto">
          <a:xfrm>
            <a:off x="3505200" y="29718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8843" name="Line 11"/>
          <p:cNvSpPr>
            <a:spLocks noChangeShapeType="1"/>
          </p:cNvSpPr>
          <p:nvPr/>
        </p:nvSpPr>
        <p:spPr bwMode="auto">
          <a:xfrm>
            <a:off x="4419600" y="2971800"/>
            <a:ext cx="0" cy="503238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98660" y="4358148"/>
            <a:ext cx="1087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F7F"/>
                </a:solidFill>
              </a:rPr>
              <a:t>Sale price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41" grpId="0" animBg="1"/>
      <p:bldP spid="248842" grpId="0" animBg="1"/>
      <p:bldP spid="248843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Sales Tax</a:t>
            </a:r>
          </a:p>
        </p:txBody>
      </p:sp>
      <p:sp>
        <p:nvSpPr>
          <p:cNvPr id="251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sales tax was added to the sale price </a:t>
            </a:r>
            <a:r>
              <a:rPr lang="en-US" i="0" dirty="0">
                <a:solidFill>
                  <a:srgbClr val="0000FF"/>
                </a:solidFill>
              </a:rPr>
              <a:t>$1200</a:t>
            </a:r>
            <a:r>
              <a:rPr lang="en-US" i="0" dirty="0">
                <a:solidFill>
                  <a:schemeClr val="tx1"/>
                </a:solidFill>
              </a:rPr>
              <a:t> of the bicycle in Example 2.  What was the total paid for the bicycle?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sales tax must be calculated on the sale price and then added to the sale price.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51908" name="Object 4"/>
          <p:cNvGraphicFramePr>
            <a:graphicFrameLocks noChangeAspect="1"/>
          </p:cNvGraphicFramePr>
          <p:nvPr/>
        </p:nvGraphicFramePr>
        <p:xfrm>
          <a:off x="1957388" y="4965700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2692080" imgH="291960" progId="Equation.DSMT4">
                  <p:embed/>
                </p:oleObj>
              </mc:Choice>
              <mc:Fallback>
                <p:oleObj name="Equation" r:id="rId3" imgW="269208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4965700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09" name="Object 5"/>
          <p:cNvGraphicFramePr>
            <a:graphicFrameLocks noChangeAspect="1"/>
          </p:cNvGraphicFramePr>
          <p:nvPr/>
        </p:nvGraphicFramePr>
        <p:xfrm>
          <a:off x="2209800" y="40640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2361960" imgH="279360" progId="Equation.DSMT4">
                  <p:embed/>
                </p:oleObj>
              </mc:Choice>
              <mc:Fallback>
                <p:oleObj name="Equation" r:id="rId5" imgW="236196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10" name="Object 6"/>
          <p:cNvGraphicFramePr>
            <a:graphicFrameLocks noChangeAspect="1"/>
          </p:cNvGraphicFramePr>
          <p:nvPr/>
        </p:nvGraphicFramePr>
        <p:xfrm>
          <a:off x="4987925" y="49784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7" imgW="965160" imgH="241200" progId="Equation.DSMT4">
                  <p:embed/>
                </p:oleObj>
              </mc:Choice>
              <mc:Fallback>
                <p:oleObj name="Equation" r:id="rId7" imgW="96516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5" y="4978400"/>
                        <a:ext cx="965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1911" name="Line 7"/>
          <p:cNvSpPr>
            <a:spLocks noChangeShapeType="1"/>
          </p:cNvSpPr>
          <p:nvPr/>
        </p:nvSpPr>
        <p:spPr bwMode="auto">
          <a:xfrm>
            <a:off x="2328863" y="4370388"/>
            <a:ext cx="0" cy="5032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51912" name="Line 8"/>
          <p:cNvSpPr>
            <a:spLocks noChangeShapeType="1"/>
          </p:cNvSpPr>
          <p:nvPr/>
        </p:nvSpPr>
        <p:spPr bwMode="auto">
          <a:xfrm>
            <a:off x="3505200" y="4370388"/>
            <a:ext cx="0" cy="5032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51913" name="Line 9"/>
          <p:cNvSpPr>
            <a:spLocks noChangeShapeType="1"/>
          </p:cNvSpPr>
          <p:nvPr/>
        </p:nvSpPr>
        <p:spPr bwMode="auto">
          <a:xfrm>
            <a:off x="4419600" y="4370388"/>
            <a:ext cx="0" cy="5032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11" grpId="0" animBg="1"/>
      <p:bldP spid="251912" grpId="0" animBg="1"/>
      <p:bldP spid="2519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584</Words>
  <Application>Microsoft Office PowerPoint</Application>
  <PresentationFormat>On-screen Show (4:3)</PresentationFormat>
  <Paragraphs>113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2.7</vt:lpstr>
      <vt:lpstr>Objectives</vt:lpstr>
      <vt:lpstr>The Basic Percent Equation</vt:lpstr>
      <vt:lpstr>Example 1: Percent of a Number</vt:lpstr>
      <vt:lpstr>Example 1: Percent of a Number (cont.)</vt:lpstr>
      <vt:lpstr>Example 1: Percent of a Number (cont.)</vt:lpstr>
      <vt:lpstr>Example 2: Discounts</vt:lpstr>
      <vt:lpstr>Example 2: Discounts (cont.)</vt:lpstr>
      <vt:lpstr>Example 3: Sales Tax</vt:lpstr>
      <vt:lpstr>Example 3: Sales Tax (cont.)</vt:lpstr>
      <vt:lpstr>Example 4: Commission</vt:lpstr>
      <vt:lpstr>Example 4: Commission (cont.)</vt:lpstr>
      <vt:lpstr>Example 5: Commission</vt:lpstr>
      <vt:lpstr>Example 5: Commission (cont.)</vt:lpstr>
      <vt:lpstr>Example 5: Commission (cont.)</vt:lpstr>
      <vt:lpstr>Example 6: Percent of Profit</vt:lpstr>
      <vt:lpstr>Example 6: Percent of Profit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2016-10-03T17:00:56Z</dcterms:modified>
</cp:coreProperties>
</file>