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2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i86pc" panose="020B0609020003040203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CC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6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A0F5-7057-467A-A3A2-038A79750525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8DEF-C8F3-4AE1-A495-961A80BEF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8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8.wmf"/><Relationship Id="rId3" Type="http://schemas.openxmlformats.org/officeDocument/2006/relationships/image" Target="../media/image41.jpeg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image" Target="../media/image14.jp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jp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6.jp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Common Logarithms and Natural Logarithms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Natural Logarithms (Base </a:t>
            </a:r>
            <a:r>
              <a:rPr lang="en-US" sz="3200" i="1" dirty="0">
                <a:solidFill>
                  <a:schemeClr val="accent1"/>
                </a:solidFill>
              </a:rPr>
              <a:t>e</a:t>
            </a:r>
            <a:r>
              <a:rPr lang="en-US" sz="3200" dirty="0">
                <a:solidFill>
                  <a:schemeClr val="accent1"/>
                </a:solidFill>
              </a:rPr>
              <a:t> Logarithms)</a:t>
            </a:r>
          </a:p>
        </p:txBody>
      </p:sp>
      <p:sp>
        <p:nvSpPr>
          <p:cNvPr id="13315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882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bIns="137160"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Using a Calculator to Evaluate Natural Logarithms (Base </a:t>
            </a:r>
            <a:r>
              <a:rPr lang="en-US" b="1" i="1" dirty="0">
                <a:solidFill>
                  <a:srgbClr val="000000"/>
                </a:solidFill>
              </a:rPr>
              <a:t>e</a:t>
            </a:r>
            <a:r>
              <a:rPr lang="en-US" b="1" i="0" dirty="0">
                <a:solidFill>
                  <a:srgbClr val="000000"/>
                </a:solidFill>
              </a:rPr>
              <a:t>)</a:t>
            </a: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To evaluate a </a:t>
            </a:r>
            <a:r>
              <a:rPr lang="en-US" b="1" i="0" dirty="0">
                <a:solidFill>
                  <a:srgbClr val="C00000"/>
                </a:solidFill>
              </a:rPr>
              <a:t>natural logarithm </a:t>
            </a:r>
            <a:r>
              <a:rPr lang="en-US" i="0" dirty="0">
                <a:solidFill>
                  <a:srgbClr val="000000"/>
                </a:solidFill>
              </a:rPr>
              <a:t>on a TI-84 Plus graphing calculator: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Press the            key. </a:t>
            </a:r>
            <a:r>
              <a:rPr lang="en-US" i="0" dirty="0">
                <a:solidFill>
                  <a:srgbClr val="000000"/>
                </a:solidFill>
                <a:latin typeface="Ti86pc" pitchFamily="49" charset="0"/>
              </a:rPr>
              <a:t>ln(</a:t>
            </a:r>
            <a:r>
              <a:rPr lang="en-US" i="0" dirty="0">
                <a:solidFill>
                  <a:srgbClr val="000000"/>
                </a:solidFill>
              </a:rPr>
              <a:t> will appear on the display.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2.	</a:t>
            </a:r>
            <a:r>
              <a:rPr lang="en-US" i="0" dirty="0">
                <a:solidFill>
                  <a:srgbClr val="000000"/>
                </a:solidFill>
              </a:rPr>
              <a:t>Enter the number and a right-hand parenthesis,       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                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3.	</a:t>
            </a:r>
            <a:r>
              <a:rPr lang="en-US" i="0" dirty="0">
                <a:solidFill>
                  <a:srgbClr val="000000"/>
                </a:solidFill>
              </a:rPr>
              <a:t>Press           .</a:t>
            </a:r>
          </a:p>
        </p:txBody>
      </p:sp>
      <p:pic>
        <p:nvPicPr>
          <p:cNvPr id="13316" name="Picture 5" descr="Parens-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67200"/>
            <a:ext cx="74822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865" y="4876800"/>
            <a:ext cx="75466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5700" y="3276600"/>
            <a:ext cx="74814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Evaluating Natural Logarithms Using a TI-84 Plus Graphing Calculator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4572000" algn="l"/>
                <a:tab pos="5035550" algn="l"/>
              </a:tabLst>
            </a:pPr>
            <a:r>
              <a:rPr lang="en-US" i="0" dirty="0">
                <a:solidFill>
                  <a:schemeClr val="tx1"/>
                </a:solidFill>
              </a:rPr>
              <a:t>Use a TI-84 Plus graphing calculator to find the values of the following natural logarithms.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4572000" algn="l"/>
                <a:tab pos="5035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rgbClr val="0000FF"/>
                </a:solidFill>
              </a:rPr>
              <a:t>ln 1</a:t>
            </a:r>
            <a:r>
              <a:rPr lang="en-US" i="0" dirty="0">
                <a:solidFill>
                  <a:schemeClr val="tx1"/>
                </a:solidFill>
              </a:rPr>
              <a:t>		</a:t>
            </a: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rgbClr val="0000FF"/>
                </a:solidFill>
              </a:rPr>
              <a:t>ln 3</a:t>
            </a: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rgbClr val="0000FF"/>
                </a:solidFill>
              </a:rPr>
              <a:t>ln 0.02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4572000" algn="l"/>
                <a:tab pos="5035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	</a:t>
            </a:r>
            <a:r>
              <a:rPr lang="en-US" i="0" dirty="0">
                <a:solidFill>
                  <a:schemeClr val="tx1"/>
                </a:solidFill>
              </a:rPr>
              <a:t>From the display we see the results 			(accurate to 9 decimal places).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4572000" algn="l"/>
                <a:tab pos="5035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  </a:t>
            </a:r>
            <a:r>
              <a:rPr lang="en-US" i="0" dirty="0">
                <a:solidFill>
                  <a:srgbClr val="0000FF"/>
                </a:solidFill>
              </a:rPr>
              <a:t>ln 1</a:t>
            </a:r>
            <a:r>
              <a:rPr lang="en-US" i="0" dirty="0">
                <a:solidFill>
                  <a:srgbClr val="00007D"/>
                </a:solidFill>
              </a:rPr>
              <a:t> 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4572000" algn="l"/>
                <a:tab pos="5035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</a:t>
            </a:r>
            <a:r>
              <a:rPr lang="en-US" i="0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ln 3</a:t>
            </a:r>
            <a:r>
              <a:rPr lang="en-US" i="0" dirty="0">
                <a:solidFill>
                  <a:srgbClr val="00007D"/>
                </a:solidFill>
              </a:rPr>
              <a:t> ≈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1.098612289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4572000" algn="l"/>
                <a:tab pos="5035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</a:t>
            </a:r>
            <a:r>
              <a:rPr lang="en-US" i="0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ln 0.02</a:t>
            </a:r>
            <a:r>
              <a:rPr lang="en-US" i="0" dirty="0">
                <a:solidFill>
                  <a:srgbClr val="00007D"/>
                </a:solidFill>
              </a:rPr>
              <a:t> ≈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3.912023005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916293"/>
            <a:ext cx="2743200" cy="1876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Finding the Inverse of a Natural Logarithm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(Base </a:t>
            </a:r>
            <a:r>
              <a:rPr lang="en-US" sz="3200" i="1" dirty="0">
                <a:solidFill>
                  <a:schemeClr val="accent1"/>
                </a:solidFill>
              </a:rPr>
              <a:t>e</a:t>
            </a:r>
            <a:r>
              <a:rPr lang="en-US" sz="3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5363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882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lIns="91440" bIns="137160"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Using a Calculator to Find the inverse of ln of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To evaluate the </a:t>
            </a:r>
            <a:r>
              <a:rPr lang="en-US" b="1" i="0" dirty="0">
                <a:solidFill>
                  <a:srgbClr val="C00000"/>
                </a:solidFill>
              </a:rPr>
              <a:t>inverse ln of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on a TI-84 Plus graphing calculator: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 1.	</a:t>
            </a:r>
            <a:r>
              <a:rPr lang="en-US" i="0" dirty="0">
                <a:solidFill>
                  <a:srgbClr val="000000"/>
                </a:solidFill>
              </a:rPr>
              <a:t>Press           and          .  The expression </a:t>
            </a:r>
            <a:r>
              <a:rPr lang="en-US" i="0" dirty="0">
                <a:solidFill>
                  <a:srgbClr val="000000"/>
                </a:solidFill>
                <a:latin typeface="Ti86pc" pitchFamily="49" charset="0"/>
              </a:rPr>
              <a:t>e^(</a:t>
            </a:r>
            <a:r>
              <a:rPr lang="en-US" i="0" dirty="0">
                <a:solidFill>
                  <a:srgbClr val="000000"/>
                </a:solidFill>
              </a:rPr>
              <a:t> will 	 	appear on the display.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 2.	</a:t>
            </a:r>
            <a:r>
              <a:rPr lang="en-US" i="0" dirty="0">
                <a:solidFill>
                  <a:srgbClr val="000000"/>
                </a:solidFill>
              </a:rPr>
              <a:t>Enter the value of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i="0" dirty="0">
                <a:solidFill>
                  <a:srgbClr val="000000"/>
                </a:solidFill>
              </a:rPr>
              <a:t> and a right-hand parenthesis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                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 3.	</a:t>
            </a:r>
            <a:r>
              <a:rPr lang="en-US" i="0" dirty="0">
                <a:solidFill>
                  <a:srgbClr val="000000"/>
                </a:solidFill>
              </a:rPr>
              <a:t>Press           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364" name="Picture 5" descr="Parens-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204" y="4316896"/>
            <a:ext cx="74590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645" y="4865536"/>
            <a:ext cx="75466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054" y="2857500"/>
            <a:ext cx="74814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2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7254" y="2857500"/>
            <a:ext cx="74814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Use a TI-84 Plus graphing calculator to find the inverse ln of </a:t>
            </a:r>
            <a:r>
              <a:rPr lang="en-US" sz="3200" i="1" dirty="0">
                <a:solidFill>
                  <a:schemeClr val="accent1"/>
                </a:solidFill>
              </a:rPr>
              <a:t>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1828800" algn="l"/>
                <a:tab pos="4114800" algn="l"/>
                <a:tab pos="6400800" algn="l"/>
              </a:tabLst>
            </a:pPr>
            <a:r>
              <a:rPr lang="en-US" i="0" dirty="0">
                <a:solidFill>
                  <a:schemeClr val="tx1"/>
                </a:solidFill>
              </a:rPr>
              <a:t>Use a TI-84 Plus graphing calculator to find the inverse ln of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for each expression. (That is, find the value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.)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rgbClr val="0000FF"/>
                </a:solidFill>
              </a:rPr>
              <a:t>ln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3	</a:t>
            </a: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rgbClr val="0000FF"/>
                </a:solidFill>
              </a:rPr>
              <a:t>ln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1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  <a:tab pos="1828800" algn="l"/>
                <a:tab pos="2743200" algn="l"/>
                <a:tab pos="32004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</a:t>
            </a:r>
            <a:r>
              <a:rPr lang="en-US" i="0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ln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0.1	</a:t>
            </a:r>
            <a:r>
              <a:rPr lang="en-US" b="1" i="0" dirty="0">
                <a:solidFill>
                  <a:schemeClr val="tx1"/>
                </a:solidFill>
              </a:rPr>
              <a:t>d.	</a:t>
            </a:r>
            <a:r>
              <a:rPr lang="en-US" i="0" dirty="0">
                <a:solidFill>
                  <a:srgbClr val="0000FF"/>
                </a:solidFill>
              </a:rPr>
              <a:t>ln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50</a:t>
            </a:r>
          </a:p>
          <a:p>
            <a:pPr marL="0" indent="0">
              <a:buFont typeface="Courier New" pitchFamily="49" charset="0"/>
              <a:buNone/>
              <a:tabLst>
                <a:tab pos="1828800" algn="l"/>
                <a:tab pos="4114800" algn="l"/>
                <a:tab pos="64008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 </a:t>
            </a:r>
            <a:r>
              <a:rPr lang="en-US" i="0" dirty="0">
                <a:solidFill>
                  <a:schemeClr val="tx1"/>
                </a:solidFill>
              </a:rPr>
              <a:t>Thus the calculator gives,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35137"/>
            <a:ext cx="2392680" cy="1637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300" y="3972537"/>
            <a:ext cx="2377440" cy="16266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33400" y="3880512"/>
          <a:ext cx="129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5" imgW="1295280" imgH="380880" progId="Equation.DSMT4">
                  <p:embed/>
                </p:oleObj>
              </mc:Choice>
              <mc:Fallback>
                <p:oleObj name="Equation" r:id="rId5" imgW="129528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0512"/>
                        <a:ext cx="1295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901208" y="3981736"/>
          <a:ext cx="215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7" imgW="2158920" imgH="291960" progId="Equation.DSMT4">
                  <p:embed/>
                </p:oleObj>
              </mc:Choice>
              <mc:Fallback>
                <p:oleObj name="Equation" r:id="rId7" imgW="215892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208" y="3981736"/>
                        <a:ext cx="215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33400" y="4454856"/>
          <a:ext cx="1422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9" imgW="1422360" imgH="380880" progId="Equation.DSMT4">
                  <p:embed/>
                </p:oleObj>
              </mc:Choice>
              <mc:Fallback>
                <p:oleObj name="Equation" r:id="rId9" imgW="142236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54856"/>
                        <a:ext cx="1422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002808" y="4544704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11" imgW="2336760" imgH="291960" progId="Equation.DSMT4">
                  <p:embed/>
                </p:oleObj>
              </mc:Choice>
              <mc:Fallback>
                <p:oleObj name="Equation" r:id="rId11" imgW="233676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808" y="4544704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33400" y="5042848"/>
          <a:ext cx="157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13" imgW="1574640" imgH="380880" progId="Equation.DSMT4">
                  <p:embed/>
                </p:oleObj>
              </mc:Choice>
              <mc:Fallback>
                <p:oleObj name="Equation" r:id="rId13" imgW="1574640" imgH="380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42848"/>
                        <a:ext cx="157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168856" y="5132696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15" imgW="2171520" imgH="291960" progId="Equation.DSMT4">
                  <p:embed/>
                </p:oleObj>
              </mc:Choice>
              <mc:Fallback>
                <p:oleObj name="Equation" r:id="rId15" imgW="217152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856" y="5132696"/>
                        <a:ext cx="217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33400" y="5594064"/>
          <a:ext cx="1409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17" imgW="1409400" imgH="380880" progId="Equation.DSMT4">
                  <p:embed/>
                </p:oleObj>
              </mc:Choice>
              <mc:Fallback>
                <p:oleObj name="Equation" r:id="rId17" imgW="1409400" imgH="380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94064"/>
                        <a:ext cx="1409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994848" y="5689600"/>
          <a:ext cx="264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9" imgW="2641320" imgH="291960" progId="Equation.DSMT4">
                  <p:embed/>
                </p:oleObj>
              </mc:Choice>
              <mc:Fallback>
                <p:oleObj name="Equation" r:id="rId19" imgW="264132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848" y="5689600"/>
                        <a:ext cx="264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724400" y="5613400"/>
          <a:ext cx="302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21" imgW="3022560" imgH="380880" progId="Equation.DSMT4">
                  <p:embed/>
                </p:oleObj>
              </mc:Choice>
              <mc:Fallback>
                <p:oleObj name="Equation" r:id="rId21" imgW="302256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13400"/>
                        <a:ext cx="302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63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533400" indent="-533400">
              <a:buFont typeface="Courier New" pitchFamily="49" charset="0"/>
              <a:buNone/>
              <a:tabLst>
                <a:tab pos="339725" algn="l"/>
              </a:tabLst>
            </a:pPr>
            <a:r>
              <a:rPr lang="en-US" i="0" dirty="0">
                <a:solidFill>
                  <a:srgbClr val="000000"/>
                </a:solidFill>
              </a:rPr>
              <a:t>Express each equation in logarithmic form. </a:t>
            </a:r>
          </a:p>
          <a:p>
            <a:pPr marL="533400" indent="-533400" algn="ctr">
              <a:buFont typeface="Courier New" pitchFamily="49" charset="0"/>
              <a:buNone/>
              <a:tabLst>
                <a:tab pos="339725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533400" indent="-533400">
              <a:lnSpc>
                <a:spcPts val="3400"/>
              </a:lnSpc>
              <a:spcBef>
                <a:spcPts val="3000"/>
              </a:spcBef>
              <a:buFont typeface="Courier New" pitchFamily="49" charset="0"/>
              <a:buNone/>
              <a:tabLst>
                <a:tab pos="339725" algn="l"/>
              </a:tabLst>
            </a:pPr>
            <a:r>
              <a:rPr lang="en-US" i="0" dirty="0">
                <a:solidFill>
                  <a:srgbClr val="000000"/>
                </a:solidFill>
              </a:rPr>
              <a:t>Express each equation in exponential form. </a:t>
            </a:r>
          </a:p>
          <a:p>
            <a:pPr marL="533400" indent="-533400" algn="ctr">
              <a:buFont typeface="Courier New" pitchFamily="49" charset="0"/>
              <a:buNone/>
              <a:tabLst>
                <a:tab pos="339725" algn="l"/>
              </a:tabLst>
            </a:pP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571500" y="1981200"/>
          <a:ext cx="742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7429500" imgH="381000" progId="Equation.DSMT4">
                  <p:embed/>
                </p:oleObj>
              </mc:Choice>
              <mc:Fallback>
                <p:oleObj name="Equation" r:id="rId3" imgW="7429500" imgH="38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81200"/>
                        <a:ext cx="742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8"/>
          <p:cNvGraphicFramePr>
            <a:graphicFrameLocks noChangeAspect="1"/>
          </p:cNvGraphicFramePr>
          <p:nvPr/>
        </p:nvGraphicFramePr>
        <p:xfrm>
          <a:off x="533400" y="3168650"/>
          <a:ext cx="648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6489700" imgH="838200" progId="Equation.DSMT4">
                  <p:embed/>
                </p:oleObj>
              </mc:Choice>
              <mc:Fallback>
                <p:oleObj name="Equation" r:id="rId5" imgW="6489700" imgH="838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68650"/>
                        <a:ext cx="6489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 (cont.)</a:t>
            </a:r>
          </a:p>
        </p:txBody>
      </p:sp>
      <p:sp>
        <p:nvSpPr>
          <p:cNvPr id="18435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80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339725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a calculator to evaluate each logarithm (accurate to 4 decimal places).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3397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339725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a calculator to find the value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 each equation (accurate to 4 decimal places). </a:t>
            </a:r>
          </a:p>
          <a:p>
            <a:pPr marL="0" indent="0">
              <a:buFont typeface="Courier New" pitchFamily="49" charset="0"/>
              <a:buNone/>
              <a:tabLst>
                <a:tab pos="339725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558800" y="2230460"/>
          <a:ext cx="685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6858000" imgH="469800" progId="Equation.DSMT4">
                  <p:embed/>
                </p:oleObj>
              </mc:Choice>
              <mc:Fallback>
                <p:oleObj name="Equation" r:id="rId3" imgW="685800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230460"/>
                        <a:ext cx="68580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571500" y="3906860"/>
          <a:ext cx="678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6781800" imgH="368300" progId="Equation.DSMT4">
                  <p:embed/>
                </p:oleObj>
              </mc:Choice>
              <mc:Fallback>
                <p:oleObj name="Equation" r:id="rId5" imgW="67818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906860"/>
                        <a:ext cx="6781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 Answers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381000" y="1295400"/>
          <a:ext cx="777240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7772400" imgH="2908080" progId="Equation.DSMT4">
                  <p:embed/>
                </p:oleObj>
              </mc:Choice>
              <mc:Fallback>
                <p:oleObj name="Equation" r:id="rId3" imgW="7772400" imgH="290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7772400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Understand that base 10 logarithms are called </a:t>
            </a:r>
            <a:r>
              <a:rPr lang="en-US" b="1" i="0" dirty="0">
                <a:solidFill>
                  <a:schemeClr val="tx1"/>
                </a:solidFill>
              </a:rPr>
              <a:t>common logarithms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a calculator to find the values of expressions with common logarithms.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Understand that base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0" dirty="0">
                <a:solidFill>
                  <a:schemeClr val="tx1"/>
                </a:solidFill>
              </a:rPr>
              <a:t> logarithms are called </a:t>
            </a:r>
            <a:r>
              <a:rPr lang="en-US" b="1" i="0" dirty="0">
                <a:solidFill>
                  <a:schemeClr val="tx1"/>
                </a:solidFill>
              </a:rPr>
              <a:t>natural logarithms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a calculator to find the values of expressions with natural logarithms.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a calculator to find inverse logarithms (called antilogs) for common and for natural logarithms.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Example 1: Translations Between Exponential Form and Logarithmic Form Using Common Logarithms</a:t>
            </a:r>
            <a:br>
              <a:rPr lang="en-US" sz="3000" dirty="0">
                <a:solidFill>
                  <a:schemeClr val="accent1"/>
                </a:solidFill>
              </a:rPr>
            </a:br>
            <a:endParaRPr lang="en-US" sz="3000" dirty="0">
              <a:solidFill>
                <a:schemeClr val="accent1"/>
              </a:solidFill>
            </a:endParaRPr>
          </a:p>
        </p:txBody>
      </p:sp>
      <p:graphicFrame>
        <p:nvGraphicFramePr>
          <p:cNvPr id="1031234" name="Group 66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251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698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574675" algn="l"/>
                          <a:tab pos="3433763" algn="l"/>
                        </a:tabLst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	Exponential Form	Logarithmic Form	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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log 10,000 = 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This is a common logarithm that equals 4.	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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log 0.01 = 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This is a common logarithm that equals 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2.	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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log 6.3 = </a:t>
                      </a:r>
                      <a:r>
                        <a:rPr kumimoji="0" lang="en-US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This is a common logarithm that equals </a:t>
                      </a:r>
                      <a:r>
                        <a:rPr kumimoji="0" lang="en-US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x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. 	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175" name="Object 52"/>
          <p:cNvGraphicFramePr>
            <a:graphicFrameLocks noChangeAspect="1"/>
          </p:cNvGraphicFramePr>
          <p:nvPr/>
        </p:nvGraphicFramePr>
        <p:xfrm>
          <a:off x="1295400" y="2397456"/>
          <a:ext cx="161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612900" imgH="381000" progId="Equation.DSMT4">
                  <p:embed/>
                </p:oleObj>
              </mc:Choice>
              <mc:Fallback>
                <p:oleObj name="Equation" r:id="rId3" imgW="1612900" imgH="3810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97456"/>
                        <a:ext cx="1612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6" name="Object 53"/>
          <p:cNvGraphicFramePr>
            <a:graphicFrameLocks noChangeAspect="1"/>
          </p:cNvGraphicFramePr>
          <p:nvPr/>
        </p:nvGraphicFramePr>
        <p:xfrm>
          <a:off x="1416050" y="354045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371600" imgH="342720" progId="Equation.DSMT4">
                  <p:embed/>
                </p:oleObj>
              </mc:Choice>
              <mc:Fallback>
                <p:oleObj name="Equation" r:id="rId5" imgW="1371600" imgH="3427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54045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7" name="Object 54"/>
          <p:cNvGraphicFramePr>
            <a:graphicFrameLocks noChangeAspect="1"/>
          </p:cNvGraphicFramePr>
          <p:nvPr/>
        </p:nvGraphicFramePr>
        <p:xfrm>
          <a:off x="1543050" y="4776148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1117115" imgH="342751" progId="Equation.DSMT4">
                  <p:embed/>
                </p:oleObj>
              </mc:Choice>
              <mc:Fallback>
                <p:oleObj name="Equation" r:id="rId7" imgW="1117115" imgH="342751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776148"/>
                        <a:ext cx="1117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Common Logarithms (Base 10 Logarithms)</a:t>
            </a:r>
          </a:p>
        </p:txBody>
      </p:sp>
      <p:sp>
        <p:nvSpPr>
          <p:cNvPr id="7171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9353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bIns="137160"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Using a Calculator to Evaluate Common Logarithms (Base 10)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To evaluate a </a:t>
            </a:r>
            <a:r>
              <a:rPr lang="en-US" b="1" i="0" dirty="0">
                <a:solidFill>
                  <a:srgbClr val="C00000"/>
                </a:solidFill>
              </a:rPr>
              <a:t>common logarithm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on a TI-84 Plus graphing calculator: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Press the             key. </a:t>
            </a:r>
            <a:r>
              <a:rPr lang="en-US" i="0" dirty="0">
                <a:solidFill>
                  <a:srgbClr val="000000"/>
                </a:solidFill>
                <a:latin typeface="Ti86pc" pitchFamily="49" charset="0"/>
              </a:rPr>
              <a:t>log(</a:t>
            </a:r>
            <a:r>
              <a:rPr lang="en-US" i="0" dirty="0">
                <a:solidFill>
                  <a:srgbClr val="000000"/>
                </a:solidFill>
              </a:rPr>
              <a:t> will appear on the 	display.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2. 	</a:t>
            </a:r>
            <a:r>
              <a:rPr lang="en-US" i="0" dirty="0">
                <a:solidFill>
                  <a:srgbClr val="000000"/>
                </a:solidFill>
              </a:rPr>
              <a:t>Enter the number and a right-hand parenthesis,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                 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3.	</a:t>
            </a:r>
            <a:r>
              <a:rPr lang="en-US" i="0" dirty="0">
                <a:solidFill>
                  <a:srgbClr val="000000"/>
                </a:solidFill>
              </a:rPr>
              <a:t>Press            . </a:t>
            </a:r>
          </a:p>
        </p:txBody>
      </p:sp>
      <p:pic>
        <p:nvPicPr>
          <p:cNvPr id="7172" name="Picture 5" descr="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9" y="3276600"/>
            <a:ext cx="748145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Parens-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86300"/>
            <a:ext cx="74822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9744" y="5285740"/>
            <a:ext cx="75467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Evaluating Common Logarithms Using a TI-84 Plus Graphing Calculator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5035550" algn="l"/>
                <a:tab pos="5486400" algn="l"/>
              </a:tabLst>
            </a:pPr>
            <a:r>
              <a:rPr lang="en-US" i="0" dirty="0">
                <a:solidFill>
                  <a:schemeClr val="tx1"/>
                </a:solidFill>
              </a:rPr>
              <a:t>Use a TI-84 Plus graphing calculator to find the values of the following common logarithms.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5035550" algn="l"/>
                <a:tab pos="54864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rgbClr val="0000FF"/>
                </a:solidFill>
              </a:rPr>
              <a:t>log 200</a:t>
            </a:r>
            <a:r>
              <a:rPr lang="en-US" i="0" dirty="0">
                <a:solidFill>
                  <a:schemeClr val="tx1"/>
                </a:solidFill>
              </a:rPr>
              <a:t>		</a:t>
            </a: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rgbClr val="0000FF"/>
                </a:solidFill>
              </a:rPr>
              <a:t>log 50,000</a:t>
            </a: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rgbClr val="0000FF"/>
                </a:solidFill>
              </a:rPr>
              <a:t>log 0.0006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5035550" algn="l"/>
                <a:tab pos="54864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	</a:t>
            </a:r>
            <a:r>
              <a:rPr lang="en-US" i="0" dirty="0">
                <a:solidFill>
                  <a:schemeClr val="tx1"/>
                </a:solidFill>
              </a:rPr>
              <a:t>From the display we see the results 			(accurate to 8 or 9 decimal places).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1597025" algn="l"/>
                <a:tab pos="2286000" algn="l"/>
                <a:tab pos="2743200" algn="l"/>
                <a:tab pos="5035550" algn="l"/>
                <a:tab pos="5486400" algn="l"/>
              </a:tabLst>
            </a:pPr>
            <a:r>
              <a:rPr lang="en-US" dirty="0"/>
              <a:t> 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83" y="3962398"/>
            <a:ext cx="2784234" cy="19050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0352" y="3962400"/>
          <a:ext cx="1498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1498320" imgH="368280" progId="Equation.DSMT4">
                  <p:embed/>
                </p:oleObj>
              </mc:Choice>
              <mc:Fallback>
                <p:oleObj name="Equation" r:id="rId4" imgW="149832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962400"/>
                        <a:ext cx="1498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133600" y="3989696"/>
          <a:ext cx="215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6" imgW="2158920" imgH="291960" progId="Equation.DSMT4">
                  <p:embed/>
                </p:oleObj>
              </mc:Choice>
              <mc:Fallback>
                <p:oleObj name="Equation" r:id="rId6" imgW="215892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89696"/>
                        <a:ext cx="215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0352" y="4612944"/>
          <a:ext cx="1981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8" imgW="1981080" imgH="368280" progId="Equation.DSMT4">
                  <p:embed/>
                </p:oleObj>
              </mc:Choice>
              <mc:Fallback>
                <p:oleObj name="Equation" r:id="rId8" imgW="198108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612944"/>
                        <a:ext cx="1981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30352" y="5257800"/>
          <a:ext cx="195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0" imgW="1955520" imgH="368280" progId="Equation.DSMT4">
                  <p:embed/>
                </p:oleObj>
              </mc:Choice>
              <mc:Fallback>
                <p:oleObj name="Equation" r:id="rId10" imgW="195552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257800"/>
                        <a:ext cx="1955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626056" y="4634552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2" imgW="2171520" imgH="291960" progId="Equation.DSMT4">
                  <p:embed/>
                </p:oleObj>
              </mc:Choice>
              <mc:Fallback>
                <p:oleObj name="Equation" r:id="rId12" imgW="21715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056" y="4634552"/>
                        <a:ext cx="217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577152" y="5257800"/>
          <a:ext cx="218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4" imgW="2184120" imgH="291960" progId="Equation.DSMT4">
                  <p:embed/>
                </p:oleObj>
              </mc:Choice>
              <mc:Fallback>
                <p:oleObj name="Equation" r:id="rId14" imgW="21841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5257800"/>
                        <a:ext cx="218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Using a TI-84 Plus Graphing Calculator to find the Inverse Log of </a:t>
            </a:r>
            <a:r>
              <a:rPr lang="en-US" sz="3200" i="1" dirty="0">
                <a:solidFill>
                  <a:schemeClr val="accent1"/>
                </a:solidFill>
              </a:rPr>
              <a:t>N</a:t>
            </a:r>
          </a:p>
        </p:txBody>
      </p:sp>
      <p:sp>
        <p:nvSpPr>
          <p:cNvPr id="9219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6265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bIns="137160"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Using a Calculator to Find the Inverse Log of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To evaluate the </a:t>
            </a:r>
            <a:r>
              <a:rPr lang="en-US" b="1" i="0" dirty="0">
                <a:solidFill>
                  <a:srgbClr val="A50021"/>
                </a:solidFill>
              </a:rPr>
              <a:t>inverse log of </a:t>
            </a:r>
            <a:r>
              <a:rPr lang="en-US" b="1" i="1" dirty="0">
                <a:solidFill>
                  <a:srgbClr val="A50021"/>
                </a:solidFill>
              </a:rPr>
              <a:t>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on a TI-84 Plus graphing calculator: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Press           and           . The expression </a:t>
            </a:r>
            <a:r>
              <a:rPr lang="en-US" i="0" dirty="0">
                <a:solidFill>
                  <a:srgbClr val="000000"/>
                </a:solidFill>
                <a:latin typeface="Ti86pc" pitchFamily="49" charset="0"/>
              </a:rPr>
              <a:t>10^(</a:t>
            </a:r>
            <a:r>
              <a:rPr lang="en-US" i="0" dirty="0">
                <a:solidFill>
                  <a:srgbClr val="000000"/>
                </a:solidFill>
              </a:rPr>
              <a:t> will 	appear on the display.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2.	</a:t>
            </a:r>
            <a:r>
              <a:rPr lang="en-US" i="0" dirty="0">
                <a:solidFill>
                  <a:srgbClr val="000000"/>
                </a:solidFill>
              </a:rPr>
              <a:t>Enter the value of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a right-hand parenthesis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               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3.	</a:t>
            </a:r>
            <a:r>
              <a:rPr lang="en-US" i="0" dirty="0">
                <a:solidFill>
                  <a:srgbClr val="000000"/>
                </a:solidFill>
              </a:rPr>
              <a:t>Press            .</a:t>
            </a:r>
          </a:p>
        </p:txBody>
      </p:sp>
      <p:pic>
        <p:nvPicPr>
          <p:cNvPr id="9220" name="Picture 5" descr="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789" y="2868304"/>
            <a:ext cx="748145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Parens-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749147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901" y="4852044"/>
            <a:ext cx="75466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2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8325" y="2879417"/>
            <a:ext cx="74814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Using a TI-84 Plus Graphing Calculator to find the Inverse Log of </a:t>
            </a:r>
            <a:r>
              <a:rPr lang="en-US" sz="3200" i="1" dirty="0">
                <a:solidFill>
                  <a:schemeClr val="accent1"/>
                </a:solidFill>
              </a:rPr>
              <a:t>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i="0" dirty="0">
                <a:solidFill>
                  <a:schemeClr val="tx1"/>
                </a:solidFill>
              </a:rPr>
              <a:t>Use a TI-84 Plus graphing calculator to find the </a:t>
            </a:r>
            <a:r>
              <a:rPr lang="en-US" b="1" i="0" dirty="0">
                <a:solidFill>
                  <a:schemeClr val="tx1"/>
                </a:solidFill>
              </a:rPr>
              <a:t>inverse log of </a:t>
            </a:r>
            <a:r>
              <a:rPr lang="en-US" b="1" i="1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for each expression. (That is, find the value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.)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rgbClr val="0000FF"/>
                </a:solidFill>
              </a:rPr>
              <a:t>log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5</a:t>
            </a: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rgbClr val="0000FF"/>
                </a:solidFill>
              </a:rPr>
              <a:t>log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rgbClr val="0000FF"/>
                </a:solidFill>
              </a:rPr>
              <a:t>log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2.4142</a:t>
            </a: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b="1" i="0" dirty="0">
                <a:solidFill>
                  <a:schemeClr val="tx1"/>
                </a:solidFill>
              </a:rPr>
              <a:t>d.	</a:t>
            </a:r>
            <a:r>
              <a:rPr lang="en-US" i="0" dirty="0">
                <a:solidFill>
                  <a:srgbClr val="0000FF"/>
                </a:solidFill>
              </a:rPr>
              <a:t>log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16.5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chemeClr val="tx1"/>
                </a:solidFill>
              </a:rPr>
              <a:t>Thus the calculator gives,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3904535"/>
            <a:ext cx="2743200" cy="1876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30352" y="4503760"/>
          <a:ext cx="149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1498320" imgH="380880" progId="Equation.DSMT4">
                  <p:embed/>
                </p:oleObj>
              </mc:Choice>
              <mc:Fallback>
                <p:oleObj name="Equation" r:id="rId4" imgW="149832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503760"/>
                        <a:ext cx="1498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30352" y="5072416"/>
          <a:ext cx="161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6" imgW="1612800" imgH="380880" progId="Equation.DSMT4">
                  <p:embed/>
                </p:oleObj>
              </mc:Choice>
              <mc:Fallback>
                <p:oleObj name="Equation" r:id="rId6" imgW="16128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072416"/>
                        <a:ext cx="161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09800" y="4585648"/>
          <a:ext cx="1473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8" imgW="1473120" imgH="330120" progId="Equation.DSMT4">
                  <p:embed/>
                </p:oleObj>
              </mc:Choice>
              <mc:Fallback>
                <p:oleObj name="Equation" r:id="rId8" imgW="1473120" imgH="330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85648"/>
                        <a:ext cx="1473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209800" y="5154304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0" imgW="1091880" imgH="291960" progId="Equation.DSMT4">
                  <p:embed/>
                </p:oleObj>
              </mc:Choice>
              <mc:Fallback>
                <p:oleObj name="Equation" r:id="rId10" imgW="10918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54304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Using a TI-84 Plus Graphing Calculator to find the Inverse Log of </a:t>
            </a:r>
            <a:r>
              <a:rPr lang="en-US" sz="3200" i="1" dirty="0">
                <a:solidFill>
                  <a:schemeClr val="accent1"/>
                </a:solidFill>
              </a:rPr>
              <a:t>N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2653605"/>
            <a:ext cx="4495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letter </a:t>
            </a:r>
            <a:r>
              <a:rPr lang="en-US" sz="2200" i="0" dirty="0">
                <a:solidFill>
                  <a:schemeClr val="tx1"/>
                </a:solidFill>
              </a:rPr>
              <a:t>E</a:t>
            </a:r>
            <a:r>
              <a:rPr lang="en-US" i="0" dirty="0">
                <a:solidFill>
                  <a:schemeClr val="tx1"/>
                </a:solidFill>
              </a:rPr>
              <a:t> in the solution is the calculator version of scientific notation. Thus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530352" y="4343400"/>
          <a:ext cx="514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5143320" imgH="380880" progId="Equation.DSMT4">
                  <p:embed/>
                </p:oleObj>
              </mc:Choice>
              <mc:Fallback>
                <p:oleObj name="Equation" r:id="rId3" imgW="514332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343400"/>
                        <a:ext cx="5143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806809"/>
            <a:ext cx="2743200" cy="1876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30352" y="1447800"/>
          <a:ext cx="193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6" imgW="1930320" imgH="380880" progId="Equation.DSMT4">
                  <p:embed/>
                </p:oleObj>
              </mc:Choice>
              <mc:Fallback>
                <p:oleObj name="Equation" r:id="rId6" imgW="19303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447800"/>
                        <a:ext cx="1930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514600" y="1529688"/>
          <a:ext cx="214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8" imgW="2145960" imgH="291960" progId="Equation.DSMT4">
                  <p:embed/>
                </p:oleObj>
              </mc:Choice>
              <mc:Fallback>
                <p:oleObj name="Equation" r:id="rId8" imgW="21459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9688"/>
                        <a:ext cx="214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30352" y="2035792"/>
          <a:ext cx="172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10" imgW="1726920" imgH="380880" progId="Equation.DSMT4">
                  <p:embed/>
                </p:oleObj>
              </mc:Choice>
              <mc:Fallback>
                <p:oleObj name="Equation" r:id="rId10" imgW="172692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035792"/>
                        <a:ext cx="172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286000" y="2125640"/>
          <a:ext cx="246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2" imgW="2463480" imgH="291960" progId="Equation.DSMT4">
                  <p:embed/>
                </p:oleObj>
              </mc:Choice>
              <mc:Fallback>
                <p:oleObj name="Equation" r:id="rId12" imgW="24634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25640"/>
                        <a:ext cx="246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Example 4: Translations Between Exponential Form and Logarithmic Form Using Natural Logarithms</a:t>
            </a:r>
          </a:p>
        </p:txBody>
      </p:sp>
      <p:graphicFrame>
        <p:nvGraphicFramePr>
          <p:cNvPr id="1039397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224883"/>
              </p:ext>
            </p:extLst>
          </p:nvPr>
        </p:nvGraphicFramePr>
        <p:xfrm>
          <a:off x="457200" y="1279525"/>
          <a:ext cx="8229600" cy="423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82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457200" algn="l"/>
                          <a:tab pos="3487738" algn="l"/>
                        </a:tabLst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	Exponential Form	Logarithmic Form	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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ln 3.21 = </a:t>
                      </a:r>
                      <a:r>
                        <a:rPr kumimoji="0" lang="en-US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This is a natural logarithm that equals </a:t>
                      </a:r>
                      <a:r>
                        <a:rPr kumimoji="0" lang="en-US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.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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ln 1 = 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This is a natural logarithm that equals 0.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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ln </a:t>
                      </a:r>
                      <a:r>
                        <a:rPr kumimoji="0" lang="en-US" sz="240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= 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</a:rPr>
                        <a:t>This is a natural logarithm that equals 2.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319" name="Object 34"/>
          <p:cNvGraphicFramePr>
            <a:graphicFrameLocks noChangeAspect="1"/>
          </p:cNvGraphicFramePr>
          <p:nvPr/>
        </p:nvGraphicFramePr>
        <p:xfrm>
          <a:off x="1454150" y="2356512"/>
          <a:ext cx="110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104900" imgH="342900" progId="Equation.DSMT4">
                  <p:embed/>
                </p:oleObj>
              </mc:Choice>
              <mc:Fallback>
                <p:oleObj name="Equation" r:id="rId3" imgW="1104900" imgH="3429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356512"/>
                        <a:ext cx="1104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0" name="Object 35"/>
          <p:cNvGraphicFramePr>
            <a:graphicFrameLocks noChangeAspect="1"/>
          </p:cNvGraphicFramePr>
          <p:nvPr/>
        </p:nvGraphicFramePr>
        <p:xfrm>
          <a:off x="1409700" y="3534768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736600" imgH="342900" progId="Equation.DSMT4">
                  <p:embed/>
                </p:oleObj>
              </mc:Choice>
              <mc:Fallback>
                <p:oleObj name="Equation" r:id="rId5" imgW="736600" imgH="3429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534768"/>
                        <a:ext cx="736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1" name="Object 36"/>
          <p:cNvGraphicFramePr>
            <a:graphicFrameLocks noChangeAspect="1"/>
          </p:cNvGraphicFramePr>
          <p:nvPr/>
        </p:nvGraphicFramePr>
        <p:xfrm>
          <a:off x="1435100" y="4762500"/>
          <a:ext cx="749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748975" imgH="342751" progId="Equation.DSMT4">
                  <p:embed/>
                </p:oleObj>
              </mc:Choice>
              <mc:Fallback>
                <p:oleObj name="Equation" r:id="rId7" imgW="748975" imgH="342751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762500"/>
                        <a:ext cx="749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562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Symbol</vt:lpstr>
      <vt:lpstr>Courier New</vt:lpstr>
      <vt:lpstr>Ti86pc</vt:lpstr>
      <vt:lpstr>Arial</vt:lpstr>
      <vt:lpstr>Office Theme</vt:lpstr>
      <vt:lpstr>Equation</vt:lpstr>
      <vt:lpstr>Section 11.6</vt:lpstr>
      <vt:lpstr>Objectives</vt:lpstr>
      <vt:lpstr> Example 1: Translations Between Exponential Form and Logarithmic Form Using Common Logarithms </vt:lpstr>
      <vt:lpstr>Common Logarithms (Base 10 Logarithms)</vt:lpstr>
      <vt:lpstr>Example 2: Evaluating Common Logarithms Using a TI-84 Plus Graphing Calculator</vt:lpstr>
      <vt:lpstr>Using a TI-84 Plus Graphing Calculator to find the Inverse Log of N</vt:lpstr>
      <vt:lpstr>Example 3: Using a TI-84 Plus Graphing Calculator to find the Inverse Log of N</vt:lpstr>
      <vt:lpstr>Example 3: Using a TI-84 Plus Graphing Calculator to find the Inverse Log of N (cont.)</vt:lpstr>
      <vt:lpstr>Example 4: Translations Between Exponential Form and Logarithmic Form Using Natural Logarithms</vt:lpstr>
      <vt:lpstr>Natural Logarithms (Base e Logarithms)</vt:lpstr>
      <vt:lpstr>Example 5: Evaluating Natural Logarithms Using a TI-84 Plus Graphing Calculator</vt:lpstr>
      <vt:lpstr>Finding the Inverse of a Natural Logarithm  (Base e)</vt:lpstr>
      <vt:lpstr>Example 6: Use a TI-84 Plus graphing calculator to find the inverse ln of N </vt:lpstr>
      <vt:lpstr>Practice Problems</vt:lpstr>
      <vt:lpstr>Practice Problems (cont.)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3</cp:revision>
  <dcterms:created xsi:type="dcterms:W3CDTF">2013-04-26T14:43:13Z</dcterms:created>
  <dcterms:modified xsi:type="dcterms:W3CDTF">2016-10-04T20:14:24Z</dcterms:modified>
</cp:coreProperties>
</file>