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60" r:id="rId4"/>
    <p:sldId id="261" r:id="rId5"/>
    <p:sldId id="262" r:id="rId6"/>
    <p:sldId id="263" r:id="rId7"/>
    <p:sldId id="275" r:id="rId8"/>
    <p:sldId id="276" r:id="rId9"/>
    <p:sldId id="264" r:id="rId10"/>
    <p:sldId id="266" r:id="rId11"/>
    <p:sldId id="277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876" autoAdjust="0"/>
    <p:restoredTop sz="94709" autoAdjust="0"/>
  </p:normalViewPr>
  <p:slideViewPr>
    <p:cSldViewPr>
      <p:cViewPr varScale="1">
        <p:scale>
          <a:sx n="111" d="100"/>
          <a:sy n="111" d="100"/>
        </p:scale>
        <p:origin x="1542" y="96"/>
      </p:cViewPr>
      <p:guideLst>
        <p:guide orient="horz" pos="2160"/>
        <p:guide pos="235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0121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5168FA-6346-43F4-A10A-53405ED521A2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E674D-40D8-4B9A-AF70-081F53414B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36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45.wmf"/><Relationship Id="rId7" Type="http://schemas.openxmlformats.org/officeDocument/2006/relationships/image" Target="../media/image47.wmf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9.wmf"/><Relationship Id="rId5" Type="http://schemas.openxmlformats.org/officeDocument/2006/relationships/image" Target="../media/image46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8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54.bin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5" Type="http://schemas.openxmlformats.org/officeDocument/2006/relationships/image" Target="../media/image56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Relationship Id="rId14" Type="http://schemas.openxmlformats.org/officeDocument/2006/relationships/oleObject" Target="../embeddings/oleObject55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9.bin"/><Relationship Id="rId13" Type="http://schemas.openxmlformats.org/officeDocument/2006/relationships/image" Target="../media/image61.wmf"/><Relationship Id="rId3" Type="http://schemas.openxmlformats.org/officeDocument/2006/relationships/image" Target="../media/image16.wmf"/><Relationship Id="rId7" Type="http://schemas.openxmlformats.org/officeDocument/2006/relationships/image" Target="../media/image58.wmf"/><Relationship Id="rId12" Type="http://schemas.openxmlformats.org/officeDocument/2006/relationships/oleObject" Target="../embeddings/oleObject61.bin"/><Relationship Id="rId2" Type="http://schemas.openxmlformats.org/officeDocument/2006/relationships/oleObject" Target="../embeddings/oleObject5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8.bin"/><Relationship Id="rId11" Type="http://schemas.openxmlformats.org/officeDocument/2006/relationships/image" Target="../media/image60.wmf"/><Relationship Id="rId5" Type="http://schemas.openxmlformats.org/officeDocument/2006/relationships/image" Target="../media/image57.wmf"/><Relationship Id="rId15" Type="http://schemas.openxmlformats.org/officeDocument/2006/relationships/image" Target="../media/image62.wmf"/><Relationship Id="rId10" Type="http://schemas.openxmlformats.org/officeDocument/2006/relationships/oleObject" Target="../embeddings/oleObject60.bin"/><Relationship Id="rId4" Type="http://schemas.openxmlformats.org/officeDocument/2006/relationships/oleObject" Target="../embeddings/oleObject57.bin"/><Relationship Id="rId9" Type="http://schemas.openxmlformats.org/officeDocument/2006/relationships/image" Target="../media/image59.wmf"/><Relationship Id="rId14" Type="http://schemas.openxmlformats.org/officeDocument/2006/relationships/oleObject" Target="../embeddings/oleObject62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6.bin"/><Relationship Id="rId13" Type="http://schemas.openxmlformats.org/officeDocument/2006/relationships/image" Target="../media/image68.wmf"/><Relationship Id="rId3" Type="http://schemas.openxmlformats.org/officeDocument/2006/relationships/image" Target="../media/image63.wmf"/><Relationship Id="rId7" Type="http://schemas.openxmlformats.org/officeDocument/2006/relationships/image" Target="../media/image65.wmf"/><Relationship Id="rId12" Type="http://schemas.openxmlformats.org/officeDocument/2006/relationships/oleObject" Target="../embeddings/oleObject68.bin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11" Type="http://schemas.openxmlformats.org/officeDocument/2006/relationships/image" Target="../media/image67.wmf"/><Relationship Id="rId5" Type="http://schemas.openxmlformats.org/officeDocument/2006/relationships/image" Target="../media/image64.wmf"/><Relationship Id="rId10" Type="http://schemas.openxmlformats.org/officeDocument/2006/relationships/oleObject" Target="../embeddings/oleObject67.bin"/><Relationship Id="rId4" Type="http://schemas.openxmlformats.org/officeDocument/2006/relationships/oleObject" Target="../embeddings/oleObject64.bin"/><Relationship Id="rId9" Type="http://schemas.openxmlformats.org/officeDocument/2006/relationships/image" Target="../media/image66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2.bin"/><Relationship Id="rId3" Type="http://schemas.openxmlformats.org/officeDocument/2006/relationships/image" Target="../media/image69.wmf"/><Relationship Id="rId7" Type="http://schemas.openxmlformats.org/officeDocument/2006/relationships/image" Target="../media/image71.wmf"/><Relationship Id="rId2" Type="http://schemas.openxmlformats.org/officeDocument/2006/relationships/oleObject" Target="../embeddings/oleObject6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1.bin"/><Relationship Id="rId11" Type="http://schemas.openxmlformats.org/officeDocument/2006/relationships/image" Target="../media/image73.wmf"/><Relationship Id="rId5" Type="http://schemas.openxmlformats.org/officeDocument/2006/relationships/image" Target="../media/image70.wmf"/><Relationship Id="rId10" Type="http://schemas.openxmlformats.org/officeDocument/2006/relationships/oleObject" Target="../embeddings/oleObject73.bin"/><Relationship Id="rId4" Type="http://schemas.openxmlformats.org/officeDocument/2006/relationships/oleObject" Target="../embeddings/oleObject70.bin"/><Relationship Id="rId9" Type="http://schemas.openxmlformats.org/officeDocument/2006/relationships/image" Target="../media/image72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7.bin"/><Relationship Id="rId3" Type="http://schemas.openxmlformats.org/officeDocument/2006/relationships/image" Target="../media/image74.wmf"/><Relationship Id="rId7" Type="http://schemas.openxmlformats.org/officeDocument/2006/relationships/image" Target="../media/image76.wmf"/><Relationship Id="rId2" Type="http://schemas.openxmlformats.org/officeDocument/2006/relationships/oleObject" Target="../embeddings/oleObject7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6.bin"/><Relationship Id="rId11" Type="http://schemas.openxmlformats.org/officeDocument/2006/relationships/image" Target="../media/image78.wmf"/><Relationship Id="rId5" Type="http://schemas.openxmlformats.org/officeDocument/2006/relationships/image" Target="../media/image75.wmf"/><Relationship Id="rId10" Type="http://schemas.openxmlformats.org/officeDocument/2006/relationships/oleObject" Target="../embeddings/oleObject78.bin"/><Relationship Id="rId4" Type="http://schemas.openxmlformats.org/officeDocument/2006/relationships/oleObject" Target="../embeddings/oleObject75.bin"/><Relationship Id="rId9" Type="http://schemas.openxmlformats.org/officeDocument/2006/relationships/image" Target="../media/image77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2.bin"/><Relationship Id="rId3" Type="http://schemas.openxmlformats.org/officeDocument/2006/relationships/image" Target="../media/image79.wmf"/><Relationship Id="rId7" Type="http://schemas.openxmlformats.org/officeDocument/2006/relationships/image" Target="../media/image81.wmf"/><Relationship Id="rId2" Type="http://schemas.openxmlformats.org/officeDocument/2006/relationships/oleObject" Target="../embeddings/oleObject7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1.bin"/><Relationship Id="rId11" Type="http://schemas.openxmlformats.org/officeDocument/2006/relationships/image" Target="../media/image83.wmf"/><Relationship Id="rId5" Type="http://schemas.openxmlformats.org/officeDocument/2006/relationships/image" Target="../media/image80.wmf"/><Relationship Id="rId10" Type="http://schemas.openxmlformats.org/officeDocument/2006/relationships/oleObject" Target="../embeddings/oleObject83.bin"/><Relationship Id="rId4" Type="http://schemas.openxmlformats.org/officeDocument/2006/relationships/oleObject" Target="../embeddings/oleObject80.bin"/><Relationship Id="rId9" Type="http://schemas.openxmlformats.org/officeDocument/2006/relationships/image" Target="../media/image82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89.wmf"/><Relationship Id="rId18" Type="http://schemas.openxmlformats.org/officeDocument/2006/relationships/oleObject" Target="../embeddings/oleObject92.bin"/><Relationship Id="rId26" Type="http://schemas.openxmlformats.org/officeDocument/2006/relationships/oleObject" Target="../embeddings/oleObject96.bin"/><Relationship Id="rId3" Type="http://schemas.openxmlformats.org/officeDocument/2006/relationships/image" Target="../media/image84.wmf"/><Relationship Id="rId21" Type="http://schemas.openxmlformats.org/officeDocument/2006/relationships/image" Target="../media/image93.wmf"/><Relationship Id="rId7" Type="http://schemas.openxmlformats.org/officeDocument/2006/relationships/image" Target="../media/image86.wmf"/><Relationship Id="rId12" Type="http://schemas.openxmlformats.org/officeDocument/2006/relationships/oleObject" Target="../embeddings/oleObject89.bin"/><Relationship Id="rId17" Type="http://schemas.openxmlformats.org/officeDocument/2006/relationships/image" Target="../media/image91.wmf"/><Relationship Id="rId25" Type="http://schemas.openxmlformats.org/officeDocument/2006/relationships/image" Target="../media/image95.wmf"/><Relationship Id="rId2" Type="http://schemas.openxmlformats.org/officeDocument/2006/relationships/oleObject" Target="../embeddings/oleObject84.bin"/><Relationship Id="rId16" Type="http://schemas.openxmlformats.org/officeDocument/2006/relationships/oleObject" Target="../embeddings/oleObject91.bin"/><Relationship Id="rId20" Type="http://schemas.openxmlformats.org/officeDocument/2006/relationships/oleObject" Target="../embeddings/oleObject9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88.wmf"/><Relationship Id="rId24" Type="http://schemas.openxmlformats.org/officeDocument/2006/relationships/oleObject" Target="../embeddings/oleObject95.bin"/><Relationship Id="rId5" Type="http://schemas.openxmlformats.org/officeDocument/2006/relationships/image" Target="../media/image85.wmf"/><Relationship Id="rId15" Type="http://schemas.openxmlformats.org/officeDocument/2006/relationships/image" Target="../media/image90.wmf"/><Relationship Id="rId23" Type="http://schemas.openxmlformats.org/officeDocument/2006/relationships/image" Target="../media/image94.wmf"/><Relationship Id="rId10" Type="http://schemas.openxmlformats.org/officeDocument/2006/relationships/oleObject" Target="../embeddings/oleObject88.bin"/><Relationship Id="rId19" Type="http://schemas.openxmlformats.org/officeDocument/2006/relationships/image" Target="../media/image92.wmf"/><Relationship Id="rId4" Type="http://schemas.openxmlformats.org/officeDocument/2006/relationships/oleObject" Target="../embeddings/oleObject85.bin"/><Relationship Id="rId9" Type="http://schemas.openxmlformats.org/officeDocument/2006/relationships/image" Target="../media/image87.wmf"/><Relationship Id="rId14" Type="http://schemas.openxmlformats.org/officeDocument/2006/relationships/oleObject" Target="../embeddings/oleObject90.bin"/><Relationship Id="rId22" Type="http://schemas.openxmlformats.org/officeDocument/2006/relationships/oleObject" Target="../embeddings/oleObject94.bin"/><Relationship Id="rId27" Type="http://schemas.openxmlformats.org/officeDocument/2006/relationships/image" Target="../media/image9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1.wmf"/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12" Type="http://schemas.openxmlformats.org/officeDocument/2006/relationships/oleObject" Target="../embeddings/oleObject20.bin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0.wmf"/><Relationship Id="rId5" Type="http://schemas.openxmlformats.org/officeDocument/2006/relationships/image" Target="../media/image17.wmf"/><Relationship Id="rId15" Type="http://schemas.openxmlformats.org/officeDocument/2006/relationships/image" Target="../media/image22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9.wmf"/><Relationship Id="rId14" Type="http://schemas.openxmlformats.org/officeDocument/2006/relationships/oleObject" Target="../embeddings/oleObject2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wmf"/><Relationship Id="rId3" Type="http://schemas.openxmlformats.org/officeDocument/2006/relationships/image" Target="../media/image23.w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w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wmf"/><Relationship Id="rId15" Type="http://schemas.openxmlformats.org/officeDocument/2006/relationships/image" Target="../media/image35.wmf"/><Relationship Id="rId10" Type="http://schemas.openxmlformats.org/officeDocument/2006/relationships/oleObject" Target="../embeddings/oleObject32.bin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2.wmf"/><Relationship Id="rId3" Type="http://schemas.openxmlformats.org/officeDocument/2006/relationships/image" Target="../media/image37.wmf"/><Relationship Id="rId7" Type="http://schemas.openxmlformats.org/officeDocument/2006/relationships/image" Target="../media/image39.wmf"/><Relationship Id="rId12" Type="http://schemas.openxmlformats.org/officeDocument/2006/relationships/oleObject" Target="../embeddings/oleObject41.bin"/><Relationship Id="rId17" Type="http://schemas.openxmlformats.org/officeDocument/2006/relationships/image" Target="../media/image44.wmf"/><Relationship Id="rId2" Type="http://schemas.openxmlformats.org/officeDocument/2006/relationships/oleObject" Target="../embeddings/oleObject36.bin"/><Relationship Id="rId16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1.wmf"/><Relationship Id="rId5" Type="http://schemas.openxmlformats.org/officeDocument/2006/relationships/image" Target="../media/image38.w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42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Rationalizing Denominators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 lnSpcReduction="10000"/>
          </a:bodyPr>
          <a:lstStyle/>
          <a:p>
            <a:r>
              <a:rPr lang="en-US" dirty="0"/>
              <a:t>Rationalize each denominator and simplify, if possible.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d.              (Assume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i="0" dirty="0">
                <a:solidFill>
                  <a:schemeClr val="tx1"/>
                </a:solidFill>
              </a:rPr>
              <a:t> ≠ </a:t>
            </a:r>
            <a:r>
              <a:rPr lang="en-US" dirty="0">
                <a:solidFill>
                  <a:schemeClr val="tx1"/>
                </a:solidFill>
              </a:rPr>
              <a:t>1</a:t>
            </a:r>
            <a:r>
              <a:rPr lang="en-US" i="0" dirty="0">
                <a:solidFill>
                  <a:schemeClr val="tx1"/>
                </a:solidFill>
              </a:rPr>
              <a:t>.)</a:t>
            </a: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endParaRPr lang="en-US" dirty="0">
              <a:solidFill>
                <a:schemeClr val="tx1"/>
              </a:solidFill>
            </a:endParaRPr>
          </a:p>
          <a:p>
            <a:pPr marL="533400" indent="-533400" algn="just">
              <a:lnSpc>
                <a:spcPct val="150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                                         e.                  </a:t>
            </a:r>
            <a:r>
              <a:rPr lang="en-US" dirty="0">
                <a:solidFill>
                  <a:schemeClr val="tx1"/>
                </a:solidFill>
              </a:rPr>
              <a:t>(Assume </a:t>
            </a:r>
            <a:r>
              <a:rPr lang="en-US" b="0" i="1" dirty="0">
                <a:solidFill>
                  <a:schemeClr val="tx1"/>
                </a:solidFill>
                <a:latin typeface="+mj-lt"/>
              </a:rPr>
              <a:t>x</a:t>
            </a:r>
            <a:r>
              <a:rPr lang="en-US" b="0" i="0" dirty="0">
                <a:solidFill>
                  <a:schemeClr val="tx1"/>
                </a:solidFill>
                <a:latin typeface="+mj-lt"/>
              </a:rPr>
              <a:t> 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≠ </a:t>
            </a:r>
            <a:r>
              <a:rPr lang="en-US" b="0" i="1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y</a:t>
            </a:r>
            <a:r>
              <a:rPr lang="en-US" b="0" i="0" dirty="0">
                <a:solidFill>
                  <a:schemeClr val="tx1"/>
                </a:solidFill>
                <a:latin typeface="+mj-lt"/>
                <a:ea typeface="Cambria Math" panose="02040503050406030204" pitchFamily="18" charset="0"/>
              </a:rPr>
              <a:t>.</a:t>
            </a:r>
            <a:r>
              <a:rPr lang="en-US" dirty="0">
                <a:solidFill>
                  <a:schemeClr val="tx1"/>
                </a:solidFill>
              </a:rPr>
              <a:t>)</a:t>
            </a: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 </a:t>
            </a:r>
          </a:p>
          <a:p>
            <a:pPr marL="533400" indent="-53340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c.</a:t>
            </a: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3316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2859125"/>
              </p:ext>
            </p:extLst>
          </p:nvPr>
        </p:nvGraphicFramePr>
        <p:xfrm>
          <a:off x="948655" y="2438400"/>
          <a:ext cx="9906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170" imgH="863225" progId="Equation.DSMT4">
                  <p:embed/>
                </p:oleObj>
              </mc:Choice>
              <mc:Fallback>
                <p:oleObj name="Equation" r:id="rId2" imgW="990170" imgH="863225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2438400"/>
                        <a:ext cx="9906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A9667DCC-6D98-707A-4B90-6BD9B49DE40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0376055"/>
              </p:ext>
            </p:extLst>
          </p:nvPr>
        </p:nvGraphicFramePr>
        <p:xfrm>
          <a:off x="948655" y="365760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1536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655" y="3657600"/>
                        <a:ext cx="1130300" cy="901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11">
            <a:extLst>
              <a:ext uri="{FF2B5EF4-FFF2-40B4-BE49-F238E27FC236}">
                <a16:creationId xmlns:a16="http://schemas.microsoft.com/office/drawing/2014/main" id="{0A366DB7-C7CC-9A85-80C2-6DD5C43D447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0143534"/>
              </p:ext>
            </p:extLst>
          </p:nvPr>
        </p:nvGraphicFramePr>
        <p:xfrm>
          <a:off x="878805" y="4914900"/>
          <a:ext cx="1270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270000" imgH="876300" progId="Equation.DSMT4">
                  <p:embed/>
                </p:oleObj>
              </mc:Choice>
              <mc:Fallback>
                <p:oleObj name="Equation" r:id="rId6" imgW="1270000" imgH="876300" progId="Equation.DSMT4">
                  <p:embed/>
                  <p:pic>
                    <p:nvPicPr>
                      <p:cNvPr id="16388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805" y="4914900"/>
                        <a:ext cx="12700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>
            <a:extLst>
              <a:ext uri="{FF2B5EF4-FFF2-40B4-BE49-F238E27FC236}">
                <a16:creationId xmlns:a16="http://schemas.microsoft.com/office/drawing/2014/main" id="{C267CAC0-BEE7-6B73-B866-59E965D7160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7417271"/>
              </p:ext>
            </p:extLst>
          </p:nvPr>
        </p:nvGraphicFramePr>
        <p:xfrm>
          <a:off x="4876800" y="2438400"/>
          <a:ext cx="9525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087" imgH="863225" progId="Equation.DSMT4">
                  <p:embed/>
                </p:oleObj>
              </mc:Choice>
              <mc:Fallback>
                <p:oleObj name="Equation" r:id="rId8" imgW="952087" imgH="863225" progId="Equation.DSMT4">
                  <p:embed/>
                  <p:pic>
                    <p:nvPicPr>
                      <p:cNvPr id="17412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38400"/>
                        <a:ext cx="9525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A2B6709-3FE5-9258-0F1B-E168D13437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2479120"/>
              </p:ext>
            </p:extLst>
          </p:nvPr>
        </p:nvGraphicFramePr>
        <p:xfrm>
          <a:off x="4876800" y="3657600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95400" imgH="952500" progId="Equation.DSMT4">
                  <p:embed/>
                </p:oleObj>
              </mc:Choice>
              <mc:Fallback>
                <p:oleObj name="Equation" r:id="rId10" imgW="1295400" imgH="952500" progId="Equation.DSMT4">
                  <p:embed/>
                  <p:pic>
                    <p:nvPicPr>
                      <p:cNvPr id="1843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3657600"/>
                        <a:ext cx="1295400" cy="95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Rationalizing Denominators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3317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4547925"/>
              </p:ext>
            </p:extLst>
          </p:nvPr>
        </p:nvGraphicFramePr>
        <p:xfrm>
          <a:off x="7391400" y="1993900"/>
          <a:ext cx="100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02865" imgH="444307" progId="Equation.DSMT4">
                  <p:embed/>
                </p:oleObj>
              </mc:Choice>
              <mc:Fallback>
                <p:oleObj name="Equation" r:id="rId2" imgW="1002865" imgH="444307" progId="Equation.DSMT4">
                  <p:embed/>
                  <p:pic>
                    <p:nvPicPr>
                      <p:cNvPr id="13317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993900"/>
                        <a:ext cx="1003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9009413"/>
              </p:ext>
            </p:extLst>
          </p:nvPr>
        </p:nvGraphicFramePr>
        <p:xfrm>
          <a:off x="4816475" y="2875672"/>
          <a:ext cx="36576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57600" imgH="342720" progId="Equation.DSMT4">
                  <p:embed/>
                </p:oleObj>
              </mc:Choice>
              <mc:Fallback>
                <p:oleObj name="Equation" r:id="rId4" imgW="3657600" imgH="342720" progId="Equation.DSMT4">
                  <p:embed/>
                  <p:pic>
                    <p:nvPicPr>
                      <p:cNvPr id="13319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6475" y="2875672"/>
                        <a:ext cx="36576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406524"/>
              </p:ext>
            </p:extLst>
          </p:nvPr>
        </p:nvGraphicFramePr>
        <p:xfrm>
          <a:off x="851517" y="2586747"/>
          <a:ext cx="1016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016000" imgH="889000" progId="Equation.DSMT4">
                  <p:embed/>
                </p:oleObj>
              </mc:Choice>
              <mc:Fallback>
                <p:oleObj name="Equation" r:id="rId6" imgW="1016000" imgH="889000" progId="Equation.DSMT4">
                  <p:embed/>
                  <p:pic>
                    <p:nvPicPr>
                      <p:cNvPr id="615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1517" y="2586747"/>
                        <a:ext cx="1016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5025276"/>
              </p:ext>
            </p:extLst>
          </p:nvPr>
        </p:nvGraphicFramePr>
        <p:xfrm>
          <a:off x="1905000" y="2416885"/>
          <a:ext cx="2667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67000" imgH="1282700" progId="Equation.DSMT4">
                  <p:embed/>
                </p:oleObj>
              </mc:Choice>
              <mc:Fallback>
                <p:oleObj name="Equation" r:id="rId8" imgW="2667000" imgH="1282700" progId="Equation.DSMT4">
                  <p:embed/>
                  <p:pic>
                    <p:nvPicPr>
                      <p:cNvPr id="615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416885"/>
                        <a:ext cx="2667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8">
            <a:extLst>
              <a:ext uri="{FF2B5EF4-FFF2-40B4-BE49-F238E27FC236}">
                <a16:creationId xmlns:a16="http://schemas.microsoft.com/office/drawing/2014/main" id="{551EB61C-79EB-96B2-3405-46E2A16D3B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3522740"/>
              </p:ext>
            </p:extLst>
          </p:nvPr>
        </p:nvGraphicFramePr>
        <p:xfrm>
          <a:off x="4772025" y="4259534"/>
          <a:ext cx="37465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46160" imgH="241200" progId="Equation.DSMT4">
                  <p:embed/>
                </p:oleObj>
              </mc:Choice>
              <mc:Fallback>
                <p:oleObj name="Equation" r:id="rId10" imgW="3746160" imgH="241200" progId="Equation.DSMT4">
                  <p:embed/>
                  <p:pic>
                    <p:nvPicPr>
                      <p:cNvPr id="1434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025" y="4259534"/>
                        <a:ext cx="37465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>
            <a:extLst>
              <a:ext uri="{FF2B5EF4-FFF2-40B4-BE49-F238E27FC236}">
                <a16:creationId xmlns:a16="http://schemas.microsoft.com/office/drawing/2014/main" id="{5C5BE5E1-E93C-AEA8-18D5-550E0580BA8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2686969"/>
              </p:ext>
            </p:extLst>
          </p:nvPr>
        </p:nvGraphicFramePr>
        <p:xfrm>
          <a:off x="1890825" y="3898900"/>
          <a:ext cx="1765300" cy="135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65300" imgH="1358900" progId="Equation.DSMT4">
                  <p:embed/>
                </p:oleObj>
              </mc:Choice>
              <mc:Fallback>
                <p:oleObj name="Equation" r:id="rId12" imgW="1765300" imgH="1358900" progId="Equation.DSMT4">
                  <p:embed/>
                  <p:pic>
                    <p:nvPicPr>
                      <p:cNvPr id="717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0825" y="3898900"/>
                        <a:ext cx="1765300" cy="135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8">
            <a:extLst>
              <a:ext uri="{FF2B5EF4-FFF2-40B4-BE49-F238E27FC236}">
                <a16:creationId xmlns:a16="http://schemas.microsoft.com/office/drawing/2014/main" id="{1A6C0651-4E32-43A5-9AA7-2EC23DC76D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2240468"/>
              </p:ext>
            </p:extLst>
          </p:nvPr>
        </p:nvGraphicFramePr>
        <p:xfrm>
          <a:off x="4796343" y="4556714"/>
          <a:ext cx="13335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33440" imgH="253800" progId="Equation.DSMT4">
                  <p:embed/>
                </p:oleObj>
              </mc:Choice>
              <mc:Fallback>
                <p:oleObj name="Equation" r:id="rId14" imgW="1333440" imgH="253800" progId="Equation.DSMT4">
                  <p:embed/>
                  <p:pic>
                    <p:nvPicPr>
                      <p:cNvPr id="2" name="Object 8">
                        <a:extLst>
                          <a:ext uri="{FF2B5EF4-FFF2-40B4-BE49-F238E27FC236}">
                            <a16:creationId xmlns:a16="http://schemas.microsoft.com/office/drawing/2014/main" id="{551EB61C-79EB-96B2-3405-46E2A16D3B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343" y="4556714"/>
                        <a:ext cx="13335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4751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14340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1620343"/>
              </p:ext>
            </p:extLst>
          </p:nvPr>
        </p:nvGraphicFramePr>
        <p:xfrm>
          <a:off x="3670300" y="3276600"/>
          <a:ext cx="40259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25880" imgH="241200" progId="Equation.DSMT4">
                  <p:embed/>
                </p:oleObj>
              </mc:Choice>
              <mc:Fallback>
                <p:oleObj name="Equation" r:id="rId4" imgW="4025880" imgH="241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0300" y="3276600"/>
                        <a:ext cx="4025900" cy="241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4140789"/>
              </p:ext>
            </p:extLst>
          </p:nvPr>
        </p:nvGraphicFramePr>
        <p:xfrm>
          <a:off x="1404584" y="1295400"/>
          <a:ext cx="16383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38300" imgH="1041400" progId="Equation.DSMT4">
                  <p:embed/>
                </p:oleObj>
              </mc:Choice>
              <mc:Fallback>
                <p:oleObj name="Equation" r:id="rId6" imgW="1638300" imgH="1041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1295400"/>
                        <a:ext cx="16383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342486"/>
              </p:ext>
            </p:extLst>
          </p:nvPr>
        </p:nvGraphicFramePr>
        <p:xfrm>
          <a:off x="1404584" y="2819400"/>
          <a:ext cx="16510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51000" imgH="1041400" progId="Equation.DSMT4">
                  <p:embed/>
                </p:oleObj>
              </mc:Choice>
              <mc:Fallback>
                <p:oleObj name="Equation" r:id="rId8" imgW="1651000" imgH="1041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584" y="2819400"/>
                        <a:ext cx="16510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247183"/>
              </p:ext>
            </p:extLst>
          </p:nvPr>
        </p:nvGraphicFramePr>
        <p:xfrm>
          <a:off x="1379538" y="4405004"/>
          <a:ext cx="1219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219200" imgH="914400" progId="Equation.DSMT4">
                  <p:embed/>
                </p:oleObj>
              </mc:Choice>
              <mc:Fallback>
                <p:oleObj name="Equation" r:id="rId10" imgW="1219200" imgH="9144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9538" y="4405004"/>
                        <a:ext cx="1219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>
            <a:off x="1524000" y="3025775"/>
            <a:ext cx="4572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2133600" y="3559175"/>
            <a:ext cx="4572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8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4005778"/>
              </p:ext>
            </p:extLst>
          </p:nvPr>
        </p:nvGraphicFramePr>
        <p:xfrm>
          <a:off x="2573338" y="3711575"/>
          <a:ext cx="1651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64885" imgH="215619" progId="Equation.DSMT4">
                  <p:embed/>
                </p:oleObj>
              </mc:Choice>
              <mc:Fallback>
                <p:oleObj name="Equation" r:id="rId12" imgW="164885" imgH="215619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3338" y="3711575"/>
                        <a:ext cx="1651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graphicFrame>
        <p:nvGraphicFramePr>
          <p:cNvPr id="7187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9562092"/>
              </p:ext>
            </p:extLst>
          </p:nvPr>
        </p:nvGraphicFramePr>
        <p:xfrm>
          <a:off x="3657600" y="4267200"/>
          <a:ext cx="43688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368600" imgH="1041120" progId="Equation.DSMT4">
                  <p:embed/>
                </p:oleObj>
              </mc:Choice>
              <mc:Fallback>
                <p:oleObj name="Equation" r:id="rId14" imgW="4368600" imgH="10411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4267200"/>
                        <a:ext cx="4368800" cy="1041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b.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536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63339515"/>
              </p:ext>
            </p:extLst>
          </p:nvPr>
        </p:nvGraphicFramePr>
        <p:xfrm>
          <a:off x="7441005" y="1280160"/>
          <a:ext cx="1181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80800" imgH="431640" progId="Equation.DSMT4">
                  <p:embed/>
                </p:oleObj>
              </mc:Choice>
              <mc:Fallback>
                <p:oleObj name="Equation" r:id="rId2" imgW="1180800" imgH="4316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1005" y="1280160"/>
                        <a:ext cx="11811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5262293"/>
              </p:ext>
            </p:extLst>
          </p:nvPr>
        </p:nvGraphicFramePr>
        <p:xfrm>
          <a:off x="1286585" y="2178050"/>
          <a:ext cx="1130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130040" imgH="901440" progId="Equation.DSMT4">
                  <p:embed/>
                </p:oleObj>
              </mc:Choice>
              <mc:Fallback>
                <p:oleObj name="Equation" r:id="rId4" imgW="1130040" imgH="9014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6585" y="2178050"/>
                        <a:ext cx="1130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599642"/>
              </p:ext>
            </p:extLst>
          </p:nvPr>
        </p:nvGraphicFramePr>
        <p:xfrm>
          <a:off x="2461335" y="1981200"/>
          <a:ext cx="29464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946240" imgH="1282680" progId="Equation.DSMT4">
                  <p:embed/>
                </p:oleObj>
              </mc:Choice>
              <mc:Fallback>
                <p:oleObj name="Equation" r:id="rId6" imgW="2946240" imgH="12826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1335" y="1981200"/>
                        <a:ext cx="29464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8119482"/>
              </p:ext>
            </p:extLst>
          </p:nvPr>
        </p:nvGraphicFramePr>
        <p:xfrm>
          <a:off x="5477585" y="1981200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93680" imgH="1041120" progId="Equation.DSMT4">
                  <p:embed/>
                </p:oleObj>
              </mc:Choice>
              <mc:Fallback>
                <p:oleObj name="Equation" r:id="rId8" imgW="1993680" imgH="104112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7585" y="1981200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1089563"/>
              </p:ext>
            </p:extLst>
          </p:nvPr>
        </p:nvGraphicFramePr>
        <p:xfrm>
          <a:off x="2569285" y="3606799"/>
          <a:ext cx="1993900" cy="1041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993680" imgH="1041120" progId="Equation.DSMT4">
                  <p:embed/>
                </p:oleObj>
              </mc:Choice>
              <mc:Fallback>
                <p:oleObj name="Equation" r:id="rId10" imgW="1993680" imgH="104112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9285" y="3606799"/>
                        <a:ext cx="1993900" cy="1041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7213944"/>
              </p:ext>
            </p:extLst>
          </p:nvPr>
        </p:nvGraphicFramePr>
        <p:xfrm>
          <a:off x="4753685" y="3975099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333440" imgH="444240" progId="Equation.DSMT4">
                  <p:embed/>
                </p:oleObj>
              </mc:Choice>
              <mc:Fallback>
                <p:oleObj name="Equation" r:id="rId12" imgW="133344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685" y="3975099"/>
                        <a:ext cx="133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2819401" y="37337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3509085" y="4343399"/>
            <a:ext cx="3810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c.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6389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598663"/>
              </p:ext>
            </p:extLst>
          </p:nvPr>
        </p:nvGraphicFramePr>
        <p:xfrm>
          <a:off x="7366000" y="1284642"/>
          <a:ext cx="1244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44600" imgH="419100" progId="Equation.DSMT4">
                  <p:embed/>
                </p:oleObj>
              </mc:Choice>
              <mc:Fallback>
                <p:oleObj name="Equation" r:id="rId2" imgW="12446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1284642"/>
                        <a:ext cx="12446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2868754"/>
              </p:ext>
            </p:extLst>
          </p:nvPr>
        </p:nvGraphicFramePr>
        <p:xfrm>
          <a:off x="2151326" y="2215632"/>
          <a:ext cx="12700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0000" imgH="889000" progId="Equation.DSMT4">
                  <p:embed/>
                </p:oleObj>
              </mc:Choice>
              <mc:Fallback>
                <p:oleObj name="Equation" r:id="rId4" imgW="12700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326" y="2215632"/>
                        <a:ext cx="12700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6014212"/>
              </p:ext>
            </p:extLst>
          </p:nvPr>
        </p:nvGraphicFramePr>
        <p:xfrm>
          <a:off x="3434688" y="2013689"/>
          <a:ext cx="31750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175000" imgH="1282700" progId="Equation.DSMT4">
                  <p:embed/>
                </p:oleObj>
              </mc:Choice>
              <mc:Fallback>
                <p:oleObj name="Equation" r:id="rId6" imgW="3175000" imgH="12827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2013689"/>
                        <a:ext cx="31750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6183001"/>
              </p:ext>
            </p:extLst>
          </p:nvPr>
        </p:nvGraphicFramePr>
        <p:xfrm>
          <a:off x="3434688" y="3655883"/>
          <a:ext cx="14605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60500" imgH="914400" progId="Equation.DSMT4">
                  <p:embed/>
                </p:oleObj>
              </mc:Choice>
              <mc:Fallback>
                <p:oleObj name="Equation" r:id="rId8" imgW="14605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4688" y="3655883"/>
                        <a:ext cx="14605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2581"/>
              </p:ext>
            </p:extLst>
          </p:nvPr>
        </p:nvGraphicFramePr>
        <p:xfrm>
          <a:off x="4927600" y="3647901"/>
          <a:ext cx="147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73200" imgH="914400" progId="Equation.DSMT4">
                  <p:embed/>
                </p:oleObj>
              </mc:Choice>
              <mc:Fallback>
                <p:oleObj name="Equation" r:id="rId10" imgW="14732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7600" y="3647901"/>
                        <a:ext cx="1473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dirty="0">
                <a:solidFill>
                  <a:schemeClr val="tx1"/>
                </a:solidFill>
              </a:rPr>
              <a:t>d. </a:t>
            </a:r>
            <a:r>
              <a:rPr lang="en-US" i="0" dirty="0">
                <a:solidFill>
                  <a:schemeClr val="tx1"/>
                </a:solidFill>
              </a:rPr>
              <a:t>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7413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2316105"/>
              </p:ext>
            </p:extLst>
          </p:nvPr>
        </p:nvGraphicFramePr>
        <p:xfrm>
          <a:off x="7391400" y="1272988"/>
          <a:ext cx="1028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28700" imgH="419100" progId="Equation.DSMT4">
                  <p:embed/>
                </p:oleObj>
              </mc:Choice>
              <mc:Fallback>
                <p:oleObj name="Equation" r:id="rId2" imgW="1028700" imgH="4191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72988"/>
                        <a:ext cx="1028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7004107"/>
              </p:ext>
            </p:extLst>
          </p:nvPr>
        </p:nvGraphicFramePr>
        <p:xfrm>
          <a:off x="2278040" y="2168856"/>
          <a:ext cx="9398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939392" imgH="863225" progId="Equation.DSMT4">
                  <p:embed/>
                </p:oleObj>
              </mc:Choice>
              <mc:Fallback>
                <p:oleObj name="Equation" r:id="rId4" imgW="939392" imgH="863225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8040" y="2168856"/>
                        <a:ext cx="9398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9959513"/>
              </p:ext>
            </p:extLst>
          </p:nvPr>
        </p:nvGraphicFramePr>
        <p:xfrm>
          <a:off x="3295936" y="1994848"/>
          <a:ext cx="26162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616120" imgH="1206360" progId="Equation.DSMT4">
                  <p:embed/>
                </p:oleObj>
              </mc:Choice>
              <mc:Fallback>
                <p:oleObj name="Equation" r:id="rId6" imgW="2616120" imgH="12063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5936" y="1994848"/>
                        <a:ext cx="26162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6395427"/>
              </p:ext>
            </p:extLst>
          </p:nvPr>
        </p:nvGraphicFramePr>
        <p:xfrm>
          <a:off x="3276600" y="3505200"/>
          <a:ext cx="1663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63560" imgH="990360" progId="Equation.DSMT4">
                  <p:embed/>
                </p:oleObj>
              </mc:Choice>
              <mc:Fallback>
                <p:oleObj name="Equation" r:id="rId8" imgW="1663560" imgH="9903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505200"/>
                        <a:ext cx="1663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118908"/>
              </p:ext>
            </p:extLst>
          </p:nvPr>
        </p:nvGraphicFramePr>
        <p:xfrm>
          <a:off x="5489244" y="3594100"/>
          <a:ext cx="11811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80800" imgH="901440" progId="Equation.DSMT4">
                  <p:embed/>
                </p:oleObj>
              </mc:Choice>
              <mc:Fallback>
                <p:oleObj name="Equation" r:id="rId10" imgW="1180800" imgH="9014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9244" y="3594100"/>
                        <a:ext cx="11811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4993944" y="38100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711065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e. Multiply the numerator and denominator by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2493147"/>
              </p:ext>
            </p:extLst>
          </p:nvPr>
        </p:nvGraphicFramePr>
        <p:xfrm>
          <a:off x="7386171" y="1295400"/>
          <a:ext cx="12827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700" imgH="508000" progId="Equation.DSMT4">
                  <p:embed/>
                </p:oleObj>
              </mc:Choice>
              <mc:Fallback>
                <p:oleObj name="Equation" r:id="rId2" imgW="1282700" imgH="5080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86171" y="1295400"/>
                        <a:ext cx="1282700" cy="50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54573541"/>
              </p:ext>
            </p:extLst>
          </p:nvPr>
        </p:nvGraphicFramePr>
        <p:xfrm>
          <a:off x="1879247" y="2192315"/>
          <a:ext cx="1295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95400" imgH="952500" progId="Equation.DSMT4">
                  <p:embed/>
                </p:oleObj>
              </mc:Choice>
              <mc:Fallback>
                <p:oleObj name="Equation" r:id="rId4" imgW="1295400" imgH="9525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9247" y="2192315"/>
                        <a:ext cx="1295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95491319"/>
              </p:ext>
            </p:extLst>
          </p:nvPr>
        </p:nvGraphicFramePr>
        <p:xfrm>
          <a:off x="3217863" y="1971675"/>
          <a:ext cx="32131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213000" imgH="1282680" progId="Equation.DSMT4">
                  <p:embed/>
                </p:oleObj>
              </mc:Choice>
              <mc:Fallback>
                <p:oleObj name="Equation" r:id="rId6" imgW="3213000" imgH="12826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7863" y="1971675"/>
                        <a:ext cx="32131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2889811"/>
              </p:ext>
            </p:extLst>
          </p:nvPr>
        </p:nvGraphicFramePr>
        <p:xfrm>
          <a:off x="3230414" y="3733800"/>
          <a:ext cx="26924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692400" imgH="1104900" progId="Equation.DSMT4">
                  <p:embed/>
                </p:oleObj>
              </mc:Choice>
              <mc:Fallback>
                <p:oleObj name="Equation" r:id="rId8" imgW="2692400" imgH="11049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3733800"/>
                        <a:ext cx="26924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1032473"/>
              </p:ext>
            </p:extLst>
          </p:nvPr>
        </p:nvGraphicFramePr>
        <p:xfrm>
          <a:off x="3230414" y="5231430"/>
          <a:ext cx="14478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47800" imgH="508000" progId="Equation.DSMT4">
                  <p:embed/>
                </p:oleObj>
              </mc:Choice>
              <mc:Fallback>
                <p:oleObj name="Equation" r:id="rId10" imgW="1447800" imgH="5080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0414" y="5231430"/>
                        <a:ext cx="14478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1" name="Straight Connector 10"/>
          <p:cNvCxnSpPr/>
          <p:nvPr/>
        </p:nvCxnSpPr>
        <p:spPr>
          <a:xfrm rot="10800000" flipV="1">
            <a:off x="3441551" y="3800475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rot="10800000" flipV="1">
            <a:off x="4355951" y="4562475"/>
            <a:ext cx="762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3: Rationalizing Denominators (cont.)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4: Rationalizing Denominators</a:t>
            </a:r>
          </a:p>
        </p:txBody>
      </p:sp>
      <p:sp>
        <p:nvSpPr>
          <p:cNvPr id="1945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Rationalize the denominator and simplify: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19460" name="Object 4"/>
          <p:cNvGraphicFramePr>
            <a:graphicFrameLocks noChangeAspect="1"/>
          </p:cNvGraphicFramePr>
          <p:nvPr/>
        </p:nvGraphicFramePr>
        <p:xfrm>
          <a:off x="6745287" y="1123950"/>
          <a:ext cx="990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90600" imgH="876300" progId="Equation.DSMT4">
                  <p:embed/>
                </p:oleObj>
              </mc:Choice>
              <mc:Fallback>
                <p:oleObj name="Equation" r:id="rId2" imgW="990600" imgH="8763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45287" y="1123950"/>
                        <a:ext cx="990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5"/>
          <p:cNvGraphicFramePr>
            <a:graphicFrameLocks noChangeAspect="1"/>
          </p:cNvGraphicFramePr>
          <p:nvPr/>
        </p:nvGraphicFramePr>
        <p:xfrm>
          <a:off x="906463" y="2774950"/>
          <a:ext cx="6592887" cy="222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603840" imgH="2222280" progId="Equation.DSMT4">
                  <p:embed/>
                </p:oleObj>
              </mc:Choice>
              <mc:Fallback>
                <p:oleObj name="Equation" r:id="rId4" imgW="6603840" imgH="222228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6463" y="2774950"/>
                        <a:ext cx="6592887" cy="2222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8" name="Object 6"/>
          <p:cNvGraphicFramePr>
            <a:graphicFrameLocks noChangeAspect="1"/>
          </p:cNvGraphicFramePr>
          <p:nvPr/>
        </p:nvGraphicFramePr>
        <p:xfrm>
          <a:off x="3175000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65200" imgH="419100" progId="Equation.DSMT4">
                  <p:embed/>
                </p:oleObj>
              </mc:Choice>
              <mc:Fallback>
                <p:oleObj name="Equation" r:id="rId6" imgW="965200" imgH="41910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19" name="Object 7"/>
          <p:cNvGraphicFramePr>
            <a:graphicFrameLocks noChangeAspect="1"/>
          </p:cNvGraphicFramePr>
          <p:nvPr/>
        </p:nvGraphicFramePr>
        <p:xfrm>
          <a:off x="5737028" y="2721284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65200" imgH="419100" progId="Equation.DSMT4">
                  <p:embed/>
                </p:oleObj>
              </mc:Choice>
              <mc:Fallback>
                <p:oleObj name="Equation" r:id="rId8" imgW="965200" imgH="4191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7028" y="2721284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0" name="Object 8"/>
          <p:cNvGraphicFramePr>
            <a:graphicFrameLocks noChangeAspect="1"/>
          </p:cNvGraphicFramePr>
          <p:nvPr/>
        </p:nvGraphicFramePr>
        <p:xfrm>
          <a:off x="3543300" y="3281363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419100" progId="Equation.DSMT4">
                  <p:embed/>
                </p:oleObj>
              </mc:Choice>
              <mc:Fallback>
                <p:oleObj name="Equation" r:id="rId10" imgW="965200" imgH="4191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3281363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1" name="Object 9"/>
          <p:cNvGraphicFramePr>
            <a:graphicFrameLocks noChangeAspect="1"/>
          </p:cNvGraphicFramePr>
          <p:nvPr/>
        </p:nvGraphicFramePr>
        <p:xfrm>
          <a:off x="5137768" y="3431824"/>
          <a:ext cx="20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3112" imgH="291973" progId="Equation.DSMT4">
                  <p:embed/>
                </p:oleObj>
              </mc:Choice>
              <mc:Fallback>
                <p:oleObj name="Equation" r:id="rId12" imgW="203112" imgH="29197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7768" y="3431824"/>
                        <a:ext cx="2032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2" name="Object 10"/>
          <p:cNvGraphicFramePr>
            <a:graphicFrameLocks noChangeAspect="1"/>
          </p:cNvGraphicFramePr>
          <p:nvPr/>
        </p:nvGraphicFramePr>
        <p:xfrm>
          <a:off x="6096000" y="3281672"/>
          <a:ext cx="457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57200" imgH="419100" progId="Equation.DSMT4">
                  <p:embed/>
                </p:oleObj>
              </mc:Choice>
              <mc:Fallback>
                <p:oleObj name="Equation" r:id="rId14" imgW="457200" imgH="4191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81672"/>
                        <a:ext cx="457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3" name="Object 11"/>
          <p:cNvGraphicFramePr>
            <a:graphicFrameLocks noChangeAspect="1"/>
          </p:cNvGraphicFramePr>
          <p:nvPr/>
        </p:nvGraphicFramePr>
        <p:xfrm>
          <a:off x="2895600" y="3938742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965200" imgH="419100" progId="Equation.DSMT4">
                  <p:embed/>
                </p:oleObj>
              </mc:Choice>
              <mc:Fallback>
                <p:oleObj name="Equation" r:id="rId16" imgW="965200" imgH="4191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95600" y="3938742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4" name="Object 12"/>
          <p:cNvGraphicFramePr>
            <a:graphicFrameLocks noChangeAspect="1"/>
          </p:cNvGraphicFramePr>
          <p:nvPr/>
        </p:nvGraphicFramePr>
        <p:xfrm>
          <a:off x="2295525" y="4613275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68140" imgH="291973" progId="Equation.DSMT4">
                  <p:embed/>
                </p:oleObj>
              </mc:Choice>
              <mc:Fallback>
                <p:oleObj name="Equation" r:id="rId18" imgW="368140" imgH="291973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4613275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5" name="Object 13"/>
          <p:cNvGraphicFramePr>
            <a:graphicFrameLocks noChangeAspect="1"/>
          </p:cNvGraphicFramePr>
          <p:nvPr/>
        </p:nvGraphicFramePr>
        <p:xfrm>
          <a:off x="3606800" y="4595813"/>
          <a:ext cx="203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03112" imgH="279279" progId="Equation.DSMT4">
                  <p:embed/>
                </p:oleObj>
              </mc:Choice>
              <mc:Fallback>
                <p:oleObj name="Equation" r:id="rId20" imgW="203112" imgH="279279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6800" y="4595813"/>
                        <a:ext cx="2032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6" name="Object 14"/>
          <p:cNvGraphicFramePr>
            <a:graphicFrameLocks noChangeAspect="1"/>
          </p:cNvGraphicFramePr>
          <p:nvPr/>
        </p:nvGraphicFramePr>
        <p:xfrm>
          <a:off x="5105400" y="3932238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965200" imgH="419100" progId="Equation.DSMT4">
                  <p:embed/>
                </p:oleObj>
              </mc:Choice>
              <mc:Fallback>
                <p:oleObj name="Equation" r:id="rId22" imgW="965200" imgH="419100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3932238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7" name="Object 15"/>
          <p:cNvGraphicFramePr>
            <a:graphicFrameLocks noChangeAspect="1"/>
          </p:cNvGraphicFramePr>
          <p:nvPr/>
        </p:nvGraphicFramePr>
        <p:xfrm>
          <a:off x="5197784" y="4585648"/>
          <a:ext cx="393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93529" imgH="279279" progId="Equation.DSMT4">
                  <p:embed/>
                </p:oleObj>
              </mc:Choice>
              <mc:Fallback>
                <p:oleObj name="Equation" r:id="rId24" imgW="393529" imgH="279279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7784" y="4585648"/>
                        <a:ext cx="3937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8528" name="Object 16"/>
          <p:cNvGraphicFramePr>
            <a:graphicFrameLocks noChangeAspect="1"/>
          </p:cNvGraphicFramePr>
          <p:nvPr/>
        </p:nvGraphicFramePr>
        <p:xfrm>
          <a:off x="6537016" y="4162425"/>
          <a:ext cx="9652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65200" imgH="419100" progId="Equation.DSMT4">
                  <p:embed/>
                </p:oleObj>
              </mc:Choice>
              <mc:Fallback>
                <p:oleObj name="Equation" r:id="rId26" imgW="965200" imgH="41910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7016" y="4162425"/>
                        <a:ext cx="9652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0" name="Straight Connector 19"/>
          <p:cNvCxnSpPr/>
          <p:nvPr/>
        </p:nvCxnSpPr>
        <p:spPr>
          <a:xfrm rot="10800000" flipV="1">
            <a:off x="4555817" y="4130984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5235884" y="4648200"/>
            <a:ext cx="381000" cy="1524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8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Procedure: Rationalizing a Denominator Containing a Square Root or a Cube Root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square root, multiply both the numerator and denominator by an expression that will give a denominator with no square roots. </a:t>
            </a:r>
          </a:p>
          <a:p>
            <a:pPr marL="514350" indent="-514350">
              <a:buFont typeface="+mj-lt"/>
              <a:buAutoNum type="arabicPeriod"/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the denominator contains a cube root, multiply both the numerator and denominator by an expression that will give a denominator with no cube roots.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Example 1: Rationalizing Denominators Containing Square Roots </a:t>
            </a:r>
          </a:p>
        </p:txBody>
      </p:sp>
      <p:sp>
        <p:nvSpPr>
          <p:cNvPr id="717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 algn="just">
              <a:lnSpc>
                <a:spcPct val="155000"/>
              </a:lnSpc>
              <a:spcBef>
                <a:spcPts val="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                b.                     c.                      d. </a:t>
            </a:r>
            <a:endParaRPr lang="en-US" i="0" dirty="0">
              <a:solidFill>
                <a:schemeClr val="tx1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r>
              <a:rPr lang="en-US" dirty="0"/>
              <a:t>a. Multiply the numerator and denominator by       because                     is a rational number.</a:t>
            </a:r>
          </a:p>
          <a:p>
            <a:pPr marL="0" indent="0" algn="just">
              <a:spcBef>
                <a:spcPts val="0"/>
              </a:spcBef>
              <a:buFont typeface="Courier New" pitchFamily="49" charset="0"/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7172" name="Object 43"/>
          <p:cNvGraphicFramePr>
            <a:graphicFrameLocks noChangeAspect="1"/>
          </p:cNvGraphicFramePr>
          <p:nvPr/>
        </p:nvGraphicFramePr>
        <p:xfrm>
          <a:off x="939800" y="2184633"/>
          <a:ext cx="4699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69696" imgH="863225" progId="Equation.DSMT4">
                  <p:embed/>
                </p:oleObj>
              </mc:Choice>
              <mc:Fallback>
                <p:oleObj name="Equation" r:id="rId2" imgW="469696" imgH="8632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2184633"/>
                        <a:ext cx="469900" cy="863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671454" y="4723783"/>
          <a:ext cx="520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0700" imgH="889000" progId="Equation.DSMT4">
                  <p:embed/>
                </p:oleObj>
              </mc:Choice>
              <mc:Fallback>
                <p:oleObj name="Equation" r:id="rId4" imgW="520700" imgH="8890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71454" y="4723783"/>
                        <a:ext cx="520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3225800" y="4648200"/>
          <a:ext cx="13462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200" imgH="965200" progId="Equation.DSMT4">
                  <p:embed/>
                </p:oleObj>
              </mc:Choice>
              <mc:Fallback>
                <p:oleObj name="Equation" r:id="rId6" imgW="13462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5800" y="4648200"/>
                        <a:ext cx="13462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656667" y="4724400"/>
          <a:ext cx="9271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27100" imgH="914400" progId="Equation.DSMT4">
                  <p:embed/>
                </p:oleObj>
              </mc:Choice>
              <mc:Fallback>
                <p:oleObj name="Equation" r:id="rId8" imgW="927100" imgH="9144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56667" y="4724400"/>
                        <a:ext cx="9271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447163"/>
              </p:ext>
            </p:extLst>
          </p:nvPr>
        </p:nvGraphicFramePr>
        <p:xfrm>
          <a:off x="7378700" y="358140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78700" y="358140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4" name="Object 16"/>
          <p:cNvGraphicFramePr>
            <a:graphicFrameLocks noChangeAspect="1"/>
          </p:cNvGraphicFramePr>
          <p:nvPr/>
        </p:nvGraphicFramePr>
        <p:xfrm>
          <a:off x="1786469" y="3979334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49080" imgH="444240" progId="Equation.DSMT4">
                  <p:embed/>
                </p:oleObj>
              </mc:Choice>
              <mc:Fallback>
                <p:oleObj name="Equation" r:id="rId12" imgW="154908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6469" y="3979334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5">
            <a:extLst>
              <a:ext uri="{FF2B5EF4-FFF2-40B4-BE49-F238E27FC236}">
                <a16:creationId xmlns:a16="http://schemas.microsoft.com/office/drawing/2014/main" id="{C3AB5AD7-6CF8-ED47-4038-C16E53464EE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127027"/>
              </p:ext>
            </p:extLst>
          </p:nvPr>
        </p:nvGraphicFramePr>
        <p:xfrm>
          <a:off x="2789769" y="2184633"/>
          <a:ext cx="5461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545760" imgH="888840" progId="Equation.DSMT4">
                  <p:embed/>
                </p:oleObj>
              </mc:Choice>
              <mc:Fallback>
                <p:oleObj name="Equation" r:id="rId14" imgW="545760" imgH="888840" progId="Equation.DSMT4">
                  <p:embed/>
                  <p:pic>
                    <p:nvPicPr>
                      <p:cNvPr id="8196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89769" y="2184633"/>
                        <a:ext cx="5461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6">
            <a:extLst>
              <a:ext uri="{FF2B5EF4-FFF2-40B4-BE49-F238E27FC236}">
                <a16:creationId xmlns:a16="http://schemas.microsoft.com/office/drawing/2014/main" id="{2DEB51FD-4E72-4AA3-DEB6-97FEC2C9EE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4654386"/>
              </p:ext>
            </p:extLst>
          </p:nvPr>
        </p:nvGraphicFramePr>
        <p:xfrm>
          <a:off x="4715938" y="2198229"/>
          <a:ext cx="698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698500" imgH="876300" progId="Equation.DSMT4">
                  <p:embed/>
                </p:oleObj>
              </mc:Choice>
              <mc:Fallback>
                <p:oleObj name="Equation" r:id="rId16" imgW="698500" imgH="876300" progId="Equation.DSMT4">
                  <p:embed/>
                  <p:pic>
                    <p:nvPicPr>
                      <p:cNvPr id="9221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5938" y="2198229"/>
                        <a:ext cx="6985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8">
            <a:extLst>
              <a:ext uri="{FF2B5EF4-FFF2-40B4-BE49-F238E27FC236}">
                <a16:creationId xmlns:a16="http://schemas.microsoft.com/office/drawing/2014/main" id="{6E835954-82D6-82DC-EFAE-2C79822CF6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619537"/>
              </p:ext>
            </p:extLst>
          </p:nvPr>
        </p:nvGraphicFramePr>
        <p:xfrm>
          <a:off x="6783919" y="2095733"/>
          <a:ext cx="533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533169" imgH="977476" progId="Equation.DSMT4">
                  <p:embed/>
                </p:oleObj>
              </mc:Choice>
              <mc:Fallback>
                <p:oleObj name="Equation" r:id="rId18" imgW="533169" imgH="977476" progId="Equation.DSMT4">
                  <p:embed/>
                  <p:pic>
                    <p:nvPicPr>
                      <p:cNvPr id="10244" name="Object 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919" y="2095733"/>
                        <a:ext cx="533400" cy="977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b. Multiply the numerator and denominator by        because                      There is no guarantee that </a:t>
            </a:r>
            <a:r>
              <a:rPr lang="en-US" i="1" dirty="0"/>
              <a:t>x </a:t>
            </a:r>
            <a:r>
              <a:rPr lang="en-US" dirty="0"/>
              <a:t>is rational, but the radical sign does not appear in the denominator of the result. </a:t>
            </a:r>
          </a:p>
          <a:p>
            <a:pPr marL="0" indent="0" algn="just">
              <a:spcBef>
                <a:spcPts val="1200"/>
              </a:spcBef>
              <a:buFont typeface="Courier New" pitchFamily="49" charset="0"/>
              <a:buNone/>
            </a:pPr>
            <a:r>
              <a:rPr lang="en-US" b="1" dirty="0">
                <a:solidFill>
                  <a:schemeClr val="tx1"/>
                </a:solidFill>
              </a:rPr>
              <a:t> </a:t>
            </a:r>
          </a:p>
          <a:p>
            <a:pPr marL="0" indent="0" algn="just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307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8935934"/>
              </p:ext>
            </p:extLst>
          </p:nvPr>
        </p:nvGraphicFramePr>
        <p:xfrm>
          <a:off x="2812764" y="3295936"/>
          <a:ext cx="4953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95085" imgH="863225" progId="Equation.DSMT4">
                  <p:embed/>
                </p:oleObj>
              </mc:Choice>
              <mc:Fallback>
                <p:oleObj name="Equation" r:id="rId2" imgW="495085" imgH="863225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2764" y="3295936"/>
                        <a:ext cx="4953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2094978"/>
              </p:ext>
            </p:extLst>
          </p:nvPr>
        </p:nvGraphicFramePr>
        <p:xfrm>
          <a:off x="3352800" y="3200400"/>
          <a:ext cx="1371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939800" progId="Equation.DSMT4">
                  <p:embed/>
                </p:oleObj>
              </mc:Choice>
              <mc:Fallback>
                <p:oleObj name="Equation" r:id="rId4" imgW="1371600" imgH="9398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200400"/>
                        <a:ext cx="1371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91814"/>
              </p:ext>
            </p:extLst>
          </p:nvPr>
        </p:nvGraphicFramePr>
        <p:xfrm>
          <a:off x="4834389" y="3200400"/>
          <a:ext cx="9398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392" imgH="901309" progId="Equation.DSMT4">
                  <p:embed/>
                </p:oleObj>
              </mc:Choice>
              <mc:Fallback>
                <p:oleObj name="Equation" r:id="rId6" imgW="939392" imgH="901309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4389" y="3200400"/>
                        <a:ext cx="9398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1914211"/>
              </p:ext>
            </p:extLst>
          </p:nvPr>
        </p:nvGraphicFramePr>
        <p:xfrm>
          <a:off x="7391400" y="1280160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82400" imgH="444240" progId="Equation.DSMT4">
                  <p:embed/>
                </p:oleObj>
              </mc:Choice>
              <mc:Fallback>
                <p:oleObj name="Equation" r:id="rId8" imgW="48240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80160"/>
                        <a:ext cx="482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1210515"/>
              </p:ext>
            </p:extLst>
          </p:nvPr>
        </p:nvGraphicFramePr>
        <p:xfrm>
          <a:off x="1752600" y="1729186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88760" imgH="444240" progId="Equation.DSMT4">
                  <p:embed/>
                </p:oleObj>
              </mc:Choice>
              <mc:Fallback>
                <p:oleObj name="Equation" r:id="rId10" imgW="16887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1729186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ts val="0"/>
              </a:spcBef>
            </a:pPr>
            <a:r>
              <a:rPr lang="en-US" dirty="0"/>
              <a:t>c. Multiply the numerator and denominator by       because                     is a rational number.</a:t>
            </a:r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9220" name="Object 22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2555106"/>
              </p:ext>
            </p:extLst>
          </p:nvPr>
        </p:nvGraphicFramePr>
        <p:xfrm>
          <a:off x="1842117" y="2443663"/>
          <a:ext cx="6985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98500" imgH="889000" progId="Equation.DSMT4">
                  <p:embed/>
                </p:oleObj>
              </mc:Choice>
              <mc:Fallback>
                <p:oleObj name="Equation" r:id="rId4" imgW="698500" imgH="8890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2117" y="2443663"/>
                        <a:ext cx="6985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374018"/>
              </p:ext>
            </p:extLst>
          </p:nvPr>
        </p:nvGraphicFramePr>
        <p:xfrm>
          <a:off x="2590800" y="2364105"/>
          <a:ext cx="15240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24000" imgH="965200" progId="Equation.DSMT4">
                  <p:embed/>
                </p:oleObj>
              </mc:Choice>
              <mc:Fallback>
                <p:oleObj name="Equation" r:id="rId6" imgW="1524000" imgH="9652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364105"/>
                        <a:ext cx="15240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8686703"/>
              </p:ext>
            </p:extLst>
          </p:nvPr>
        </p:nvGraphicFramePr>
        <p:xfrm>
          <a:off x="4204317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14400" imgH="914400" progId="Equation.DSMT4">
                  <p:embed/>
                </p:oleObj>
              </mc:Choice>
              <mc:Fallback>
                <p:oleObj name="Equation" r:id="rId8" imgW="914400" imgH="9144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04317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445924"/>
              </p:ext>
            </p:extLst>
          </p:nvPr>
        </p:nvGraphicFramePr>
        <p:xfrm>
          <a:off x="5277014" y="2364105"/>
          <a:ext cx="9144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14400" imgH="914400" progId="Equation.DSMT4">
                  <p:embed/>
                </p:oleObj>
              </mc:Choice>
              <mc:Fallback>
                <p:oleObj name="Equation" r:id="rId10" imgW="914400" imgH="9144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7014" y="2364105"/>
                        <a:ext cx="9144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1328644"/>
              </p:ext>
            </p:extLst>
          </p:nvPr>
        </p:nvGraphicFramePr>
        <p:xfrm>
          <a:off x="7340600" y="1280160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469800" imgH="444240" progId="Equation.DSMT4">
                  <p:embed/>
                </p:oleObj>
              </mc:Choice>
              <mc:Fallback>
                <p:oleObj name="Equation" r:id="rId12" imgW="469800" imgH="44424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40600" y="1280160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8233817"/>
              </p:ext>
            </p:extLst>
          </p:nvPr>
        </p:nvGraphicFramePr>
        <p:xfrm>
          <a:off x="1803400" y="1736725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549080" imgH="444240" progId="Equation.DSMT4">
                  <p:embed/>
                </p:oleObj>
              </mc:Choice>
              <mc:Fallback>
                <p:oleObj name="Equation" r:id="rId14" imgW="1549080" imgH="44424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3400" y="1736725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Rationalizing Denominators </a:t>
            </a:r>
            <a:r>
              <a:rPr lang="en-US" dirty="0"/>
              <a:t>Containing Square Roots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10243" name="Rectangle 67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dirty="0"/>
              <a:t>d. Multiply the numerator and denominator by       because                                 is a rational number. </a:t>
            </a:r>
          </a:p>
          <a:p>
            <a:r>
              <a:rPr lang="en-US" dirty="0"/>
              <a:t>(</a:t>
            </a:r>
            <a:r>
              <a:rPr lang="en-US" b="1" dirty="0"/>
              <a:t>Note: </a:t>
            </a:r>
            <a:r>
              <a:rPr lang="en-US" dirty="0"/>
              <a:t>8 · 2 = 16 and 16 is a perfect square.) </a:t>
            </a:r>
          </a:p>
          <a:p>
            <a:endParaRPr lang="en-US" b="1" i="0" dirty="0">
              <a:solidFill>
                <a:schemeClr val="tx1"/>
              </a:solidFill>
            </a:endParaRP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3839202"/>
              </p:ext>
            </p:extLst>
          </p:nvPr>
        </p:nvGraphicFramePr>
        <p:xfrm>
          <a:off x="1841500" y="2946400"/>
          <a:ext cx="5334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400" imgH="965200" progId="Equation.DSMT4">
                  <p:embed/>
                </p:oleObj>
              </mc:Choice>
              <mc:Fallback>
                <p:oleObj name="Equation" r:id="rId2" imgW="533400" imgH="965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0" y="2946400"/>
                        <a:ext cx="5334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8914282"/>
              </p:ext>
            </p:extLst>
          </p:nvPr>
        </p:nvGraphicFramePr>
        <p:xfrm>
          <a:off x="2387578" y="2949906"/>
          <a:ext cx="13589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58900" imgH="965200" progId="Equation.DSMT4">
                  <p:embed/>
                </p:oleObj>
              </mc:Choice>
              <mc:Fallback>
                <p:oleObj name="Equation" r:id="rId4" imgW="1358900" imgH="9652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578" y="2949906"/>
                        <a:ext cx="13589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9736569"/>
              </p:ext>
            </p:extLst>
          </p:nvPr>
        </p:nvGraphicFramePr>
        <p:xfrm>
          <a:off x="3898900" y="2946400"/>
          <a:ext cx="9398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39800" imgH="965200" progId="Equation.DSMT4">
                  <p:embed/>
                </p:oleObj>
              </mc:Choice>
              <mc:Fallback>
                <p:oleObj name="Equation" r:id="rId6" imgW="939800" imgH="965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8900" y="2946400"/>
                        <a:ext cx="9398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4263036"/>
              </p:ext>
            </p:extLst>
          </p:nvPr>
        </p:nvGraphicFramePr>
        <p:xfrm>
          <a:off x="4930548" y="2960914"/>
          <a:ext cx="9398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39800" imgH="914400" progId="Equation.DSMT4">
                  <p:embed/>
                </p:oleObj>
              </mc:Choice>
              <mc:Fallback>
                <p:oleObj name="Equation" r:id="rId8" imgW="939800" imgH="9144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0548" y="2960914"/>
                        <a:ext cx="9398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491275"/>
              </p:ext>
            </p:extLst>
          </p:nvPr>
        </p:nvGraphicFramePr>
        <p:xfrm>
          <a:off x="7391400" y="1247962"/>
          <a:ext cx="46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69800" imgH="444240" progId="Equation.DSMT4">
                  <p:embed/>
                </p:oleObj>
              </mc:Choice>
              <mc:Fallback>
                <p:oleObj name="Equation" r:id="rId10" imgW="4698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7962"/>
                        <a:ext cx="46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5597858"/>
              </p:ext>
            </p:extLst>
          </p:nvPr>
        </p:nvGraphicFramePr>
        <p:xfrm>
          <a:off x="1797028" y="1692462"/>
          <a:ext cx="2540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539800" imgH="444240" progId="Equation.DSMT4">
                  <p:embed/>
                </p:oleObj>
              </mc:Choice>
              <mc:Fallback>
                <p:oleObj name="Equation" r:id="rId12" imgW="2539800" imgH="44424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028" y="1692462"/>
                        <a:ext cx="2540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Rationalize each denominator. Assume that all variables represent positive real numbers.</a:t>
            </a:r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                                           b.  </a:t>
            </a:r>
          </a:p>
          <a:p>
            <a:pPr>
              <a:spcBef>
                <a:spcPts val="18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a. Multiply the numerator and denominator by       because                                     is a rational number. (</a:t>
            </a:r>
            <a:r>
              <a:rPr lang="en-US" b="1" dirty="0"/>
              <a:t>Note: </a:t>
            </a:r>
            <a:r>
              <a:rPr lang="en-US" dirty="0"/>
              <a:t>5 · 25 = 125 and 125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965433" y="2209800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0" imgH="901440" progId="Equation.DSMT4">
                  <p:embed/>
                </p:oleObj>
              </mc:Choice>
              <mc:Fallback>
                <p:oleObj name="Equation" r:id="rId2" imgW="533160" imgH="9014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433" y="2209800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896611" y="4969778"/>
          <a:ext cx="5334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33160" imgH="901440" progId="Equation.DSMT4">
                  <p:embed/>
                </p:oleObj>
              </mc:Choice>
              <mc:Fallback>
                <p:oleObj name="Equation" r:id="rId4" imgW="53316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6611" y="4969778"/>
                        <a:ext cx="5334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2438400" y="4910356"/>
          <a:ext cx="15621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62040" imgH="977760" progId="Equation.DSMT4">
                  <p:embed/>
                </p:oleObj>
              </mc:Choice>
              <mc:Fallback>
                <p:oleObj name="Equation" r:id="rId6" imgW="1562040" imgH="9777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910356"/>
                        <a:ext cx="15621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4030211" y="4893578"/>
          <a:ext cx="11430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977760" progId="Equation.DSMT4">
                  <p:embed/>
                </p:oleObj>
              </mc:Choice>
              <mc:Fallback>
                <p:oleObj name="Equation" r:id="rId8" imgW="114300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0211" y="4893578"/>
                        <a:ext cx="11430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257800" y="4927134"/>
          <a:ext cx="1143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43000" imgH="914400" progId="Equation.DSMT4">
                  <p:embed/>
                </p:oleObj>
              </mc:Choice>
              <mc:Fallback>
                <p:oleObj name="Equation" r:id="rId10" imgW="114300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4927134"/>
                        <a:ext cx="1143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815633"/>
              </p:ext>
            </p:extLst>
          </p:nvPr>
        </p:nvGraphicFramePr>
        <p:xfrm>
          <a:off x="7366000" y="3563923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34680" imgH="444240" progId="Equation.DSMT4">
                  <p:embed/>
                </p:oleObj>
              </mc:Choice>
              <mc:Fallback>
                <p:oleObj name="Equation" r:id="rId12" imgW="63468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66000" y="3563923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1790700" y="3979863"/>
          <a:ext cx="285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57320" imgH="444240" progId="Equation.DSMT4">
                  <p:embed/>
                </p:oleObj>
              </mc:Choice>
              <mc:Fallback>
                <p:oleObj name="Equation" r:id="rId14" imgW="285732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0700" y="3979863"/>
                        <a:ext cx="285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81BAB95C-8994-953F-56B9-152A3667A19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899906"/>
              </p:ext>
            </p:extLst>
          </p:nvPr>
        </p:nvGraphicFramePr>
        <p:xfrm>
          <a:off x="4940300" y="222324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888840" imgH="952200" progId="Equation.DSMT4">
                  <p:embed/>
                </p:oleObj>
              </mc:Choice>
              <mc:Fallback>
                <p:oleObj name="Equation" r:id="rId16" imgW="888840" imgH="952200" progId="Equation.DSMT4">
                  <p:embed/>
                  <p:pic>
                    <p:nvPicPr>
                      <p:cNvPr id="2457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0300" y="222324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b. Multiply the numerator and denominator by       because                                                </a:t>
            </a:r>
            <a:br>
              <a:rPr lang="en-US" dirty="0"/>
            </a:br>
            <a:r>
              <a:rPr lang="en-US" dirty="0"/>
              <a:t>(</a:t>
            </a:r>
            <a:r>
              <a:rPr lang="en-US" b="1" dirty="0"/>
              <a:t>Note:                            </a:t>
            </a:r>
            <a:r>
              <a:rPr lang="en-US" dirty="0"/>
              <a:t>and          is a perfect cube.)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Rationalizing Denominators Containing Cube Roots (cont.)</a:t>
            </a:r>
          </a:p>
        </p:txBody>
      </p:sp>
      <p:graphicFrame>
        <p:nvGraphicFramePr>
          <p:cNvPr id="2458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8438105"/>
              </p:ext>
            </p:extLst>
          </p:nvPr>
        </p:nvGraphicFramePr>
        <p:xfrm>
          <a:off x="7391400" y="1242583"/>
          <a:ext cx="787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87320" imgH="558720" progId="Equation.DSMT4">
                  <p:embed/>
                </p:oleObj>
              </mc:Choice>
              <mc:Fallback>
                <p:oleObj name="Equation" r:id="rId2" imgW="787320" imgH="55872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91400" y="1242583"/>
                        <a:ext cx="787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6682923"/>
              </p:ext>
            </p:extLst>
          </p:nvPr>
        </p:nvGraphicFramePr>
        <p:xfrm>
          <a:off x="1820411" y="1689417"/>
          <a:ext cx="38100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09880" imgH="558720" progId="Equation.DSMT4">
                  <p:embed/>
                </p:oleObj>
              </mc:Choice>
              <mc:Fallback>
                <p:oleObj name="Equation" r:id="rId4" imgW="3809880" imgH="55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0411" y="1689417"/>
                        <a:ext cx="38100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7052759"/>
              </p:ext>
            </p:extLst>
          </p:nvPr>
        </p:nvGraphicFramePr>
        <p:xfrm>
          <a:off x="1528311" y="2158047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97080" imgH="444240" progId="Equation.DSMT4">
                  <p:embed/>
                </p:oleObj>
              </mc:Choice>
              <mc:Fallback>
                <p:oleObj name="Equation" r:id="rId6" imgW="2197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8311" y="2158047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262403"/>
              </p:ext>
            </p:extLst>
          </p:nvPr>
        </p:nvGraphicFramePr>
        <p:xfrm>
          <a:off x="4382163" y="2158047"/>
          <a:ext cx="68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685800" imgH="444240" progId="Equation.DSMT4">
                  <p:embed/>
                </p:oleObj>
              </mc:Choice>
              <mc:Fallback>
                <p:oleObj name="Equation" r:id="rId8" imgW="6858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2163" y="2158047"/>
                        <a:ext cx="68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797355"/>
              </p:ext>
            </p:extLst>
          </p:nvPr>
        </p:nvGraphicFramePr>
        <p:xfrm>
          <a:off x="1364107" y="2937827"/>
          <a:ext cx="889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88840" imgH="952200" progId="Equation.DSMT4">
                  <p:embed/>
                </p:oleObj>
              </mc:Choice>
              <mc:Fallback>
                <p:oleObj name="Equation" r:id="rId10" imgW="888840" imgH="9522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4107" y="2937827"/>
                        <a:ext cx="889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2927993"/>
              </p:ext>
            </p:extLst>
          </p:nvPr>
        </p:nvGraphicFramePr>
        <p:xfrm>
          <a:off x="2312063" y="2785427"/>
          <a:ext cx="20701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70000" imgH="1130040" progId="Equation.DSMT4">
                  <p:embed/>
                </p:oleObj>
              </mc:Choice>
              <mc:Fallback>
                <p:oleObj name="Equation" r:id="rId12" imgW="2070000" imgH="1130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2063" y="2785427"/>
                        <a:ext cx="20701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0749500"/>
              </p:ext>
            </p:extLst>
          </p:nvPr>
        </p:nvGraphicFramePr>
        <p:xfrm>
          <a:off x="4412107" y="2785427"/>
          <a:ext cx="1320800" cy="1130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20480" imgH="1130040" progId="Equation.DSMT4">
                  <p:embed/>
                </p:oleObj>
              </mc:Choice>
              <mc:Fallback>
                <p:oleObj name="Equation" r:id="rId14" imgW="1320480" imgH="1130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2107" y="2785427"/>
                        <a:ext cx="1320800" cy="1130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1649260"/>
              </p:ext>
            </p:extLst>
          </p:nvPr>
        </p:nvGraphicFramePr>
        <p:xfrm>
          <a:off x="5783707" y="2785427"/>
          <a:ext cx="12954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295280" imgH="1028520" progId="Equation.DSMT4">
                  <p:embed/>
                </p:oleObj>
              </mc:Choice>
              <mc:Fallback>
                <p:oleObj name="Equation" r:id="rId16" imgW="1295280" imgH="102852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707" y="2785427"/>
                        <a:ext cx="12954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sz="3000" dirty="0"/>
              <a:t>Procedure: Rationalizing a Denominator Containing a Sum or Difference Involving Square Roots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3891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>
              <a:spcBef>
                <a:spcPts val="0"/>
              </a:spcBef>
              <a:tabLst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of a fraction contains a sum or difference involving a square root, rationalize the denominator by multiplying both the numerator and denominator by the </a:t>
            </a:r>
            <a:r>
              <a:rPr lang="en-US" b="1" dirty="0">
                <a:solidFill>
                  <a:srgbClr val="C00000"/>
                </a:solidFill>
              </a:rPr>
              <a:t>conjugate of the denominator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461963" indent="-461963">
              <a:spcBef>
                <a:spcPts val="0"/>
              </a:spcBef>
              <a:buFont typeface="+mj-lt"/>
              <a:buAutoNum type="arabicPeriod"/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If the denominator is of the form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+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, multiply both the numerator and denominator by </a:t>
            </a:r>
            <a:r>
              <a:rPr lang="en-US" i="1" dirty="0">
                <a:solidFill>
                  <a:srgbClr val="000000"/>
                </a:solidFill>
              </a:rPr>
              <a:t>a </a:t>
            </a:r>
            <a:r>
              <a:rPr lang="en-US" dirty="0">
                <a:solidFill>
                  <a:srgbClr val="000000"/>
                </a:solidFill>
              </a:rPr>
              <a:t>−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>
              <a:spcBef>
                <a:spcPts val="0"/>
              </a:spcBef>
              <a:tabLst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</a:rPr>
              <a:t>The new denominator will be the difference of two squares, and therefore will not contain a radical term.</a:t>
            </a:r>
            <a:endParaRPr lang="en-US" i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627</TotalTime>
  <Words>565</Words>
  <Application>Microsoft Office PowerPoint</Application>
  <PresentationFormat>On-screen Show (4:3)</PresentationFormat>
  <Paragraphs>53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Office Theme</vt:lpstr>
      <vt:lpstr>Equation</vt:lpstr>
      <vt:lpstr>Section 9.5</vt:lpstr>
      <vt:lpstr>Procedure: Rationalizing a Denominator Containing a Square Root or a Cube Root</vt:lpstr>
      <vt:lpstr>Example 1: Rationalizing Denominators Containing Square Roots </vt:lpstr>
      <vt:lpstr>Example 1: Rationalizing Denominators Containing Square Roots (cont.)</vt:lpstr>
      <vt:lpstr>Example 1: Rationalizing Denominators Containing Square Roots (cont.)</vt:lpstr>
      <vt:lpstr>Example 1: Rationalizing Denominators Containing Square Roots (cont.)</vt:lpstr>
      <vt:lpstr>Example 2: Rationalizing Denominators Containing Cube Roots</vt:lpstr>
      <vt:lpstr>Example 2: Rationalizing Denominators Containing Cube Roots (cont.)</vt:lpstr>
      <vt:lpstr>Procedure: Rationalizing a Denominator Containing a Sum or Difference Involving Square Roots</vt:lpstr>
      <vt:lpstr>Example 3: Rationalizing Denominators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Example 3: Rationalizing Denominators (cont.)</vt:lpstr>
      <vt:lpstr>Completion Example 4: Rationalizing Denominators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Rebecca Johnson</cp:lastModifiedBy>
  <cp:revision>76</cp:revision>
  <dcterms:created xsi:type="dcterms:W3CDTF">2013-04-26T14:43:13Z</dcterms:created>
  <dcterms:modified xsi:type="dcterms:W3CDTF">2024-09-11T16:46:50Z</dcterms:modified>
</cp:coreProperties>
</file>