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78" r:id="rId4"/>
    <p:sldId id="260" r:id="rId5"/>
    <p:sldId id="261" r:id="rId6"/>
    <p:sldId id="262" r:id="rId7"/>
    <p:sldId id="263" r:id="rId8"/>
    <p:sldId id="265" r:id="rId9"/>
    <p:sldId id="279" r:id="rId10"/>
    <p:sldId id="266" r:id="rId11"/>
    <p:sldId id="267" r:id="rId12"/>
    <p:sldId id="269" r:id="rId13"/>
    <p:sldId id="277" r:id="rId14"/>
    <p:sldId id="270" r:id="rId15"/>
    <p:sldId id="271" r:id="rId16"/>
    <p:sldId id="272" r:id="rId17"/>
    <p:sldId id="280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85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33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144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58697-BD59-41E7-935B-9885ED6F72E7}" type="datetimeFigureOut">
              <a:rPr lang="en-US" smtClean="0"/>
              <a:pPr/>
              <a:t>9/11/2024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D3FF03-76DC-4611-A7A8-768BA127C1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877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30.wmf"/><Relationship Id="rId7" Type="http://schemas.openxmlformats.org/officeDocument/2006/relationships/image" Target="../media/image38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3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31.wmf"/><Relationship Id="rId7" Type="http://schemas.openxmlformats.org/officeDocument/2006/relationships/image" Target="../media/image42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4.wmf"/><Relationship Id="rId5" Type="http://schemas.openxmlformats.org/officeDocument/2006/relationships/image" Target="../media/image41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image" Target="../media/image32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5.bin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7.wmf"/><Relationship Id="rId12" Type="http://schemas.openxmlformats.org/officeDocument/2006/relationships/oleObject" Target="../embeddings/oleObject61.bin"/><Relationship Id="rId2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59.wmf"/><Relationship Id="rId5" Type="http://schemas.openxmlformats.org/officeDocument/2006/relationships/image" Target="../media/image56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image" Target="../media/image60.wmf"/><Relationship Id="rId7" Type="http://schemas.openxmlformats.org/officeDocument/2006/relationships/image" Target="../media/image62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3" Type="http://schemas.openxmlformats.org/officeDocument/2006/relationships/image" Target="../media/image69.wmf"/><Relationship Id="rId7" Type="http://schemas.openxmlformats.org/officeDocument/2006/relationships/image" Target="../media/image71.wmf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5" Type="http://schemas.openxmlformats.org/officeDocument/2006/relationships/image" Target="../media/image70.wmf"/><Relationship Id="rId4" Type="http://schemas.openxmlformats.org/officeDocument/2006/relationships/oleObject" Target="../embeddings/oleObject70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2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4.wmf"/><Relationship Id="rId3" Type="http://schemas.openxmlformats.org/officeDocument/2006/relationships/image" Target="../media/image3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image" Target="../media/image4.wmf"/><Relationship Id="rId7" Type="http://schemas.openxmlformats.org/officeDocument/2006/relationships/image" Target="../media/image17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5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8.bin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image" Target="../media/image29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Addition, Subtraction, and Multiplication with Radicals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Multiplying with Radicals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77850" y="1250950"/>
          <a:ext cx="2628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28720" imgH="622080" progId="Equation.DSMT4">
                  <p:embed/>
                </p:oleObj>
              </mc:Choice>
              <mc:Fallback>
                <p:oleObj name="Equation" r:id="rId2" imgW="262872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1250950"/>
                        <a:ext cx="2628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595942"/>
              </p:ext>
            </p:extLst>
          </p:nvPr>
        </p:nvGraphicFramePr>
        <p:xfrm>
          <a:off x="3276600" y="1295400"/>
          <a:ext cx="284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44800" imgH="444500" progId="Equation.DSMT4">
                  <p:embed/>
                </p:oleObj>
              </mc:Choice>
              <mc:Fallback>
                <p:oleObj name="Equation" r:id="rId4" imgW="2844800" imgH="444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295400"/>
                        <a:ext cx="284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285118"/>
              </p:ext>
            </p:extLst>
          </p:nvPr>
        </p:nvGraphicFramePr>
        <p:xfrm>
          <a:off x="3276600" y="2024040"/>
          <a:ext cx="3149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49600" imgH="698500" progId="Equation.DSMT4">
                  <p:embed/>
                </p:oleObj>
              </mc:Choice>
              <mc:Fallback>
                <p:oleObj name="Equation" r:id="rId6" imgW="3149600" imgH="698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024040"/>
                        <a:ext cx="3149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9128500"/>
              </p:ext>
            </p:extLst>
          </p:nvPr>
        </p:nvGraphicFramePr>
        <p:xfrm>
          <a:off x="3276600" y="2861292"/>
          <a:ext cx="2705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05100" imgH="698500" progId="Equation.DSMT4">
                  <p:embed/>
                </p:oleObj>
              </mc:Choice>
              <mc:Fallback>
                <p:oleObj name="Equation" r:id="rId8" imgW="2705100" imgH="698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861292"/>
                        <a:ext cx="2705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207838"/>
              </p:ext>
            </p:extLst>
          </p:nvPr>
        </p:nvGraphicFramePr>
        <p:xfrm>
          <a:off x="3276600" y="3684257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394" imgH="444307" progId="Equation.DSMT4">
                  <p:embed/>
                </p:oleObj>
              </mc:Choice>
              <mc:Fallback>
                <p:oleObj name="Equation" r:id="rId10" imgW="1396394" imgH="444307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684257"/>
                        <a:ext cx="139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Multiplying with Radicals (cont.)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71500" y="1238250"/>
          <a:ext cx="3022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22560" imgH="622080" progId="Equation.DSMT4">
                  <p:embed/>
                </p:oleObj>
              </mc:Choice>
              <mc:Fallback>
                <p:oleObj name="Equation" r:id="rId2" imgW="302256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1238250"/>
                        <a:ext cx="3022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342069"/>
              </p:ext>
            </p:extLst>
          </p:nvPr>
        </p:nvGraphicFramePr>
        <p:xfrm>
          <a:off x="3643854" y="1162050"/>
          <a:ext cx="4241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41800" imgH="698500" progId="Equation.DSMT4">
                  <p:embed/>
                </p:oleObj>
              </mc:Choice>
              <mc:Fallback>
                <p:oleObj name="Equation" r:id="rId4" imgW="4241800" imgH="698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854" y="1162050"/>
                        <a:ext cx="4241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973996"/>
              </p:ext>
            </p:extLst>
          </p:nvPr>
        </p:nvGraphicFramePr>
        <p:xfrm>
          <a:off x="3643854" y="1986602"/>
          <a:ext cx="3111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11500" imgH="444500" progId="Equation.DSMT4">
                  <p:embed/>
                </p:oleObj>
              </mc:Choice>
              <mc:Fallback>
                <p:oleObj name="Equation" r:id="rId6" imgW="3111500" imgH="444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854" y="1986602"/>
                        <a:ext cx="3111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256972"/>
              </p:ext>
            </p:extLst>
          </p:nvPr>
        </p:nvGraphicFramePr>
        <p:xfrm>
          <a:off x="3643854" y="2595254"/>
          <a:ext cx="2781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81300" imgH="520700" progId="Equation.DSMT4">
                  <p:embed/>
                </p:oleObj>
              </mc:Choice>
              <mc:Fallback>
                <p:oleObj name="Equation" r:id="rId8" imgW="2781300" imgH="520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854" y="2595254"/>
                        <a:ext cx="2781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219107"/>
              </p:ext>
            </p:extLst>
          </p:nvPr>
        </p:nvGraphicFramePr>
        <p:xfrm>
          <a:off x="3643854" y="3246438"/>
          <a:ext cx="1562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62100" imgH="444500" progId="Equation.DSMT4">
                  <p:embed/>
                </p:oleObj>
              </mc:Choice>
              <mc:Fallback>
                <p:oleObj name="Equation" r:id="rId10" imgW="1562100" imgH="4445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854" y="3246438"/>
                        <a:ext cx="1562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Multiplying with Radicals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9544398"/>
              </p:ext>
            </p:extLst>
          </p:nvPr>
        </p:nvGraphicFramePr>
        <p:xfrm>
          <a:off x="552450" y="1200150"/>
          <a:ext cx="3251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51160" imgH="660240" progId="Equation.DSMT4">
                  <p:embed/>
                </p:oleObj>
              </mc:Choice>
              <mc:Fallback>
                <p:oleObj name="Equation" r:id="rId2" imgW="3251160" imgH="660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1200150"/>
                        <a:ext cx="32512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026468"/>
              </p:ext>
            </p:extLst>
          </p:nvPr>
        </p:nvGraphicFramePr>
        <p:xfrm>
          <a:off x="3828102" y="1167452"/>
          <a:ext cx="2120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20900" imgH="698500" progId="Equation.DSMT4">
                  <p:embed/>
                </p:oleObj>
              </mc:Choice>
              <mc:Fallback>
                <p:oleObj name="Equation" r:id="rId4" imgW="2120900" imgH="6985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8102" y="1167452"/>
                        <a:ext cx="2120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241347"/>
              </p:ext>
            </p:extLst>
          </p:nvPr>
        </p:nvGraphicFramePr>
        <p:xfrm>
          <a:off x="5984602" y="1511300"/>
          <a:ext cx="2273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73300" imgH="469900" progId="Equation.DSMT4">
                  <p:embed/>
                </p:oleObj>
              </mc:Choice>
              <mc:Fallback>
                <p:oleObj name="Equation" r:id="rId6" imgW="2273300" imgH="4699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602" y="1511300"/>
                        <a:ext cx="2273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9908048"/>
              </p:ext>
            </p:extLst>
          </p:nvPr>
        </p:nvGraphicFramePr>
        <p:xfrm>
          <a:off x="3828102" y="2045649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07532" imgH="291973" progId="Equation.DSMT4">
                  <p:embed/>
                </p:oleObj>
              </mc:Choice>
              <mc:Fallback>
                <p:oleObj name="Equation" r:id="rId8" imgW="1307532" imgH="291973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8102" y="2045649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9">
            <a:extLst>
              <a:ext uri="{FF2B5EF4-FFF2-40B4-BE49-F238E27FC236}">
                <a16:creationId xmlns:a16="http://schemas.microsoft.com/office/drawing/2014/main" id="{03FAB418-D243-D071-355B-4580C32624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316343"/>
              </p:ext>
            </p:extLst>
          </p:nvPr>
        </p:nvGraphicFramePr>
        <p:xfrm>
          <a:off x="6007100" y="1308100"/>
          <a:ext cx="275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55800" imgH="279360" progId="Equation.DSMT4">
                  <p:embed/>
                </p:oleObj>
              </mc:Choice>
              <mc:Fallback>
                <p:oleObj name="Equation" r:id="rId10" imgW="2755800" imgH="279360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1308100"/>
                        <a:ext cx="275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Multiplying with Radicals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289734"/>
              </p:ext>
            </p:extLst>
          </p:nvPr>
        </p:nvGraphicFramePr>
        <p:xfrm>
          <a:off x="646113" y="1168400"/>
          <a:ext cx="22733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73040" imgH="723600" progId="Equation.DSMT4">
                  <p:embed/>
                </p:oleObj>
              </mc:Choice>
              <mc:Fallback>
                <p:oleObj name="Equation" r:id="rId2" imgW="2273040" imgH="723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13" y="1168400"/>
                        <a:ext cx="22733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0758796"/>
              </p:ext>
            </p:extLst>
          </p:nvPr>
        </p:nvGraphicFramePr>
        <p:xfrm>
          <a:off x="6105313" y="2194560"/>
          <a:ext cx="245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50880" imgH="469800" progId="Equation.DSMT4">
                  <p:embed/>
                </p:oleObj>
              </mc:Choice>
              <mc:Fallback>
                <p:oleObj name="Equation" r:id="rId4" imgW="2450880" imgH="469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5313" y="2194560"/>
                        <a:ext cx="245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7696884"/>
              </p:ext>
            </p:extLst>
          </p:nvPr>
        </p:nvGraphicFramePr>
        <p:xfrm>
          <a:off x="2870433" y="1202422"/>
          <a:ext cx="4864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63960" imgH="698400" progId="Equation.DSMT4">
                  <p:embed/>
                </p:oleObj>
              </mc:Choice>
              <mc:Fallback>
                <p:oleObj name="Equation" r:id="rId6" imgW="4863960" imgH="698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433" y="1202422"/>
                        <a:ext cx="4864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356229"/>
              </p:ext>
            </p:extLst>
          </p:nvPr>
        </p:nvGraphicFramePr>
        <p:xfrm>
          <a:off x="2870433" y="2121133"/>
          <a:ext cx="318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87440" imgH="444240" progId="Equation.DSMT4">
                  <p:embed/>
                </p:oleObj>
              </mc:Choice>
              <mc:Fallback>
                <p:oleObj name="Equation" r:id="rId8" imgW="318744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433" y="2121133"/>
                        <a:ext cx="3187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018143"/>
              </p:ext>
            </p:extLst>
          </p:nvPr>
        </p:nvGraphicFramePr>
        <p:xfrm>
          <a:off x="2861345" y="2832100"/>
          <a:ext cx="2717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17640" imgH="444240" progId="Equation.DSMT4">
                  <p:embed/>
                </p:oleObj>
              </mc:Choice>
              <mc:Fallback>
                <p:oleObj name="Equation" r:id="rId10" imgW="271764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1345" y="2832100"/>
                        <a:ext cx="2717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9">
            <a:extLst>
              <a:ext uri="{FF2B5EF4-FFF2-40B4-BE49-F238E27FC236}">
                <a16:creationId xmlns:a16="http://schemas.microsoft.com/office/drawing/2014/main" id="{B5D995ED-B61D-F72E-C438-BB9369F499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197498"/>
              </p:ext>
            </p:extLst>
          </p:nvPr>
        </p:nvGraphicFramePr>
        <p:xfrm>
          <a:off x="6157913" y="1984375"/>
          <a:ext cx="2590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90560" imgH="279360" progId="Equation.DSMT4">
                  <p:embed/>
                </p:oleObj>
              </mc:Choice>
              <mc:Fallback>
                <p:oleObj name="Equation" r:id="rId12" imgW="2590560" imgH="279360" progId="Equation.DSMT4">
                  <p:embed/>
                  <p:pic>
                    <p:nvPicPr>
                      <p:cNvPr id="4" name="Object 9">
                        <a:extLst>
                          <a:ext uri="{FF2B5EF4-FFF2-40B4-BE49-F238E27FC236}">
                            <a16:creationId xmlns:a16="http://schemas.microsoft.com/office/drawing/2014/main" id="{03FAB418-D243-D071-355B-4580C32624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7913" y="1984375"/>
                        <a:ext cx="2590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4: Multiplying with Radicals 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and simplify the following expressions.  Assume that all variables represent positive numbers.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ct val="6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6500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a.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577850" y="2343150"/>
          <a:ext cx="2781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81000" imgH="622080" progId="Equation.DSMT4">
                  <p:embed/>
                </p:oleObj>
              </mc:Choice>
              <mc:Fallback>
                <p:oleObj name="Equation" r:id="rId2" imgW="278100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2343150"/>
                        <a:ext cx="2781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0793882"/>
              </p:ext>
            </p:extLst>
          </p:nvPr>
        </p:nvGraphicFramePr>
        <p:xfrm>
          <a:off x="1143000" y="3595687"/>
          <a:ext cx="59055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905500" imgH="1143000" progId="Equation.DSMT4">
                  <p:embed/>
                </p:oleObj>
              </mc:Choice>
              <mc:Fallback>
                <p:oleObj name="Equation" r:id="rId4" imgW="5905500" imgH="1143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595687"/>
                        <a:ext cx="59055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3189426"/>
              </p:ext>
            </p:extLst>
          </p:nvPr>
        </p:nvGraphicFramePr>
        <p:xfrm>
          <a:off x="3848100" y="3608387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7419" imgH="444307" progId="Equation.DSMT4">
                  <p:embed/>
                </p:oleObj>
              </mc:Choice>
              <mc:Fallback>
                <p:oleObj name="Equation" r:id="rId6" imgW="647419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3608387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301001"/>
              </p:ext>
            </p:extLst>
          </p:nvPr>
        </p:nvGraphicFramePr>
        <p:xfrm>
          <a:off x="5524500" y="3595687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419" imgH="444307" progId="Equation.DSMT4">
                  <p:embed/>
                </p:oleObj>
              </mc:Choice>
              <mc:Fallback>
                <p:oleObj name="Equation" r:id="rId8" imgW="647419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3595687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528" name="Text Box 8"/>
          <p:cNvSpPr txBox="1">
            <a:spLocks noChangeArrowheads="1"/>
          </p:cNvSpPr>
          <p:nvPr/>
        </p:nvSpPr>
        <p:spPr bwMode="auto">
          <a:xfrm>
            <a:off x="3810000" y="4281487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18</a:t>
            </a:r>
          </a:p>
        </p:txBody>
      </p:sp>
      <p:graphicFrame>
        <p:nvGraphicFramePr>
          <p:cNvPr id="7475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620689"/>
              </p:ext>
            </p:extLst>
          </p:nvPr>
        </p:nvGraphicFramePr>
        <p:xfrm>
          <a:off x="4813300" y="4252912"/>
          <a:ext cx="977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476" imgH="444307" progId="Equation.DSMT4">
                  <p:embed/>
                </p:oleObj>
              </mc:Choice>
              <mc:Fallback>
                <p:oleObj name="Equation" r:id="rId10" imgW="977476" imgH="444307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4252912"/>
                        <a:ext cx="977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5BA4C7B5-898D-C594-EF79-E781F0B54F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274994"/>
              </p:ext>
            </p:extLst>
          </p:nvPr>
        </p:nvGraphicFramePr>
        <p:xfrm>
          <a:off x="4495800" y="2339340"/>
          <a:ext cx="2946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46240" imgH="622080" progId="Equation.DSMT4">
                  <p:embed/>
                </p:oleObj>
              </mc:Choice>
              <mc:Fallback>
                <p:oleObj name="Equation" r:id="rId12" imgW="2946240" imgH="622080" progId="Equation.DSMT4">
                  <p:embed/>
                  <p:pic>
                    <p:nvPicPr>
                      <p:cNvPr id="184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339340"/>
                        <a:ext cx="2946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4: Multiplying with Radicals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596900" y="1162050"/>
          <a:ext cx="2946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46240" imgH="622080" progId="Equation.DSMT4">
                  <p:embed/>
                </p:oleObj>
              </mc:Choice>
              <mc:Fallback>
                <p:oleObj name="Equation" r:id="rId2" imgW="294624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1162050"/>
                        <a:ext cx="2946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3641695"/>
              </p:ext>
            </p:extLst>
          </p:nvPr>
        </p:nvGraphicFramePr>
        <p:xfrm>
          <a:off x="990600" y="2547779"/>
          <a:ext cx="7442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41920" imgH="1066680" progId="Equation.DSMT4">
                  <p:embed/>
                </p:oleObj>
              </mc:Choice>
              <mc:Fallback>
                <p:oleObj name="Equation" r:id="rId4" imgW="7441920" imgH="1066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47779"/>
                        <a:ext cx="74422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85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985560"/>
              </p:ext>
            </p:extLst>
          </p:nvPr>
        </p:nvGraphicFramePr>
        <p:xfrm>
          <a:off x="2635250" y="2492217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2391" imgH="444307" progId="Equation.DSMT4">
                  <p:embed/>
                </p:oleObj>
              </mc:Choice>
              <mc:Fallback>
                <p:oleObj name="Equation" r:id="rId6" imgW="482391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0" y="2492217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51" name="Text Box 7"/>
          <p:cNvSpPr txBox="1">
            <a:spLocks noChangeArrowheads="1"/>
          </p:cNvSpPr>
          <p:nvPr/>
        </p:nvSpPr>
        <p:spPr bwMode="auto">
          <a:xfrm>
            <a:off x="4445000" y="2517617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</a:t>
            </a:r>
          </a:p>
        </p:txBody>
      </p:sp>
      <p:graphicFrame>
        <p:nvGraphicFramePr>
          <p:cNvPr id="7485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0429672"/>
              </p:ext>
            </p:extLst>
          </p:nvPr>
        </p:nvGraphicFramePr>
        <p:xfrm>
          <a:off x="6007100" y="2479517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391" imgH="444307" progId="Equation.DSMT4">
                  <p:embed/>
                </p:oleObj>
              </mc:Choice>
              <mc:Fallback>
                <p:oleObj name="Equation" r:id="rId8" imgW="482391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2479517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53" name="Text Box 9"/>
          <p:cNvSpPr txBox="1">
            <a:spLocks noChangeArrowheads="1"/>
          </p:cNvSpPr>
          <p:nvPr/>
        </p:nvSpPr>
        <p:spPr bwMode="auto">
          <a:xfrm>
            <a:off x="7581900" y="2492217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748554" name="Text Box 10"/>
          <p:cNvSpPr txBox="1">
            <a:spLocks noChangeArrowheads="1"/>
          </p:cNvSpPr>
          <p:nvPr/>
        </p:nvSpPr>
        <p:spPr bwMode="auto">
          <a:xfrm>
            <a:off x="2184400" y="3127217"/>
            <a:ext cx="482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</a:p>
        </p:txBody>
      </p:sp>
      <p:graphicFrame>
        <p:nvGraphicFramePr>
          <p:cNvPr id="7485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1062557"/>
              </p:ext>
            </p:extLst>
          </p:nvPr>
        </p:nvGraphicFramePr>
        <p:xfrm>
          <a:off x="3028950" y="3127217"/>
          <a:ext cx="673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2808" imgH="444307" progId="Equation.DSMT4">
                  <p:embed/>
                </p:oleObj>
              </mc:Choice>
              <mc:Fallback>
                <p:oleObj name="Equation" r:id="rId10" imgW="672808" imgH="444307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8950" y="3127217"/>
                        <a:ext cx="673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56" name="Text Box 12"/>
          <p:cNvSpPr txBox="1">
            <a:spLocks noChangeArrowheads="1"/>
          </p:cNvSpPr>
          <p:nvPr/>
        </p:nvSpPr>
        <p:spPr bwMode="auto">
          <a:xfrm>
            <a:off x="4229100" y="3127217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8551" grpId="0"/>
      <p:bldP spid="748553" grpId="0"/>
      <p:bldP spid="748554" grpId="0"/>
      <p:bldP spid="74855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a Calculator to Evaluate Radical Expressions 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a TI-84 Plus graphing calculator to evaluate each expression. Round answers to the nearest ten-thousandth.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546100" y="2743200"/>
          <a:ext cx="1638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507960" progId="Equation.DSMT4">
                  <p:embed/>
                </p:oleObj>
              </mc:Choice>
              <mc:Fallback>
                <p:oleObj name="Equation" r:id="rId2" imgW="163800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2743200"/>
                        <a:ext cx="16383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B7BD1EF6-E467-524D-1B41-9B8E9CD28A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878219"/>
              </p:ext>
            </p:extLst>
          </p:nvPr>
        </p:nvGraphicFramePr>
        <p:xfrm>
          <a:off x="4349750" y="2686050"/>
          <a:ext cx="2882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82880" imgH="622080" progId="Equation.DSMT4">
                  <p:embed/>
                </p:oleObj>
              </mc:Choice>
              <mc:Fallback>
                <p:oleObj name="Equation" r:id="rId4" imgW="2882880" imgH="622080" progId="Equation.DSMT4">
                  <p:embed/>
                  <p:pic>
                    <p:nvPicPr>
                      <p:cNvPr id="2150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0" y="2686050"/>
                        <a:ext cx="2882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a Calculator to Evaluate Radical Expressions (cont.)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5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The display should appear as follows.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Thus,</a:t>
            </a:r>
          </a:p>
          <a:p>
            <a:pPr marL="0" indent="0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258389"/>
              </p:ext>
            </p:extLst>
          </p:nvPr>
        </p:nvGraphicFramePr>
        <p:xfrm>
          <a:off x="1371600" y="4343400"/>
          <a:ext cx="4597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97400" imgH="444500" progId="Equation.DSMT4">
                  <p:embed/>
                </p:oleObj>
              </mc:Choice>
              <mc:Fallback>
                <p:oleObj name="Equation" r:id="rId2" imgW="4597400" imgH="4445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43400"/>
                        <a:ext cx="4597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142038" y="4384675"/>
            <a:ext cx="297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Rounded to the nearest ten-thousandth</a:t>
            </a:r>
          </a:p>
        </p:txBody>
      </p:sp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7400" y="2375541"/>
            <a:ext cx="2743200" cy="1922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06981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a Calculator to Evaluate Radical Expressions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b. The display should appear as follows.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sz="2000" b="1" i="0" dirty="0">
                <a:solidFill>
                  <a:srgbClr val="008080"/>
                </a:solidFill>
              </a:rPr>
              <a:t>Note: </a:t>
            </a:r>
            <a:r>
              <a:rPr lang="en-US" sz="2000" i="0" dirty="0">
                <a:solidFill>
                  <a:srgbClr val="008080"/>
                </a:solidFill>
              </a:rPr>
              <a:t>The right parenthesis on 2 must be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000" i="0" dirty="0">
                <a:solidFill>
                  <a:srgbClr val="008080"/>
                </a:solidFill>
              </a:rPr>
              <a:t>included. Otherwise, the calculator will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000" i="0" dirty="0">
                <a:solidFill>
                  <a:srgbClr val="008080"/>
                </a:solidFill>
              </a:rPr>
              <a:t>interpret the expression as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000" i="0" dirty="0">
                <a:solidFill>
                  <a:srgbClr val="008080"/>
                </a:solidFill>
              </a:rPr>
              <a:t>which is not intended.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0194730"/>
              </p:ext>
            </p:extLst>
          </p:nvPr>
        </p:nvGraphicFramePr>
        <p:xfrm>
          <a:off x="3352800" y="2528411"/>
          <a:ext cx="1638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482400" progId="Equation.DSMT4">
                  <p:embed/>
                </p:oleObj>
              </mc:Choice>
              <mc:Fallback>
                <p:oleObj name="Equation" r:id="rId2" imgW="163800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528411"/>
                        <a:ext cx="1638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334663"/>
              </p:ext>
            </p:extLst>
          </p:nvPr>
        </p:nvGraphicFramePr>
        <p:xfrm>
          <a:off x="1329871" y="3962302"/>
          <a:ext cx="2374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74900" imgH="622300" progId="Equation.DSMT4">
                  <p:embed/>
                </p:oleObj>
              </mc:Choice>
              <mc:Fallback>
                <p:oleObj name="Equation" r:id="rId4" imgW="2374900" imgH="6223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9871" y="3962302"/>
                        <a:ext cx="2374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514371"/>
              </p:ext>
            </p:extLst>
          </p:nvPr>
        </p:nvGraphicFramePr>
        <p:xfrm>
          <a:off x="3813629" y="4122639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087" imgH="291973" progId="Equation.DSMT4">
                  <p:embed/>
                </p:oleObj>
              </mc:Choice>
              <mc:Fallback>
                <p:oleObj name="Equation" r:id="rId6" imgW="952087" imgH="291973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3629" y="4122639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62600" y="1981200"/>
            <a:ext cx="2743200" cy="18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Adding and Subtracting with Radicals 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Perform the indicated operation and simplify, if possible. Assume that all variables represent positive real numbers.</a:t>
            </a:r>
            <a:endParaRPr lang="en-US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614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16393"/>
              </p:ext>
            </p:extLst>
          </p:nvPr>
        </p:nvGraphicFramePr>
        <p:xfrm>
          <a:off x="520700" y="2682240"/>
          <a:ext cx="2476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76440" imgH="507960" progId="Equation.DSMT4">
                  <p:embed/>
                </p:oleObj>
              </mc:Choice>
              <mc:Fallback>
                <p:oleObj name="Equation" r:id="rId2" imgW="2476440" imgH="507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2682240"/>
                        <a:ext cx="24765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B1BCE828-933D-5667-8E4A-3DD079AA04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471812"/>
              </p:ext>
            </p:extLst>
          </p:nvPr>
        </p:nvGraphicFramePr>
        <p:xfrm>
          <a:off x="520700" y="3378200"/>
          <a:ext cx="3009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09600" imgH="507960" progId="Equation.DSMT4">
                  <p:embed/>
                </p:oleObj>
              </mc:Choice>
              <mc:Fallback>
                <p:oleObj name="Equation" r:id="rId4" imgW="3009600" imgH="507960" progId="Equation.DSMT4">
                  <p:embed/>
                  <p:pic>
                    <p:nvPicPr>
                      <p:cNvPr id="2" name="Object 4">
                        <a:extLst>
                          <a:ext uri="{FF2B5EF4-FFF2-40B4-BE49-F238E27FC236}">
                            <a16:creationId xmlns:a16="http://schemas.microsoft.com/office/drawing/2014/main" id="{42D764EC-50E6-9A9F-1953-D1C7F88FDA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3378200"/>
                        <a:ext cx="30099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2A12E758-4104-16A2-FF90-DE7EB8C72C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303878"/>
              </p:ext>
            </p:extLst>
          </p:nvPr>
        </p:nvGraphicFramePr>
        <p:xfrm>
          <a:off x="4953000" y="2682240"/>
          <a:ext cx="2286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86000" imgH="507960" progId="Equation.DSMT4">
                  <p:embed/>
                </p:oleObj>
              </mc:Choice>
              <mc:Fallback>
                <p:oleObj name="Equation" r:id="rId6" imgW="2286000" imgH="507960" progId="Equation.DSMT4">
                  <p:embed/>
                  <p:pic>
                    <p:nvPicPr>
                      <p:cNvPr id="81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682240"/>
                        <a:ext cx="22860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CA717CC7-527E-E882-0556-1CF7993AF9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0468897"/>
              </p:ext>
            </p:extLst>
          </p:nvPr>
        </p:nvGraphicFramePr>
        <p:xfrm>
          <a:off x="4946725" y="3327400"/>
          <a:ext cx="2921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20680" imgH="558720" progId="Equation.DSMT4">
                  <p:embed/>
                </p:oleObj>
              </mc:Choice>
              <mc:Fallback>
                <p:oleObj name="Equation" r:id="rId8" imgW="2920680" imgH="558720" progId="Equation.DSMT4">
                  <p:embed/>
                  <p:pic>
                    <p:nvPicPr>
                      <p:cNvPr id="92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6725" y="3327400"/>
                        <a:ext cx="29210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Adding and Subtracting with Radicals (cont.) 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14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144165"/>
              </p:ext>
            </p:extLst>
          </p:nvPr>
        </p:nvGraphicFramePr>
        <p:xfrm>
          <a:off x="481405" y="1854200"/>
          <a:ext cx="2476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76440" imgH="507960" progId="Equation.DSMT4">
                  <p:embed/>
                </p:oleObj>
              </mc:Choice>
              <mc:Fallback>
                <p:oleObj name="Equation" r:id="rId2" imgW="2476440" imgH="507960" progId="Equation.DSMT4">
                  <p:embed/>
                  <p:pic>
                    <p:nvPicPr>
                      <p:cNvPr id="614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405" y="1854200"/>
                        <a:ext cx="24765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566891"/>
              </p:ext>
            </p:extLst>
          </p:nvPr>
        </p:nvGraphicFramePr>
        <p:xfrm>
          <a:off x="3111500" y="2438400"/>
          <a:ext cx="2679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79700" imgH="444500" progId="Equation.DSMT4">
                  <p:embed/>
                </p:oleObj>
              </mc:Choice>
              <mc:Fallback>
                <p:oleObj name="Equation" r:id="rId4" imgW="2679700" imgH="444500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2438400"/>
                        <a:ext cx="2679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57875"/>
              </p:ext>
            </p:extLst>
          </p:nvPr>
        </p:nvGraphicFramePr>
        <p:xfrm>
          <a:off x="3111500" y="3006417"/>
          <a:ext cx="222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22500" imgH="444500" progId="Equation.DSMT4">
                  <p:embed/>
                </p:oleObj>
              </mc:Choice>
              <mc:Fallback>
                <p:oleObj name="Equation" r:id="rId6" imgW="2222500" imgH="444500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3006417"/>
                        <a:ext cx="2222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416454"/>
              </p:ext>
            </p:extLst>
          </p:nvPr>
        </p:nvGraphicFramePr>
        <p:xfrm>
          <a:off x="3111500" y="3581092"/>
          <a:ext cx="1866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66900" imgH="520700" progId="Equation.DSMT4">
                  <p:embed/>
                </p:oleObj>
              </mc:Choice>
              <mc:Fallback>
                <p:oleObj name="Equation" r:id="rId8" imgW="1866900" imgH="520700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3581092"/>
                        <a:ext cx="1866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710239"/>
              </p:ext>
            </p:extLst>
          </p:nvPr>
        </p:nvGraphicFramePr>
        <p:xfrm>
          <a:off x="3111500" y="4163704"/>
          <a:ext cx="1104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900" imgH="444500" progId="Equation.DSMT4">
                  <p:embed/>
                </p:oleObj>
              </mc:Choice>
              <mc:Fallback>
                <p:oleObj name="Equation" r:id="rId10" imgW="1104900" imgH="444500" progId="Equation.DSMT4">
                  <p:embed/>
                  <p:pic>
                    <p:nvPicPr>
                      <p:cNvPr id="10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4163704"/>
                        <a:ext cx="1104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3614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and Subtracting with Radicals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32960"/>
          </a:xfrm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58800" y="1219200"/>
          <a:ext cx="3009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09600" imgH="507960" progId="Equation.DSMT4">
                  <p:embed/>
                </p:oleObj>
              </mc:Choice>
              <mc:Fallback>
                <p:oleObj name="Equation" r:id="rId2" imgW="300960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219200"/>
                        <a:ext cx="30099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478597"/>
              </p:ext>
            </p:extLst>
          </p:nvPr>
        </p:nvGraphicFramePr>
        <p:xfrm>
          <a:off x="1716396" y="1828800"/>
          <a:ext cx="3263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63900" imgH="444500" progId="Equation.DSMT4">
                  <p:embed/>
                </p:oleObj>
              </mc:Choice>
              <mc:Fallback>
                <p:oleObj name="Equation" r:id="rId4" imgW="3263900" imgH="444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1828800"/>
                        <a:ext cx="3263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755783"/>
              </p:ext>
            </p:extLst>
          </p:nvPr>
        </p:nvGraphicFramePr>
        <p:xfrm>
          <a:off x="1716396" y="2417763"/>
          <a:ext cx="274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43200" imgH="444500" progId="Equation.DSMT4">
                  <p:embed/>
                </p:oleObj>
              </mc:Choice>
              <mc:Fallback>
                <p:oleObj name="Equation" r:id="rId6" imgW="2743200" imgH="444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2417763"/>
                        <a:ext cx="274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8667117"/>
              </p:ext>
            </p:extLst>
          </p:nvPr>
        </p:nvGraphicFramePr>
        <p:xfrm>
          <a:off x="1716396" y="3025775"/>
          <a:ext cx="2565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65400" imgH="520700" progId="Equation.DSMT4">
                  <p:embed/>
                </p:oleObj>
              </mc:Choice>
              <mc:Fallback>
                <p:oleObj name="Equation" r:id="rId8" imgW="2565400" imgH="5207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3025775"/>
                        <a:ext cx="2565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305030"/>
              </p:ext>
            </p:extLst>
          </p:nvPr>
        </p:nvGraphicFramePr>
        <p:xfrm>
          <a:off x="1716396" y="3670300"/>
          <a:ext cx="1828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28800" imgH="444500" progId="Equation.DSMT4">
                  <p:embed/>
                </p:oleObj>
              </mc:Choice>
              <mc:Fallback>
                <p:oleObj name="Equation" r:id="rId10" imgW="1828800" imgH="4445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3670300"/>
                        <a:ext cx="1828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3007066"/>
              </p:ext>
            </p:extLst>
          </p:nvPr>
        </p:nvGraphicFramePr>
        <p:xfrm>
          <a:off x="4948238" y="2362200"/>
          <a:ext cx="3492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92360" imgH="634680" progId="Equation.DSMT4">
                  <p:embed/>
                </p:oleObj>
              </mc:Choice>
              <mc:Fallback>
                <p:oleObj name="Equation" r:id="rId12" imgW="3492360" imgH="6346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8238" y="2362200"/>
                        <a:ext cx="3492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9">
            <a:extLst>
              <a:ext uri="{FF2B5EF4-FFF2-40B4-BE49-F238E27FC236}">
                <a16:creationId xmlns:a16="http://schemas.microsoft.com/office/drawing/2014/main" id="{A65AB9AF-8F15-CEAC-5ECD-2DFF17EBE3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479860"/>
              </p:ext>
            </p:extLst>
          </p:nvPr>
        </p:nvGraphicFramePr>
        <p:xfrm>
          <a:off x="4948023" y="3241675"/>
          <a:ext cx="3403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03440" imgH="609480" progId="Equation.DSMT4">
                  <p:embed/>
                </p:oleObj>
              </mc:Choice>
              <mc:Fallback>
                <p:oleObj name="Equation" r:id="rId14" imgW="3403440" imgH="609480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8023" y="3241675"/>
                        <a:ext cx="3403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and Subtracting with Radicals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3400" y="1333500"/>
          <a:ext cx="2286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0" imgH="507960" progId="Equation.DSMT4">
                  <p:embed/>
                </p:oleObj>
              </mc:Choice>
              <mc:Fallback>
                <p:oleObj name="Equation" r:id="rId2" imgW="228600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33500"/>
                        <a:ext cx="22860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6702697"/>
              </p:ext>
            </p:extLst>
          </p:nvPr>
        </p:nvGraphicFramePr>
        <p:xfrm>
          <a:off x="2298700" y="1953038"/>
          <a:ext cx="219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97100" imgH="444500" progId="Equation.DSMT4">
                  <p:embed/>
                </p:oleObj>
              </mc:Choice>
              <mc:Fallback>
                <p:oleObj name="Equation" r:id="rId4" imgW="2197100" imgH="444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1953038"/>
                        <a:ext cx="219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7560761"/>
              </p:ext>
            </p:extLst>
          </p:nvPr>
        </p:nvGraphicFramePr>
        <p:xfrm>
          <a:off x="2298700" y="2588986"/>
          <a:ext cx="2032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1840" imgH="444240" progId="Equation.DSMT4">
                  <p:embed/>
                </p:oleObj>
              </mc:Choice>
              <mc:Fallback>
                <p:oleObj name="Equation" r:id="rId6" imgW="203184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2588986"/>
                        <a:ext cx="2032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6785134"/>
              </p:ext>
            </p:extLst>
          </p:nvPr>
        </p:nvGraphicFramePr>
        <p:xfrm>
          <a:off x="2298700" y="3274786"/>
          <a:ext cx="1841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41500" imgH="520700" progId="Equation.DSMT4">
                  <p:embed/>
                </p:oleObj>
              </mc:Choice>
              <mc:Fallback>
                <p:oleObj name="Equation" r:id="rId8" imgW="1841500" imgH="5207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3274786"/>
                        <a:ext cx="1841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005867"/>
              </p:ext>
            </p:extLst>
          </p:nvPr>
        </p:nvGraphicFramePr>
        <p:xfrm>
          <a:off x="2298700" y="3911600"/>
          <a:ext cx="1206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06500" imgH="508000" progId="Equation.DSMT4">
                  <p:embed/>
                </p:oleObj>
              </mc:Choice>
              <mc:Fallback>
                <p:oleObj name="Equation" r:id="rId10" imgW="1206500" imgH="5080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3911600"/>
                        <a:ext cx="1206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and Subtracting with Radicals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52450" y="1317008"/>
          <a:ext cx="2921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20680" imgH="558720" progId="Equation.DSMT4">
                  <p:embed/>
                </p:oleObj>
              </mc:Choice>
              <mc:Fallback>
                <p:oleObj name="Equation" r:id="rId2" imgW="2920680" imgH="5587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1317008"/>
                        <a:ext cx="29210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433506"/>
              </p:ext>
            </p:extLst>
          </p:nvPr>
        </p:nvGraphicFramePr>
        <p:xfrm>
          <a:off x="3484563" y="1981200"/>
          <a:ext cx="3556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56000" imgH="558800" progId="Equation.DSMT4">
                  <p:embed/>
                </p:oleObj>
              </mc:Choice>
              <mc:Fallback>
                <p:oleObj name="Equation" r:id="rId4" imgW="3556000" imgH="558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1981200"/>
                        <a:ext cx="3556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324435"/>
              </p:ext>
            </p:extLst>
          </p:nvPr>
        </p:nvGraphicFramePr>
        <p:xfrm>
          <a:off x="3484563" y="2692400"/>
          <a:ext cx="2565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65400" imgH="508000" progId="Equation.DSMT4">
                  <p:embed/>
                </p:oleObj>
              </mc:Choice>
              <mc:Fallback>
                <p:oleObj name="Equation" r:id="rId6" imgW="2565400" imgH="508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2692400"/>
                        <a:ext cx="2565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4356532"/>
              </p:ext>
            </p:extLst>
          </p:nvPr>
        </p:nvGraphicFramePr>
        <p:xfrm>
          <a:off x="3484563" y="3276600"/>
          <a:ext cx="1485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85900" imgH="508000" progId="Equation.DSMT4">
                  <p:embed/>
                </p:oleObj>
              </mc:Choice>
              <mc:Fallback>
                <p:oleObj name="Equation" r:id="rId8" imgW="1485900" imgH="508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3276600"/>
                        <a:ext cx="1485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2: Adding and Subtracting  with Radicals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Perform the indicated operations and simplify, if possible. Assume that all variables represent positive real numbers.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27050" y="2628900"/>
          <a:ext cx="2844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44720" imgH="507960" progId="Equation.DSMT4">
                  <p:embed/>
                </p:oleObj>
              </mc:Choice>
              <mc:Fallback>
                <p:oleObj name="Equation" r:id="rId2" imgW="284472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2628900"/>
                        <a:ext cx="28448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7030179"/>
              </p:ext>
            </p:extLst>
          </p:nvPr>
        </p:nvGraphicFramePr>
        <p:xfrm>
          <a:off x="914400" y="3816350"/>
          <a:ext cx="6159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159500" imgH="533400" progId="Equation.DSMT4">
                  <p:embed/>
                </p:oleObj>
              </mc:Choice>
              <mc:Fallback>
                <p:oleObj name="Equation" r:id="rId4" imgW="6159500" imgH="533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816350"/>
                        <a:ext cx="6159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0358" name="Text Box 6"/>
          <p:cNvSpPr txBox="1">
            <a:spLocks noChangeArrowheads="1"/>
          </p:cNvSpPr>
          <p:nvPr/>
        </p:nvSpPr>
        <p:spPr bwMode="auto">
          <a:xfrm>
            <a:off x="3563919" y="3842543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5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6078220" y="3812587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87AD2247-6423-F295-8003-80521F9A5A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161074"/>
              </p:ext>
            </p:extLst>
          </p:nvPr>
        </p:nvGraphicFramePr>
        <p:xfrm>
          <a:off x="4181587" y="2656840"/>
          <a:ext cx="3822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22480" imgH="507960" progId="Equation.DSMT4">
                  <p:embed/>
                </p:oleObj>
              </mc:Choice>
              <mc:Fallback>
                <p:oleObj name="Equation" r:id="rId6" imgW="3822480" imgH="507960" progId="Equation.DSMT4">
                  <p:embed/>
                  <p:pic>
                    <p:nvPicPr>
                      <p:cNvPr id="112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1587" y="2656840"/>
                        <a:ext cx="38227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318090B2-A454-25FA-B4E8-3BA043313B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84524"/>
              </p:ext>
            </p:extLst>
          </p:nvPr>
        </p:nvGraphicFramePr>
        <p:xfrm>
          <a:off x="549985" y="4661376"/>
          <a:ext cx="279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9360" imgH="304560" progId="Equation.DSMT4">
                  <p:embed/>
                </p:oleObj>
              </mc:Choice>
              <mc:Fallback>
                <p:oleObj name="Equation" r:id="rId8" imgW="279360" imgH="304560" progId="Equation.DSMT4">
                  <p:embed/>
                  <p:pic>
                    <p:nvPicPr>
                      <p:cNvPr id="112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85" y="4661376"/>
                        <a:ext cx="279400" cy="304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B026CA53-6ECC-918B-31CB-318D5AA091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3544312"/>
              </p:ext>
            </p:extLst>
          </p:nvPr>
        </p:nvGraphicFramePr>
        <p:xfrm>
          <a:off x="871220" y="4541520"/>
          <a:ext cx="7823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823200" imgH="1168400" progId="Equation.DSMT4">
                  <p:embed/>
                </p:oleObj>
              </mc:Choice>
              <mc:Fallback>
                <p:oleObj name="Equation" r:id="rId10" imgW="7823200" imgH="1168400" progId="Equation.DSMT4">
                  <p:embed/>
                  <p:pic>
                    <p:nvPicPr>
                      <p:cNvPr id="1126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220" y="4541520"/>
                        <a:ext cx="7823200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6">
            <a:extLst>
              <a:ext uri="{FF2B5EF4-FFF2-40B4-BE49-F238E27FC236}">
                <a16:creationId xmlns:a16="http://schemas.microsoft.com/office/drawing/2014/main" id="{99210F7D-3570-BB05-9021-541C13EF1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8220" y="455422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8</a:t>
            </a: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790F3210-9A84-DC8C-961A-5A9AD2E8C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5320" y="456692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3</a:t>
            </a:r>
          </a:p>
        </p:txBody>
      </p:sp>
      <p:sp>
        <p:nvSpPr>
          <p:cNvPr id="7" name="Text Box 8">
            <a:extLst>
              <a:ext uri="{FF2B5EF4-FFF2-40B4-BE49-F238E27FC236}">
                <a16:creationId xmlns:a16="http://schemas.microsoft.com/office/drawing/2014/main" id="{70097AA0-5934-09B4-7503-62ED88B7A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8220" y="521462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E9131CE-5139-4EBE-DA00-AF196909D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6820" y="521462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4FDE0FFC-C09E-39E2-D752-EC7671E82A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6649366"/>
              </p:ext>
            </p:extLst>
          </p:nvPr>
        </p:nvGraphicFramePr>
        <p:xfrm>
          <a:off x="558800" y="3962400"/>
          <a:ext cx="27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9360" imgH="241200" progId="Equation.DSMT4">
                  <p:embed/>
                </p:oleObj>
              </mc:Choice>
              <mc:Fallback>
                <p:oleObj name="Equation" r:id="rId12" imgW="279360" imgH="241200" progId="Equation.DSMT4">
                  <p:embed/>
                  <p:pic>
                    <p:nvPicPr>
                      <p:cNvPr id="3" name="Object 4">
                        <a:extLst>
                          <a:ext uri="{FF2B5EF4-FFF2-40B4-BE49-F238E27FC236}">
                            <a16:creationId xmlns:a16="http://schemas.microsoft.com/office/drawing/2014/main" id="{318090B2-A454-25FA-B4E8-3BA043313B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3962400"/>
                        <a:ext cx="279400" cy="241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58" grpId="0"/>
      <p:bldP spid="740359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3: Multiplying with Radicals 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Multiply and simplify the following expressions.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Assume that all variables represent positive real numbers. 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39750" y="2743376"/>
          <a:ext cx="1752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2480" imgH="507960" progId="Equation.DSMT4">
                  <p:embed/>
                </p:oleObj>
              </mc:Choice>
              <mc:Fallback>
                <p:oleObj name="Equation" r:id="rId2" imgW="175248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743376"/>
                        <a:ext cx="17526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264AE324-2D57-020A-FA0D-342B0A675F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436581"/>
              </p:ext>
            </p:extLst>
          </p:nvPr>
        </p:nvGraphicFramePr>
        <p:xfrm>
          <a:off x="539750" y="3651487"/>
          <a:ext cx="2628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28720" imgH="622080" progId="Equation.DSMT4">
                  <p:embed/>
                </p:oleObj>
              </mc:Choice>
              <mc:Fallback>
                <p:oleObj name="Equation" r:id="rId4" imgW="2628720" imgH="622080" progId="Equation.DSMT4">
                  <p:embed/>
                  <p:pic>
                    <p:nvPicPr>
                      <p:cNvPr id="133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651487"/>
                        <a:ext cx="2628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9199FEBA-7FC6-7F4B-1E84-6A8A852E3A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190014"/>
              </p:ext>
            </p:extLst>
          </p:nvPr>
        </p:nvGraphicFramePr>
        <p:xfrm>
          <a:off x="539750" y="4641625"/>
          <a:ext cx="3022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22560" imgH="622080" progId="Equation.DSMT4">
                  <p:embed/>
                </p:oleObj>
              </mc:Choice>
              <mc:Fallback>
                <p:oleObj name="Equation" r:id="rId6" imgW="3022560" imgH="622080" progId="Equation.DSMT4">
                  <p:embed/>
                  <p:pic>
                    <p:nvPicPr>
                      <p:cNvPr id="143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641625"/>
                        <a:ext cx="3022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8C1F7C9D-B11C-4EBD-4D9C-7294DA3E5D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9540806"/>
              </p:ext>
            </p:extLst>
          </p:nvPr>
        </p:nvGraphicFramePr>
        <p:xfrm>
          <a:off x="4419600" y="2590976"/>
          <a:ext cx="3251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51160" imgH="660240" progId="Equation.DSMT4">
                  <p:embed/>
                </p:oleObj>
              </mc:Choice>
              <mc:Fallback>
                <p:oleObj name="Equation" r:id="rId8" imgW="3251160" imgH="660240" progId="Equation.DSMT4">
                  <p:embed/>
                  <p:pic>
                    <p:nvPicPr>
                      <p:cNvPr id="163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590976"/>
                        <a:ext cx="32512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F24446D-AE01-6EBE-3266-3B8331422D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0878945"/>
              </p:ext>
            </p:extLst>
          </p:nvPr>
        </p:nvGraphicFramePr>
        <p:xfrm>
          <a:off x="4419600" y="3549650"/>
          <a:ext cx="2425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25680" imgH="723600" progId="Equation.DSMT4">
                  <p:embed/>
                </p:oleObj>
              </mc:Choice>
              <mc:Fallback>
                <p:oleObj name="Equation" r:id="rId10" imgW="2425680" imgH="723600" progId="Equation.DSMT4">
                  <p:embed/>
                  <p:pic>
                    <p:nvPicPr>
                      <p:cNvPr id="163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549650"/>
                        <a:ext cx="24257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3: Multiplying with Radicals (cont.) 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66165" y="1090279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794389"/>
              </p:ext>
            </p:extLst>
          </p:nvPr>
        </p:nvGraphicFramePr>
        <p:xfrm>
          <a:off x="548715" y="1600200"/>
          <a:ext cx="1752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2480" imgH="507960" progId="Equation.DSMT4">
                  <p:embed/>
                </p:oleObj>
              </mc:Choice>
              <mc:Fallback>
                <p:oleObj name="Equation" r:id="rId2" imgW="1752480" imgH="507960" progId="Equation.DSMT4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715" y="1600200"/>
                        <a:ext cx="17526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336050"/>
              </p:ext>
            </p:extLst>
          </p:nvPr>
        </p:nvGraphicFramePr>
        <p:xfrm>
          <a:off x="2330221" y="2057400"/>
          <a:ext cx="191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6868" imgH="444307" progId="Equation.DSMT4">
                  <p:embed/>
                </p:oleObj>
              </mc:Choice>
              <mc:Fallback>
                <p:oleObj name="Equation" r:id="rId4" imgW="1916868" imgH="444307" progId="Equation.DSMT4">
                  <p:embed/>
                  <p:pic>
                    <p:nvPicPr>
                      <p:cNvPr id="717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221" y="2057400"/>
                        <a:ext cx="1917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3460000"/>
              </p:ext>
            </p:extLst>
          </p:nvPr>
        </p:nvGraphicFramePr>
        <p:xfrm>
          <a:off x="2330221" y="2667000"/>
          <a:ext cx="1701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01800" imgH="698500" progId="Equation.DSMT4">
                  <p:embed/>
                </p:oleObj>
              </mc:Choice>
              <mc:Fallback>
                <p:oleObj name="Equation" r:id="rId6" imgW="1701800" imgH="698500" progId="Equation.DSMT4">
                  <p:embed/>
                  <p:pic>
                    <p:nvPicPr>
                      <p:cNvPr id="71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221" y="2667000"/>
                        <a:ext cx="1701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682046"/>
              </p:ext>
            </p:extLst>
          </p:nvPr>
        </p:nvGraphicFramePr>
        <p:xfrm>
          <a:off x="2330221" y="3491552"/>
          <a:ext cx="91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444500" progId="Equation.DSMT4">
                  <p:embed/>
                </p:oleObj>
              </mc:Choice>
              <mc:Fallback>
                <p:oleObj name="Equation" r:id="rId8" imgW="914400" imgH="444500" progId="Equation.DSMT4">
                  <p:embed/>
                  <p:pic>
                    <p:nvPicPr>
                      <p:cNvPr id="717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221" y="3491552"/>
                        <a:ext cx="914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19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341</Words>
  <Application>Microsoft Office PowerPoint</Application>
  <PresentationFormat>On-screen Show (4:3)</PresentationFormat>
  <Paragraphs>77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Courier New</vt:lpstr>
      <vt:lpstr>Symbol</vt:lpstr>
      <vt:lpstr>Office Theme</vt:lpstr>
      <vt:lpstr>Equation</vt:lpstr>
      <vt:lpstr>Section 9.4</vt:lpstr>
      <vt:lpstr>Example 1: Adding and Subtracting with Radicals </vt:lpstr>
      <vt:lpstr>Example 1: Adding and Subtracting with Radicals (cont.) </vt:lpstr>
      <vt:lpstr>Example 1: Adding and Subtracting with Radicals (cont.)</vt:lpstr>
      <vt:lpstr>Example 1: Adding and Subtracting with Radicals (cont.)</vt:lpstr>
      <vt:lpstr>Example 1: Adding and Subtracting with Radicals (cont.)</vt:lpstr>
      <vt:lpstr>Completion Example 2: Adding and Subtracting  with Radicals</vt:lpstr>
      <vt:lpstr>Example 3: Multiplying with Radicals </vt:lpstr>
      <vt:lpstr>Example 3: Multiplying with Radicals (cont.) </vt:lpstr>
      <vt:lpstr>Example 3: Multiplying with Radicals (cont.)</vt:lpstr>
      <vt:lpstr>Example 3: Multiplying with Radicals (cont.)</vt:lpstr>
      <vt:lpstr>Example 3: Multiplying with Radicals (cont.)</vt:lpstr>
      <vt:lpstr>Example 3: Multiplying with Radicals (cont.)</vt:lpstr>
      <vt:lpstr>Completion Example 4: Multiplying with Radicals </vt:lpstr>
      <vt:lpstr>Completion Example 4: Multiplying with Radicals (cont.)</vt:lpstr>
      <vt:lpstr>Example 5: Using a Calculator to Evaluate Radical Expressions </vt:lpstr>
      <vt:lpstr>Example 5: Using a Calculator to Evaluate Radical Expressions (cont.)</vt:lpstr>
      <vt:lpstr>Example 5: Using a Calculator to Evaluate Radical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59</cp:revision>
  <dcterms:created xsi:type="dcterms:W3CDTF">2013-04-26T14:43:13Z</dcterms:created>
  <dcterms:modified xsi:type="dcterms:W3CDTF">2024-09-11T16:46:01Z</dcterms:modified>
</cp:coreProperties>
</file>