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1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3047999" y="513207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410309"/>
              </p:ext>
            </p:extLst>
          </p:nvPr>
        </p:nvGraphicFramePr>
        <p:xfrm>
          <a:off x="762000" y="109728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700" imgH="1663700" progId="Equation.DSMT4">
                  <p:embed/>
                </p:oleObj>
              </mc:Choice>
              <mc:Fallback>
                <p:oleObj name="Equation" r:id="rId2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9728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376875"/>
              </p:ext>
            </p:extLst>
          </p:nvPr>
        </p:nvGraphicFramePr>
        <p:xfrm>
          <a:off x="762000" y="269349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600" imgH="990600" progId="Equation.DSMT4">
                  <p:embed/>
                </p:oleObj>
              </mc:Choice>
              <mc:Fallback>
                <p:oleObj name="Equation" r:id="rId4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9349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40594"/>
              </p:ext>
            </p:extLst>
          </p:nvPr>
        </p:nvGraphicFramePr>
        <p:xfrm>
          <a:off x="762000" y="4830633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30633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637939"/>
              </p:ext>
            </p:extLst>
          </p:nvPr>
        </p:nvGraphicFramePr>
        <p:xfrm>
          <a:off x="768349" y="3847207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100" imgH="952500" progId="Equation.DSMT4">
                  <p:embed/>
                </p:oleObj>
              </mc:Choice>
              <mc:Fallback>
                <p:oleObj name="Equation" r:id="rId8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49" y="3847207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157412" y="133223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035678" y="170259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6612" y="162907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757612" y="1332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85460" y="2475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66460" y="219090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7">
            <a:extLst>
              <a:ext uri="{FF2B5EF4-FFF2-40B4-BE49-F238E27FC236}">
                <a16:creationId xmlns:a16="http://schemas.microsoft.com/office/drawing/2014/main" id="{467DF2D6-FDFA-8956-28C1-06E56567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172" y="292862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Factor the denominator by grouping.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918510"/>
              </p:ext>
            </p:extLst>
          </p:nvPr>
        </p:nvGraphicFramePr>
        <p:xfrm>
          <a:off x="5132386" y="1188133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386" y="1188133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15000" y="299842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158550"/>
              </p:ext>
            </p:extLst>
          </p:nvPr>
        </p:nvGraphicFramePr>
        <p:xfrm>
          <a:off x="609600" y="286729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6729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727587"/>
              </p:ext>
            </p:extLst>
          </p:nvPr>
        </p:nvGraphicFramePr>
        <p:xfrm>
          <a:off x="1932033" y="2408873"/>
          <a:ext cx="30480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1841400" progId="Equation.DSMT4">
                  <p:embed/>
                </p:oleObj>
              </mc:Choice>
              <mc:Fallback>
                <p:oleObj name="Equation" r:id="rId6" imgW="3047760" imgH="1841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033" y="2408873"/>
                        <a:ext cx="30480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86186"/>
              </p:ext>
            </p:extLst>
          </p:nvPr>
        </p:nvGraphicFramePr>
        <p:xfrm>
          <a:off x="1912938" y="4465638"/>
          <a:ext cx="21463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1396800" progId="Equation.DSMT4">
                  <p:embed/>
                </p:oleObj>
              </mc:Choice>
              <mc:Fallback>
                <p:oleObj name="Equation" r:id="rId8" imgW="2145960" imgH="1396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465638"/>
                        <a:ext cx="21463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55964"/>
              </p:ext>
            </p:extLst>
          </p:nvPr>
        </p:nvGraphicFramePr>
        <p:xfrm>
          <a:off x="4283120" y="453194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700" imgH="939800" progId="Equation.DSMT4">
                  <p:embed/>
                </p:oleObj>
              </mc:Choice>
              <mc:Fallback>
                <p:oleObj name="Equation" r:id="rId10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120" y="453194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55814"/>
              </p:ext>
            </p:extLst>
          </p:nvPr>
        </p:nvGraphicFramePr>
        <p:xfrm>
          <a:off x="6099899" y="491748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419" imgH="304668" progId="Equation.DSMT4">
                  <p:embed/>
                </p:oleObj>
              </mc:Choice>
              <mc:Fallback>
                <p:oleObj name="Equation" r:id="rId12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9899" y="491748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542395" y="5255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225720" y="54717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240070" y="55004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802170" y="521939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494257" y="455099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875257" y="516059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838200" progId="Equation.DSMT4">
                  <p:embed/>
                </p:oleObj>
              </mc:Choice>
              <mc:Fallback>
                <p:oleObj name="Equation" r:id="rId4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838200" progId="Equation.DSMT4">
                  <p:embed/>
                </p:oleObj>
              </mc:Choice>
              <mc:Fallback>
                <p:oleObj name="Equation" r:id="rId6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600" imgH="838200" progId="Equation.DSMT4">
                  <p:embed/>
                </p:oleObj>
              </mc:Choice>
              <mc:Fallback>
                <p:oleObj name="Equation" r:id="rId8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700" imgH="838200" progId="Equation.DSMT4">
                  <p:embed/>
                </p:oleObj>
              </mc:Choice>
              <mc:Fallback>
                <p:oleObj name="Equation" r:id="rId10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06635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Notice that the numerator and denominator are already simplified into a single rational expression. So we can jump to Step 3.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00388"/>
              </p:ext>
            </p:extLst>
          </p:nvPr>
        </p:nvGraphicFramePr>
        <p:xfrm>
          <a:off x="5181600" y="1077347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100" imgH="1803400" progId="Equation.DSMT4">
                  <p:embed/>
                </p:oleObj>
              </mc:Choice>
              <mc:Fallback>
                <p:oleObj name="Equation" r:id="rId2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077347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4724400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776299"/>
              </p:ext>
            </p:extLst>
          </p:nvPr>
        </p:nvGraphicFramePr>
        <p:xfrm>
          <a:off x="768326" y="4152900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3100" imgH="1790700" progId="Equation.DSMT4">
                  <p:embed/>
                </p:oleObj>
              </mc:Choice>
              <mc:Fallback>
                <p:oleObj name="Equation" r:id="rId4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26" y="4152900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55135"/>
              </p:ext>
            </p:extLst>
          </p:nvPr>
        </p:nvGraphicFramePr>
        <p:xfrm>
          <a:off x="1717040" y="459676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59866" imgH="901309" progId="Equation.DSMT4">
                  <p:embed/>
                </p:oleObj>
              </mc:Choice>
              <mc:Fallback>
                <p:oleObj name="Equation" r:id="rId6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040" y="459676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595603"/>
              </p:ext>
            </p:extLst>
          </p:nvPr>
        </p:nvGraphicFramePr>
        <p:xfrm>
          <a:off x="3478530" y="459613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600" imgH="901700" progId="Equation.DSMT4">
                  <p:embed/>
                </p:oleObj>
              </mc:Choice>
              <mc:Fallback>
                <p:oleObj name="Equation" r:id="rId8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530" y="459613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999028" y="46608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567940" y="515874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796540" y="470154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034540" y="50825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872740" y="51587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139315" y="46443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393317"/>
              </p:ext>
            </p:extLst>
          </p:nvPr>
        </p:nvGraphicFramePr>
        <p:xfrm>
          <a:off x="2701290" y="551116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957" imgH="203024" progId="Equation.DSMT4">
                  <p:embed/>
                </p:oleObj>
              </mc:Choice>
              <mc:Fallback>
                <p:oleObj name="Equation" r:id="rId10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90" y="551116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48403"/>
              </p:ext>
            </p:extLst>
          </p:nvPr>
        </p:nvGraphicFramePr>
        <p:xfrm>
          <a:off x="2139315" y="550164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215713" progId="Equation.DSMT4">
                  <p:embed/>
                </p:oleObj>
              </mc:Choice>
              <mc:Fallback>
                <p:oleObj name="Equation" r:id="rId12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315" y="550164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235473"/>
              </p:ext>
            </p:extLst>
          </p:nvPr>
        </p:nvGraphicFramePr>
        <p:xfrm>
          <a:off x="5880100" y="5181600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609480" progId="Equation.DSMT4">
                  <p:embed/>
                </p:oleObj>
              </mc:Choice>
              <mc:Fallback>
                <p:oleObj name="Equation" r:id="rId4" imgW="175248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5181600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1663700" progId="Equation.DSMT4">
                  <p:embed/>
                </p:oleObj>
              </mc:Choice>
              <mc:Fallback>
                <p:oleObj name="Equation" r:id="rId6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62300" imgH="1816100" progId="Equation.DSMT4">
                  <p:embed/>
                </p:oleObj>
              </mc:Choice>
              <mc:Fallback>
                <p:oleObj name="Equation" r:id="rId8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267200" y="4945881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6048"/>
              </p:ext>
            </p:extLst>
          </p:nvPr>
        </p:nvGraphicFramePr>
        <p:xfrm>
          <a:off x="1410970" y="1371600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1816100" progId="Equation.DSMT4">
                  <p:embed/>
                </p:oleObj>
              </mc:Choice>
              <mc:Fallback>
                <p:oleObj name="Equation" r:id="rId2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1371600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19849"/>
              </p:ext>
            </p:extLst>
          </p:nvPr>
        </p:nvGraphicFramePr>
        <p:xfrm>
          <a:off x="1410970" y="3669144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2200" imgH="952500" progId="Equation.DSMT4">
                  <p:embed/>
                </p:oleObj>
              </mc:Choice>
              <mc:Fallback>
                <p:oleObj name="Equation" r:id="rId4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3669144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520245"/>
              </p:ext>
            </p:extLst>
          </p:nvPr>
        </p:nvGraphicFramePr>
        <p:xfrm>
          <a:off x="1410970" y="480452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480452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182489"/>
              </p:ext>
            </p:extLst>
          </p:nvPr>
        </p:nvGraphicFramePr>
        <p:xfrm>
          <a:off x="3778250" y="1371147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500" imgH="1778000" progId="Equation.DSMT4">
                  <p:embed/>
                </p:oleObj>
              </mc:Choice>
              <mc:Fallback>
                <p:oleObj name="Equation" r:id="rId8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1371147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433591"/>
              </p:ext>
            </p:extLst>
          </p:nvPr>
        </p:nvGraphicFramePr>
        <p:xfrm>
          <a:off x="5715000" y="1371147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700" imgH="1778000" progId="Equation.DSMT4">
                  <p:embed/>
                </p:oleObj>
              </mc:Choice>
              <mc:Fallback>
                <p:oleObj name="Equation" r:id="rId10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71147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1658620" y="422159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239770" y="373581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1333500" progId="Equation.DSMT4">
                  <p:embed/>
                </p:oleObj>
              </mc:Choice>
              <mc:Fallback>
                <p:oleObj name="Equation" r:id="rId6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1727200" progId="Equation.DSMT4">
                  <p:embed/>
                </p:oleObj>
              </mc:Choice>
              <mc:Fallback>
                <p:oleObj name="Equation" r:id="rId8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602383"/>
              </p:ext>
            </p:extLst>
          </p:nvPr>
        </p:nvGraphicFramePr>
        <p:xfrm>
          <a:off x="4318000" y="2725738"/>
          <a:ext cx="318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660240" progId="Equation.DSMT4">
                  <p:embed/>
                </p:oleObj>
              </mc:Choice>
              <mc:Fallback>
                <p:oleObj name="Equation" r:id="rId10" imgW="318744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2725738"/>
                        <a:ext cx="3187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06900" imgH="241300" progId="Equation.DSMT4">
                  <p:embed/>
                </p:oleObj>
              </mc:Choice>
              <mc:Fallback>
                <p:oleObj name="Equation" r:id="rId12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2061"/>
              </p:ext>
            </p:extLst>
          </p:nvPr>
        </p:nvGraphicFramePr>
        <p:xfrm>
          <a:off x="1261110" y="1375466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900" imgH="1727200" progId="Equation.DSMT4">
                  <p:embed/>
                </p:oleObj>
              </mc:Choice>
              <mc:Fallback>
                <p:oleObj name="Equation" r:id="rId2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110" y="1375466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811552"/>
              </p:ext>
            </p:extLst>
          </p:nvPr>
        </p:nvGraphicFramePr>
        <p:xfrm>
          <a:off x="1295400" y="3302000"/>
          <a:ext cx="1905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888840" progId="Equation.DSMT4">
                  <p:embed/>
                </p:oleObj>
              </mc:Choice>
              <mc:Fallback>
                <p:oleObj name="Equation" r:id="rId4" imgW="19047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02000"/>
                        <a:ext cx="1905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200" imgH="838200" progId="Equation.DSMT4">
                  <p:embed/>
                </p:oleObj>
              </mc:Choice>
              <mc:Fallback>
                <p:oleObj name="Equation" r:id="rId6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304668" progId="Equation.DSMT4">
                  <p:embed/>
                </p:oleObj>
              </mc:Choice>
              <mc:Fallback>
                <p:oleObj name="Equation" r:id="rId8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440"/>
              </p:ext>
            </p:extLst>
          </p:nvPr>
        </p:nvGraphicFramePr>
        <p:xfrm>
          <a:off x="3162300" y="1380808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1727200" progId="Equation.DSMT4">
                  <p:embed/>
                </p:oleObj>
              </mc:Choice>
              <mc:Fallback>
                <p:oleObj name="Equation" r:id="rId10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380808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FB7F75-8D43-25F7-DFC2-79E8C82C3B1F}"/>
              </a:ext>
            </a:extLst>
          </p:cNvPr>
          <p:cNvSpPr txBox="1"/>
          <p:nvPr/>
        </p:nvSpPr>
        <p:spPr>
          <a:xfrm>
            <a:off x="3715424" y="3352800"/>
            <a:ext cx="4971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 of the denominator. 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Note</a:t>
            </a:r>
            <a:r>
              <a:rPr lang="en-US" sz="2000" dirty="0">
                <a:solidFill>
                  <a:srgbClr val="008080"/>
                </a:solidFill>
              </a:rPr>
              <a:t>: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and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are equal by the commutative property of addition</a:t>
            </a:r>
            <a:endParaRPr lang="en-IN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(Second Method)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577101"/>
              </p:ext>
            </p:extLst>
          </p:nvPr>
        </p:nvGraphicFramePr>
        <p:xfrm>
          <a:off x="3898900" y="16764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6764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638800" y="4063669"/>
            <a:ext cx="34442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53389"/>
              </p:ext>
            </p:extLst>
          </p:nvPr>
        </p:nvGraphicFramePr>
        <p:xfrm>
          <a:off x="838200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1663700" progId="Equation.DSMT4">
                  <p:embed/>
                </p:oleObj>
              </mc:Choice>
              <mc:Fallback>
                <p:oleObj name="Equation" r:id="rId4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644657"/>
              </p:ext>
            </p:extLst>
          </p:nvPr>
        </p:nvGraphicFramePr>
        <p:xfrm>
          <a:off x="2232951" y="3922713"/>
          <a:ext cx="3238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1777680" progId="Equation.DSMT4">
                  <p:embed/>
                </p:oleObj>
              </mc:Choice>
              <mc:Fallback>
                <p:oleObj name="Equation" r:id="rId6" imgW="3238200" imgH="1777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951" y="3922713"/>
                        <a:ext cx="3238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410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8.5</vt:lpstr>
      <vt:lpstr>Procedure: Simplifying Complex Fractions (First Method)</vt:lpstr>
      <vt:lpstr>Example 1: First Method for Simplifying Complex Fractions </vt:lpstr>
      <vt:lpstr>Example 2: First Method for Simplifying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Procedure: Simplifying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57</cp:revision>
  <dcterms:created xsi:type="dcterms:W3CDTF">2013-04-26T14:43:13Z</dcterms:created>
  <dcterms:modified xsi:type="dcterms:W3CDTF">2024-09-11T12:38:00Z</dcterms:modified>
</cp:coreProperties>
</file>