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76" r:id="rId3"/>
    <p:sldId id="277" r:id="rId4"/>
    <p:sldId id="278" r:id="rId5"/>
    <p:sldId id="279" r:id="rId6"/>
    <p:sldId id="292" r:id="rId7"/>
    <p:sldId id="280" r:id="rId8"/>
    <p:sldId id="281" r:id="rId9"/>
    <p:sldId id="282" r:id="rId10"/>
    <p:sldId id="283" r:id="rId11"/>
    <p:sldId id="284" r:id="rId12"/>
    <p:sldId id="293" r:id="rId13"/>
    <p:sldId id="294" r:id="rId14"/>
    <p:sldId id="286" r:id="rId15"/>
    <p:sldId id="295" r:id="rId16"/>
    <p:sldId id="28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89" autoAdjust="0"/>
    <p:restoredTop sz="94709" autoAdjust="0"/>
  </p:normalViewPr>
  <p:slideViewPr>
    <p:cSldViewPr>
      <p:cViewPr varScale="1">
        <p:scale>
          <a:sx n="111" d="100"/>
          <a:sy n="111" d="100"/>
        </p:scale>
        <p:origin x="152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9/11/2024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oleObject" Target="../embeddings/oleObject32.bin"/><Relationship Id="rId1" Type="http://schemas.openxmlformats.org/officeDocument/2006/relationships/slideLayout" Target="../slideLayouts/slideLayout2.xml"/><Relationship Id="rId5" Type="http://schemas.openxmlformats.org/officeDocument/2006/relationships/image" Target="../media/image32.wmf"/><Relationship Id="rId4" Type="http://schemas.openxmlformats.org/officeDocument/2006/relationships/oleObject" Target="../embeddings/oleObject33.bin"/></Relationships>
</file>

<file path=ppt/slides/_rels/slide11.xml.rels><?xml version="1.0" encoding="UTF-8" standalone="yes"?>
<Relationships xmlns="http://schemas.openxmlformats.org/package/2006/relationships"><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4.wmf"/><Relationship Id="rId4" Type="http://schemas.openxmlformats.org/officeDocument/2006/relationships/oleObject" Target="../embeddings/oleObject35.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5" Type="http://schemas.openxmlformats.org/officeDocument/2006/relationships/image" Target="../media/image37.wmf"/><Relationship Id="rId4" Type="http://schemas.openxmlformats.org/officeDocument/2006/relationships/oleObject" Target="../embeddings/oleObject38.bin"/><Relationship Id="rId9" Type="http://schemas.openxmlformats.org/officeDocument/2006/relationships/image" Target="../media/image39.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5.wmf"/><Relationship Id="rId18" Type="http://schemas.openxmlformats.org/officeDocument/2006/relationships/oleObject" Target="../embeddings/oleObject49.bin"/><Relationship Id="rId3" Type="http://schemas.openxmlformats.org/officeDocument/2006/relationships/image" Target="../media/image40.wmf"/><Relationship Id="rId7" Type="http://schemas.openxmlformats.org/officeDocument/2006/relationships/image" Target="../media/image42.wmf"/><Relationship Id="rId12" Type="http://schemas.openxmlformats.org/officeDocument/2006/relationships/oleObject" Target="../embeddings/oleObject46.bin"/><Relationship Id="rId17" Type="http://schemas.openxmlformats.org/officeDocument/2006/relationships/image" Target="../media/image47.wmf"/><Relationship Id="rId2" Type="http://schemas.openxmlformats.org/officeDocument/2006/relationships/oleObject" Target="../embeddings/oleObject41.bin"/><Relationship Id="rId16" Type="http://schemas.openxmlformats.org/officeDocument/2006/relationships/oleObject" Target="../embeddings/oleObject48.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45.bin"/><Relationship Id="rId19" Type="http://schemas.openxmlformats.org/officeDocument/2006/relationships/image" Target="../media/image48.wmf"/><Relationship Id="rId4" Type="http://schemas.openxmlformats.org/officeDocument/2006/relationships/oleObject" Target="../embeddings/oleObject42.bin"/><Relationship Id="rId9" Type="http://schemas.openxmlformats.org/officeDocument/2006/relationships/image" Target="../media/image43.wmf"/><Relationship Id="rId14" Type="http://schemas.openxmlformats.org/officeDocument/2006/relationships/oleObject" Target="../embeddings/oleObject47.bin"/></Relationships>
</file>

<file path=ppt/slides/_rels/slide14.xml.rels><?xml version="1.0" encoding="UTF-8" standalone="yes"?>
<Relationships xmlns="http://schemas.openxmlformats.org/package/2006/relationships"><Relationship Id="rId3" Type="http://schemas.openxmlformats.org/officeDocument/2006/relationships/image" Target="../media/image49.wmf"/><Relationship Id="rId7" Type="http://schemas.openxmlformats.org/officeDocument/2006/relationships/image" Target="../media/image51.wmf"/><Relationship Id="rId2"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52.bin"/><Relationship Id="rId5" Type="http://schemas.openxmlformats.org/officeDocument/2006/relationships/image" Target="../media/image50.wmf"/><Relationship Id="rId4" Type="http://schemas.openxmlformats.org/officeDocument/2006/relationships/oleObject" Target="../embeddings/oleObject51.bin"/></Relationships>
</file>

<file path=ppt/slides/_rels/slide15.x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4.wmf"/><Relationship Id="rId2" Type="http://schemas.openxmlformats.org/officeDocument/2006/relationships/oleObject" Target="../embeddings/oleObject53.bin"/><Relationship Id="rId1" Type="http://schemas.openxmlformats.org/officeDocument/2006/relationships/slideLayout" Target="../slideLayouts/slideLayout2.xml"/><Relationship Id="rId6" Type="http://schemas.openxmlformats.org/officeDocument/2006/relationships/oleObject" Target="../embeddings/oleObject55.bin"/><Relationship Id="rId5" Type="http://schemas.openxmlformats.org/officeDocument/2006/relationships/image" Target="../media/image53.wmf"/><Relationship Id="rId4" Type="http://schemas.openxmlformats.org/officeDocument/2006/relationships/oleObject" Target="../embeddings/oleObject54.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0.wmf"/><Relationship Id="rId18" Type="http://schemas.openxmlformats.org/officeDocument/2006/relationships/oleObject" Target="../embeddings/oleObject64.bin"/><Relationship Id="rId3" Type="http://schemas.openxmlformats.org/officeDocument/2006/relationships/image" Target="../media/image55.wmf"/><Relationship Id="rId21" Type="http://schemas.openxmlformats.org/officeDocument/2006/relationships/image" Target="../media/image64.wmf"/><Relationship Id="rId7" Type="http://schemas.openxmlformats.org/officeDocument/2006/relationships/image" Target="../media/image57.wmf"/><Relationship Id="rId12" Type="http://schemas.openxmlformats.org/officeDocument/2006/relationships/oleObject" Target="../embeddings/oleObject61.bin"/><Relationship Id="rId17" Type="http://schemas.openxmlformats.org/officeDocument/2006/relationships/image" Target="../media/image62.wmf"/><Relationship Id="rId25" Type="http://schemas.openxmlformats.org/officeDocument/2006/relationships/image" Target="../media/image66.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59.wmf"/><Relationship Id="rId24" Type="http://schemas.openxmlformats.org/officeDocument/2006/relationships/oleObject" Target="../embeddings/oleObject67.bin"/><Relationship Id="rId5" Type="http://schemas.openxmlformats.org/officeDocument/2006/relationships/image" Target="../media/image56.wmf"/><Relationship Id="rId15" Type="http://schemas.openxmlformats.org/officeDocument/2006/relationships/image" Target="../media/image61.wmf"/><Relationship Id="rId23" Type="http://schemas.openxmlformats.org/officeDocument/2006/relationships/image" Target="../media/image65.wmf"/><Relationship Id="rId10" Type="http://schemas.openxmlformats.org/officeDocument/2006/relationships/oleObject" Target="../embeddings/oleObject60.bin"/><Relationship Id="rId19" Type="http://schemas.openxmlformats.org/officeDocument/2006/relationships/image" Target="../media/image63.wmf"/><Relationship Id="rId4" Type="http://schemas.openxmlformats.org/officeDocument/2006/relationships/oleObject" Target="../embeddings/oleObject57.bin"/><Relationship Id="rId9" Type="http://schemas.openxmlformats.org/officeDocument/2006/relationships/image" Target="../media/image58.wmf"/><Relationship Id="rId14" Type="http://schemas.openxmlformats.org/officeDocument/2006/relationships/oleObject" Target="../embeddings/oleObject62.bin"/><Relationship Id="rId22" Type="http://schemas.openxmlformats.org/officeDocument/2006/relationships/oleObject" Target="../embeddings/oleObject66.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2.wmf"/><Relationship Id="rId5" Type="http://schemas.openxmlformats.org/officeDocument/2006/relationships/image" Target="../media/image9.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1.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5.wmf"/><Relationship Id="rId12" Type="http://schemas.openxmlformats.org/officeDocument/2006/relationships/oleObject" Target="../embeddings/oleObject18.bin"/><Relationship Id="rId17" Type="http://schemas.openxmlformats.org/officeDocument/2006/relationships/image" Target="../media/image20.wmf"/><Relationship Id="rId2" Type="http://schemas.openxmlformats.org/officeDocument/2006/relationships/oleObject" Target="../embeddings/oleObject13.bin"/><Relationship Id="rId16"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15.bin"/><Relationship Id="rId11" Type="http://schemas.openxmlformats.org/officeDocument/2006/relationships/image" Target="../media/image17.wmf"/><Relationship Id="rId5" Type="http://schemas.openxmlformats.org/officeDocument/2006/relationships/image" Target="../media/image14.wmf"/><Relationship Id="rId15" Type="http://schemas.openxmlformats.org/officeDocument/2006/relationships/image" Target="../media/image19.w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6.wmf"/><Relationship Id="rId14" Type="http://schemas.openxmlformats.org/officeDocument/2006/relationships/oleObject" Target="../embeddings/oleObject19.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oleObject" Target="../embeddings/oleObject27.bin"/><Relationship Id="rId18" Type="http://schemas.openxmlformats.org/officeDocument/2006/relationships/image" Target="../media/image28.wmf"/><Relationship Id="rId3" Type="http://schemas.openxmlformats.org/officeDocument/2006/relationships/image" Target="../media/image21.wmf"/><Relationship Id="rId7" Type="http://schemas.openxmlformats.org/officeDocument/2006/relationships/image" Target="../media/image23.wmf"/><Relationship Id="rId12" Type="http://schemas.openxmlformats.org/officeDocument/2006/relationships/oleObject" Target="../embeddings/oleObject26.bin"/><Relationship Id="rId17" Type="http://schemas.openxmlformats.org/officeDocument/2006/relationships/oleObject" Target="../embeddings/oleObject29.bin"/><Relationship Id="rId2" Type="http://schemas.openxmlformats.org/officeDocument/2006/relationships/oleObject" Target="../embeddings/oleObject21.bin"/><Relationship Id="rId16" Type="http://schemas.openxmlformats.org/officeDocument/2006/relationships/image" Target="../media/image27.wmf"/><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5.wmf"/><Relationship Id="rId5" Type="http://schemas.openxmlformats.org/officeDocument/2006/relationships/image" Target="../media/image22.wmf"/><Relationship Id="rId15" Type="http://schemas.openxmlformats.org/officeDocument/2006/relationships/oleObject" Target="../embeddings/oleObject28.bin"/><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4.wmf"/><Relationship Id="rId14" Type="http://schemas.openxmlformats.org/officeDocument/2006/relationships/image" Target="../media/image26.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30.wmf"/><Relationship Id="rId4" Type="http://schemas.openxmlformats.org/officeDocument/2006/relationships/oleObject" Target="../embeddings/oleObject3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spcBef>
                <a:spcPct val="50000"/>
              </a:spcBef>
              <a:buFont typeface="Courier New" pitchFamily="49" charset="0"/>
              <a:buNone/>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with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buFont typeface="Courier New" pitchFamily="49" charset="0"/>
              <a:buNone/>
            </a:pPr>
            <a:endParaRPr lang="en-US" sz="2800" dirty="0">
              <a:solidFill>
                <a:srgbClr val="000000"/>
              </a:solidFill>
            </a:endParaRPr>
          </a:p>
          <a:p>
            <a:pPr>
              <a:buFont typeface="Courier New" pitchFamily="49" charset="0"/>
              <a:buNone/>
            </a:pPr>
            <a:endParaRPr lang="en-US" sz="2800" dirty="0">
              <a:solidFill>
                <a:srgbClr val="000000"/>
              </a:solidFill>
            </a:endParaRPr>
          </a:p>
        </p:txBody>
      </p:sp>
      <p:sp>
        <p:nvSpPr>
          <p:cNvPr id="30722"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Definition: </a:t>
            </a:r>
            <a:r>
              <a:rPr lang="en-US" sz="3200" dirty="0">
                <a:solidFill>
                  <a:schemeClr val="accent1"/>
                </a:solidFill>
              </a:rPr>
              <a:t>Dividing Rational Expressions</a:t>
            </a:r>
          </a:p>
        </p:txBody>
      </p:sp>
      <p:graphicFrame>
        <p:nvGraphicFramePr>
          <p:cNvPr id="30724" name="Object 4"/>
          <p:cNvGraphicFramePr>
            <a:graphicFrameLocks noChangeAspect="1"/>
          </p:cNvGraphicFramePr>
          <p:nvPr>
            <p:extLst>
              <p:ext uri="{D42A27DB-BD31-4B8C-83A1-F6EECF244321}">
                <p14:modId xmlns:p14="http://schemas.microsoft.com/office/powerpoint/2010/main" val="3717430280"/>
              </p:ext>
            </p:extLst>
          </p:nvPr>
        </p:nvGraphicFramePr>
        <p:xfrm>
          <a:off x="3352800" y="2068830"/>
          <a:ext cx="2057400" cy="876300"/>
        </p:xfrm>
        <a:graphic>
          <a:graphicData uri="http://schemas.openxmlformats.org/presentationml/2006/ole">
            <mc:AlternateContent xmlns:mc="http://schemas.openxmlformats.org/markup-compatibility/2006">
              <mc:Choice xmlns:v="urn:schemas-microsoft-com:vml" Requires="v">
                <p:oleObj name="Equation" r:id="rId2" imgW="2057400" imgH="876300" progId="Equation.DSMT4">
                  <p:embed/>
                </p:oleObj>
              </mc:Choice>
              <mc:Fallback>
                <p:oleObj name="Equation" r:id="rId2" imgW="2057400" imgH="8763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068830"/>
                        <a:ext cx="2057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extLst>
              <p:ext uri="{D42A27DB-BD31-4B8C-83A1-F6EECF244321}">
                <p14:modId xmlns:p14="http://schemas.microsoft.com/office/powerpoint/2010/main" val="3409473482"/>
              </p:ext>
            </p:extLst>
          </p:nvPr>
        </p:nvGraphicFramePr>
        <p:xfrm>
          <a:off x="685800" y="3128010"/>
          <a:ext cx="5029200" cy="838200"/>
        </p:xfrm>
        <a:graphic>
          <a:graphicData uri="http://schemas.openxmlformats.org/presentationml/2006/ole">
            <mc:AlternateContent xmlns:mc="http://schemas.openxmlformats.org/markup-compatibility/2006">
              <mc:Choice xmlns:v="urn:schemas-microsoft-com:vml" Requires="v">
                <p:oleObj name="Equation" r:id="rId4" imgW="5029200" imgH="838080" progId="Equation.DSMT4">
                  <p:embed/>
                </p:oleObj>
              </mc:Choice>
              <mc:Fallback>
                <p:oleObj name="Equation" r:id="rId4" imgW="502920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128010"/>
                        <a:ext cx="502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a:t>
            </a:r>
          </a:p>
        </p:txBody>
      </p:sp>
      <p:sp>
        <p:nvSpPr>
          <p:cNvPr id="3174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Divide and reduce, if possible.  Assume that no denominator has a value of 0.</a:t>
            </a:r>
          </a:p>
          <a:p>
            <a:pPr marL="0" indent="0">
              <a:spcBef>
                <a:spcPct val="50000"/>
              </a:spcBef>
              <a:buFont typeface="Courier New" pitchFamily="49" charset="0"/>
              <a:buNone/>
            </a:pPr>
            <a:endParaRPr lang="en-US" sz="2800" i="0" dirty="0">
              <a:solidFill>
                <a:schemeClr val="tx1"/>
              </a:solidFill>
            </a:endParaRPr>
          </a:p>
          <a:p>
            <a:pPr marL="0" indent="0">
              <a:spcBef>
                <a:spcPct val="1000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1748" name="Object 4"/>
          <p:cNvGraphicFramePr>
            <a:graphicFrameLocks noChangeAspect="1"/>
          </p:cNvGraphicFramePr>
          <p:nvPr/>
        </p:nvGraphicFramePr>
        <p:xfrm>
          <a:off x="517216" y="2196152"/>
          <a:ext cx="1943100" cy="939800"/>
        </p:xfrm>
        <a:graphic>
          <a:graphicData uri="http://schemas.openxmlformats.org/presentationml/2006/ole">
            <mc:AlternateContent xmlns:mc="http://schemas.openxmlformats.org/markup-compatibility/2006">
              <mc:Choice xmlns:v="urn:schemas-microsoft-com:vml" Requires="v">
                <p:oleObj name="Equation" r:id="rId2" imgW="1943100" imgH="939800" progId="Equation.DSMT4">
                  <p:embed/>
                </p:oleObj>
              </mc:Choice>
              <mc:Fallback>
                <p:oleObj name="Equation" r:id="rId2" imgW="1943100" imgH="9398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216" y="2196152"/>
                        <a:ext cx="1943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0" name="Text Box 6"/>
          <p:cNvSpPr txBox="1">
            <a:spLocks noChangeArrowheads="1"/>
          </p:cNvSpPr>
          <p:nvPr/>
        </p:nvSpPr>
        <p:spPr bwMode="auto">
          <a:xfrm>
            <a:off x="4808560" y="3932877"/>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The first step is to multiply by the reciprocal of the divisor. </a:t>
            </a:r>
          </a:p>
        </p:txBody>
      </p:sp>
      <p:graphicFrame>
        <p:nvGraphicFramePr>
          <p:cNvPr id="22532" name="Object 4"/>
          <p:cNvGraphicFramePr>
            <a:graphicFrameLocks noChangeAspect="1"/>
          </p:cNvGraphicFramePr>
          <p:nvPr/>
        </p:nvGraphicFramePr>
        <p:xfrm>
          <a:off x="685800" y="3810000"/>
          <a:ext cx="1905000" cy="952500"/>
        </p:xfrm>
        <a:graphic>
          <a:graphicData uri="http://schemas.openxmlformats.org/presentationml/2006/ole">
            <mc:AlternateContent xmlns:mc="http://schemas.openxmlformats.org/markup-compatibility/2006">
              <mc:Choice xmlns:v="urn:schemas-microsoft-com:vml" Requires="v">
                <p:oleObj name="Equation" r:id="rId4" imgW="1905000" imgH="952500" progId="Equation.DSMT4">
                  <p:embed/>
                </p:oleObj>
              </mc:Choice>
              <mc:Fallback>
                <p:oleObj name="Equation" r:id="rId4" imgW="1905000" imgH="9525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810000"/>
                        <a:ext cx="1905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2590800" y="3823648"/>
          <a:ext cx="2019300" cy="952500"/>
        </p:xfrm>
        <a:graphic>
          <a:graphicData uri="http://schemas.openxmlformats.org/presentationml/2006/ole">
            <mc:AlternateContent xmlns:mc="http://schemas.openxmlformats.org/markup-compatibility/2006">
              <mc:Choice xmlns:v="urn:schemas-microsoft-com:vml" Requires="v">
                <p:oleObj name="Equation" r:id="rId6" imgW="2019300" imgH="952500" progId="Equation.DSMT4">
                  <p:embed/>
                </p:oleObj>
              </mc:Choice>
              <mc:Fallback>
                <p:oleObj name="Equation" r:id="rId6" imgW="20193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3823648"/>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 (cont.)</a:t>
            </a:r>
          </a:p>
        </p:txBody>
      </p:sp>
      <p:sp>
        <p:nvSpPr>
          <p:cNvPr id="31750" name="Text Box 6"/>
          <p:cNvSpPr txBox="1">
            <a:spLocks noChangeArrowheads="1"/>
          </p:cNvSpPr>
          <p:nvPr/>
        </p:nvSpPr>
        <p:spPr bwMode="auto">
          <a:xfrm>
            <a:off x="3662083" y="2607758"/>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Use the quotient rule for exponents to simplify. </a:t>
            </a:r>
          </a:p>
        </p:txBody>
      </p:sp>
      <p:graphicFrame>
        <p:nvGraphicFramePr>
          <p:cNvPr id="22535" name="Object 7"/>
          <p:cNvGraphicFramePr>
            <a:graphicFrameLocks noChangeAspect="1"/>
          </p:cNvGraphicFramePr>
          <p:nvPr>
            <p:extLst>
              <p:ext uri="{D42A27DB-BD31-4B8C-83A1-F6EECF244321}">
                <p14:modId xmlns:p14="http://schemas.microsoft.com/office/powerpoint/2010/main" val="3294034592"/>
              </p:ext>
            </p:extLst>
          </p:nvPr>
        </p:nvGraphicFramePr>
        <p:xfrm>
          <a:off x="1299883" y="2455358"/>
          <a:ext cx="1612900" cy="889000"/>
        </p:xfrm>
        <a:graphic>
          <a:graphicData uri="http://schemas.openxmlformats.org/presentationml/2006/ole">
            <mc:AlternateContent xmlns:mc="http://schemas.openxmlformats.org/markup-compatibility/2006">
              <mc:Choice xmlns:v="urn:schemas-microsoft-com:vml" Requires="v">
                <p:oleObj name="Equation" r:id="rId2" imgW="1612900" imgH="889000" progId="Equation.DSMT4">
                  <p:embed/>
                </p:oleObj>
              </mc:Choice>
              <mc:Fallback>
                <p:oleObj name="Equation" r:id="rId2" imgW="1612900" imgH="8890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9883" y="2455358"/>
                        <a:ext cx="1612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186906172"/>
              </p:ext>
            </p:extLst>
          </p:nvPr>
        </p:nvGraphicFramePr>
        <p:xfrm>
          <a:off x="1299883" y="3522158"/>
          <a:ext cx="1117600" cy="889000"/>
        </p:xfrm>
        <a:graphic>
          <a:graphicData uri="http://schemas.openxmlformats.org/presentationml/2006/ole">
            <mc:AlternateContent xmlns:mc="http://schemas.openxmlformats.org/markup-compatibility/2006">
              <mc:Choice xmlns:v="urn:schemas-microsoft-com:vml" Requires="v">
                <p:oleObj name="Equation" r:id="rId4" imgW="1117600" imgH="889000" progId="Equation.DSMT4">
                  <p:embed/>
                </p:oleObj>
              </mc:Choice>
              <mc:Fallback>
                <p:oleObj name="Equation" r:id="rId4" imgW="1117600" imgH="88900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9883" y="3522158"/>
                        <a:ext cx="1117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7" name="Object 9"/>
          <p:cNvGraphicFramePr>
            <a:graphicFrameLocks noChangeAspect="1"/>
          </p:cNvGraphicFramePr>
          <p:nvPr>
            <p:extLst>
              <p:ext uri="{D42A27DB-BD31-4B8C-83A1-F6EECF244321}">
                <p14:modId xmlns:p14="http://schemas.microsoft.com/office/powerpoint/2010/main" val="434102257"/>
              </p:ext>
            </p:extLst>
          </p:nvPr>
        </p:nvGraphicFramePr>
        <p:xfrm>
          <a:off x="2595283" y="3572958"/>
          <a:ext cx="838200" cy="838200"/>
        </p:xfrm>
        <a:graphic>
          <a:graphicData uri="http://schemas.openxmlformats.org/presentationml/2006/ole">
            <mc:AlternateContent xmlns:mc="http://schemas.openxmlformats.org/markup-compatibility/2006">
              <mc:Choice xmlns:v="urn:schemas-microsoft-com:vml" Requires="v">
                <p:oleObj name="Equation" r:id="rId6" imgW="838200" imgH="838200" progId="Equation.DSMT4">
                  <p:embed/>
                </p:oleObj>
              </mc:Choice>
              <mc:Fallback>
                <p:oleObj name="Equation" r:id="rId6" imgW="838200" imgH="83820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5283" y="3572958"/>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6"/>
          <p:cNvGraphicFramePr>
            <a:graphicFrameLocks noChangeAspect="1"/>
          </p:cNvGraphicFramePr>
          <p:nvPr>
            <p:extLst>
              <p:ext uri="{D42A27DB-BD31-4B8C-83A1-F6EECF244321}">
                <p14:modId xmlns:p14="http://schemas.microsoft.com/office/powerpoint/2010/main" val="1849808725"/>
              </p:ext>
            </p:extLst>
          </p:nvPr>
        </p:nvGraphicFramePr>
        <p:xfrm>
          <a:off x="1299883" y="1325058"/>
          <a:ext cx="1981200" cy="952500"/>
        </p:xfrm>
        <a:graphic>
          <a:graphicData uri="http://schemas.openxmlformats.org/presentationml/2006/ole">
            <mc:AlternateContent xmlns:mc="http://schemas.openxmlformats.org/markup-compatibility/2006">
              <mc:Choice xmlns:v="urn:schemas-microsoft-com:vml" Requires="v">
                <p:oleObj name="Equation" r:id="rId8" imgW="1981200" imgH="952500" progId="Equation.DSMT4">
                  <p:embed/>
                </p:oleObj>
              </mc:Choice>
              <mc:Fallback>
                <p:oleObj name="Equation" r:id="rId8" imgW="1981200" imgH="95250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99883" y="1325058"/>
                        <a:ext cx="1981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0" name="Straight Connector 19"/>
          <p:cNvCxnSpPr/>
          <p:nvPr/>
        </p:nvCxnSpPr>
        <p:spPr>
          <a:xfrm rot="5400000">
            <a:off x="1519950" y="142739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519950" y="192386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2090280" y="143300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107110" y="193274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3662083" y="1623508"/>
            <a:ext cx="3048000" cy="400110"/>
          </a:xfrm>
          <a:prstGeom prst="rect">
            <a:avLst/>
          </a:prstGeom>
        </p:spPr>
        <p:txBody>
          <a:bodyPr wrap="square">
            <a:spAutoFit/>
          </a:bodyPr>
          <a:lstStyle/>
          <a:p>
            <a:r>
              <a:rPr lang="en-US" sz="2000" dirty="0">
                <a:solidFill>
                  <a:srgbClr val="008080"/>
                </a:solidFill>
              </a:rPr>
              <a:t>Now factor and multiply.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7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7: Dividing with Rational Expressions</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2772" name="Object 7"/>
          <p:cNvGraphicFramePr>
            <a:graphicFrameLocks noChangeAspect="1"/>
          </p:cNvGraphicFramePr>
          <p:nvPr/>
        </p:nvGraphicFramePr>
        <p:xfrm>
          <a:off x="585788" y="2118695"/>
          <a:ext cx="1955800" cy="889000"/>
        </p:xfrm>
        <a:graphic>
          <a:graphicData uri="http://schemas.openxmlformats.org/presentationml/2006/ole">
            <mc:AlternateContent xmlns:mc="http://schemas.openxmlformats.org/markup-compatibility/2006">
              <mc:Choice xmlns:v="urn:schemas-microsoft-com:vml" Requires="v">
                <p:oleObj name="Equation" r:id="rId2" imgW="1955520" imgH="888840" progId="Equation.DSMT4">
                  <p:embed/>
                </p:oleObj>
              </mc:Choice>
              <mc:Fallback>
                <p:oleObj name="Equation" r:id="rId2" imgW="1955520" imgH="888840" progId="Equation.DSMT4">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88" y="2118695"/>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6" name="Object 4"/>
          <p:cNvGraphicFramePr>
            <a:graphicFrameLocks noChangeAspect="1"/>
          </p:cNvGraphicFramePr>
          <p:nvPr/>
        </p:nvGraphicFramePr>
        <p:xfrm>
          <a:off x="2051050" y="2927350"/>
          <a:ext cx="1943100" cy="952500"/>
        </p:xfrm>
        <a:graphic>
          <a:graphicData uri="http://schemas.openxmlformats.org/presentationml/2006/ole">
            <mc:AlternateContent xmlns:mc="http://schemas.openxmlformats.org/markup-compatibility/2006">
              <mc:Choice xmlns:v="urn:schemas-microsoft-com:vml" Requires="v">
                <p:oleObj name="Equation" r:id="rId4" imgW="1942920" imgH="952200" progId="Equation.DSMT4">
                  <p:embed/>
                </p:oleObj>
              </mc:Choice>
              <mc:Fallback>
                <p:oleObj name="Equation" r:id="rId4" imgW="1942920" imgH="95220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050" y="2927350"/>
                        <a:ext cx="1943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extLst>
              <p:ext uri="{D42A27DB-BD31-4B8C-83A1-F6EECF244321}">
                <p14:modId xmlns:p14="http://schemas.microsoft.com/office/powerpoint/2010/main" val="3464660034"/>
              </p:ext>
            </p:extLst>
          </p:nvPr>
        </p:nvGraphicFramePr>
        <p:xfrm>
          <a:off x="4140200" y="2935288"/>
          <a:ext cx="2070100" cy="939800"/>
        </p:xfrm>
        <a:graphic>
          <a:graphicData uri="http://schemas.openxmlformats.org/presentationml/2006/ole">
            <mc:AlternateContent xmlns:mc="http://schemas.openxmlformats.org/markup-compatibility/2006">
              <mc:Choice xmlns:v="urn:schemas-microsoft-com:vml" Requires="v">
                <p:oleObj name="Equation" r:id="rId6" imgW="2070000" imgH="939600" progId="Equation.DSMT4">
                  <p:embed/>
                </p:oleObj>
              </mc:Choice>
              <mc:Fallback>
                <p:oleObj name="Equation" r:id="rId6" imgW="2070000" imgH="939600" progId="Equation.DSMT4">
                  <p:embed/>
                  <p:pic>
                    <p:nvPicPr>
                      <p:cNvPr id="0" name="Object 14"/>
                      <p:cNvPicPr>
                        <a:picLocks noChangeAspect="1" noChangeArrowheads="1"/>
                      </p:cNvPicPr>
                      <p:nvPr/>
                    </p:nvPicPr>
                    <p:blipFill>
                      <a:blip r:embed="rId7"/>
                      <a:srcRect/>
                      <a:stretch>
                        <a:fillRect/>
                      </a:stretch>
                    </p:blipFill>
                    <p:spPr bwMode="auto">
                      <a:xfrm>
                        <a:off x="4140200" y="2935288"/>
                        <a:ext cx="2070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extLst>
              <p:ext uri="{D42A27DB-BD31-4B8C-83A1-F6EECF244321}">
                <p14:modId xmlns:p14="http://schemas.microsoft.com/office/powerpoint/2010/main" val="2469828553"/>
              </p:ext>
            </p:extLst>
          </p:nvPr>
        </p:nvGraphicFramePr>
        <p:xfrm>
          <a:off x="6712189" y="4369615"/>
          <a:ext cx="2197100" cy="685800"/>
        </p:xfrm>
        <a:graphic>
          <a:graphicData uri="http://schemas.openxmlformats.org/presentationml/2006/ole">
            <mc:AlternateContent xmlns:mc="http://schemas.openxmlformats.org/markup-compatibility/2006">
              <mc:Choice xmlns:v="urn:schemas-microsoft-com:vml" Requires="v">
                <p:oleObj name="Equation" r:id="rId8" imgW="2197100" imgH="685800" progId="Equation.DSMT4">
                  <p:embed/>
                </p:oleObj>
              </mc:Choice>
              <mc:Fallback>
                <p:oleObj name="Equation" r:id="rId8" imgW="2197100" imgH="685800" progId="Equation.DSMT4">
                  <p:embed/>
                  <p:pic>
                    <p:nvPicPr>
                      <p:cNvPr id="0" name="Object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12189" y="4369615"/>
                        <a:ext cx="219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4070968" y="3971925"/>
          <a:ext cx="2476500" cy="990600"/>
        </p:xfrm>
        <a:graphic>
          <a:graphicData uri="http://schemas.openxmlformats.org/presentationml/2006/ole">
            <mc:AlternateContent xmlns:mc="http://schemas.openxmlformats.org/markup-compatibility/2006">
              <mc:Choice xmlns:v="urn:schemas-microsoft-com:vml" Requires="v">
                <p:oleObj name="Equation" r:id="rId10" imgW="2476440" imgH="990360" progId="Equation.DSMT4">
                  <p:embed/>
                </p:oleObj>
              </mc:Choice>
              <mc:Fallback>
                <p:oleObj name="Equation" r:id="rId10" imgW="2476440" imgH="990360" progId="Equation.DSMT4">
                  <p:embed/>
                  <p:pic>
                    <p:nvPicPr>
                      <p:cNvPr id="0" name="Object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70968" y="3971925"/>
                        <a:ext cx="2476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4074340" y="5076825"/>
          <a:ext cx="1638300" cy="876300"/>
        </p:xfrm>
        <a:graphic>
          <a:graphicData uri="http://schemas.openxmlformats.org/presentationml/2006/ole">
            <mc:AlternateContent xmlns:mc="http://schemas.openxmlformats.org/markup-compatibility/2006">
              <mc:Choice xmlns:v="urn:schemas-microsoft-com:vml" Requires="v">
                <p:oleObj name="Equation" r:id="rId12" imgW="1638000" imgH="876240" progId="Equation.DSMT4">
                  <p:embed/>
                </p:oleObj>
              </mc:Choice>
              <mc:Fallback>
                <p:oleObj name="Equation" r:id="rId12" imgW="1638000" imgH="876240" progId="Equation.DSMT4">
                  <p:embed/>
                  <p:pic>
                    <p:nvPicPr>
                      <p:cNvPr id="0" name="Object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74340" y="5076825"/>
                        <a:ext cx="1638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5787716" y="5055415"/>
          <a:ext cx="1511300" cy="889000"/>
        </p:xfrm>
        <a:graphic>
          <a:graphicData uri="http://schemas.openxmlformats.org/presentationml/2006/ole">
            <mc:AlternateContent xmlns:mc="http://schemas.openxmlformats.org/markup-compatibility/2006">
              <mc:Choice xmlns:v="urn:schemas-microsoft-com:vml" Requires="v">
                <p:oleObj name="Equation" r:id="rId14" imgW="1511280" imgH="888840" progId="Equation.DSMT4">
                  <p:embed/>
                </p:oleObj>
              </mc:Choice>
              <mc:Fallback>
                <p:oleObj name="Equation" r:id="rId14" imgW="1511280" imgH="888840" progId="Equation.DSMT4">
                  <p:embed/>
                  <p:pic>
                    <p:nvPicPr>
                      <p:cNvPr id="0" name="Object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87716" y="5055415"/>
                        <a:ext cx="1511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674066" y="3848100"/>
          <a:ext cx="266700" cy="190500"/>
        </p:xfrm>
        <a:graphic>
          <a:graphicData uri="http://schemas.openxmlformats.org/presentationml/2006/ole">
            <mc:AlternateContent xmlns:mc="http://schemas.openxmlformats.org/markup-compatibility/2006">
              <mc:Choice xmlns:v="urn:schemas-microsoft-com:vml" Requires="v">
                <p:oleObj name="Equation" r:id="rId16" imgW="266469" imgH="190335" progId="Equation.DSMT4">
                  <p:embed/>
                </p:oleObj>
              </mc:Choice>
              <mc:Fallback>
                <p:oleObj name="Equation" r:id="rId16" imgW="266469" imgH="190335" progId="Equation.DSMT4">
                  <p:embed/>
                  <p:pic>
                    <p:nvPicPr>
                      <p:cNvPr id="0" name="Object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674066" y="3848100"/>
                        <a:ext cx="266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4419600" y="4572000"/>
          <a:ext cx="266700" cy="381000"/>
        </p:xfrm>
        <a:graphic>
          <a:graphicData uri="http://schemas.openxmlformats.org/presentationml/2006/ole">
            <mc:AlternateContent xmlns:mc="http://schemas.openxmlformats.org/markup-compatibility/2006">
              <mc:Choice xmlns:v="urn:schemas-microsoft-com:vml" Requires="v">
                <p:oleObj name="Equation" r:id="rId18" imgW="266584" imgH="380835" progId="Equation.DSMT4">
                  <p:embed/>
                </p:oleObj>
              </mc:Choice>
              <mc:Fallback>
                <p:oleObj name="Equation" r:id="rId18" imgW="266584" imgH="380835" progId="Equation.DSMT4">
                  <p:embed/>
                  <p:pic>
                    <p:nvPicPr>
                      <p:cNvPr id="0" name="Object 2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19600" y="4572000"/>
                        <a:ext cx="26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10800000" flipV="1">
            <a:off x="4293066" y="39617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131279" y="45713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H="1">
            <a:off x="6137556" y="4038600"/>
            <a:ext cx="162343" cy="292675"/>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4724401" y="4571301"/>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5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6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35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3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Dividing with Rational Expressions</a:t>
            </a:r>
          </a:p>
        </p:txBody>
      </p:sp>
      <p:graphicFrame>
        <p:nvGraphicFramePr>
          <p:cNvPr id="33796" name="Object 4"/>
          <p:cNvGraphicFramePr>
            <a:graphicFrameLocks noChangeAspect="1"/>
          </p:cNvGraphicFramePr>
          <p:nvPr/>
        </p:nvGraphicFramePr>
        <p:xfrm>
          <a:off x="533400" y="2185348"/>
          <a:ext cx="3822700" cy="889000"/>
        </p:xfrm>
        <a:graphic>
          <a:graphicData uri="http://schemas.openxmlformats.org/presentationml/2006/ole">
            <mc:AlternateContent xmlns:mc="http://schemas.openxmlformats.org/markup-compatibility/2006">
              <mc:Choice xmlns:v="urn:schemas-microsoft-com:vml" Requires="v">
                <p:oleObj name="Equation" r:id="rId2" imgW="3822700" imgH="889000" progId="Equation.DSMT4">
                  <p:embed/>
                </p:oleObj>
              </mc:Choice>
              <mc:Fallback>
                <p:oleObj name="Equation" r:id="rId2" imgW="3822700" imgH="8890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185348"/>
                        <a:ext cx="3822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1295400" y="3684896"/>
          <a:ext cx="3683000" cy="889000"/>
        </p:xfrm>
        <a:graphic>
          <a:graphicData uri="http://schemas.openxmlformats.org/presentationml/2006/ole">
            <mc:AlternateContent xmlns:mc="http://schemas.openxmlformats.org/markup-compatibility/2006">
              <mc:Choice xmlns:v="urn:schemas-microsoft-com:vml" Requires="v">
                <p:oleObj name="Equation" r:id="rId4" imgW="3683000" imgH="889000" progId="Equation.DSMT4">
                  <p:embed/>
                </p:oleObj>
              </mc:Choice>
              <mc:Fallback>
                <p:oleObj name="Equation" r:id="rId4" imgW="3683000" imgH="8890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684896"/>
                        <a:ext cx="3683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3127375" y="4749800"/>
          <a:ext cx="3784600" cy="889000"/>
        </p:xfrm>
        <a:graphic>
          <a:graphicData uri="http://schemas.openxmlformats.org/presentationml/2006/ole">
            <mc:AlternateContent xmlns:mc="http://schemas.openxmlformats.org/markup-compatibility/2006">
              <mc:Choice xmlns:v="urn:schemas-microsoft-com:vml" Requires="v">
                <p:oleObj name="Equation" r:id="rId6" imgW="3784600" imgH="889000" progId="Equation.DSMT4">
                  <p:embed/>
                </p:oleObj>
              </mc:Choice>
              <mc:Fallback>
                <p:oleObj name="Equation" r:id="rId6" imgW="37846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7375" y="4749800"/>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 (cont.)</a:t>
            </a:r>
          </a:p>
        </p:txBody>
      </p:sp>
      <p:sp>
        <p:nvSpPr>
          <p:cNvPr id="33798" name="Text Box 7"/>
          <p:cNvSpPr txBox="1">
            <a:spLocks noChangeArrowheads="1"/>
          </p:cNvSpPr>
          <p:nvPr/>
        </p:nvSpPr>
        <p:spPr bwMode="auto">
          <a:xfrm>
            <a:off x="4061012" y="3757727"/>
            <a:ext cx="411480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Remember that you have the option of leaving the numerator and/or denominator in factored form.</a:t>
            </a:r>
          </a:p>
        </p:txBody>
      </p:sp>
      <p:graphicFrame>
        <p:nvGraphicFramePr>
          <p:cNvPr id="24582" name="Object 6"/>
          <p:cNvGraphicFramePr>
            <a:graphicFrameLocks noChangeAspect="1"/>
          </p:cNvGraphicFramePr>
          <p:nvPr>
            <p:extLst>
              <p:ext uri="{D42A27DB-BD31-4B8C-83A1-F6EECF244321}">
                <p14:modId xmlns:p14="http://schemas.microsoft.com/office/powerpoint/2010/main" val="1562470285"/>
              </p:ext>
            </p:extLst>
          </p:nvPr>
        </p:nvGraphicFramePr>
        <p:xfrm>
          <a:off x="1473387" y="1413734"/>
          <a:ext cx="4089400" cy="990600"/>
        </p:xfrm>
        <a:graphic>
          <a:graphicData uri="http://schemas.openxmlformats.org/presentationml/2006/ole">
            <mc:AlternateContent xmlns:mc="http://schemas.openxmlformats.org/markup-compatibility/2006">
              <mc:Choice xmlns:v="urn:schemas-microsoft-com:vml" Requires="v">
                <p:oleObj name="Equation" r:id="rId2" imgW="4089400" imgH="990600" progId="Equation.DSMT4">
                  <p:embed/>
                </p:oleObj>
              </mc:Choice>
              <mc:Fallback>
                <p:oleObj name="Equation" r:id="rId2" imgW="4089400" imgH="990600" progId="Equation.DSMT4">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3387" y="1413734"/>
                        <a:ext cx="4089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3" name="Object 7"/>
          <p:cNvGraphicFramePr>
            <a:graphicFrameLocks noChangeAspect="1"/>
          </p:cNvGraphicFramePr>
          <p:nvPr>
            <p:extLst>
              <p:ext uri="{D42A27DB-BD31-4B8C-83A1-F6EECF244321}">
                <p14:modId xmlns:p14="http://schemas.microsoft.com/office/powerpoint/2010/main" val="2064189522"/>
              </p:ext>
            </p:extLst>
          </p:nvPr>
        </p:nvGraphicFramePr>
        <p:xfrm>
          <a:off x="1470212" y="2620234"/>
          <a:ext cx="2209800" cy="990600"/>
        </p:xfrm>
        <a:graphic>
          <a:graphicData uri="http://schemas.openxmlformats.org/presentationml/2006/ole">
            <mc:AlternateContent xmlns:mc="http://schemas.openxmlformats.org/markup-compatibility/2006">
              <mc:Choice xmlns:v="urn:schemas-microsoft-com:vml" Requires="v">
                <p:oleObj name="Equation" r:id="rId4" imgW="2209800" imgH="990600" progId="Equation.DSMT4">
                  <p:embed/>
                </p:oleObj>
              </mc:Choice>
              <mc:Fallback>
                <p:oleObj name="Equation" r:id="rId4" imgW="2209800" imgH="99060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0212" y="2620234"/>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4" name="Object 8"/>
          <p:cNvGraphicFramePr>
            <a:graphicFrameLocks noChangeAspect="1"/>
          </p:cNvGraphicFramePr>
          <p:nvPr>
            <p:extLst>
              <p:ext uri="{D42A27DB-BD31-4B8C-83A1-F6EECF244321}">
                <p14:modId xmlns:p14="http://schemas.microsoft.com/office/powerpoint/2010/main" val="3081806038"/>
              </p:ext>
            </p:extLst>
          </p:nvPr>
        </p:nvGraphicFramePr>
        <p:xfrm>
          <a:off x="1552575" y="3821113"/>
          <a:ext cx="2044700" cy="889000"/>
        </p:xfrm>
        <a:graphic>
          <a:graphicData uri="http://schemas.openxmlformats.org/presentationml/2006/ole">
            <mc:AlternateContent xmlns:mc="http://schemas.openxmlformats.org/markup-compatibility/2006">
              <mc:Choice xmlns:v="urn:schemas-microsoft-com:vml" Requires="v">
                <p:oleObj name="Equation" r:id="rId6" imgW="2044440" imgH="888840" progId="Equation.DSMT4">
                  <p:embed/>
                </p:oleObj>
              </mc:Choice>
              <mc:Fallback>
                <p:oleObj name="Equation" r:id="rId6" imgW="2044440" imgH="888840" progId="Equation.DSMT4">
                  <p:embed/>
                  <p:pic>
                    <p:nvPicPr>
                      <p:cNvPr id="0" name="Object 14"/>
                      <p:cNvPicPr>
                        <a:picLocks noChangeAspect="1" noChangeArrowheads="1"/>
                      </p:cNvPicPr>
                      <p:nvPr/>
                    </p:nvPicPr>
                    <p:blipFill>
                      <a:blip r:embed="rId7"/>
                      <a:srcRect/>
                      <a:stretch>
                        <a:fillRect/>
                      </a:stretch>
                    </p:blipFill>
                    <p:spPr bwMode="auto">
                      <a:xfrm>
                        <a:off x="1552575" y="3821113"/>
                        <a:ext cx="2044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1727387" y="14010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3622862" y="19344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4537262" y="14010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4537262" y="19344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9: Division with Rational Expressions</a:t>
            </a:r>
          </a:p>
        </p:txBody>
      </p:sp>
      <p:graphicFrame>
        <p:nvGraphicFramePr>
          <p:cNvPr id="35844" name="Object 5"/>
          <p:cNvGraphicFramePr>
            <a:graphicFrameLocks noChangeAspect="1"/>
          </p:cNvGraphicFramePr>
          <p:nvPr/>
        </p:nvGraphicFramePr>
        <p:xfrm>
          <a:off x="908050" y="3301767"/>
          <a:ext cx="7264400" cy="2692400"/>
        </p:xfrm>
        <a:graphic>
          <a:graphicData uri="http://schemas.openxmlformats.org/presentationml/2006/ole">
            <mc:AlternateContent xmlns:mc="http://schemas.openxmlformats.org/markup-compatibility/2006">
              <mc:Choice xmlns:v="urn:schemas-microsoft-com:vml" Requires="v">
                <p:oleObj name="Equation" r:id="rId2" imgW="7264080" imgH="2692080" progId="Equation.DSMT4">
                  <p:embed/>
                </p:oleObj>
              </mc:Choice>
              <mc:Fallback>
                <p:oleObj name="Equation" r:id="rId2" imgW="7264080" imgH="269208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8050" y="3301767"/>
                        <a:ext cx="7264400" cy="269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4" name="Object 7"/>
          <p:cNvGraphicFramePr>
            <a:graphicFrameLocks noChangeAspect="1"/>
          </p:cNvGraphicFramePr>
          <p:nvPr/>
        </p:nvGraphicFramePr>
        <p:xfrm>
          <a:off x="3938806" y="4229100"/>
          <a:ext cx="635000" cy="266700"/>
        </p:xfrm>
        <a:graphic>
          <a:graphicData uri="http://schemas.openxmlformats.org/presentationml/2006/ole">
            <mc:AlternateContent xmlns:mc="http://schemas.openxmlformats.org/markup-compatibility/2006">
              <mc:Choice xmlns:v="urn:schemas-microsoft-com:vml" Requires="v">
                <p:oleObj name="Equation" r:id="rId4" imgW="634680" imgH="266400" progId="Equation.DSMT4">
                  <p:embed/>
                </p:oleObj>
              </mc:Choice>
              <mc:Fallback>
                <p:oleObj name="Equation" r:id="rId4" imgW="634680" imgH="26640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880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5" name="Object 8"/>
          <p:cNvGraphicFramePr>
            <a:graphicFrameLocks noChangeAspect="1"/>
          </p:cNvGraphicFramePr>
          <p:nvPr/>
        </p:nvGraphicFramePr>
        <p:xfrm>
          <a:off x="4902666" y="4229100"/>
          <a:ext cx="635000" cy="266700"/>
        </p:xfrm>
        <a:graphic>
          <a:graphicData uri="http://schemas.openxmlformats.org/presentationml/2006/ole">
            <mc:AlternateContent xmlns:mc="http://schemas.openxmlformats.org/markup-compatibility/2006">
              <mc:Choice xmlns:v="urn:schemas-microsoft-com:vml" Requires="v">
                <p:oleObj name="Equation" r:id="rId6" imgW="634680" imgH="266400" progId="Equation.DSMT4">
                  <p:embed/>
                </p:oleObj>
              </mc:Choice>
              <mc:Fallback>
                <p:oleObj name="Equation" r:id="rId6" imgW="634680" imgH="2664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0266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6" name="Object 9"/>
          <p:cNvGraphicFramePr>
            <a:graphicFrameLocks noChangeAspect="1"/>
          </p:cNvGraphicFramePr>
          <p:nvPr/>
        </p:nvGraphicFramePr>
        <p:xfrm>
          <a:off x="6680433" y="4711467"/>
          <a:ext cx="635000" cy="266700"/>
        </p:xfrm>
        <a:graphic>
          <a:graphicData uri="http://schemas.openxmlformats.org/presentationml/2006/ole">
            <mc:AlternateContent xmlns:mc="http://schemas.openxmlformats.org/markup-compatibility/2006">
              <mc:Choice xmlns:v="urn:schemas-microsoft-com:vml" Requires="v">
                <p:oleObj name="Equation" r:id="rId8" imgW="634680" imgH="266400" progId="Equation.DSMT4">
                  <p:embed/>
                </p:oleObj>
              </mc:Choice>
              <mc:Fallback>
                <p:oleObj name="Equation" r:id="rId8" imgW="634680" imgH="2664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80433" y="4711467"/>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7" name="Object 11"/>
          <p:cNvGraphicFramePr>
            <a:graphicFrameLocks noChangeAspect="1"/>
          </p:cNvGraphicFramePr>
          <p:nvPr/>
        </p:nvGraphicFramePr>
        <p:xfrm>
          <a:off x="6019800" y="4220711"/>
          <a:ext cx="787400" cy="266700"/>
        </p:xfrm>
        <a:graphic>
          <a:graphicData uri="http://schemas.openxmlformats.org/presentationml/2006/ole">
            <mc:AlternateContent xmlns:mc="http://schemas.openxmlformats.org/markup-compatibility/2006">
              <mc:Choice xmlns:v="urn:schemas-microsoft-com:vml" Requires="v">
                <p:oleObj name="Equation" r:id="rId10" imgW="787320" imgH="266400" progId="Equation.DSMT4">
                  <p:embed/>
                </p:oleObj>
              </mc:Choice>
              <mc:Fallback>
                <p:oleObj name="Equation" r:id="rId10" imgW="787320" imgH="2664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19800" y="4220711"/>
                        <a:ext cx="7874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8" name="Object 12"/>
          <p:cNvGraphicFramePr>
            <a:graphicFrameLocks noChangeAspect="1"/>
          </p:cNvGraphicFramePr>
          <p:nvPr/>
        </p:nvGraphicFramePr>
        <p:xfrm>
          <a:off x="7073900" y="4194845"/>
          <a:ext cx="622300" cy="266700"/>
        </p:xfrm>
        <a:graphic>
          <a:graphicData uri="http://schemas.openxmlformats.org/presentationml/2006/ole">
            <mc:AlternateContent xmlns:mc="http://schemas.openxmlformats.org/markup-compatibility/2006">
              <mc:Choice xmlns:v="urn:schemas-microsoft-com:vml" Requires="v">
                <p:oleObj name="Equation" r:id="rId12" imgW="622080" imgH="266400" progId="Equation.DSMT4">
                  <p:embed/>
                </p:oleObj>
              </mc:Choice>
              <mc:Fallback>
                <p:oleObj name="Equation" r:id="rId12" imgW="622080" imgH="2664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73900" y="4194845"/>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1" name="Object 10"/>
          <p:cNvGraphicFramePr>
            <a:graphicFrameLocks noChangeAspect="1"/>
          </p:cNvGraphicFramePr>
          <p:nvPr/>
        </p:nvGraphicFramePr>
        <p:xfrm>
          <a:off x="3884613" y="5196572"/>
          <a:ext cx="635000" cy="266700"/>
        </p:xfrm>
        <a:graphic>
          <a:graphicData uri="http://schemas.openxmlformats.org/presentationml/2006/ole">
            <mc:AlternateContent xmlns:mc="http://schemas.openxmlformats.org/markup-compatibility/2006">
              <mc:Choice xmlns:v="urn:schemas-microsoft-com:vml" Requires="v">
                <p:oleObj name="Equation" r:id="rId14" imgW="634680" imgH="266400" progId="Equation.DSMT4">
                  <p:embed/>
                </p:oleObj>
              </mc:Choice>
              <mc:Fallback>
                <p:oleObj name="Equation" r:id="rId14" imgW="634680" imgH="2664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4613" y="5196572"/>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2" name="Object 13"/>
          <p:cNvGraphicFramePr>
            <a:graphicFrameLocks noChangeAspect="1"/>
          </p:cNvGraphicFramePr>
          <p:nvPr/>
        </p:nvGraphicFramePr>
        <p:xfrm>
          <a:off x="4926027" y="5196354"/>
          <a:ext cx="622300" cy="266700"/>
        </p:xfrm>
        <a:graphic>
          <a:graphicData uri="http://schemas.openxmlformats.org/presentationml/2006/ole">
            <mc:AlternateContent xmlns:mc="http://schemas.openxmlformats.org/markup-compatibility/2006">
              <mc:Choice xmlns:v="urn:schemas-microsoft-com:vml" Requires="v">
                <p:oleObj name="Equation" r:id="rId16" imgW="622080" imgH="266400" progId="Equation.DSMT4">
                  <p:embed/>
                </p:oleObj>
              </mc:Choice>
              <mc:Fallback>
                <p:oleObj name="Equation" r:id="rId16" imgW="622080" imgH="266400"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26027" y="5196354"/>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3" name="Object 14"/>
          <p:cNvGraphicFramePr>
            <a:graphicFrameLocks noChangeAspect="1"/>
          </p:cNvGraphicFramePr>
          <p:nvPr/>
        </p:nvGraphicFramePr>
        <p:xfrm>
          <a:off x="4654550" y="5706611"/>
          <a:ext cx="203200" cy="215900"/>
        </p:xfrm>
        <a:graphic>
          <a:graphicData uri="http://schemas.openxmlformats.org/presentationml/2006/ole">
            <mc:AlternateContent xmlns:mc="http://schemas.openxmlformats.org/markup-compatibility/2006">
              <mc:Choice xmlns:v="urn:schemas-microsoft-com:vml" Requires="v">
                <p:oleObj name="Equation" r:id="rId18" imgW="203040" imgH="215640" progId="Equation.DSMT4">
                  <p:embed/>
                </p:oleObj>
              </mc:Choice>
              <mc:Fallback>
                <p:oleObj name="Equation" r:id="rId18" imgW="203040" imgH="215640"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54550" y="5706611"/>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9" name="Object 15"/>
          <p:cNvGraphicFramePr>
            <a:graphicFrameLocks noChangeAspect="1"/>
          </p:cNvGraphicFramePr>
          <p:nvPr/>
        </p:nvGraphicFramePr>
        <p:xfrm>
          <a:off x="7010400" y="5727700"/>
          <a:ext cx="203200" cy="215900"/>
        </p:xfrm>
        <a:graphic>
          <a:graphicData uri="http://schemas.openxmlformats.org/presentationml/2006/ole">
            <mc:AlternateContent xmlns:mc="http://schemas.openxmlformats.org/markup-compatibility/2006">
              <mc:Choice xmlns:v="urn:schemas-microsoft-com:vml" Requires="v">
                <p:oleObj name="Equation" r:id="rId20" imgW="203040" imgH="215640" progId="Equation.DSMT4">
                  <p:embed/>
                </p:oleObj>
              </mc:Choice>
              <mc:Fallback>
                <p:oleObj name="Equation" r:id="rId20" imgW="203040" imgH="215640"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010400" y="5727700"/>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0" name="Object 16"/>
          <p:cNvGraphicFramePr>
            <a:graphicFrameLocks noChangeAspect="1"/>
          </p:cNvGraphicFramePr>
          <p:nvPr/>
        </p:nvGraphicFramePr>
        <p:xfrm>
          <a:off x="6405577" y="5126271"/>
          <a:ext cx="1384300" cy="368300"/>
        </p:xfrm>
        <a:graphic>
          <a:graphicData uri="http://schemas.openxmlformats.org/presentationml/2006/ole">
            <mc:AlternateContent xmlns:mc="http://schemas.openxmlformats.org/markup-compatibility/2006">
              <mc:Choice xmlns:v="urn:schemas-microsoft-com:vml" Requires="v">
                <p:oleObj name="Equation" r:id="rId22" imgW="1384200" imgH="368280" progId="Equation.DSMT4">
                  <p:embed/>
                </p:oleObj>
              </mc:Choice>
              <mc:Fallback>
                <p:oleObj name="Equation" r:id="rId22" imgW="1384200" imgH="368280" progId="Equation.DSMT4">
                  <p:embed/>
                  <p:pic>
                    <p:nvPicPr>
                      <p:cNvPr id="0" name="Picture 2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05577" y="5126271"/>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600" i="0" dirty="0">
                <a:solidFill>
                  <a:schemeClr val="tx1"/>
                </a:solidFill>
              </a:rPr>
              <a:t>Divide and reduce, if possible.  Assume that no denominator has a value of 0.</a:t>
            </a:r>
          </a:p>
          <a:p>
            <a:pPr marL="0" indent="0">
              <a:buFont typeface="Courier New" pitchFamily="49" charset="0"/>
              <a:buNone/>
            </a:pPr>
            <a:endParaRPr lang="en-US" sz="2600" b="1" dirty="0"/>
          </a:p>
          <a:p>
            <a:pPr marL="0" indent="0">
              <a:spcBef>
                <a:spcPts val="2400"/>
              </a:spcBef>
              <a:buNone/>
            </a:pPr>
            <a:r>
              <a:rPr lang="en-US" sz="2600" b="1" dirty="0"/>
              <a:t>Solution</a:t>
            </a:r>
          </a:p>
          <a:p>
            <a:pPr marL="0" indent="0">
              <a:buNone/>
            </a:pPr>
            <a:endParaRPr lang="en-US" sz="2600" b="1" dirty="0"/>
          </a:p>
        </p:txBody>
      </p:sp>
      <p:graphicFrame>
        <p:nvGraphicFramePr>
          <p:cNvPr id="26648" name="Object 24"/>
          <p:cNvGraphicFramePr>
            <a:graphicFrameLocks noChangeAspect="1"/>
          </p:cNvGraphicFramePr>
          <p:nvPr/>
        </p:nvGraphicFramePr>
        <p:xfrm>
          <a:off x="609600" y="2074877"/>
          <a:ext cx="2514600" cy="825500"/>
        </p:xfrm>
        <a:graphic>
          <a:graphicData uri="http://schemas.openxmlformats.org/presentationml/2006/ole">
            <mc:AlternateContent xmlns:mc="http://schemas.openxmlformats.org/markup-compatibility/2006">
              <mc:Choice xmlns:v="urn:schemas-microsoft-com:vml" Requires="v">
                <p:oleObj name="Equation" r:id="rId24" imgW="2514600" imgH="825480" progId="Equation.DSMT4">
                  <p:embed/>
                </p:oleObj>
              </mc:Choice>
              <mc:Fallback>
                <p:oleObj name="Equation" r:id="rId24" imgW="2514600" imgH="825480" progId="Equation.DSMT4">
                  <p:embed/>
                  <p:pic>
                    <p:nvPicPr>
                      <p:cNvPr id="0" name="Picture 2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09600" y="2074877"/>
                        <a:ext cx="2514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5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5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5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85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8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5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58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Procedure: Multiplying Rational Expressions</a:t>
            </a:r>
          </a:p>
        </p:txBody>
      </p:sp>
      <p:sp>
        <p:nvSpPr>
          <p:cNvPr id="4" name="Rectangle 3"/>
          <p:cNvSpPr txBox="1">
            <a:spLocks/>
          </p:cNvSpPr>
          <p:nvPr/>
        </p:nvSpPr>
        <p:spPr>
          <a:xfrm>
            <a:off x="457200" y="1280160"/>
            <a:ext cx="8229600" cy="4056495"/>
          </a:xfrm>
          <a:prstGeom prst="rect">
            <a:avLst/>
          </a:prstGeom>
          <a:solidFill>
            <a:schemeClr val="accent3"/>
          </a:solidFill>
          <a:ln w="28575">
            <a:solidFill>
              <a:srgbClr val="000000"/>
            </a:solidFill>
          </a:ln>
        </p:spPr>
        <p:txBody>
          <a:bodyPr wrap="square">
            <a:spAutoFit/>
          </a:bodyPr>
          <a:lstStyle/>
          <a:p>
            <a:pPr marL="463550" indent="-463550">
              <a:buFont typeface="Courier New" pitchFamily="49" charset="0"/>
              <a:buNone/>
            </a:pPr>
            <a:r>
              <a:rPr lang="en-US" sz="2800" dirty="0">
                <a:solidFill>
                  <a:srgbClr val="000000"/>
                </a:solidFill>
              </a:rPr>
              <a:t>To multiply any two (or more) rational expressions,</a:t>
            </a:r>
          </a:p>
          <a:p>
            <a:pPr marL="514350" indent="-514350">
              <a:buFont typeface="+mj-lt"/>
              <a:buAutoNum type="arabicPeriod"/>
            </a:pPr>
            <a:r>
              <a:rPr lang="en-US" sz="2800" dirty="0">
                <a:solidFill>
                  <a:srgbClr val="000000"/>
                </a:solidFill>
              </a:rPr>
              <a:t>completely factor each numerator and denominator,</a:t>
            </a:r>
          </a:p>
          <a:p>
            <a:pPr marL="514350" indent="-514350">
              <a:spcBef>
                <a:spcPct val="10000"/>
              </a:spcBef>
              <a:buFont typeface="+mj-lt"/>
              <a:buAutoNum type="arabicPeriod"/>
            </a:pPr>
            <a:r>
              <a:rPr lang="en-US" sz="2800" dirty="0">
                <a:solidFill>
                  <a:srgbClr val="000000"/>
                </a:solidFill>
              </a:rPr>
              <a:t>multiply the numerators and multiply the denominators, keeping the expressions in factored form, and</a:t>
            </a:r>
          </a:p>
          <a:p>
            <a:pPr marL="514350" indent="-514350">
              <a:spcBef>
                <a:spcPct val="10000"/>
              </a:spcBef>
              <a:buFont typeface="+mj-lt"/>
              <a:buAutoNum type="arabicPeriod"/>
            </a:pPr>
            <a:r>
              <a:rPr lang="en-US" sz="2800" dirty="0">
                <a:solidFill>
                  <a:srgbClr val="000000"/>
                </a:solidFill>
              </a:rPr>
              <a:t>“divide out” any common factors from the numerators and denominators.  Remember that no denominator can have a value of 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148840"/>
          </a:xfrm>
          <a:prstGeom prst="rect">
            <a:avLst/>
          </a:prstGeom>
          <a:solidFill>
            <a:schemeClr val="accent3"/>
          </a:solidFill>
          <a:ln w="28575">
            <a:solidFill>
              <a:srgbClr val="000000"/>
            </a:solidFill>
          </a:ln>
        </p:spPr>
        <p:txBody>
          <a:bodyPr wrap="square">
            <a:normAutofit/>
          </a:bodyPr>
          <a:lstStyle/>
          <a:p>
            <a:pPr algn="just">
              <a:spcBef>
                <a:spcPct val="50000"/>
              </a:spcBef>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and </a:t>
            </a:r>
            <a:r>
              <a:rPr lang="en-US" sz="2800" i="1" dirty="0">
                <a:solidFill>
                  <a:srgbClr val="000000"/>
                </a:solidFill>
              </a:rPr>
              <a:t>Q</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spcBef>
                <a:spcPct val="0"/>
              </a:spcBef>
            </a:pPr>
            <a:endParaRPr lang="en-US" sz="2800" b="1" dirty="0">
              <a:solidFill>
                <a:srgbClr val="000000"/>
              </a:solidFill>
            </a:endParaRPr>
          </a:p>
        </p:txBody>
      </p:sp>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Multiplying Rational Expressions</a:t>
            </a:r>
          </a:p>
        </p:txBody>
      </p:sp>
      <p:graphicFrame>
        <p:nvGraphicFramePr>
          <p:cNvPr id="24580" name="Object 4"/>
          <p:cNvGraphicFramePr>
            <a:graphicFrameLocks noChangeAspect="1"/>
          </p:cNvGraphicFramePr>
          <p:nvPr>
            <p:extLst>
              <p:ext uri="{D42A27DB-BD31-4B8C-83A1-F6EECF244321}">
                <p14:modId xmlns:p14="http://schemas.microsoft.com/office/powerpoint/2010/main" val="1085964930"/>
              </p:ext>
            </p:extLst>
          </p:nvPr>
        </p:nvGraphicFramePr>
        <p:xfrm>
          <a:off x="3429000" y="2057400"/>
          <a:ext cx="1841500" cy="876300"/>
        </p:xfrm>
        <a:graphic>
          <a:graphicData uri="http://schemas.openxmlformats.org/presentationml/2006/ole">
            <mc:AlternateContent xmlns:mc="http://schemas.openxmlformats.org/markup-compatibility/2006">
              <mc:Choice xmlns:v="urn:schemas-microsoft-com:vml" Requires="v">
                <p:oleObj name="Equation" r:id="rId2" imgW="1841500" imgH="876300" progId="Equation.DSMT4">
                  <p:embed/>
                </p:oleObj>
              </mc:Choice>
              <mc:Fallback>
                <p:oleObj name="Equation" r:id="rId2" imgW="1841500" imgH="8763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057400"/>
                        <a:ext cx="18415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Multiplying with Rational Expressions</a:t>
            </a:r>
          </a:p>
        </p:txBody>
      </p:sp>
      <p:sp>
        <p:nvSpPr>
          <p:cNvPr id="25603"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7411" name="Object 3"/>
          <p:cNvGraphicFramePr>
            <a:graphicFrameLocks noChangeAspect="1"/>
          </p:cNvGraphicFramePr>
          <p:nvPr/>
        </p:nvGraphicFramePr>
        <p:xfrm>
          <a:off x="2327945" y="3035067"/>
          <a:ext cx="1790700" cy="952500"/>
        </p:xfrm>
        <a:graphic>
          <a:graphicData uri="http://schemas.openxmlformats.org/presentationml/2006/ole">
            <mc:AlternateContent xmlns:mc="http://schemas.openxmlformats.org/markup-compatibility/2006">
              <mc:Choice xmlns:v="urn:schemas-microsoft-com:vml" Requires="v">
                <p:oleObj name="Equation" r:id="rId2" imgW="1790700" imgH="952500" progId="Equation.DSMT4">
                  <p:embed/>
                </p:oleObj>
              </mc:Choice>
              <mc:Fallback>
                <p:oleObj name="Equation" r:id="rId2" imgW="1790700" imgH="952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27945" y="3035067"/>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194887" y="3027769"/>
          <a:ext cx="2489200" cy="952500"/>
        </p:xfrm>
        <a:graphic>
          <a:graphicData uri="http://schemas.openxmlformats.org/presentationml/2006/ole">
            <mc:AlternateContent xmlns:mc="http://schemas.openxmlformats.org/markup-compatibility/2006">
              <mc:Choice xmlns:v="urn:schemas-microsoft-com:vml" Requires="v">
                <p:oleObj name="Equation" r:id="rId4" imgW="2489200" imgH="952500" progId="Equation.DSMT4">
                  <p:embed/>
                </p:oleObj>
              </mc:Choice>
              <mc:Fallback>
                <p:oleObj name="Equation" r:id="rId4" imgW="2489200" imgH="9525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4887" y="3027769"/>
                        <a:ext cx="2489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4170393" y="4086323"/>
          <a:ext cx="1625600" cy="889000"/>
        </p:xfrm>
        <a:graphic>
          <a:graphicData uri="http://schemas.openxmlformats.org/presentationml/2006/ole">
            <mc:AlternateContent xmlns:mc="http://schemas.openxmlformats.org/markup-compatibility/2006">
              <mc:Choice xmlns:v="urn:schemas-microsoft-com:vml" Requires="v">
                <p:oleObj name="Equation" r:id="rId6" imgW="1625600" imgH="889000" progId="Equation.DSMT4">
                  <p:embed/>
                </p:oleObj>
              </mc:Choice>
              <mc:Fallback>
                <p:oleObj name="Equation" r:id="rId6" imgW="16256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0393" y="4086323"/>
                        <a:ext cx="1625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4170393" y="5090571"/>
          <a:ext cx="1282700" cy="889000"/>
        </p:xfrm>
        <a:graphic>
          <a:graphicData uri="http://schemas.openxmlformats.org/presentationml/2006/ole">
            <mc:AlternateContent xmlns:mc="http://schemas.openxmlformats.org/markup-compatibility/2006">
              <mc:Choice xmlns:v="urn:schemas-microsoft-com:vml" Requires="v">
                <p:oleObj name="Equation" r:id="rId8" imgW="1282700" imgH="889000" progId="Equation.DSMT4">
                  <p:embed/>
                </p:oleObj>
              </mc:Choice>
              <mc:Fallback>
                <p:oleObj name="Equation" r:id="rId8" imgW="1282700" imgH="8890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70393" y="5090571"/>
                        <a:ext cx="1282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5479441" y="5092467"/>
          <a:ext cx="2578100" cy="952500"/>
        </p:xfrm>
        <a:graphic>
          <a:graphicData uri="http://schemas.openxmlformats.org/presentationml/2006/ole">
            <mc:AlternateContent xmlns:mc="http://schemas.openxmlformats.org/markup-compatibility/2006">
              <mc:Choice xmlns:v="urn:schemas-microsoft-com:vml" Requires="v">
                <p:oleObj name="Equation" r:id="rId10" imgW="2578100" imgH="952500" progId="Equation.DSMT4">
                  <p:embed/>
                </p:oleObj>
              </mc:Choice>
              <mc:Fallback>
                <p:oleObj name="Equation" r:id="rId10" imgW="2578100" imgH="9525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79441" y="5092467"/>
                        <a:ext cx="2578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603141" y="31288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275293" y="313571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087637"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414045"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22" name="Object 14"/>
          <p:cNvGraphicFramePr>
            <a:graphicFrameLocks noChangeAspect="1"/>
          </p:cNvGraphicFramePr>
          <p:nvPr/>
        </p:nvGraphicFramePr>
        <p:xfrm>
          <a:off x="533400" y="2175545"/>
          <a:ext cx="1790700" cy="952500"/>
        </p:xfrm>
        <a:graphic>
          <a:graphicData uri="http://schemas.openxmlformats.org/presentationml/2006/ole">
            <mc:AlternateContent xmlns:mc="http://schemas.openxmlformats.org/markup-compatibility/2006">
              <mc:Choice xmlns:v="urn:schemas-microsoft-com:vml" Requires="v">
                <p:oleObj name="Equation" r:id="rId12" imgW="1790700" imgH="952500" progId="Equation.DSMT4">
                  <p:embed/>
                </p:oleObj>
              </mc:Choice>
              <mc:Fallback>
                <p:oleObj name="Equation" r:id="rId12" imgW="1790700" imgH="952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175545"/>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Multiplying with Rational Expressions</a:t>
            </a:r>
          </a:p>
        </p:txBody>
      </p:sp>
      <p:graphicFrame>
        <p:nvGraphicFramePr>
          <p:cNvPr id="18437" name="Object 5"/>
          <p:cNvGraphicFramePr>
            <a:graphicFrameLocks noChangeAspect="1"/>
          </p:cNvGraphicFramePr>
          <p:nvPr/>
        </p:nvGraphicFramePr>
        <p:xfrm>
          <a:off x="2955925" y="3792364"/>
          <a:ext cx="2425700" cy="990600"/>
        </p:xfrm>
        <a:graphic>
          <a:graphicData uri="http://schemas.openxmlformats.org/presentationml/2006/ole">
            <mc:AlternateContent xmlns:mc="http://schemas.openxmlformats.org/markup-compatibility/2006">
              <mc:Choice xmlns:v="urn:schemas-microsoft-com:vml" Requires="v">
                <p:oleObj name="Equation" r:id="rId2" imgW="2425700" imgH="990600" progId="Equation.DSMT4">
                  <p:embed/>
                </p:oleObj>
              </mc:Choice>
              <mc:Fallback>
                <p:oleObj name="Equation" r:id="rId2" imgW="2425700" imgH="990600"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5925" y="379236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022600" y="4876800"/>
          <a:ext cx="2311400" cy="838200"/>
        </p:xfrm>
        <a:graphic>
          <a:graphicData uri="http://schemas.openxmlformats.org/presentationml/2006/ole">
            <mc:AlternateContent xmlns:mc="http://schemas.openxmlformats.org/markup-compatibility/2006">
              <mc:Choice xmlns:v="urn:schemas-microsoft-com:vml" Requires="v">
                <p:oleObj name="Equation" r:id="rId4" imgW="2311400" imgH="838200" progId="Equation.DSMT4">
                  <p:embed/>
                </p:oleObj>
              </mc:Choice>
              <mc:Fallback>
                <p:oleObj name="Equation" r:id="rId4" imgW="2311400" imgH="838200"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48768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096744" y="3759200"/>
          <a:ext cx="1765300" cy="889000"/>
        </p:xfrm>
        <a:graphic>
          <a:graphicData uri="http://schemas.openxmlformats.org/presentationml/2006/ole">
            <mc:AlternateContent xmlns:mc="http://schemas.openxmlformats.org/markup-compatibility/2006">
              <mc:Choice xmlns:v="urn:schemas-microsoft-com:vml" Requires="v">
                <p:oleObj name="Equation" r:id="rId6" imgW="1765080" imgH="888840" progId="Equation.DSMT4">
                  <p:embed/>
                </p:oleObj>
              </mc:Choice>
              <mc:Fallback>
                <p:oleObj name="Equation" r:id="rId6" imgW="1765080" imgH="888840"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96744" y="3759200"/>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4" name="Object 12"/>
          <p:cNvGraphicFramePr>
            <a:graphicFrameLocks noChangeAspect="1"/>
          </p:cNvGraphicFramePr>
          <p:nvPr/>
        </p:nvGraphicFramePr>
        <p:xfrm>
          <a:off x="4800600" y="4687714"/>
          <a:ext cx="152400" cy="152400"/>
        </p:xfrm>
        <a:graphic>
          <a:graphicData uri="http://schemas.openxmlformats.org/presentationml/2006/ole">
            <mc:AlternateContent xmlns:mc="http://schemas.openxmlformats.org/markup-compatibility/2006">
              <mc:Choice xmlns:v="urn:schemas-microsoft-com:vml" Requires="v">
                <p:oleObj name="Equation" r:id="rId8" imgW="152268" imgH="152268" progId="Equation.DSMT4">
                  <p:embed/>
                </p:oleObj>
              </mc:Choice>
              <mc:Fallback>
                <p:oleObj name="Equation" r:id="rId8" imgW="152268" imgH="152268"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00600" y="4687714"/>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5400000">
            <a:off x="3238500" y="388761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419600" y="3886200"/>
            <a:ext cx="914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640822" y="4368567"/>
            <a:ext cx="990600" cy="2681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648200" y="430671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8460" name="Object 28"/>
          <p:cNvGraphicFramePr>
            <a:graphicFrameLocks noChangeAspect="1"/>
          </p:cNvGraphicFramePr>
          <p:nvPr/>
        </p:nvGraphicFramePr>
        <p:xfrm>
          <a:off x="567655" y="2201411"/>
          <a:ext cx="1765300" cy="889000"/>
        </p:xfrm>
        <a:graphic>
          <a:graphicData uri="http://schemas.openxmlformats.org/presentationml/2006/ole">
            <mc:AlternateContent xmlns:mc="http://schemas.openxmlformats.org/markup-compatibility/2006">
              <mc:Choice xmlns:v="urn:schemas-microsoft-com:vml" Requires="v">
                <p:oleObj name="Equation" r:id="rId10" imgW="1765080" imgH="888840" progId="Equation.DSMT4">
                  <p:embed/>
                </p:oleObj>
              </mc:Choice>
              <mc:Fallback>
                <p:oleObj name="Equation" r:id="rId10" imgW="1765080" imgH="888840" progId="Equation.DSMT4">
                  <p:embed/>
                  <p:pic>
                    <p:nvPicPr>
                      <p:cNvPr id="0" name="Picture 2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7655" y="2201411"/>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4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Multiplying with Rational Expressions</a:t>
            </a:r>
          </a:p>
        </p:txBody>
      </p:sp>
      <p:graphicFrame>
        <p:nvGraphicFramePr>
          <p:cNvPr id="18441" name="Object 9"/>
          <p:cNvGraphicFramePr>
            <a:graphicFrameLocks noChangeAspect="1"/>
          </p:cNvGraphicFramePr>
          <p:nvPr/>
        </p:nvGraphicFramePr>
        <p:xfrm>
          <a:off x="1143000" y="3576638"/>
          <a:ext cx="2743200" cy="889000"/>
        </p:xfrm>
        <a:graphic>
          <a:graphicData uri="http://schemas.openxmlformats.org/presentationml/2006/ole">
            <mc:AlternateContent xmlns:mc="http://schemas.openxmlformats.org/markup-compatibility/2006">
              <mc:Choice xmlns:v="urn:schemas-microsoft-com:vml" Requires="v">
                <p:oleObj name="Equation" r:id="rId2" imgW="2743200" imgH="888840" progId="Equation.DSMT4">
                  <p:embed/>
                </p:oleObj>
              </mc:Choice>
              <mc:Fallback>
                <p:oleObj name="Equation" r:id="rId2" imgW="2743200" imgH="888840" progId="Equation.DSMT4">
                  <p:embed/>
                  <p:pic>
                    <p:nvPicPr>
                      <p:cNvPr id="0" name="Object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576638"/>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992563" y="3511550"/>
          <a:ext cx="2857500" cy="1104900"/>
        </p:xfrm>
        <a:graphic>
          <a:graphicData uri="http://schemas.openxmlformats.org/presentationml/2006/ole">
            <mc:AlternateContent xmlns:mc="http://schemas.openxmlformats.org/markup-compatibility/2006">
              <mc:Choice xmlns:v="urn:schemas-microsoft-com:vml" Requires="v">
                <p:oleObj name="Equation" r:id="rId4" imgW="2857500" imgH="1104900" progId="Equation.DSMT4">
                  <p:embed/>
                </p:oleObj>
              </mc:Choice>
              <mc:Fallback>
                <p:oleObj name="Equation" r:id="rId4" imgW="2857500" imgH="1104900" progId="Equation.DSMT4">
                  <p:embed/>
                  <p:pic>
                    <p:nvPicPr>
                      <p:cNvPr id="0" name="Object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2563" y="3511550"/>
                        <a:ext cx="28575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3" name="Object 11"/>
          <p:cNvGraphicFramePr>
            <a:graphicFrameLocks noChangeAspect="1"/>
          </p:cNvGraphicFramePr>
          <p:nvPr/>
        </p:nvGraphicFramePr>
        <p:xfrm>
          <a:off x="4000952" y="5039177"/>
          <a:ext cx="1473200" cy="952500"/>
        </p:xfrm>
        <a:graphic>
          <a:graphicData uri="http://schemas.openxmlformats.org/presentationml/2006/ole">
            <mc:AlternateContent xmlns:mc="http://schemas.openxmlformats.org/markup-compatibility/2006">
              <mc:Choice xmlns:v="urn:schemas-microsoft-com:vml" Requires="v">
                <p:oleObj name="Equation" r:id="rId6" imgW="1473200" imgH="952500" progId="Equation.DSMT4">
                  <p:embed/>
                </p:oleObj>
              </mc:Choice>
              <mc:Fallback>
                <p:oleObj name="Equation" r:id="rId6" imgW="1473200" imgH="952500"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00952" y="5039177"/>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5" name="Object 13"/>
          <p:cNvGraphicFramePr>
            <a:graphicFrameLocks noChangeAspect="1"/>
          </p:cNvGraphicFramePr>
          <p:nvPr/>
        </p:nvGraphicFramePr>
        <p:xfrm>
          <a:off x="5776913" y="3200400"/>
          <a:ext cx="609600" cy="355600"/>
        </p:xfrm>
        <a:graphic>
          <a:graphicData uri="http://schemas.openxmlformats.org/presentationml/2006/ole">
            <mc:AlternateContent xmlns:mc="http://schemas.openxmlformats.org/markup-compatibility/2006">
              <mc:Choice xmlns:v="urn:schemas-microsoft-com:vml" Requires="v">
                <p:oleObj name="Equation" r:id="rId8" imgW="609336" imgH="355446" progId="Equation.DSMT4">
                  <p:embed/>
                </p:oleObj>
              </mc:Choice>
              <mc:Fallback>
                <p:oleObj name="Equation" r:id="rId8" imgW="609336" imgH="355446" progId="Equation.DSMT4">
                  <p:embed/>
                  <p:pic>
                    <p:nvPicPr>
                      <p:cNvPr id="0" name="Object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76913" y="3200400"/>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6" name="Object 14"/>
          <p:cNvGraphicFramePr>
            <a:graphicFrameLocks noChangeAspect="1"/>
          </p:cNvGraphicFramePr>
          <p:nvPr/>
        </p:nvGraphicFramePr>
        <p:xfrm>
          <a:off x="5938838" y="4549775"/>
          <a:ext cx="609600" cy="355600"/>
        </p:xfrm>
        <a:graphic>
          <a:graphicData uri="http://schemas.openxmlformats.org/presentationml/2006/ole">
            <mc:AlternateContent xmlns:mc="http://schemas.openxmlformats.org/markup-compatibility/2006">
              <mc:Choice xmlns:v="urn:schemas-microsoft-com:vml" Requires="v">
                <p:oleObj name="Equation" r:id="rId10" imgW="609336" imgH="355446" progId="Equation.DSMT4">
                  <p:embed/>
                </p:oleObj>
              </mc:Choice>
              <mc:Fallback>
                <p:oleObj name="Equation" r:id="rId10" imgW="609336" imgH="355446" progId="Equation.DSMT4">
                  <p:embed/>
                  <p:pic>
                    <p:nvPicPr>
                      <p:cNvPr id="0" name="Object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38838" y="4549775"/>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rot="5400000">
            <a:off x="4387701" y="362854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5486400" y="422751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648200" y="36179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flipV="1">
            <a:off x="5649433" y="3586013"/>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0800000" flipV="1">
            <a:off x="4538332" y="418498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0800000" flipV="1">
            <a:off x="5791200" y="41513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47" name="Object 15"/>
          <p:cNvGraphicFramePr>
            <a:graphicFrameLocks noChangeAspect="1"/>
          </p:cNvGraphicFramePr>
          <p:nvPr/>
        </p:nvGraphicFramePr>
        <p:xfrm>
          <a:off x="5545589" y="5355089"/>
          <a:ext cx="342900" cy="241300"/>
        </p:xfrm>
        <a:graphic>
          <a:graphicData uri="http://schemas.openxmlformats.org/presentationml/2006/ole">
            <mc:AlternateContent xmlns:mc="http://schemas.openxmlformats.org/markup-compatibility/2006">
              <mc:Choice xmlns:v="urn:schemas-microsoft-com:vml" Requires="v">
                <p:oleObj name="Equation" r:id="rId12" imgW="342751" imgH="241195" progId="Equation.DSMT4">
                  <p:embed/>
                </p:oleObj>
              </mc:Choice>
              <mc:Fallback>
                <p:oleObj name="Equation" r:id="rId12" imgW="342751" imgH="241195" progId="Equation.DSMT4">
                  <p:embed/>
                  <p:pic>
                    <p:nvPicPr>
                      <p:cNvPr id="0" name="Object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45589" y="5355089"/>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8" name="Object 16"/>
          <p:cNvGraphicFramePr>
            <a:graphicFrameLocks noChangeAspect="1"/>
          </p:cNvGraphicFramePr>
          <p:nvPr/>
        </p:nvGraphicFramePr>
        <p:xfrm>
          <a:off x="6015489" y="5037589"/>
          <a:ext cx="2578100" cy="838200"/>
        </p:xfrm>
        <a:graphic>
          <a:graphicData uri="http://schemas.openxmlformats.org/presentationml/2006/ole">
            <mc:AlternateContent xmlns:mc="http://schemas.openxmlformats.org/markup-compatibility/2006">
              <mc:Choice xmlns:v="urn:schemas-microsoft-com:vml" Requires="v">
                <p:oleObj name="Equation" r:id="rId14" imgW="2578100" imgH="838200" progId="Equation.DSMT4">
                  <p:embed/>
                </p:oleObj>
              </mc:Choice>
              <mc:Fallback>
                <p:oleObj name="Equation" r:id="rId14" imgW="2578100" imgH="838200" progId="Equation.DSMT4">
                  <p:embed/>
                  <p:pic>
                    <p:nvPicPr>
                      <p:cNvPr id="0" name="Object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15489" y="5037589"/>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7" name="Object 13"/>
          <p:cNvGraphicFramePr>
            <a:graphicFrameLocks noChangeAspect="1"/>
          </p:cNvGraphicFramePr>
          <p:nvPr/>
        </p:nvGraphicFramePr>
        <p:xfrm>
          <a:off x="533400" y="2209800"/>
          <a:ext cx="2743200" cy="889000"/>
        </p:xfrm>
        <a:graphic>
          <a:graphicData uri="http://schemas.openxmlformats.org/presentationml/2006/ole">
            <mc:AlternateContent xmlns:mc="http://schemas.openxmlformats.org/markup-compatibility/2006">
              <mc:Choice xmlns:v="urn:schemas-microsoft-com:vml" Requires="v">
                <p:oleObj name="Equation" r:id="rId16" imgW="2743200" imgH="888840" progId="Equation.DSMT4">
                  <p:embed/>
                </p:oleObj>
              </mc:Choice>
              <mc:Fallback>
                <p:oleObj name="Equation" r:id="rId16" imgW="2743200" imgH="888840" progId="Equation.DSMT4">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2209800"/>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44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4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44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44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84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765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Multiplying with Rational Expressions</a:t>
            </a:r>
          </a:p>
        </p:txBody>
      </p:sp>
      <p:graphicFrame>
        <p:nvGraphicFramePr>
          <p:cNvPr id="19459" name="Object 3"/>
          <p:cNvGraphicFramePr>
            <a:graphicFrameLocks noChangeAspect="1"/>
          </p:cNvGraphicFramePr>
          <p:nvPr/>
        </p:nvGraphicFramePr>
        <p:xfrm>
          <a:off x="533400" y="2209800"/>
          <a:ext cx="3263900" cy="889000"/>
        </p:xfrm>
        <a:graphic>
          <a:graphicData uri="http://schemas.openxmlformats.org/presentationml/2006/ole">
            <mc:AlternateContent xmlns:mc="http://schemas.openxmlformats.org/markup-compatibility/2006">
              <mc:Choice xmlns:v="urn:schemas-microsoft-com:vml" Requires="v">
                <p:oleObj name="Equation" r:id="rId2" imgW="3263760" imgH="888840" progId="Equation.DSMT4">
                  <p:embed/>
                </p:oleObj>
              </mc:Choice>
              <mc:Fallback>
                <p:oleObj name="Equation" r:id="rId2" imgW="3263760" imgH="88884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209800"/>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901164" y="3622058"/>
          <a:ext cx="3835400" cy="990600"/>
        </p:xfrm>
        <a:graphic>
          <a:graphicData uri="http://schemas.openxmlformats.org/presentationml/2006/ole">
            <mc:AlternateContent xmlns:mc="http://schemas.openxmlformats.org/markup-compatibility/2006">
              <mc:Choice xmlns:v="urn:schemas-microsoft-com:vml" Requires="v">
                <p:oleObj name="Equation" r:id="rId4" imgW="3835400" imgH="990600" progId="Equation.DSMT4">
                  <p:embed/>
                </p:oleObj>
              </mc:Choice>
              <mc:Fallback>
                <p:oleObj name="Equation" r:id="rId4" imgW="3835400" imgH="9906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01164" y="3622058"/>
                        <a:ext cx="3835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730750"/>
          <a:ext cx="2070100" cy="990600"/>
        </p:xfrm>
        <a:graphic>
          <a:graphicData uri="http://schemas.openxmlformats.org/presentationml/2006/ole">
            <mc:AlternateContent xmlns:mc="http://schemas.openxmlformats.org/markup-compatibility/2006">
              <mc:Choice xmlns:v="urn:schemas-microsoft-com:vml" Requires="v">
                <p:oleObj name="Equation" r:id="rId6" imgW="2070100" imgH="990600" progId="Equation.DSMT4">
                  <p:embed/>
                </p:oleObj>
              </mc:Choice>
              <mc:Fallback>
                <p:oleObj name="Equation" r:id="rId6" imgW="2070100" imgH="9906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4730750"/>
                        <a:ext cx="207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7277100" y="5486400"/>
          <a:ext cx="1485900" cy="469900"/>
        </p:xfrm>
        <a:graphic>
          <a:graphicData uri="http://schemas.openxmlformats.org/presentationml/2006/ole">
            <mc:AlternateContent xmlns:mc="http://schemas.openxmlformats.org/markup-compatibility/2006">
              <mc:Choice xmlns:v="urn:schemas-microsoft-com:vml" Requires="v">
                <p:oleObj name="Equation" r:id="rId8" imgW="1485900" imgH="469900" progId="Equation.DSMT4">
                  <p:embed/>
                </p:oleObj>
              </mc:Choice>
              <mc:Fallback>
                <p:oleObj name="Equation" r:id="rId8" imgW="1485900" imgH="4699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77100" y="5486400"/>
                        <a:ext cx="148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94612" y="3725411"/>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5621106" y="4191000"/>
            <a:ext cx="855894" cy="32822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484474" y="4191000"/>
            <a:ext cx="906926" cy="3137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973078" y="3733800"/>
            <a:ext cx="8087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3" name="Object 7"/>
          <p:cNvGraphicFramePr>
            <a:graphicFrameLocks noChangeAspect="1"/>
          </p:cNvGraphicFramePr>
          <p:nvPr/>
        </p:nvGraphicFramePr>
        <p:xfrm>
          <a:off x="3519714" y="5105400"/>
          <a:ext cx="342900" cy="241300"/>
        </p:xfrm>
        <a:graphic>
          <a:graphicData uri="http://schemas.openxmlformats.org/presentationml/2006/ole">
            <mc:AlternateContent xmlns:mc="http://schemas.openxmlformats.org/markup-compatibility/2006">
              <mc:Choice xmlns:v="urn:schemas-microsoft-com:vml" Requires="v">
                <p:oleObj name="Equation" r:id="rId10" imgW="342751" imgH="241195" progId="Equation.DSMT4">
                  <p:embed/>
                </p:oleObj>
              </mc:Choice>
              <mc:Fallback>
                <p:oleObj name="Equation" r:id="rId10" imgW="342751" imgH="241195"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19714" y="5105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5539014" y="5118100"/>
          <a:ext cx="342900" cy="241300"/>
        </p:xfrm>
        <a:graphic>
          <a:graphicData uri="http://schemas.openxmlformats.org/presentationml/2006/ole">
            <mc:AlternateContent xmlns:mc="http://schemas.openxmlformats.org/markup-compatibility/2006">
              <mc:Choice xmlns:v="urn:schemas-microsoft-com:vml" Requires="v">
                <p:oleObj name="Equation" r:id="rId12" imgW="342751" imgH="241195" progId="Equation.DSMT4">
                  <p:embed/>
                </p:oleObj>
              </mc:Choice>
              <mc:Fallback>
                <p:oleObj name="Equation" r:id="rId12" imgW="342751" imgH="241195"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39014" y="51181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3951514" y="4724400"/>
          <a:ext cx="1498600" cy="1003300"/>
        </p:xfrm>
        <a:graphic>
          <a:graphicData uri="http://schemas.openxmlformats.org/presentationml/2006/ole">
            <mc:AlternateContent xmlns:mc="http://schemas.openxmlformats.org/markup-compatibility/2006">
              <mc:Choice xmlns:v="urn:schemas-microsoft-com:vml" Requires="v">
                <p:oleObj name="Equation" r:id="rId13" imgW="1497950" imgH="1002865" progId="Equation.DSMT4">
                  <p:embed/>
                </p:oleObj>
              </mc:Choice>
              <mc:Fallback>
                <p:oleObj name="Equation" r:id="rId13" imgW="1497950" imgH="1002865"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1514" y="4724400"/>
                        <a:ext cx="1498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5970814" y="4724400"/>
          <a:ext cx="1498600" cy="889000"/>
        </p:xfrm>
        <a:graphic>
          <a:graphicData uri="http://schemas.openxmlformats.org/presentationml/2006/ole">
            <mc:AlternateContent xmlns:mc="http://schemas.openxmlformats.org/markup-compatibility/2006">
              <mc:Choice xmlns:v="urn:schemas-microsoft-com:vml" Requires="v">
                <p:oleObj name="Equation" r:id="rId15" imgW="1498600" imgH="889000" progId="Equation.DSMT4">
                  <p:embed/>
                </p:oleObj>
              </mc:Choice>
              <mc:Fallback>
                <p:oleObj name="Equation" r:id="rId15" imgW="1498600" imgH="88900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70814" y="4724400"/>
                        <a:ext cx="1498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5" name="Object 19"/>
          <p:cNvGraphicFramePr>
            <a:graphicFrameLocks noChangeAspect="1"/>
          </p:cNvGraphicFramePr>
          <p:nvPr/>
        </p:nvGraphicFramePr>
        <p:xfrm>
          <a:off x="469900" y="3590022"/>
          <a:ext cx="3263900" cy="889000"/>
        </p:xfrm>
        <a:graphic>
          <a:graphicData uri="http://schemas.openxmlformats.org/presentationml/2006/ole">
            <mc:AlternateContent xmlns:mc="http://schemas.openxmlformats.org/markup-compatibility/2006">
              <mc:Choice xmlns:v="urn:schemas-microsoft-com:vml" Requires="v">
                <p:oleObj name="Equation" r:id="rId17" imgW="3263760" imgH="888840" progId="Equation.DSMT4">
                  <p:embed/>
                </p:oleObj>
              </mc:Choice>
              <mc:Fallback>
                <p:oleObj name="Equation" r:id="rId17" imgW="3263760" imgH="88884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9900" y="3590022"/>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6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46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Attention!</a:t>
            </a:r>
          </a:p>
        </p:txBody>
      </p:sp>
      <p:sp>
        <p:nvSpPr>
          <p:cNvPr id="8" name="Rectangle 3"/>
          <p:cNvSpPr>
            <a:spLocks noGrp="1"/>
          </p:cNvSpPr>
          <p:nvPr>
            <p:ph idx="4294967295"/>
          </p:nvPr>
        </p:nvSpPr>
        <p:spPr>
          <a:xfrm>
            <a:off x="457200" y="1280160"/>
            <a:ext cx="8229600" cy="3693319"/>
          </a:xfrm>
          <a:prstGeom prst="rect">
            <a:avLst/>
          </a:prstGeom>
          <a:noFill/>
          <a:ln w="28575">
            <a:solidFill>
              <a:srgbClr val="FF0008"/>
            </a:solidFill>
          </a:ln>
        </p:spPr>
        <p:txBody>
          <a:bodyPr>
            <a:spAutoFit/>
          </a:bodyPr>
          <a:lstStyle/>
          <a:p>
            <a:pPr marL="0" indent="0">
              <a:spcBef>
                <a:spcPct val="0"/>
              </a:spcBef>
              <a:buNone/>
            </a:pPr>
            <a:r>
              <a:rPr lang="en-US" sz="2600" dirty="0">
                <a:solidFill>
                  <a:srgbClr val="000000"/>
                </a:solidFill>
              </a:rPr>
              <a:t>As shown in Examples 3 and 4, there may be more than one correct form for an answer.  After a rational expression has been reduced, the numerator and denominator may be multiplied out or left in factored form.  </a:t>
            </a:r>
            <a:r>
              <a:rPr lang="en-US" sz="2600" b="1" dirty="0">
                <a:solidFill>
                  <a:srgbClr val="C00000"/>
                </a:solidFill>
              </a:rPr>
              <a:t>Generally, the denominator will be left in factored form and the numerator multiplied out.</a:t>
            </a:r>
            <a:r>
              <a:rPr lang="en-US" sz="2600" dirty="0">
                <a:solidFill>
                  <a:srgbClr val="000000"/>
                </a:solidFill>
              </a:rPr>
              <a:t>  As we will see in Section 8.4, this form makes the results easier to add and subtract.  However, be aware that this form is just an option, and multiplying out the denominator is not an error.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Completion Example 5: Multiplication with Rational Expressions</a:t>
            </a:r>
          </a:p>
        </p:txBody>
      </p:sp>
      <p:sp>
        <p:nvSpPr>
          <p:cNvPr id="29699" name="Rectangle 3"/>
          <p:cNvSpPr>
            <a:spLocks noGrp="1"/>
          </p:cNvSpPr>
          <p:nvPr>
            <p:ph idx="4294967295"/>
          </p:nvPr>
        </p:nvSpPr>
        <p:spPr>
          <a:xfrm>
            <a:off x="457200" y="1280160"/>
            <a:ext cx="8229600" cy="2117503"/>
          </a:xfrm>
          <a:prstGeom prst="rect">
            <a:avLst/>
          </a:prstGeom>
          <a:noFill/>
        </p:spPr>
        <p:txBody>
          <a:bodyPr>
            <a:spAutoFit/>
          </a:bodyPr>
          <a:lstStyle/>
          <a:p>
            <a:pPr marL="0" indent="0">
              <a:buFont typeface="Courier New" pitchFamily="49" charset="0"/>
              <a:buNone/>
            </a:pPr>
            <a:r>
              <a:rPr lang="en-US" sz="2800" i="0" dirty="0">
                <a:solidFill>
                  <a:schemeClr val="tx1"/>
                </a:solidFill>
              </a:rPr>
              <a:t>Multiply and reduce, if possible.  State any restrictions on the variables.</a:t>
            </a:r>
          </a:p>
          <a:p>
            <a:pPr marL="0" indent="0">
              <a:spcBef>
                <a:spcPct val="50000"/>
              </a:spcBef>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29700" name="Object 4"/>
          <p:cNvGraphicFramePr>
            <a:graphicFrameLocks noChangeAspect="1"/>
          </p:cNvGraphicFramePr>
          <p:nvPr/>
        </p:nvGraphicFramePr>
        <p:xfrm>
          <a:off x="3352800" y="2182504"/>
          <a:ext cx="1955800" cy="889000"/>
        </p:xfrm>
        <a:graphic>
          <a:graphicData uri="http://schemas.openxmlformats.org/presentationml/2006/ole">
            <mc:AlternateContent xmlns:mc="http://schemas.openxmlformats.org/markup-compatibility/2006">
              <mc:Choice xmlns:v="urn:schemas-microsoft-com:vml" Requires="v">
                <p:oleObj name="Equation" r:id="rId2" imgW="1955800" imgH="889000" progId="Equation.DSMT4">
                  <p:embed/>
                </p:oleObj>
              </mc:Choice>
              <mc:Fallback>
                <p:oleObj name="Equation" r:id="rId2" imgW="1955800" imgH="8890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182504"/>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1" name="Object 5"/>
          <p:cNvGraphicFramePr>
            <a:graphicFrameLocks noChangeAspect="1"/>
          </p:cNvGraphicFramePr>
          <p:nvPr>
            <p:extLst>
              <p:ext uri="{D42A27DB-BD31-4B8C-83A1-F6EECF244321}">
                <p14:modId xmlns:p14="http://schemas.microsoft.com/office/powerpoint/2010/main" val="2132919599"/>
              </p:ext>
            </p:extLst>
          </p:nvPr>
        </p:nvGraphicFramePr>
        <p:xfrm>
          <a:off x="1041400" y="3443288"/>
          <a:ext cx="5829300" cy="2501900"/>
        </p:xfrm>
        <a:graphic>
          <a:graphicData uri="http://schemas.openxmlformats.org/presentationml/2006/ole">
            <mc:AlternateContent xmlns:mc="http://schemas.openxmlformats.org/markup-compatibility/2006">
              <mc:Choice xmlns:v="urn:schemas-microsoft-com:vml" Requires="v">
                <p:oleObj name="Equation" r:id="rId4" imgW="5829120" imgH="2501640" progId="Equation.DSMT4">
                  <p:embed/>
                </p:oleObj>
              </mc:Choice>
              <mc:Fallback>
                <p:oleObj name="Equation" r:id="rId4" imgW="5829120" imgH="2501640" progId="Equation.DSMT4">
                  <p:embed/>
                  <p:pic>
                    <p:nvPicPr>
                      <p:cNvPr id="0" name="Picture 5"/>
                      <p:cNvPicPr>
                        <a:picLocks noChangeAspect="1" noChangeArrowheads="1"/>
                      </p:cNvPicPr>
                      <p:nvPr/>
                    </p:nvPicPr>
                    <p:blipFill>
                      <a:blip r:embed="rId5"/>
                      <a:srcRect/>
                      <a:stretch>
                        <a:fillRect/>
                      </a:stretch>
                    </p:blipFill>
                    <p:spPr bwMode="auto">
                      <a:xfrm>
                        <a:off x="1041400" y="3443288"/>
                        <a:ext cx="5829300" cy="2501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174" name="Text Box 6"/>
          <p:cNvSpPr txBox="1">
            <a:spLocks noChangeArrowheads="1"/>
          </p:cNvSpPr>
          <p:nvPr/>
        </p:nvSpPr>
        <p:spPr bwMode="auto">
          <a:xfrm>
            <a:off x="4001269" y="3404731"/>
            <a:ext cx="731520" cy="519113"/>
          </a:xfrm>
          <a:prstGeom prst="rect">
            <a:avLst/>
          </a:prstGeom>
          <a:noFill/>
          <a:ln w="9525" algn="ctr">
            <a:noFill/>
            <a:miter lim="800000"/>
            <a:headEnd/>
            <a:tailEnd/>
          </a:ln>
          <a:effectLst/>
        </p:spPr>
        <p:txBody>
          <a:bodyPr>
            <a:spAutoFit/>
          </a:bodyPr>
          <a:lstStyle/>
          <a:p>
            <a:pPr marL="342900" indent="-342900">
              <a:spcBef>
                <a:spcPct val="50000"/>
              </a:spcBef>
            </a:pPr>
            <a:r>
              <a:rPr lang="en-US" sz="2800" dirty="0">
                <a:solidFill>
                  <a:srgbClr val="FF0008"/>
                </a:solidFill>
              </a:rPr>
              <a:t>0</a:t>
            </a:r>
          </a:p>
        </p:txBody>
      </p:sp>
      <p:sp>
        <p:nvSpPr>
          <p:cNvPr id="1031175" name="Text Box 7"/>
          <p:cNvSpPr txBox="1">
            <a:spLocks noChangeArrowheads="1"/>
          </p:cNvSpPr>
          <p:nvPr/>
        </p:nvSpPr>
        <p:spPr bwMode="auto">
          <a:xfrm>
            <a:off x="3580938" y="3989358"/>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+ 6</a:t>
            </a:r>
          </a:p>
        </p:txBody>
      </p:sp>
      <p:sp>
        <p:nvSpPr>
          <p:cNvPr id="1031177" name="Text Box 9"/>
          <p:cNvSpPr txBox="1">
            <a:spLocks noChangeArrowheads="1"/>
          </p:cNvSpPr>
          <p:nvPr/>
        </p:nvSpPr>
        <p:spPr bwMode="auto">
          <a:xfrm>
            <a:off x="3233257" y="4920536"/>
            <a:ext cx="1143000" cy="523220"/>
          </a:xfrm>
          <a:prstGeom prst="rect">
            <a:avLst/>
          </a:prstGeom>
          <a:noFill/>
          <a:ln w="9525" algn="ctr">
            <a:noFill/>
            <a:miter lim="800000"/>
            <a:headEnd/>
            <a:tailEnd/>
          </a:ln>
          <a:effectLst/>
        </p:spPr>
        <p:txBody>
          <a:bodyPr>
            <a:spAutoFit/>
          </a:bodyPr>
          <a:lstStyle/>
          <a:p>
            <a:pPr marL="342900" indent="-342900" algn="ctr">
              <a:spcBef>
                <a:spcPct val="50000"/>
              </a:spcBef>
            </a:pPr>
            <a:r>
              <a:rPr lang="en-US" sz="2800" i="1" dirty="0">
                <a:solidFill>
                  <a:srgbClr val="FF0008"/>
                </a:solidFill>
              </a:rPr>
              <a:t>x</a:t>
            </a:r>
            <a:r>
              <a:rPr lang="en-US" sz="2800" dirty="0">
                <a:solidFill>
                  <a:srgbClr val="FF0008"/>
                </a:solidFill>
              </a:rPr>
              <a:t> + 6</a:t>
            </a:r>
            <a:endParaRPr lang="en-US" sz="2800" baseline="30000" dirty="0">
              <a:solidFill>
                <a:srgbClr val="FF0008"/>
              </a:solidFill>
            </a:endParaRPr>
          </a:p>
        </p:txBody>
      </p:sp>
      <p:sp>
        <p:nvSpPr>
          <p:cNvPr id="10" name="Rectangle 9"/>
          <p:cNvSpPr/>
          <p:nvPr/>
        </p:nvSpPr>
        <p:spPr>
          <a:xfrm>
            <a:off x="5042792" y="3396769"/>
            <a:ext cx="367408" cy="523220"/>
          </a:xfrm>
          <a:prstGeom prst="rect">
            <a:avLst/>
          </a:prstGeom>
        </p:spPr>
        <p:txBody>
          <a:bodyPr wrap="none">
            <a:spAutoFit/>
          </a:bodyPr>
          <a:lstStyle/>
          <a:p>
            <a:r>
              <a:rPr lang="en-US" sz="2800" dirty="0">
                <a:solidFill>
                  <a:srgbClr val="FF0008"/>
                </a:solidFill>
              </a:rPr>
              <a:t>6</a:t>
            </a:r>
            <a:endParaRPr lang="en-US" sz="2800" dirty="0"/>
          </a:p>
        </p:txBody>
      </p:sp>
      <p:sp>
        <p:nvSpPr>
          <p:cNvPr id="13" name="Rectangle 12"/>
          <p:cNvSpPr/>
          <p:nvPr/>
        </p:nvSpPr>
        <p:spPr>
          <a:xfrm>
            <a:off x="3593392" y="5445547"/>
            <a:ext cx="461986" cy="523220"/>
          </a:xfrm>
          <a:prstGeom prst="rect">
            <a:avLst/>
          </a:prstGeom>
        </p:spPr>
        <p:txBody>
          <a:bodyPr wrap="none">
            <a:spAutoFit/>
          </a:bodyPr>
          <a:lstStyle/>
          <a:p>
            <a:r>
              <a:rPr lang="en-US" sz="2800" i="1" dirty="0">
                <a:solidFill>
                  <a:srgbClr val="FF0008"/>
                </a:solidFill>
              </a:rPr>
              <a:t>x</a:t>
            </a:r>
            <a:r>
              <a:rPr lang="en-US" sz="2800" baseline="30000" dirty="0">
                <a:solidFill>
                  <a:srgbClr val="FF0008"/>
                </a:solidFill>
              </a:rPr>
              <a:t>3</a:t>
            </a:r>
            <a:endParaRPr lang="en-US" sz="2800" dirty="0"/>
          </a:p>
        </p:txBody>
      </p:sp>
      <p:sp>
        <p:nvSpPr>
          <p:cNvPr id="18" name="Text Box 7"/>
          <p:cNvSpPr txBox="1">
            <a:spLocks noChangeArrowheads="1"/>
          </p:cNvSpPr>
          <p:nvPr/>
        </p:nvSpPr>
        <p:spPr bwMode="auto">
          <a:xfrm>
            <a:off x="4876338" y="4013433"/>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a:t>
            </a:r>
            <a:r>
              <a:rPr lang="en-US" sz="2800" dirty="0">
                <a:solidFill>
                  <a:srgbClr val="FF0008"/>
                </a:solidFill>
                <a:latin typeface="Symbol" pitchFamily="98" charset="2"/>
              </a:rPr>
              <a:t>-</a:t>
            </a:r>
            <a:r>
              <a:rPr lang="en-US" sz="2800" dirty="0">
                <a:solidFill>
                  <a:srgbClr val="FF0008"/>
                </a:solidFill>
              </a:rPr>
              <a:t>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11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3117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11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174" grpId="0"/>
      <p:bldP spid="1031175" grpId="0"/>
      <p:bldP spid="1031177" grpId="0"/>
      <p:bldP spid="10" grpId="0"/>
      <p:bldP spid="13" grpId="0"/>
      <p:bldP spid="18"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1033</TotalTime>
  <Words>515</Words>
  <Application>Microsoft Office PowerPoint</Application>
  <PresentationFormat>On-screen Show (4:3)</PresentationFormat>
  <Paragraphs>61</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8.2</vt:lpstr>
      <vt:lpstr>Procedure: Multiplying Rational Expressions</vt:lpstr>
      <vt:lpstr>Definition: Multiplying Rational Expressions</vt:lpstr>
      <vt:lpstr>Example 1: Multiplying with Rational Expressions</vt:lpstr>
      <vt:lpstr>Example 2: Multiplying with Rational Expressions</vt:lpstr>
      <vt:lpstr>Example 3: Multiplying with Rational Expressions</vt:lpstr>
      <vt:lpstr>Example 4: Multiplying with Rational Expressions</vt:lpstr>
      <vt:lpstr>Attention!</vt:lpstr>
      <vt:lpstr>Completion Example 5: Multiplication with Rational Expressions</vt:lpstr>
      <vt:lpstr>Definition: Dividing Rational Expressions</vt:lpstr>
      <vt:lpstr>Example 6: Dividing with Rational Expressions</vt:lpstr>
      <vt:lpstr>Example 6: Dividing with Rational Expressions (cont.)</vt:lpstr>
      <vt:lpstr>Example 7: Dividing with Rational Expressions</vt:lpstr>
      <vt:lpstr>Example 8: Dividing with Rational Expressions</vt:lpstr>
      <vt:lpstr>Example 8: Division with Rational Expressions (cont.)</vt:lpstr>
      <vt:lpstr>Completion Example 9: Division with Rational Expressions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157</cp:revision>
  <dcterms:created xsi:type="dcterms:W3CDTF">2013-04-26T14:43:13Z</dcterms:created>
  <dcterms:modified xsi:type="dcterms:W3CDTF">2024-09-11T12:26:34Z</dcterms:modified>
</cp:coreProperties>
</file>