
<file path=[Content_Types].xml><?xml version="1.0" encoding="utf-8"?>
<Types xmlns="http://schemas.openxmlformats.org/package/2006/content-types">
  <Default Extension="bin" ContentType="application/vnd.openxmlformats-officedocument.oleObject"/>
  <Default Extension="fntdata" ContentType="application/x-fontdata"/>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 id="2147483651" r:id="rId2"/>
  </p:sldMasterIdLst>
  <p:notesMasterIdLst>
    <p:notesMasterId r:id="rId22"/>
  </p:notesMasterIdLst>
  <p:handoutMasterIdLst>
    <p:handoutMasterId r:id="rId23"/>
  </p:handoutMasterIdLst>
  <p:sldIdLst>
    <p:sldId id="256" r:id="rId3"/>
    <p:sldId id="261" r:id="rId4"/>
    <p:sldId id="259" r:id="rId5"/>
    <p:sldId id="260" r:id="rId6"/>
    <p:sldId id="263" r:id="rId7"/>
    <p:sldId id="264" r:id="rId8"/>
    <p:sldId id="265" r:id="rId9"/>
    <p:sldId id="266" r:id="rId10"/>
    <p:sldId id="268" r:id="rId11"/>
    <p:sldId id="269" r:id="rId12"/>
    <p:sldId id="270" r:id="rId13"/>
    <p:sldId id="280" r:id="rId14"/>
    <p:sldId id="272" r:id="rId15"/>
    <p:sldId id="273" r:id="rId16"/>
    <p:sldId id="274" r:id="rId17"/>
    <p:sldId id="281" r:id="rId18"/>
    <p:sldId id="276" r:id="rId19"/>
    <p:sldId id="277" r:id="rId20"/>
    <p:sldId id="279" r:id="rId21"/>
  </p:sldIdLst>
  <p:sldSz cx="9144000" cy="6858000" type="screen4x3"/>
  <p:notesSz cx="6858000" cy="9144000"/>
  <p:embeddedFontLst>
    <p:embeddedFont>
      <p:font typeface="Consolas" panose="020B0609020204030204" pitchFamily="49" charset="0"/>
      <p:regular r:id="rId24"/>
      <p:bold r:id="rId25"/>
      <p:italic r:id="rId26"/>
      <p:boldItalic r:id="rId2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794"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font" Target="fonts/font3.fntdata"/><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font" Target="fonts/font2.fntdata"/><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font" Target="fonts/font1.fntdata"/><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handoutMaster" Target="handoutMasters/handoutMaster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font" Target="fonts/font4.fntdata"/><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9/12/2024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23816290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1807E76-1687-481B-8EA0-B2DD2C983155}" type="datetimeFigureOut">
              <a:rPr lang="en-US" smtClean="0"/>
              <a:pPr/>
              <a:t>9/12/2024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1129751-6F83-4DD6-8B32-5056612C6AD1}" type="slidenum">
              <a:rPr lang="en-US" smtClean="0"/>
              <a:pPr/>
              <a:t>‹#›</a:t>
            </a:fld>
            <a:endParaRPr lang="en-US" dirty="0"/>
          </a:p>
        </p:txBody>
      </p:sp>
    </p:spTree>
    <p:extLst>
      <p:ext uri="{BB962C8B-B14F-4D97-AF65-F5344CB8AC3E}">
        <p14:creationId xmlns:p14="http://schemas.microsoft.com/office/powerpoint/2010/main" val="16699891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34138"/>
            <a:ext cx="1828649" cy="457162"/>
          </a:xfrm>
          <a:prstGeom prst="rect">
            <a:avLst/>
          </a:prstGeom>
        </p:spPr>
      </p:pic>
    </p:spTree>
    <p:extLst>
      <p:ext uri="{BB962C8B-B14F-4D97-AF65-F5344CB8AC3E}">
        <p14:creationId xmlns:p14="http://schemas.microsoft.com/office/powerpoint/2010/main" val="42789583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34138"/>
            <a:ext cx="1828649" cy="457162"/>
          </a:xfrm>
          <a:prstGeom prst="rect">
            <a:avLst/>
          </a:prstGeom>
        </p:spPr>
      </p:pic>
    </p:spTree>
    <p:extLst>
      <p:ext uri="{BB962C8B-B14F-4D97-AF65-F5344CB8AC3E}">
        <p14:creationId xmlns:p14="http://schemas.microsoft.com/office/powerpoint/2010/main" val="279589605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9039069"/>
      </p:ext>
    </p:extLst>
  </p:cSld>
  <p:clrMap bg1="lt1" tx1="dk1" bg2="lt2" tx2="dk2" accent1="accent1" accent2="accent2" accent3="accent3" accent4="accent4" accent5="accent5" accent6="accent6" hlink="hlink" folHlink="folHlink"/>
  <p:sldLayoutIdLst>
    <p:sldLayoutId id="2147483652" r:id="rId1"/>
    <p:sldLayoutId id="2147483653"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4.xml"/><Relationship Id="rId4" Type="http://schemas.openxmlformats.org/officeDocument/2006/relationships/image" Target="../media/image15.png"/></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oleObject" Target="../embeddings/oleObject5.bin"/><Relationship Id="rId1" Type="http://schemas.openxmlformats.org/officeDocument/2006/relationships/slideLayout" Target="../slideLayouts/slideLayout4.xml"/><Relationship Id="rId5" Type="http://schemas.openxmlformats.org/officeDocument/2006/relationships/image" Target="../media/image18.png"/><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4.xml"/><Relationship Id="rId4" Type="http://schemas.openxmlformats.org/officeDocument/2006/relationships/image" Target="../media/image23.png"/></Relationships>
</file>

<file path=ppt/slides/_rels/slide17.x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oleObject" Target="../embeddings/oleObject6.bin"/><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oleObject" Target="../embeddings/oleObject7.bin"/><Relationship Id="rId1" Type="http://schemas.openxmlformats.org/officeDocument/2006/relationships/slideLayout" Target="../slideLayouts/slideLayout4.xml"/><Relationship Id="rId5" Type="http://schemas.openxmlformats.org/officeDocument/2006/relationships/image" Target="../media/image28.wmf"/><Relationship Id="rId4" Type="http://schemas.openxmlformats.org/officeDocument/2006/relationships/oleObject" Target="../embeddings/oleObject8.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2.wmf"/><Relationship Id="rId7" Type="http://schemas.openxmlformats.org/officeDocument/2006/relationships/image" Target="../media/image4.wmf"/><Relationship Id="rId2" Type="http://schemas.openxmlformats.org/officeDocument/2006/relationships/oleObject" Target="../embeddings/oleObject1.bin"/><Relationship Id="rId1" Type="http://schemas.openxmlformats.org/officeDocument/2006/relationships/slideLayout" Target="../slideLayouts/slideLayout4.xml"/><Relationship Id="rId6" Type="http://schemas.openxmlformats.org/officeDocument/2006/relationships/oleObject" Target="../embeddings/oleObject3.bin"/><Relationship Id="rId5" Type="http://schemas.openxmlformats.org/officeDocument/2006/relationships/image" Target="../media/image3.wmf"/><Relationship Id="rId4" Type="http://schemas.openxmlformats.org/officeDocument/2006/relationships/oleObject" Target="../embeddings/oleObject2.bin"/></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oleObject" Target="../embeddings/oleObject4.bin"/><Relationship Id="rId1" Type="http://schemas.openxmlformats.org/officeDocument/2006/relationships/slideLayout" Target="../slideLayouts/slideLayout4.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7.8</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Using a Graphing Calculator to Solve Equations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a:t>Example 2: Using Two Graphs to Solve a Polynomial Equation (cont.)</a:t>
            </a:r>
            <a:endParaRPr lang="en-US" dirty="0"/>
          </a:p>
        </p:txBody>
      </p:sp>
      <p:sp>
        <p:nvSpPr>
          <p:cNvPr id="3" name="Content Placeholder 2"/>
          <p:cNvSpPr>
            <a:spLocks noGrp="1"/>
          </p:cNvSpPr>
          <p:nvPr>
            <p:ph idx="1"/>
          </p:nvPr>
        </p:nvSpPr>
        <p:spPr/>
        <p:txBody>
          <a:bodyPr/>
          <a:lstStyle/>
          <a:p>
            <a:pPr marL="0" indent="0">
              <a:buNone/>
            </a:pPr>
            <a:r>
              <a:rPr lang="en-US" dirty="0"/>
              <a:t>The display should appear as follows.</a:t>
            </a:r>
          </a:p>
          <a:p>
            <a:pPr marL="0" indent="0">
              <a:buNone/>
            </a:pPr>
            <a:endParaRPr lang="en-US" dirty="0"/>
          </a:p>
          <a:p>
            <a:pPr marL="0" indent="0">
              <a:buNone/>
            </a:pPr>
            <a:endParaRPr lang="en-US" dirty="0"/>
          </a:p>
          <a:p>
            <a:pPr marL="0" indent="0">
              <a:spcBef>
                <a:spcPts val="0"/>
              </a:spcBef>
              <a:buNone/>
            </a:pPr>
            <a:endParaRPr lang="en-US" dirty="0"/>
          </a:p>
          <a:p>
            <a:pPr marL="0" indent="0">
              <a:spcBef>
                <a:spcPts val="0"/>
              </a:spcBef>
              <a:buNone/>
            </a:pPr>
            <a:endParaRPr lang="en-US" dirty="0"/>
          </a:p>
          <a:p>
            <a:pPr marL="0" indent="0">
              <a:spcBef>
                <a:spcPts val="0"/>
              </a:spcBef>
              <a:buNone/>
            </a:pPr>
            <a:r>
              <a:rPr lang="en-US" dirty="0"/>
              <a:t>Press            . With the standard window, the graph will appear as follows.</a:t>
            </a:r>
          </a:p>
          <a:p>
            <a:pPr marL="0" indent="0">
              <a:buNone/>
            </a:pPr>
            <a:endParaRPr lang="en-US" dirty="0"/>
          </a:p>
        </p:txBody>
      </p:sp>
      <p:pic>
        <p:nvPicPr>
          <p:cNvPr id="6" name="Picture 5">
            <a:extLst>
              <a:ext uri="{FF2B5EF4-FFF2-40B4-BE49-F238E27FC236}">
                <a16:creationId xmlns:a16="http://schemas.microsoft.com/office/drawing/2014/main" id="{67153C34-FC74-A878-E341-165E1EE8AF1D}"/>
              </a:ext>
            </a:extLst>
          </p:cNvPr>
          <p:cNvPicPr>
            <a:picLocks noChangeAspect="1"/>
          </p:cNvPicPr>
          <p:nvPr/>
        </p:nvPicPr>
        <p:blipFill>
          <a:blip r:embed="rId2"/>
          <a:stretch>
            <a:fillRect/>
          </a:stretch>
        </p:blipFill>
        <p:spPr>
          <a:xfrm>
            <a:off x="3352800" y="1742361"/>
            <a:ext cx="2510017" cy="1834975"/>
          </a:xfrm>
          <a:prstGeom prst="rect">
            <a:avLst/>
          </a:prstGeom>
        </p:spPr>
      </p:pic>
      <p:pic>
        <p:nvPicPr>
          <p:cNvPr id="8" name="Picture 7">
            <a:extLst>
              <a:ext uri="{FF2B5EF4-FFF2-40B4-BE49-F238E27FC236}">
                <a16:creationId xmlns:a16="http://schemas.microsoft.com/office/drawing/2014/main" id="{E74B95A8-BB55-FF91-E85A-0654AE467795}"/>
              </a:ext>
            </a:extLst>
          </p:cNvPr>
          <p:cNvPicPr>
            <a:picLocks noChangeAspect="1"/>
          </p:cNvPicPr>
          <p:nvPr/>
        </p:nvPicPr>
        <p:blipFill>
          <a:blip r:embed="rId3"/>
          <a:stretch>
            <a:fillRect/>
          </a:stretch>
        </p:blipFill>
        <p:spPr>
          <a:xfrm>
            <a:off x="1302023" y="3619478"/>
            <a:ext cx="936470" cy="461032"/>
          </a:xfrm>
          <a:prstGeom prst="rect">
            <a:avLst/>
          </a:prstGeom>
        </p:spPr>
      </p:pic>
      <p:pic>
        <p:nvPicPr>
          <p:cNvPr id="10" name="Picture 9">
            <a:extLst>
              <a:ext uri="{FF2B5EF4-FFF2-40B4-BE49-F238E27FC236}">
                <a16:creationId xmlns:a16="http://schemas.microsoft.com/office/drawing/2014/main" id="{A930A4B7-E281-5E91-F2D8-9DDA4133CABF}"/>
              </a:ext>
            </a:extLst>
          </p:cNvPr>
          <p:cNvPicPr>
            <a:picLocks noChangeAspect="1"/>
          </p:cNvPicPr>
          <p:nvPr/>
        </p:nvPicPr>
        <p:blipFill>
          <a:blip r:embed="rId4"/>
          <a:stretch>
            <a:fillRect/>
          </a:stretch>
        </p:blipFill>
        <p:spPr>
          <a:xfrm>
            <a:off x="3281182" y="4109736"/>
            <a:ext cx="2581635" cy="1857634"/>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a:t>Example 2: Using Two Graphs to Solve a Polynomial Equation (cont.)</a:t>
            </a:r>
            <a:endParaRPr lang="en-US" dirty="0"/>
          </a:p>
        </p:txBody>
      </p:sp>
      <p:sp>
        <p:nvSpPr>
          <p:cNvPr id="3" name="Content Placeholder 2"/>
          <p:cNvSpPr>
            <a:spLocks noGrp="1"/>
          </p:cNvSpPr>
          <p:nvPr>
            <p:ph idx="1"/>
          </p:nvPr>
        </p:nvSpPr>
        <p:spPr>
          <a:xfrm>
            <a:off x="457200" y="1280160"/>
            <a:ext cx="8229600" cy="4228850"/>
          </a:xfrm>
        </p:spPr>
        <p:txBody>
          <a:bodyPr>
            <a:spAutoFit/>
          </a:bodyPr>
          <a:lstStyle/>
          <a:p>
            <a:pPr marL="0" indent="0">
              <a:buNone/>
            </a:pPr>
            <a:r>
              <a:rPr lang="en-US" dirty="0"/>
              <a:t>Press               to select </a:t>
            </a:r>
            <a:r>
              <a:rPr lang="en-US" dirty="0">
                <a:latin typeface="Consolas" panose="020B0609020204030204" pitchFamily="49" charset="0"/>
              </a:rPr>
              <a:t>CALC</a:t>
            </a:r>
            <a:r>
              <a:rPr lang="en-US" dirty="0"/>
              <a:t>.  On the </a:t>
            </a:r>
            <a:r>
              <a:rPr lang="en-US" dirty="0">
                <a:latin typeface="Consolas" panose="020B0609020204030204" pitchFamily="49" charset="0"/>
              </a:rPr>
              <a:t>CALCULATE</a:t>
            </a:r>
            <a:r>
              <a:rPr lang="en-US" dirty="0"/>
              <a:t> menu, select </a:t>
            </a:r>
            <a:r>
              <a:rPr lang="en-US" dirty="0">
                <a:latin typeface="Consolas" panose="020B0609020204030204" pitchFamily="49" charset="0"/>
              </a:rPr>
              <a:t>intersect</a:t>
            </a:r>
            <a:r>
              <a:rPr lang="en-US" dirty="0"/>
              <a:t> and follow the sequence of commands. You will find the following approximate      </a:t>
            </a:r>
            <a:r>
              <a:rPr lang="en-US" i="1" dirty="0"/>
              <a:t>x</a:t>
            </a:r>
            <a:r>
              <a:rPr lang="en-US" dirty="0"/>
              <a:t>-values of the points of intersection (and therefore the approximate solutions to the equation).</a:t>
            </a:r>
          </a:p>
          <a:p>
            <a:pPr marL="0" indent="0">
              <a:buNone/>
            </a:pPr>
            <a:endParaRPr lang="en-US" dirty="0"/>
          </a:p>
          <a:p>
            <a:pPr marL="0" indent="0">
              <a:buNone/>
            </a:pPr>
            <a:endParaRPr lang="en-US" dirty="0"/>
          </a:p>
          <a:p>
            <a:pPr marL="0" indent="0">
              <a:buNone/>
            </a:pPr>
            <a:endParaRPr lang="en-US" dirty="0"/>
          </a:p>
          <a:p>
            <a:pPr marL="0" indent="0">
              <a:spcBef>
                <a:spcPts val="0"/>
              </a:spcBef>
              <a:buNone/>
            </a:pPr>
            <a:endParaRPr lang="en-US" dirty="0"/>
          </a:p>
        </p:txBody>
      </p:sp>
      <p:pic>
        <p:nvPicPr>
          <p:cNvPr id="4" name="Picture 3">
            <a:extLst>
              <a:ext uri="{FF2B5EF4-FFF2-40B4-BE49-F238E27FC236}">
                <a16:creationId xmlns:a16="http://schemas.microsoft.com/office/drawing/2014/main" id="{5D08FD85-27D4-E4C8-2168-757B6BAF6355}"/>
              </a:ext>
            </a:extLst>
          </p:cNvPr>
          <p:cNvPicPr>
            <a:picLocks noChangeAspect="1"/>
          </p:cNvPicPr>
          <p:nvPr/>
        </p:nvPicPr>
        <p:blipFill rotWithShape="1">
          <a:blip r:embed="rId2"/>
          <a:srcRect l="3690" t="-15407"/>
          <a:stretch/>
        </p:blipFill>
        <p:spPr>
          <a:xfrm>
            <a:off x="1371600" y="1348990"/>
            <a:ext cx="1093896" cy="36551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a:t>Example 2: Using Two Graphs to Solve a Polynomial Equation (cont.)</a:t>
            </a:r>
            <a:endParaRPr lang="en-US" dirty="0"/>
          </a:p>
        </p:txBody>
      </p:sp>
      <p:sp>
        <p:nvSpPr>
          <p:cNvPr id="3" name="Content Placeholder 2"/>
          <p:cNvSpPr>
            <a:spLocks noGrp="1"/>
          </p:cNvSpPr>
          <p:nvPr>
            <p:ph idx="1"/>
          </p:nvPr>
        </p:nvSpPr>
        <p:spPr>
          <a:xfrm>
            <a:off x="457200" y="1280160"/>
            <a:ext cx="8229600" cy="4508927"/>
          </a:xfrm>
        </p:spPr>
        <p:txBody>
          <a:bodyPr>
            <a:spAutoFit/>
          </a:bodyPr>
          <a:lstStyle/>
          <a:p>
            <a:pPr>
              <a:spcBef>
                <a:spcPts val="600"/>
              </a:spcBef>
            </a:pPr>
            <a:r>
              <a:rPr lang="en-US" i="1" dirty="0">
                <a:solidFill>
                  <a:srgbClr val="FF0000"/>
                </a:solidFill>
              </a:rPr>
              <a:t>                       x</a:t>
            </a:r>
            <a:r>
              <a:rPr lang="en-US" dirty="0">
                <a:solidFill>
                  <a:srgbClr val="FF0000"/>
                </a:solidFill>
              </a:rPr>
              <a:t> ≈ −.28    and    </a:t>
            </a:r>
            <a:r>
              <a:rPr lang="en-US" i="1" dirty="0">
                <a:solidFill>
                  <a:srgbClr val="FF0000"/>
                </a:solidFill>
              </a:rPr>
              <a:t>x</a:t>
            </a:r>
            <a:r>
              <a:rPr lang="en-US" dirty="0">
                <a:solidFill>
                  <a:srgbClr val="FF0000"/>
                </a:solidFill>
              </a:rPr>
              <a:t> ≈ 1.78</a:t>
            </a:r>
          </a:p>
          <a:p>
            <a:pPr>
              <a:spcBef>
                <a:spcPts val="600"/>
              </a:spcBef>
            </a:pPr>
            <a:r>
              <a:rPr lang="en-US" dirty="0">
                <a:solidFill>
                  <a:srgbClr val="FF0000"/>
                </a:solidFill>
              </a:rPr>
              <a:t>            </a:t>
            </a:r>
            <a:r>
              <a:rPr lang="en-US" dirty="0"/>
              <a:t>(accurate to the nearest hundredth)</a:t>
            </a:r>
          </a:p>
          <a:p>
            <a:pPr>
              <a:spcBef>
                <a:spcPts val="600"/>
              </a:spcBef>
            </a:pPr>
            <a:endParaRPr lang="en-US" dirty="0"/>
          </a:p>
          <a:p>
            <a:pPr>
              <a:spcBef>
                <a:spcPts val="600"/>
              </a:spcBef>
            </a:pPr>
            <a:endParaRPr lang="en-US" dirty="0"/>
          </a:p>
          <a:p>
            <a:pPr>
              <a:spcBef>
                <a:spcPts val="600"/>
              </a:spcBef>
            </a:pPr>
            <a:endParaRPr lang="en-US" dirty="0"/>
          </a:p>
          <a:p>
            <a:pPr>
              <a:spcBef>
                <a:spcPts val="600"/>
              </a:spcBef>
            </a:pPr>
            <a:endParaRPr lang="en-US" dirty="0"/>
          </a:p>
          <a:p>
            <a:pPr>
              <a:spcBef>
                <a:spcPts val="600"/>
              </a:spcBef>
            </a:pPr>
            <a:endParaRPr lang="en-US" dirty="0"/>
          </a:p>
          <a:p>
            <a:pPr>
              <a:spcBef>
                <a:spcPts val="600"/>
              </a:spcBef>
            </a:pPr>
            <a:r>
              <a:rPr lang="en-US" b="1" dirty="0"/>
              <a:t>Note</a:t>
            </a:r>
            <a:r>
              <a:rPr lang="en-US" dirty="0"/>
              <a:t>: See Section 5.1 for an explanation of the intersect function.</a:t>
            </a:r>
          </a:p>
        </p:txBody>
      </p:sp>
      <p:pic>
        <p:nvPicPr>
          <p:cNvPr id="5" name="Picture 4">
            <a:extLst>
              <a:ext uri="{FF2B5EF4-FFF2-40B4-BE49-F238E27FC236}">
                <a16:creationId xmlns:a16="http://schemas.microsoft.com/office/drawing/2014/main" id="{8C40A01F-7331-2145-22FE-564FDCC5E20F}"/>
              </a:ext>
            </a:extLst>
          </p:cNvPr>
          <p:cNvPicPr>
            <a:picLocks noChangeAspect="1"/>
          </p:cNvPicPr>
          <p:nvPr/>
        </p:nvPicPr>
        <p:blipFill>
          <a:blip r:embed="rId2"/>
          <a:stretch>
            <a:fillRect/>
          </a:stretch>
        </p:blipFill>
        <p:spPr>
          <a:xfrm>
            <a:off x="2819400" y="2417459"/>
            <a:ext cx="2819400" cy="202308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a:t>Example 3: Using Two Graphs to Solve an Absolute Value Equation</a:t>
            </a:r>
            <a:endParaRPr lang="en-US" dirty="0"/>
          </a:p>
        </p:txBody>
      </p:sp>
      <p:sp>
        <p:nvSpPr>
          <p:cNvPr id="3" name="Content Placeholder 2"/>
          <p:cNvSpPr>
            <a:spLocks noGrp="1"/>
          </p:cNvSpPr>
          <p:nvPr>
            <p:ph idx="1"/>
          </p:nvPr>
        </p:nvSpPr>
        <p:spPr/>
        <p:txBody>
          <a:bodyPr>
            <a:normAutofit lnSpcReduction="10000"/>
          </a:bodyPr>
          <a:lstStyle/>
          <a:p>
            <a:pPr>
              <a:spcBef>
                <a:spcPts val="1200"/>
              </a:spcBef>
            </a:pPr>
            <a:r>
              <a:rPr lang="en-US" dirty="0"/>
              <a:t>Use a graphing calculator to solve the absolute value equation</a:t>
            </a:r>
          </a:p>
          <a:p>
            <a:r>
              <a:rPr lang="en-US" b="1" dirty="0"/>
              <a:t>Solution </a:t>
            </a:r>
          </a:p>
          <a:p>
            <a:r>
              <a:rPr lang="en-US" dirty="0"/>
              <a:t>Begin by pressing       and entering the functions indicated on each side of the equation for Y1 and Y2. This includes the constant function on the right-hand side. Next, find the points of intersection of these two graphs. The </a:t>
            </a:r>
            <a:r>
              <a:rPr lang="en-US" i="1" dirty="0"/>
              <a:t>x</a:t>
            </a:r>
            <a:r>
              <a:rPr lang="en-US" dirty="0"/>
              <a:t>-values of these points are the roots of the original equation. The absolute value command can be found by pressing          and navigating to the NUM menu.</a:t>
            </a:r>
          </a:p>
        </p:txBody>
      </p:sp>
      <p:graphicFrame>
        <p:nvGraphicFramePr>
          <p:cNvPr id="4098" name="Object 2"/>
          <p:cNvGraphicFramePr>
            <a:graphicFrameLocks noChangeAspect="1"/>
          </p:cNvGraphicFramePr>
          <p:nvPr>
            <p:extLst>
              <p:ext uri="{D42A27DB-BD31-4B8C-83A1-F6EECF244321}">
                <p14:modId xmlns:p14="http://schemas.microsoft.com/office/powerpoint/2010/main" val="2253492964"/>
              </p:ext>
            </p:extLst>
          </p:nvPr>
        </p:nvGraphicFramePr>
        <p:xfrm>
          <a:off x="1951984" y="1676400"/>
          <a:ext cx="1562100" cy="469900"/>
        </p:xfrm>
        <a:graphic>
          <a:graphicData uri="http://schemas.openxmlformats.org/presentationml/2006/ole">
            <mc:AlternateContent xmlns:mc="http://schemas.openxmlformats.org/markup-compatibility/2006">
              <mc:Choice xmlns:v="urn:schemas-microsoft-com:vml" Requires="v">
                <p:oleObj name="Equation" r:id="rId2" imgW="1562040" imgH="469800" progId="Equation.DSMT4">
                  <p:embed/>
                </p:oleObj>
              </mc:Choice>
              <mc:Fallback>
                <p:oleObj name="Equation" r:id="rId2" imgW="1562040" imgH="469800" progId="Equation.DSMT4">
                  <p:embed/>
                  <p:pic>
                    <p:nvPicPr>
                      <p:cNvPr id="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51984" y="1676400"/>
                        <a:ext cx="1562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4" name="Picture 3">
            <a:extLst>
              <a:ext uri="{FF2B5EF4-FFF2-40B4-BE49-F238E27FC236}">
                <a16:creationId xmlns:a16="http://schemas.microsoft.com/office/drawing/2014/main" id="{0AC433EB-7587-E653-87FF-B135EF92106E}"/>
              </a:ext>
            </a:extLst>
          </p:cNvPr>
          <p:cNvPicPr>
            <a:picLocks noChangeAspect="1"/>
          </p:cNvPicPr>
          <p:nvPr/>
        </p:nvPicPr>
        <p:blipFill>
          <a:blip r:embed="rId4"/>
          <a:stretch>
            <a:fillRect/>
          </a:stretch>
        </p:blipFill>
        <p:spPr>
          <a:xfrm>
            <a:off x="3105782" y="2659610"/>
            <a:ext cx="457200" cy="381000"/>
          </a:xfrm>
          <a:prstGeom prst="rect">
            <a:avLst/>
          </a:prstGeom>
        </p:spPr>
      </p:pic>
      <p:pic>
        <p:nvPicPr>
          <p:cNvPr id="7" name="Picture 6">
            <a:extLst>
              <a:ext uri="{FF2B5EF4-FFF2-40B4-BE49-F238E27FC236}">
                <a16:creationId xmlns:a16="http://schemas.microsoft.com/office/drawing/2014/main" id="{A3C9F790-C1A7-1B08-F938-07210F8D3C22}"/>
              </a:ext>
            </a:extLst>
          </p:cNvPr>
          <p:cNvPicPr>
            <a:picLocks noChangeAspect="1"/>
          </p:cNvPicPr>
          <p:nvPr/>
        </p:nvPicPr>
        <p:blipFill>
          <a:blip r:embed="rId5"/>
          <a:stretch>
            <a:fillRect/>
          </a:stretch>
        </p:blipFill>
        <p:spPr>
          <a:xfrm>
            <a:off x="3600450" y="4994910"/>
            <a:ext cx="685800" cy="304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a:t>Example 3: Using Two Graphs to Solve an Absolute Value Equation (cont.)</a:t>
            </a:r>
            <a:endParaRPr lang="en-US" dirty="0"/>
          </a:p>
        </p:txBody>
      </p:sp>
      <p:sp>
        <p:nvSpPr>
          <p:cNvPr id="3" name="Content Placeholder 2"/>
          <p:cNvSpPr>
            <a:spLocks noGrp="1"/>
          </p:cNvSpPr>
          <p:nvPr>
            <p:ph idx="1"/>
          </p:nvPr>
        </p:nvSpPr>
        <p:spPr/>
        <p:txBody>
          <a:bodyPr/>
          <a:lstStyle/>
          <a:p>
            <a:pPr marL="0" indent="0">
              <a:buNone/>
            </a:pPr>
            <a:r>
              <a:rPr lang="en-US" dirty="0"/>
              <a:t>On the NUM menu, choose abs (. </a:t>
            </a:r>
          </a:p>
          <a:p>
            <a:pPr marL="0" indent="0">
              <a:buNone/>
            </a:pPr>
            <a:endParaRPr lang="en-US" dirty="0"/>
          </a:p>
          <a:p>
            <a:pPr marL="0" indent="0">
              <a:buNone/>
            </a:pPr>
            <a:r>
              <a:rPr lang="en-US" dirty="0"/>
              <a:t>The display should appear as follows.</a:t>
            </a:r>
          </a:p>
          <a:p>
            <a:pPr marL="0" indent="0">
              <a:buNone/>
            </a:pPr>
            <a:endParaRPr lang="en-US" dirty="0"/>
          </a:p>
          <a:p>
            <a:pPr marL="0" indent="0">
              <a:buNone/>
            </a:pPr>
            <a:endParaRPr lang="en-US" dirty="0"/>
          </a:p>
        </p:txBody>
      </p:sp>
      <p:pic>
        <p:nvPicPr>
          <p:cNvPr id="5" name="Picture 4">
            <a:extLst>
              <a:ext uri="{FF2B5EF4-FFF2-40B4-BE49-F238E27FC236}">
                <a16:creationId xmlns:a16="http://schemas.microsoft.com/office/drawing/2014/main" id="{113220EA-CC5A-1F79-399F-18D74BA9B685}"/>
              </a:ext>
            </a:extLst>
          </p:cNvPr>
          <p:cNvPicPr>
            <a:picLocks noChangeAspect="1"/>
          </p:cNvPicPr>
          <p:nvPr/>
        </p:nvPicPr>
        <p:blipFill>
          <a:blip r:embed="rId2"/>
          <a:stretch>
            <a:fillRect/>
          </a:stretch>
        </p:blipFill>
        <p:spPr>
          <a:xfrm>
            <a:off x="3314524" y="3124200"/>
            <a:ext cx="2514951" cy="1781424"/>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a:t>Example 3: Using Two Graphs to Solve an Absolute Value Equation (cont.)</a:t>
            </a:r>
            <a:endParaRPr lang="en-US" dirty="0"/>
          </a:p>
        </p:txBody>
      </p:sp>
      <p:sp>
        <p:nvSpPr>
          <p:cNvPr id="3" name="Content Placeholder 2"/>
          <p:cNvSpPr>
            <a:spLocks noGrp="1"/>
          </p:cNvSpPr>
          <p:nvPr>
            <p:ph idx="1"/>
          </p:nvPr>
        </p:nvSpPr>
        <p:spPr>
          <a:xfrm>
            <a:off x="457200" y="1280160"/>
            <a:ext cx="8229600" cy="2850011"/>
          </a:xfrm>
        </p:spPr>
        <p:txBody>
          <a:bodyPr>
            <a:spAutoFit/>
          </a:bodyPr>
          <a:lstStyle/>
          <a:p>
            <a:pPr marL="0" indent="0">
              <a:buNone/>
            </a:pPr>
            <a:r>
              <a:rPr lang="en-US" dirty="0"/>
              <a:t>With the standard window, the graphs will appear as follows. </a:t>
            </a:r>
          </a:p>
          <a:p>
            <a:pPr marL="0" indent="0">
              <a:buNone/>
            </a:pPr>
            <a:endParaRPr lang="en-US" dirty="0"/>
          </a:p>
          <a:p>
            <a:pPr marL="0" indent="0">
              <a:buNone/>
            </a:pPr>
            <a:endParaRPr lang="en-US" dirty="0"/>
          </a:p>
          <a:p>
            <a:pPr marL="0" indent="0">
              <a:spcBef>
                <a:spcPts val="0"/>
              </a:spcBef>
              <a:buNone/>
            </a:pPr>
            <a:endParaRPr lang="en-US" dirty="0"/>
          </a:p>
          <a:p>
            <a:pPr marL="0" indent="0">
              <a:spcBef>
                <a:spcPts val="0"/>
              </a:spcBef>
              <a:buNone/>
            </a:pPr>
            <a:endParaRPr lang="en-US" dirty="0"/>
          </a:p>
        </p:txBody>
      </p:sp>
      <p:pic>
        <p:nvPicPr>
          <p:cNvPr id="6" name="Picture 5">
            <a:extLst>
              <a:ext uri="{FF2B5EF4-FFF2-40B4-BE49-F238E27FC236}">
                <a16:creationId xmlns:a16="http://schemas.microsoft.com/office/drawing/2014/main" id="{BA79FCCD-7458-FFA4-4E9A-D530EA93623B}"/>
              </a:ext>
            </a:extLst>
          </p:cNvPr>
          <p:cNvPicPr>
            <a:picLocks noChangeAspect="1"/>
          </p:cNvPicPr>
          <p:nvPr/>
        </p:nvPicPr>
        <p:blipFill>
          <a:blip r:embed="rId2"/>
          <a:stretch>
            <a:fillRect/>
          </a:stretch>
        </p:blipFill>
        <p:spPr>
          <a:xfrm>
            <a:off x="3276419" y="2400186"/>
            <a:ext cx="2591162" cy="1752845"/>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a:t>Example 3: Using Two Graphs to Solve an Absolute Value Equation (cont.)</a:t>
            </a:r>
            <a:endParaRPr lang="en-US" dirty="0"/>
          </a:p>
        </p:txBody>
      </p:sp>
      <p:sp>
        <p:nvSpPr>
          <p:cNvPr id="3" name="Content Placeholder 2"/>
          <p:cNvSpPr>
            <a:spLocks noGrp="1"/>
          </p:cNvSpPr>
          <p:nvPr>
            <p:ph idx="1"/>
          </p:nvPr>
        </p:nvSpPr>
        <p:spPr>
          <a:xfrm>
            <a:off x="457200" y="1097280"/>
            <a:ext cx="8229600" cy="4662815"/>
          </a:xfrm>
        </p:spPr>
        <p:txBody>
          <a:bodyPr>
            <a:spAutoFit/>
          </a:bodyPr>
          <a:lstStyle/>
          <a:p>
            <a:pPr marL="0" indent="0">
              <a:spcBef>
                <a:spcPts val="1800"/>
              </a:spcBef>
              <a:buNone/>
            </a:pPr>
            <a:r>
              <a:rPr lang="en-US" dirty="0"/>
              <a:t>Press                to select CALC. On the CALCUATE menu, select </a:t>
            </a:r>
            <a:r>
              <a:rPr lang="en-US" dirty="0">
                <a:latin typeface="Consolas" panose="020B0609020204030204" pitchFamily="49" charset="0"/>
              </a:rPr>
              <a:t>intersect</a:t>
            </a:r>
            <a:r>
              <a:rPr lang="en-US" dirty="0"/>
              <a:t> and follow the sequence of commands. You will find the following </a:t>
            </a:r>
            <a:r>
              <a:rPr lang="en-US" i="1" dirty="0"/>
              <a:t>x</a:t>
            </a:r>
            <a:r>
              <a:rPr lang="en-US" dirty="0"/>
              <a:t>-values at the points of intersection (and therefore the solutions to the equation).</a:t>
            </a:r>
          </a:p>
          <a:p>
            <a:pPr marL="0" indent="0">
              <a:spcBef>
                <a:spcPts val="1800"/>
              </a:spcBef>
              <a:buNone/>
            </a:pPr>
            <a:endParaRPr lang="en-US" dirty="0"/>
          </a:p>
          <a:p>
            <a:pPr algn="ctr">
              <a:spcBef>
                <a:spcPts val="1800"/>
              </a:spcBef>
            </a:pPr>
            <a:endParaRPr lang="en-US" i="1" dirty="0">
              <a:solidFill>
                <a:srgbClr val="FF0000"/>
              </a:solidFill>
            </a:endParaRPr>
          </a:p>
          <a:p>
            <a:pPr>
              <a:spcBef>
                <a:spcPts val="1800"/>
              </a:spcBef>
            </a:pPr>
            <a:r>
              <a:rPr lang="en-US" b="1" dirty="0"/>
              <a:t>Note</a:t>
            </a:r>
            <a:r>
              <a:rPr lang="en-US" dirty="0"/>
              <a:t>: These values of </a:t>
            </a:r>
            <a:r>
              <a:rPr lang="en-US" i="1" dirty="0"/>
              <a:t>x</a:t>
            </a:r>
            <a:r>
              <a:rPr lang="en-US" dirty="0"/>
              <a:t> are exact. The          command will not give these exact values.</a:t>
            </a:r>
            <a:endParaRPr lang="en-US" i="1" dirty="0">
              <a:solidFill>
                <a:srgbClr val="FF0000"/>
              </a:solidFill>
            </a:endParaRPr>
          </a:p>
        </p:txBody>
      </p:sp>
      <p:sp>
        <p:nvSpPr>
          <p:cNvPr id="6" name="Rectangle 5"/>
          <p:cNvSpPr/>
          <p:nvPr/>
        </p:nvSpPr>
        <p:spPr>
          <a:xfrm>
            <a:off x="808861" y="3570491"/>
            <a:ext cx="3070071" cy="523220"/>
          </a:xfrm>
          <a:prstGeom prst="rect">
            <a:avLst/>
          </a:prstGeom>
        </p:spPr>
        <p:txBody>
          <a:bodyPr wrap="none">
            <a:spAutoFit/>
          </a:bodyPr>
          <a:lstStyle/>
          <a:p>
            <a:pPr algn="ctr">
              <a:spcBef>
                <a:spcPts val="1800"/>
              </a:spcBef>
            </a:pPr>
            <a:r>
              <a:rPr lang="en-US" sz="2800" i="1" dirty="0">
                <a:solidFill>
                  <a:srgbClr val="FF0000"/>
                </a:solidFill>
              </a:rPr>
              <a:t>x</a:t>
            </a:r>
            <a:r>
              <a:rPr lang="en-US" sz="2800" dirty="0">
                <a:solidFill>
                  <a:srgbClr val="FF0000"/>
                </a:solidFill>
              </a:rPr>
              <a:t> = −1.5 and </a:t>
            </a:r>
            <a:r>
              <a:rPr lang="en-US" sz="2800" i="1" dirty="0">
                <a:solidFill>
                  <a:srgbClr val="FF0000"/>
                </a:solidFill>
              </a:rPr>
              <a:t>x</a:t>
            </a:r>
            <a:r>
              <a:rPr lang="en-US" sz="2800" dirty="0">
                <a:solidFill>
                  <a:srgbClr val="FF0000"/>
                </a:solidFill>
              </a:rPr>
              <a:t> = 6.5 </a:t>
            </a:r>
          </a:p>
        </p:txBody>
      </p:sp>
      <p:pic>
        <p:nvPicPr>
          <p:cNvPr id="8" name="Picture 7">
            <a:extLst>
              <a:ext uri="{FF2B5EF4-FFF2-40B4-BE49-F238E27FC236}">
                <a16:creationId xmlns:a16="http://schemas.microsoft.com/office/drawing/2014/main" id="{0041D5C0-1133-7FE0-A8E4-524B51DB23E9}"/>
              </a:ext>
            </a:extLst>
          </p:cNvPr>
          <p:cNvPicPr>
            <a:picLocks noChangeAspect="1"/>
          </p:cNvPicPr>
          <p:nvPr/>
        </p:nvPicPr>
        <p:blipFill>
          <a:blip r:embed="rId2"/>
          <a:stretch>
            <a:fillRect/>
          </a:stretch>
        </p:blipFill>
        <p:spPr>
          <a:xfrm>
            <a:off x="1360170" y="1173480"/>
            <a:ext cx="1219200" cy="348343"/>
          </a:xfrm>
          <a:prstGeom prst="rect">
            <a:avLst/>
          </a:prstGeom>
        </p:spPr>
      </p:pic>
      <p:pic>
        <p:nvPicPr>
          <p:cNvPr id="10" name="Picture 9">
            <a:extLst>
              <a:ext uri="{FF2B5EF4-FFF2-40B4-BE49-F238E27FC236}">
                <a16:creationId xmlns:a16="http://schemas.microsoft.com/office/drawing/2014/main" id="{F0A2CD44-5561-EAF3-7A9F-D7CE60603808}"/>
              </a:ext>
            </a:extLst>
          </p:cNvPr>
          <p:cNvPicPr>
            <a:picLocks noChangeAspect="1"/>
          </p:cNvPicPr>
          <p:nvPr/>
        </p:nvPicPr>
        <p:blipFill>
          <a:blip r:embed="rId3"/>
          <a:stretch>
            <a:fillRect/>
          </a:stretch>
        </p:blipFill>
        <p:spPr>
          <a:xfrm>
            <a:off x="4038600" y="2858426"/>
            <a:ext cx="2816328" cy="1947349"/>
          </a:xfrm>
          <a:prstGeom prst="rect">
            <a:avLst/>
          </a:prstGeom>
        </p:spPr>
      </p:pic>
      <p:pic>
        <p:nvPicPr>
          <p:cNvPr id="5" name="Picture 4">
            <a:extLst>
              <a:ext uri="{FF2B5EF4-FFF2-40B4-BE49-F238E27FC236}">
                <a16:creationId xmlns:a16="http://schemas.microsoft.com/office/drawing/2014/main" id="{691E35F3-F4FC-F1A8-C085-59D35866A7C3}"/>
              </a:ext>
            </a:extLst>
          </p:cNvPr>
          <p:cNvPicPr>
            <a:picLocks noChangeAspect="1"/>
          </p:cNvPicPr>
          <p:nvPr/>
        </p:nvPicPr>
        <p:blipFill>
          <a:blip r:embed="rId4"/>
          <a:stretch>
            <a:fillRect/>
          </a:stretch>
        </p:blipFill>
        <p:spPr>
          <a:xfrm>
            <a:off x="6053089" y="4878682"/>
            <a:ext cx="695422" cy="323895"/>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Using a Graphing Calculator to Solve Absolute Value Inequalities</a:t>
            </a:r>
          </a:p>
        </p:txBody>
      </p:sp>
      <p:sp>
        <p:nvSpPr>
          <p:cNvPr id="3" name="Content Placeholder 2"/>
          <p:cNvSpPr>
            <a:spLocks noGrp="1"/>
          </p:cNvSpPr>
          <p:nvPr>
            <p:ph idx="1"/>
          </p:nvPr>
        </p:nvSpPr>
        <p:spPr/>
        <p:txBody>
          <a:bodyPr/>
          <a:lstStyle/>
          <a:p>
            <a:pPr marL="0" indent="0">
              <a:buNone/>
            </a:pPr>
            <a:r>
              <a:rPr lang="en-US" dirty="0"/>
              <a:t>Use a graphing calculator to solve each absolute value inequality. </a:t>
            </a:r>
          </a:p>
          <a:p>
            <a:pPr marL="0" indent="0">
              <a:buNone/>
            </a:pPr>
            <a:endParaRPr lang="en-US" dirty="0"/>
          </a:p>
          <a:p>
            <a:pPr marL="0" indent="0">
              <a:spcBef>
                <a:spcPts val="2400"/>
              </a:spcBef>
              <a:buNone/>
            </a:pPr>
            <a:r>
              <a:rPr lang="en-US" dirty="0"/>
              <a:t>Both inequalities can be solved using the graphs found in Example 3.</a:t>
            </a:r>
          </a:p>
          <a:p>
            <a:pPr marL="0" indent="0">
              <a:buNone/>
            </a:pPr>
            <a:r>
              <a:rPr lang="en-US" b="1" dirty="0"/>
              <a:t>Solution</a:t>
            </a:r>
          </a:p>
          <a:p>
            <a:pPr marL="0" indent="0">
              <a:buNone/>
            </a:pPr>
            <a:r>
              <a:rPr lang="en-US" dirty="0"/>
              <a:t>Start by changing the window for a clearer view. Use the interval [−10, 10] for </a:t>
            </a:r>
            <a:r>
              <a:rPr lang="en-US" i="1" dirty="0"/>
              <a:t>x</a:t>
            </a:r>
            <a:r>
              <a:rPr lang="en-US" dirty="0"/>
              <a:t> and the interval [−1, 15] for </a:t>
            </a:r>
            <a:r>
              <a:rPr lang="en-US" i="1" dirty="0"/>
              <a:t>y</a:t>
            </a:r>
            <a:r>
              <a:rPr lang="en-US" dirty="0"/>
              <a:t>.</a:t>
            </a:r>
          </a:p>
        </p:txBody>
      </p:sp>
      <p:graphicFrame>
        <p:nvGraphicFramePr>
          <p:cNvPr id="6146" name="Object 2"/>
          <p:cNvGraphicFramePr>
            <a:graphicFrameLocks noChangeAspect="1"/>
          </p:cNvGraphicFramePr>
          <p:nvPr>
            <p:extLst>
              <p:ext uri="{D42A27DB-BD31-4B8C-83A1-F6EECF244321}">
                <p14:modId xmlns:p14="http://schemas.microsoft.com/office/powerpoint/2010/main" val="3434712240"/>
              </p:ext>
            </p:extLst>
          </p:nvPr>
        </p:nvGraphicFramePr>
        <p:xfrm>
          <a:off x="609600" y="2286000"/>
          <a:ext cx="5588000" cy="469900"/>
        </p:xfrm>
        <a:graphic>
          <a:graphicData uri="http://schemas.openxmlformats.org/presentationml/2006/ole">
            <mc:AlternateContent xmlns:mc="http://schemas.openxmlformats.org/markup-compatibility/2006">
              <mc:Choice xmlns:v="urn:schemas-microsoft-com:vml" Requires="v">
                <p:oleObj name="Equation" r:id="rId2" imgW="5587920" imgH="469800" progId="Equation.DSMT4">
                  <p:embed/>
                </p:oleObj>
              </mc:Choice>
              <mc:Fallback>
                <p:oleObj name="Equation" r:id="rId2" imgW="5587920" imgH="469800" progId="Equation.DSMT4">
                  <p:embed/>
                  <p:pic>
                    <p:nvPicPr>
                      <p:cNvPr id="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2286000"/>
                        <a:ext cx="5588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Using a Graphing Calculator to Solve Absolute Value Inequalities (cont.)</a:t>
            </a:r>
          </a:p>
        </p:txBody>
      </p:sp>
      <p:sp>
        <p:nvSpPr>
          <p:cNvPr id="3" name="Content Placeholder 2"/>
          <p:cNvSpPr>
            <a:spLocks noGrp="1"/>
          </p:cNvSpPr>
          <p:nvPr>
            <p:ph idx="1"/>
          </p:nvPr>
        </p:nvSpPr>
        <p:spPr/>
        <p:txBody>
          <a:bodyPr>
            <a:normAutofit/>
          </a:bodyPr>
          <a:lstStyle/>
          <a:p>
            <a:pPr marL="0" indent="0">
              <a:buNone/>
              <a:tabLst>
                <a:tab pos="463550" algn="l"/>
              </a:tabLst>
            </a:pPr>
            <a:r>
              <a:rPr lang="en-US" dirty="0"/>
              <a:t>Press             and enter the appropriate values for </a:t>
            </a:r>
            <a:r>
              <a:rPr lang="en-US" dirty="0">
                <a:latin typeface="Consolas" panose="020B0609020204030204" pitchFamily="49" charset="0"/>
              </a:rPr>
              <a:t>Xmin, Xmax, Ymin, </a:t>
            </a:r>
            <a:r>
              <a:rPr lang="en-US" dirty="0"/>
              <a:t>and </a:t>
            </a:r>
            <a:r>
              <a:rPr lang="en-US" dirty="0">
                <a:latin typeface="Consolas" panose="020B0609020204030204" pitchFamily="49" charset="0"/>
              </a:rPr>
              <a:t>Ymax</a:t>
            </a:r>
            <a:r>
              <a:rPr lang="en-US" dirty="0"/>
              <a:t>. The graph will now appear more zoomed in, as shown here.</a:t>
            </a:r>
          </a:p>
          <a:p>
            <a:pPr marL="0" indent="0">
              <a:buNone/>
              <a:tabLst>
                <a:tab pos="463550" algn="l"/>
              </a:tabLst>
            </a:pPr>
            <a:endParaRPr lang="en-US" dirty="0"/>
          </a:p>
          <a:p>
            <a:pPr marL="0" indent="0">
              <a:buNone/>
              <a:tabLst>
                <a:tab pos="463550" algn="l"/>
              </a:tabLst>
            </a:pPr>
            <a:endParaRPr lang="en-US" dirty="0"/>
          </a:p>
          <a:p>
            <a:pPr marL="0" indent="0">
              <a:buNone/>
              <a:tabLst>
                <a:tab pos="463550" algn="l"/>
              </a:tabLst>
            </a:pPr>
            <a:endParaRPr lang="en-US" dirty="0"/>
          </a:p>
          <a:p>
            <a:pPr marL="0" indent="0">
              <a:buNone/>
              <a:tabLst>
                <a:tab pos="463550" algn="l"/>
              </a:tabLst>
            </a:pPr>
            <a:endParaRPr lang="en-US" dirty="0"/>
          </a:p>
        </p:txBody>
      </p:sp>
      <p:pic>
        <p:nvPicPr>
          <p:cNvPr id="8" name="Picture 7">
            <a:extLst>
              <a:ext uri="{FF2B5EF4-FFF2-40B4-BE49-F238E27FC236}">
                <a16:creationId xmlns:a16="http://schemas.microsoft.com/office/drawing/2014/main" id="{2389BC2D-C5B2-C18D-03CC-D7E1EC0A740B}"/>
              </a:ext>
            </a:extLst>
          </p:cNvPr>
          <p:cNvPicPr>
            <a:picLocks noChangeAspect="1"/>
          </p:cNvPicPr>
          <p:nvPr/>
        </p:nvPicPr>
        <p:blipFill>
          <a:blip r:embed="rId2"/>
          <a:stretch>
            <a:fillRect/>
          </a:stretch>
        </p:blipFill>
        <p:spPr>
          <a:xfrm>
            <a:off x="1371600" y="1414444"/>
            <a:ext cx="956615" cy="303866"/>
          </a:xfrm>
          <a:prstGeom prst="rect">
            <a:avLst/>
          </a:prstGeom>
        </p:spPr>
      </p:pic>
      <p:pic>
        <p:nvPicPr>
          <p:cNvPr id="10" name="Picture 9">
            <a:extLst>
              <a:ext uri="{FF2B5EF4-FFF2-40B4-BE49-F238E27FC236}">
                <a16:creationId xmlns:a16="http://schemas.microsoft.com/office/drawing/2014/main" id="{18EB49CA-5B6F-0E4F-6CA2-1279549A6E81}"/>
              </a:ext>
            </a:extLst>
          </p:cNvPr>
          <p:cNvPicPr>
            <a:picLocks noChangeAspect="1"/>
          </p:cNvPicPr>
          <p:nvPr/>
        </p:nvPicPr>
        <p:blipFill>
          <a:blip r:embed="rId3"/>
          <a:stretch>
            <a:fillRect/>
          </a:stretch>
        </p:blipFill>
        <p:spPr>
          <a:xfrm>
            <a:off x="2971800" y="2971800"/>
            <a:ext cx="3276600" cy="2290438"/>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Using a Graphing Calculator to Solve Absolute Value Inequalities (cont.)</a:t>
            </a:r>
          </a:p>
        </p:txBody>
      </p:sp>
      <p:sp>
        <p:nvSpPr>
          <p:cNvPr id="3" name="Content Placeholder 2"/>
          <p:cNvSpPr>
            <a:spLocks noGrp="1"/>
          </p:cNvSpPr>
          <p:nvPr>
            <p:ph idx="1"/>
          </p:nvPr>
        </p:nvSpPr>
        <p:spPr>
          <a:xfrm>
            <a:off x="457200" y="1280160"/>
            <a:ext cx="8229600" cy="4573560"/>
          </a:xfrm>
        </p:spPr>
        <p:txBody>
          <a:bodyPr>
            <a:spAutoFit/>
          </a:bodyPr>
          <a:lstStyle/>
          <a:p>
            <a:pPr>
              <a:tabLst>
                <a:tab pos="463550" algn="l"/>
              </a:tabLst>
            </a:pPr>
            <a:r>
              <a:rPr lang="en-US" b="1" dirty="0"/>
              <a:t>a.	</a:t>
            </a:r>
            <a:r>
              <a:rPr lang="en-US" dirty="0"/>
              <a:t>From Example 3, we know that the intersections 	occur at </a:t>
            </a:r>
            <a:r>
              <a:rPr lang="en-US" i="1" dirty="0"/>
              <a:t>x</a:t>
            </a:r>
            <a:r>
              <a:rPr lang="en-US" dirty="0"/>
              <a:t> = </a:t>
            </a:r>
            <a:r>
              <a:rPr lang="en-US" dirty="0">
                <a:latin typeface="Symbol" pitchFamily="18" charset="2"/>
              </a:rPr>
              <a:t>-</a:t>
            </a:r>
            <a:r>
              <a:rPr lang="en-US" dirty="0"/>
              <a:t>1.5 and </a:t>
            </a:r>
            <a:r>
              <a:rPr lang="en-US" i="1" dirty="0"/>
              <a:t>x</a:t>
            </a:r>
            <a:r>
              <a:rPr lang="en-US" dirty="0"/>
              <a:t> = 6.5. Looking at the graphs, 	we see that the graph of the absolute value is below 	the line </a:t>
            </a:r>
            <a:r>
              <a:rPr lang="en-US" i="1" dirty="0"/>
              <a:t>y</a:t>
            </a:r>
            <a:r>
              <a:rPr lang="en-US" dirty="0"/>
              <a:t> = 8 on the interval (</a:t>
            </a:r>
            <a:r>
              <a:rPr lang="en-US" dirty="0">
                <a:latin typeface="Symbol" pitchFamily="18" charset="2"/>
              </a:rPr>
              <a:t>-</a:t>
            </a:r>
            <a:r>
              <a:rPr lang="en-US" dirty="0"/>
              <a:t>1.5, 6.5). Thus, the 	interval </a:t>
            </a:r>
            <a:r>
              <a:rPr lang="en-US" dirty="0">
                <a:solidFill>
                  <a:srgbClr val="FF0000"/>
                </a:solidFill>
              </a:rPr>
              <a:t>(</a:t>
            </a:r>
            <a:r>
              <a:rPr lang="en-US" dirty="0">
                <a:solidFill>
                  <a:srgbClr val="FF0000"/>
                </a:solidFill>
                <a:latin typeface="Symbol" pitchFamily="18" charset="2"/>
              </a:rPr>
              <a:t>-</a:t>
            </a:r>
            <a:r>
              <a:rPr lang="en-US" dirty="0">
                <a:solidFill>
                  <a:srgbClr val="FF0000"/>
                </a:solidFill>
              </a:rPr>
              <a:t>1.5, 6.5) </a:t>
            </a:r>
            <a:r>
              <a:rPr lang="en-US" dirty="0"/>
              <a:t>is the solution set for</a:t>
            </a:r>
          </a:p>
          <a:p>
            <a:pPr>
              <a:tabLst>
                <a:tab pos="463550" algn="l"/>
              </a:tabLst>
            </a:pPr>
            <a:r>
              <a:rPr lang="en-US" b="1" dirty="0"/>
              <a:t>b.	</a:t>
            </a:r>
            <a:r>
              <a:rPr lang="en-US" dirty="0"/>
              <a:t>Looking at the graph, we see that the graph of the 	absolute value is above the line </a:t>
            </a:r>
            <a:r>
              <a:rPr lang="en-US" i="1" dirty="0"/>
              <a:t>y</a:t>
            </a:r>
            <a:r>
              <a:rPr lang="en-US" dirty="0"/>
              <a:t> = 8 on the 	intervals (</a:t>
            </a:r>
            <a:r>
              <a:rPr lang="en-US" dirty="0">
                <a:latin typeface="Symbol" pitchFamily="18" charset="2"/>
              </a:rPr>
              <a:t>-</a:t>
            </a:r>
            <a:r>
              <a:rPr lang="en-US" dirty="0">
                <a:latin typeface="Symbol" pitchFamily="18" charset="2"/>
                <a:sym typeface="Symbol"/>
              </a:rPr>
              <a:t></a:t>
            </a:r>
            <a:r>
              <a:rPr lang="en-US" dirty="0"/>
              <a:t>, </a:t>
            </a:r>
            <a:r>
              <a:rPr lang="en-US" dirty="0">
                <a:latin typeface="Symbol" pitchFamily="18" charset="2"/>
              </a:rPr>
              <a:t>-</a:t>
            </a:r>
            <a:r>
              <a:rPr lang="en-US" dirty="0"/>
              <a:t>1.5) and (6.5, </a:t>
            </a:r>
            <a:r>
              <a:rPr lang="en-US" dirty="0">
                <a:latin typeface="Symbol" pitchFamily="18" charset="2"/>
                <a:sym typeface="Symbol"/>
              </a:rPr>
              <a:t></a:t>
            </a:r>
            <a:r>
              <a:rPr lang="en-US" dirty="0"/>
              <a:t>).  Thus, the interval 	</a:t>
            </a:r>
            <a:r>
              <a:rPr lang="en-US" dirty="0">
                <a:solidFill>
                  <a:srgbClr val="FF0000"/>
                </a:solidFill>
              </a:rPr>
              <a:t>(</a:t>
            </a:r>
            <a:r>
              <a:rPr lang="en-US" dirty="0">
                <a:solidFill>
                  <a:srgbClr val="FF0000"/>
                </a:solidFill>
                <a:latin typeface="Symbol" pitchFamily="18" charset="2"/>
              </a:rPr>
              <a:t>-</a:t>
            </a:r>
            <a:r>
              <a:rPr lang="en-US" dirty="0">
                <a:solidFill>
                  <a:srgbClr val="FF0000"/>
                </a:solidFill>
                <a:latin typeface="Symbol" pitchFamily="18" charset="2"/>
                <a:sym typeface="Symbol"/>
              </a:rPr>
              <a:t></a:t>
            </a:r>
            <a:r>
              <a:rPr lang="en-US" dirty="0">
                <a:solidFill>
                  <a:srgbClr val="FF0000"/>
                </a:solidFill>
              </a:rPr>
              <a:t>, </a:t>
            </a:r>
            <a:r>
              <a:rPr lang="en-US" dirty="0">
                <a:solidFill>
                  <a:srgbClr val="FF0000"/>
                </a:solidFill>
                <a:latin typeface="Symbol" pitchFamily="18" charset="2"/>
              </a:rPr>
              <a:t>-</a:t>
            </a:r>
            <a:r>
              <a:rPr lang="en-US" dirty="0">
                <a:solidFill>
                  <a:srgbClr val="FF0000"/>
                </a:solidFill>
              </a:rPr>
              <a:t>1.5)</a:t>
            </a:r>
            <a:r>
              <a:rPr lang="en-US" dirty="0">
                <a:solidFill>
                  <a:srgbClr val="FF0000"/>
                </a:solidFill>
                <a:sym typeface="Symbol" panose="05050102010706020507" pitchFamily="18" charset="2"/>
              </a:rPr>
              <a:t></a:t>
            </a:r>
            <a:r>
              <a:rPr lang="en-US" dirty="0">
                <a:solidFill>
                  <a:srgbClr val="FF0000"/>
                </a:solidFill>
              </a:rPr>
              <a:t>(6.5, </a:t>
            </a:r>
            <a:r>
              <a:rPr lang="en-US" dirty="0">
                <a:solidFill>
                  <a:srgbClr val="FF0000"/>
                </a:solidFill>
                <a:sym typeface="Symbol"/>
              </a:rPr>
              <a:t></a:t>
            </a:r>
            <a:r>
              <a:rPr lang="en-US" dirty="0">
                <a:solidFill>
                  <a:srgbClr val="FF0000"/>
                </a:solidFill>
              </a:rPr>
              <a:t>) </a:t>
            </a:r>
            <a:r>
              <a:rPr lang="en-US" dirty="0"/>
              <a:t>is the solution set for </a:t>
            </a:r>
          </a:p>
          <a:p>
            <a:pPr marL="0" indent="0">
              <a:buNone/>
              <a:tabLst>
                <a:tab pos="463550" algn="l"/>
              </a:tabLst>
            </a:pPr>
            <a:r>
              <a:rPr lang="en-US" dirty="0"/>
              <a:t> </a:t>
            </a:r>
          </a:p>
        </p:txBody>
      </p:sp>
      <p:graphicFrame>
        <p:nvGraphicFramePr>
          <p:cNvPr id="7171" name="Object 3"/>
          <p:cNvGraphicFramePr>
            <a:graphicFrameLocks noChangeAspect="1"/>
          </p:cNvGraphicFramePr>
          <p:nvPr/>
        </p:nvGraphicFramePr>
        <p:xfrm>
          <a:off x="6819900" y="3041070"/>
          <a:ext cx="1562100" cy="469900"/>
        </p:xfrm>
        <a:graphic>
          <a:graphicData uri="http://schemas.openxmlformats.org/presentationml/2006/ole">
            <mc:AlternateContent xmlns:mc="http://schemas.openxmlformats.org/markup-compatibility/2006">
              <mc:Choice xmlns:v="urn:schemas-microsoft-com:vml" Requires="v">
                <p:oleObj name="Equation" r:id="rId2" imgW="1562040" imgH="469800" progId="Equation.DSMT4">
                  <p:embed/>
                </p:oleObj>
              </mc:Choice>
              <mc:Fallback>
                <p:oleObj name="Equation" r:id="rId2" imgW="1562040" imgH="469800" progId="Equation.DSMT4">
                  <p:embed/>
                  <p:pic>
                    <p:nvPicPr>
                      <p:cNvPr id="0"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19900" y="3041070"/>
                        <a:ext cx="1562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8675" name="Object 3"/>
          <p:cNvGraphicFramePr>
            <a:graphicFrameLocks noChangeAspect="1"/>
          </p:cNvGraphicFramePr>
          <p:nvPr>
            <p:extLst>
              <p:ext uri="{D42A27DB-BD31-4B8C-83A1-F6EECF244321}">
                <p14:modId xmlns:p14="http://schemas.microsoft.com/office/powerpoint/2010/main" val="1967663616"/>
              </p:ext>
            </p:extLst>
          </p:nvPr>
        </p:nvGraphicFramePr>
        <p:xfrm>
          <a:off x="7048500" y="4801980"/>
          <a:ext cx="1562100" cy="469900"/>
        </p:xfrm>
        <a:graphic>
          <a:graphicData uri="http://schemas.openxmlformats.org/presentationml/2006/ole">
            <mc:AlternateContent xmlns:mc="http://schemas.openxmlformats.org/markup-compatibility/2006">
              <mc:Choice xmlns:v="urn:schemas-microsoft-com:vml" Requires="v">
                <p:oleObj name="Equation" r:id="rId4" imgW="1562040" imgH="469800" progId="Equation.DSMT4">
                  <p:embed/>
                </p:oleObj>
              </mc:Choice>
              <mc:Fallback>
                <p:oleObj name="Equation" r:id="rId4" imgW="1562040" imgH="4698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48500" y="4801980"/>
                        <a:ext cx="1562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86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Properties: Zeros of Polynomial Functions</a:t>
            </a:r>
          </a:p>
        </p:txBody>
      </p:sp>
      <p:sp>
        <p:nvSpPr>
          <p:cNvPr id="3" name="Content Placeholder 2"/>
          <p:cNvSpPr>
            <a:spLocks noGrp="1"/>
          </p:cNvSpPr>
          <p:nvPr>
            <p:ph idx="1"/>
          </p:nvPr>
        </p:nvSpPr>
        <p:spPr>
          <a:xfrm>
            <a:off x="411480" y="1280160"/>
            <a:ext cx="8321040" cy="3970318"/>
          </a:xfrm>
          <a:solidFill>
            <a:srgbClr val="FFFFCC"/>
          </a:solidFill>
          <a:ln w="28575">
            <a:solidFill>
              <a:srgbClr val="000000"/>
            </a:solidFill>
          </a:ln>
        </p:spPr>
        <p:txBody>
          <a:bodyPr>
            <a:spAutoFit/>
          </a:bodyPr>
          <a:lstStyle/>
          <a:p>
            <a:pPr marL="0" indent="0">
              <a:spcBef>
                <a:spcPts val="0"/>
              </a:spcBef>
              <a:buNone/>
              <a:tabLst>
                <a:tab pos="463550" algn="l"/>
              </a:tabLst>
            </a:pPr>
            <a:r>
              <a:rPr lang="en-US" b="1" dirty="0">
                <a:solidFill>
                  <a:srgbClr val="000000"/>
                </a:solidFill>
              </a:rPr>
              <a:t>1.	</a:t>
            </a:r>
            <a:r>
              <a:rPr lang="en-US" dirty="0">
                <a:solidFill>
                  <a:srgbClr val="000000"/>
                </a:solidFill>
              </a:rPr>
              <a:t>Nonconstant linear functions have 1 distinct zero. 	(The graph crosses the </a:t>
            </a:r>
            <a:r>
              <a:rPr lang="en-US" i="1" dirty="0">
                <a:solidFill>
                  <a:srgbClr val="000000"/>
                </a:solidFill>
              </a:rPr>
              <a:t>x</a:t>
            </a:r>
            <a:r>
              <a:rPr lang="en-US" dirty="0">
                <a:solidFill>
                  <a:srgbClr val="000000"/>
                </a:solidFill>
              </a:rPr>
              <a:t>-axis once.) </a:t>
            </a:r>
          </a:p>
          <a:p>
            <a:pPr marL="0" indent="0">
              <a:spcBef>
                <a:spcPts val="0"/>
              </a:spcBef>
              <a:buNone/>
              <a:tabLst>
                <a:tab pos="463550" algn="l"/>
              </a:tabLst>
            </a:pPr>
            <a:r>
              <a:rPr lang="en-US" b="1" dirty="0">
                <a:solidFill>
                  <a:srgbClr val="000000"/>
                </a:solidFill>
              </a:rPr>
              <a:t>2.	</a:t>
            </a:r>
            <a:r>
              <a:rPr lang="en-US" dirty="0">
                <a:solidFill>
                  <a:srgbClr val="000000"/>
                </a:solidFill>
              </a:rPr>
              <a:t>Quadratic functions have 2 distinct zeros, 1 distinct 	zero, or none. (The graph crosses the </a:t>
            </a:r>
            <a:r>
              <a:rPr lang="en-US" i="1" dirty="0">
                <a:solidFill>
                  <a:srgbClr val="000000"/>
                </a:solidFill>
              </a:rPr>
              <a:t>x</a:t>
            </a:r>
            <a:r>
              <a:rPr lang="en-US" dirty="0">
                <a:solidFill>
                  <a:srgbClr val="000000"/>
                </a:solidFill>
              </a:rPr>
              <a:t>-axis twice, 	just touches the </a:t>
            </a:r>
            <a:r>
              <a:rPr lang="en-US" i="1" dirty="0">
                <a:solidFill>
                  <a:srgbClr val="000000"/>
                </a:solidFill>
              </a:rPr>
              <a:t>x</a:t>
            </a:r>
            <a:r>
              <a:rPr lang="en-US" dirty="0">
                <a:solidFill>
                  <a:srgbClr val="000000"/>
                </a:solidFill>
              </a:rPr>
              <a:t>-axis, or doesn’t cross at all.) </a:t>
            </a:r>
          </a:p>
          <a:p>
            <a:pPr marL="0" indent="0">
              <a:spcBef>
                <a:spcPts val="0"/>
              </a:spcBef>
              <a:buNone/>
              <a:tabLst>
                <a:tab pos="463550" algn="l"/>
              </a:tabLst>
            </a:pPr>
            <a:r>
              <a:rPr lang="en-US" b="1" dirty="0">
                <a:solidFill>
                  <a:srgbClr val="000000"/>
                </a:solidFill>
              </a:rPr>
              <a:t>3.	</a:t>
            </a:r>
            <a:r>
              <a:rPr lang="en-US" dirty="0">
                <a:solidFill>
                  <a:srgbClr val="000000"/>
                </a:solidFill>
              </a:rPr>
              <a:t>Cubic functions have 3 distinct zeros, 2 distinct zeros, 	or 1 distinct zero. (The graph crosses the </a:t>
            </a:r>
            <a:r>
              <a:rPr lang="en-US" i="1" dirty="0">
                <a:solidFill>
                  <a:srgbClr val="000000"/>
                </a:solidFill>
              </a:rPr>
              <a:t>x</a:t>
            </a:r>
            <a:r>
              <a:rPr lang="en-US" dirty="0">
                <a:solidFill>
                  <a:srgbClr val="000000"/>
                </a:solidFill>
              </a:rPr>
              <a:t>-axis three 	times, crosses once and just touches once, or crosses 	just once.)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a:t>
            </a:r>
          </a:p>
        </p:txBody>
      </p:sp>
      <p:sp>
        <p:nvSpPr>
          <p:cNvPr id="3" name="Content Placeholder 2"/>
          <p:cNvSpPr>
            <a:spLocks noGrp="1"/>
          </p:cNvSpPr>
          <p:nvPr>
            <p:ph idx="1"/>
          </p:nvPr>
        </p:nvSpPr>
        <p:spPr>
          <a:xfrm>
            <a:off x="457200" y="1280160"/>
            <a:ext cx="8229600" cy="3970318"/>
          </a:xfrm>
          <a:noFill/>
          <a:ln w="28575">
            <a:solidFill>
              <a:srgbClr val="FF0000"/>
            </a:solidFill>
          </a:ln>
        </p:spPr>
        <p:txBody>
          <a:bodyPr>
            <a:spAutoFit/>
          </a:bodyPr>
          <a:lstStyle/>
          <a:p>
            <a:pPr marL="0" indent="0">
              <a:buNone/>
            </a:pPr>
            <a:r>
              <a:rPr lang="en-US" dirty="0">
                <a:solidFill>
                  <a:srgbClr val="000000"/>
                </a:solidFill>
              </a:rPr>
              <a:t>When a polynomial is second-degree or higher, the same factor may occur multiple times. This means that the corresponding zero may appear more than once. That is, if a binomial factor is squared, then the corresponding zero is said to be of multiplicity 2. If the factor is cubed, then the corresponding zero is of multiplicity 3, and so on. For example, consider                         </a:t>
            </a:r>
            <a:r>
              <a:rPr lang="en-US" i="1" dirty="0">
                <a:solidFill>
                  <a:srgbClr val="000000"/>
                </a:solidFill>
              </a:rPr>
              <a:t>P</a:t>
            </a:r>
            <a:r>
              <a:rPr lang="en-US" dirty="0">
                <a:solidFill>
                  <a:srgbClr val="000000"/>
                </a:solidFill>
              </a:rPr>
              <a:t>(</a:t>
            </a:r>
            <a:r>
              <a:rPr lang="en-US" i="1" dirty="0">
                <a:solidFill>
                  <a:srgbClr val="000000"/>
                </a:solidFill>
              </a:rPr>
              <a:t>x</a:t>
            </a:r>
            <a:r>
              <a:rPr lang="en-US" dirty="0">
                <a:solidFill>
                  <a:srgbClr val="000000"/>
                </a:solidFill>
              </a:rPr>
              <a:t>) = </a:t>
            </a:r>
            <a:r>
              <a:rPr lang="en-US" i="1" dirty="0">
                <a:solidFill>
                  <a:srgbClr val="000000"/>
                </a:solidFill>
              </a:rPr>
              <a:t>x</a:t>
            </a:r>
            <a:r>
              <a:rPr lang="en-US" baseline="30000" dirty="0">
                <a:solidFill>
                  <a:srgbClr val="000000"/>
                </a:solidFill>
              </a:rPr>
              <a:t>3</a:t>
            </a:r>
            <a:r>
              <a:rPr lang="en-US" dirty="0">
                <a:solidFill>
                  <a:srgbClr val="000000"/>
                </a:solidFill>
              </a:rPr>
              <a:t> – 3</a:t>
            </a:r>
            <a:r>
              <a:rPr lang="en-US" i="1" dirty="0">
                <a:solidFill>
                  <a:srgbClr val="000000"/>
                </a:solidFill>
              </a:rPr>
              <a:t>x</a:t>
            </a:r>
            <a:r>
              <a:rPr lang="en-US" baseline="30000" dirty="0">
                <a:solidFill>
                  <a:srgbClr val="000000"/>
                </a:solidFill>
              </a:rPr>
              <a:t>2</a:t>
            </a:r>
            <a:r>
              <a:rPr lang="en-US" dirty="0">
                <a:solidFill>
                  <a:srgbClr val="000000"/>
                </a:solidFill>
              </a:rPr>
              <a:t> − 24</a:t>
            </a:r>
            <a:r>
              <a:rPr lang="en-US" i="1" dirty="0">
                <a:solidFill>
                  <a:srgbClr val="000000"/>
                </a:solidFill>
              </a:rPr>
              <a:t>x</a:t>
            </a:r>
            <a:r>
              <a:rPr lang="en-US" dirty="0">
                <a:solidFill>
                  <a:srgbClr val="000000"/>
                </a:solidFill>
              </a:rPr>
              <a:t> + 80  = (</a:t>
            </a:r>
            <a:r>
              <a:rPr lang="en-US" i="1" dirty="0">
                <a:solidFill>
                  <a:srgbClr val="000000"/>
                </a:solidFill>
              </a:rPr>
              <a:t>x</a:t>
            </a:r>
            <a:r>
              <a:rPr lang="en-US" dirty="0">
                <a:solidFill>
                  <a:srgbClr val="000000"/>
                </a:solidFill>
              </a:rPr>
              <a:t> + 5)(</a:t>
            </a:r>
            <a:r>
              <a:rPr lang="en-US" i="1" dirty="0">
                <a:solidFill>
                  <a:srgbClr val="000000"/>
                </a:solidFill>
              </a:rPr>
              <a:t>x</a:t>
            </a:r>
            <a:r>
              <a:rPr lang="en-US" dirty="0">
                <a:solidFill>
                  <a:srgbClr val="000000"/>
                </a:solidFill>
              </a:rPr>
              <a:t> – 4)</a:t>
            </a:r>
            <a:r>
              <a:rPr lang="en-US" baseline="30000" dirty="0">
                <a:solidFill>
                  <a:srgbClr val="000000"/>
                </a:solidFill>
              </a:rPr>
              <a:t>2</a:t>
            </a:r>
            <a:r>
              <a:rPr lang="en-US" dirty="0">
                <a:solidFill>
                  <a:srgbClr val="000000"/>
                </a:solidFill>
              </a:rPr>
              <a:t> . There are technically three zeros, </a:t>
            </a:r>
            <a:r>
              <a:rPr lang="en-US" dirty="0">
                <a:solidFill>
                  <a:srgbClr val="000000"/>
                </a:solidFill>
                <a:latin typeface="Symbol" pitchFamily="18" charset="2"/>
              </a:rPr>
              <a:t>-</a:t>
            </a:r>
            <a:r>
              <a:rPr lang="en-US" dirty="0">
                <a:solidFill>
                  <a:srgbClr val="000000"/>
                </a:solidFill>
              </a:rPr>
              <a:t>5, 4, and 4.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 (cont.)</a:t>
            </a:r>
          </a:p>
        </p:txBody>
      </p:sp>
      <p:sp>
        <p:nvSpPr>
          <p:cNvPr id="3" name="Content Placeholder 2"/>
          <p:cNvSpPr>
            <a:spLocks noGrp="1"/>
          </p:cNvSpPr>
          <p:nvPr>
            <p:ph idx="1"/>
          </p:nvPr>
        </p:nvSpPr>
        <p:spPr>
          <a:xfrm>
            <a:off x="457200" y="1280160"/>
            <a:ext cx="8229600" cy="1815882"/>
          </a:xfrm>
          <a:noFill/>
          <a:ln w="28575">
            <a:solidFill>
              <a:srgbClr val="FF0000"/>
            </a:solidFill>
          </a:ln>
        </p:spPr>
        <p:txBody>
          <a:bodyPr>
            <a:spAutoFit/>
          </a:bodyPr>
          <a:lstStyle/>
          <a:p>
            <a:pPr marL="0" indent="0">
              <a:buNone/>
            </a:pPr>
            <a:r>
              <a:rPr lang="en-US" dirty="0">
                <a:solidFill>
                  <a:srgbClr val="000000"/>
                </a:solidFill>
              </a:rPr>
              <a:t>Since 4 appears twice, 4 is a zero of multiplicity 2 and the only distinct zeros are </a:t>
            </a:r>
            <a:r>
              <a:rPr lang="en-US" dirty="0">
                <a:solidFill>
                  <a:srgbClr val="000000"/>
                </a:solidFill>
                <a:latin typeface="Symbol" pitchFamily="18" charset="2"/>
              </a:rPr>
              <a:t>-</a:t>
            </a:r>
            <a:r>
              <a:rPr lang="en-US" dirty="0">
                <a:solidFill>
                  <a:srgbClr val="000000"/>
                </a:solidFill>
              </a:rPr>
              <a:t>5 and 4. As we will see, this has a major effect on the appearance and behavior of the corresponding graph of the function.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pt-BR" dirty="0"/>
              <a:t>Example 1: Using One Graph to Solve a Polynomial Equation </a:t>
            </a:r>
            <a:endParaRPr lang="en-US" dirty="0"/>
          </a:p>
        </p:txBody>
      </p:sp>
      <p:sp>
        <p:nvSpPr>
          <p:cNvPr id="3" name="Content Placeholder 2"/>
          <p:cNvSpPr>
            <a:spLocks noGrp="1"/>
          </p:cNvSpPr>
          <p:nvPr>
            <p:ph idx="1"/>
          </p:nvPr>
        </p:nvSpPr>
        <p:spPr/>
        <p:txBody>
          <a:bodyPr/>
          <a:lstStyle/>
          <a:p>
            <a:pPr marL="0" indent="0">
              <a:buNone/>
            </a:pPr>
            <a:r>
              <a:rPr lang="en-US" dirty="0"/>
              <a:t>Use a graphing calculator to solve the equation</a:t>
            </a:r>
          </a:p>
          <a:p>
            <a:pPr marL="0" indent="0">
              <a:buNone/>
            </a:pPr>
            <a:endParaRPr lang="en-US" dirty="0"/>
          </a:p>
          <a:p>
            <a:pPr marL="0" indent="0">
              <a:buNone/>
            </a:pPr>
            <a:r>
              <a:rPr lang="en-US" b="1" dirty="0"/>
              <a:t>Solution </a:t>
            </a:r>
          </a:p>
          <a:p>
            <a:pPr marL="0" indent="0">
              <a:buNone/>
            </a:pPr>
            <a:r>
              <a:rPr lang="en-US" dirty="0"/>
              <a:t>Begin by manipulating the equation so that one side is 0. Press      and enter the indicated function on the nonzero side for </a:t>
            </a:r>
            <a:r>
              <a:rPr lang="en-US" dirty="0">
                <a:latin typeface="Consolas" panose="020B0609020204030204" pitchFamily="49" charset="0"/>
              </a:rPr>
              <a:t>Y1</a:t>
            </a:r>
            <a:r>
              <a:rPr lang="en-US" dirty="0"/>
              <a:t>. The zeros of this function are the roots of the original equation.  </a:t>
            </a:r>
          </a:p>
          <a:p>
            <a:pPr marL="0" indent="0">
              <a:buNone/>
            </a:pPr>
            <a:endParaRPr lang="en-US" dirty="0"/>
          </a:p>
        </p:txBody>
      </p:sp>
      <p:graphicFrame>
        <p:nvGraphicFramePr>
          <p:cNvPr id="1026" name="Object 2"/>
          <p:cNvGraphicFramePr>
            <a:graphicFrameLocks noChangeAspect="1"/>
          </p:cNvGraphicFramePr>
          <p:nvPr>
            <p:extLst>
              <p:ext uri="{D42A27DB-BD31-4B8C-83A1-F6EECF244321}">
                <p14:modId xmlns:p14="http://schemas.microsoft.com/office/powerpoint/2010/main" val="3942048864"/>
              </p:ext>
            </p:extLst>
          </p:nvPr>
        </p:nvGraphicFramePr>
        <p:xfrm>
          <a:off x="562265" y="1784120"/>
          <a:ext cx="2755900" cy="381000"/>
        </p:xfrm>
        <a:graphic>
          <a:graphicData uri="http://schemas.openxmlformats.org/presentationml/2006/ole">
            <mc:AlternateContent xmlns:mc="http://schemas.openxmlformats.org/markup-compatibility/2006">
              <mc:Choice xmlns:v="urn:schemas-microsoft-com:vml" Requires="v">
                <p:oleObj name="Equation" r:id="rId2" imgW="2755800" imgH="380880" progId="Equation.DSMT4">
                  <p:embed/>
                </p:oleObj>
              </mc:Choice>
              <mc:Fallback>
                <p:oleObj name="Equation" r:id="rId2" imgW="2755800" imgH="380880" progId="Equation.DSMT4">
                  <p:embed/>
                  <p:pic>
                    <p:nvPicPr>
                      <p:cNvPr id="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2265" y="1784120"/>
                        <a:ext cx="2755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8" name="Object 4"/>
          <p:cNvGraphicFramePr>
            <a:graphicFrameLocks noChangeAspect="1"/>
          </p:cNvGraphicFramePr>
          <p:nvPr/>
        </p:nvGraphicFramePr>
        <p:xfrm>
          <a:off x="3318165" y="4696690"/>
          <a:ext cx="2667000" cy="381000"/>
        </p:xfrm>
        <a:graphic>
          <a:graphicData uri="http://schemas.openxmlformats.org/presentationml/2006/ole">
            <mc:AlternateContent xmlns:mc="http://schemas.openxmlformats.org/markup-compatibility/2006">
              <mc:Choice xmlns:v="urn:schemas-microsoft-com:vml" Requires="v">
                <p:oleObj name="Equation" r:id="rId4" imgW="2666880" imgH="380880" progId="Equation.DSMT4">
                  <p:embed/>
                </p:oleObj>
              </mc:Choice>
              <mc:Fallback>
                <p:oleObj name="Equation" r:id="rId4" imgW="2666880" imgH="3808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18165" y="4696690"/>
                        <a:ext cx="2667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9" name="Object 5"/>
          <p:cNvGraphicFramePr>
            <a:graphicFrameLocks noChangeAspect="1"/>
          </p:cNvGraphicFramePr>
          <p:nvPr/>
        </p:nvGraphicFramePr>
        <p:xfrm>
          <a:off x="1828800" y="5257800"/>
          <a:ext cx="3162300" cy="381000"/>
        </p:xfrm>
        <a:graphic>
          <a:graphicData uri="http://schemas.openxmlformats.org/presentationml/2006/ole">
            <mc:AlternateContent xmlns:mc="http://schemas.openxmlformats.org/markup-compatibility/2006">
              <mc:Choice xmlns:v="urn:schemas-microsoft-com:vml" Requires="v">
                <p:oleObj name="Equation" r:id="rId6" imgW="3162240" imgH="380880" progId="Equation.DSMT4">
                  <p:embed/>
                </p:oleObj>
              </mc:Choice>
              <mc:Fallback>
                <p:oleObj name="Equation" r:id="rId6" imgW="3162240" imgH="3808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28800" y="5257800"/>
                        <a:ext cx="3162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5" name="Picture 4">
            <a:extLst>
              <a:ext uri="{FF2B5EF4-FFF2-40B4-BE49-F238E27FC236}">
                <a16:creationId xmlns:a16="http://schemas.microsoft.com/office/drawing/2014/main" id="{8C837840-186A-AED9-71B0-B5FDCFEB0D21}"/>
              </a:ext>
            </a:extLst>
          </p:cNvPr>
          <p:cNvPicPr>
            <a:picLocks noChangeAspect="1"/>
          </p:cNvPicPr>
          <p:nvPr/>
        </p:nvPicPr>
        <p:blipFill>
          <a:blip r:embed="rId8"/>
          <a:stretch>
            <a:fillRect/>
          </a:stretch>
        </p:blipFill>
        <p:spPr>
          <a:xfrm>
            <a:off x="1674474" y="3332780"/>
            <a:ext cx="457200" cy="3810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pt-BR" dirty="0"/>
              <a:t>Example 1: Using One Graph to Solve a Polynomial Equation (cont.)</a:t>
            </a:r>
            <a:endParaRPr lang="en-US" dirty="0"/>
          </a:p>
        </p:txBody>
      </p:sp>
      <p:sp>
        <p:nvSpPr>
          <p:cNvPr id="3" name="Content Placeholder 2"/>
          <p:cNvSpPr>
            <a:spLocks noGrp="1"/>
          </p:cNvSpPr>
          <p:nvPr>
            <p:ph idx="1"/>
          </p:nvPr>
        </p:nvSpPr>
        <p:spPr>
          <a:xfrm>
            <a:off x="434340" y="1097280"/>
            <a:ext cx="8229600" cy="4572000"/>
          </a:xfrm>
        </p:spPr>
        <p:txBody>
          <a:bodyPr/>
          <a:lstStyle/>
          <a:p>
            <a:pPr>
              <a:buNone/>
            </a:pPr>
            <a:r>
              <a:rPr lang="en-US" dirty="0"/>
              <a:t>The display should appear as follows. </a:t>
            </a:r>
          </a:p>
          <a:p>
            <a:pPr>
              <a:buNone/>
            </a:pPr>
            <a:endParaRPr lang="en-US" dirty="0"/>
          </a:p>
          <a:p>
            <a:pPr>
              <a:buNone/>
            </a:pPr>
            <a:endParaRPr lang="en-US" dirty="0"/>
          </a:p>
          <a:p>
            <a:pPr>
              <a:buNone/>
            </a:pPr>
            <a:endParaRPr lang="en-US" dirty="0"/>
          </a:p>
          <a:p>
            <a:pPr>
              <a:buNone/>
            </a:pPr>
            <a:endParaRPr lang="en-US" dirty="0"/>
          </a:p>
          <a:p>
            <a:r>
              <a:rPr lang="en-US" dirty="0"/>
              <a:t>Press          . With the standard window, the graph will appear as follows. </a:t>
            </a:r>
          </a:p>
          <a:p>
            <a:pPr>
              <a:buNone/>
            </a:pPr>
            <a:r>
              <a:rPr lang="en-US" dirty="0"/>
              <a:t> </a:t>
            </a:r>
          </a:p>
        </p:txBody>
      </p:sp>
      <p:pic>
        <p:nvPicPr>
          <p:cNvPr id="6" name="Picture 5">
            <a:extLst>
              <a:ext uri="{FF2B5EF4-FFF2-40B4-BE49-F238E27FC236}">
                <a16:creationId xmlns:a16="http://schemas.microsoft.com/office/drawing/2014/main" id="{23E7A106-315F-199C-9152-817A7F2E59BB}"/>
              </a:ext>
            </a:extLst>
          </p:cNvPr>
          <p:cNvPicPr>
            <a:picLocks noChangeAspect="1"/>
          </p:cNvPicPr>
          <p:nvPr/>
        </p:nvPicPr>
        <p:blipFill>
          <a:blip r:embed="rId2"/>
          <a:stretch>
            <a:fillRect/>
          </a:stretch>
        </p:blipFill>
        <p:spPr>
          <a:xfrm>
            <a:off x="3247840" y="1618997"/>
            <a:ext cx="2648320" cy="1810003"/>
          </a:xfrm>
          <a:prstGeom prst="rect">
            <a:avLst/>
          </a:prstGeom>
        </p:spPr>
      </p:pic>
      <p:pic>
        <p:nvPicPr>
          <p:cNvPr id="8" name="Picture 7">
            <a:extLst>
              <a:ext uri="{FF2B5EF4-FFF2-40B4-BE49-F238E27FC236}">
                <a16:creationId xmlns:a16="http://schemas.microsoft.com/office/drawing/2014/main" id="{B91262B3-73AF-6C04-9646-5510AC834F6F}"/>
              </a:ext>
            </a:extLst>
          </p:cNvPr>
          <p:cNvPicPr>
            <a:picLocks noChangeAspect="1"/>
          </p:cNvPicPr>
          <p:nvPr/>
        </p:nvPicPr>
        <p:blipFill>
          <a:blip r:embed="rId3"/>
          <a:stretch>
            <a:fillRect/>
          </a:stretch>
        </p:blipFill>
        <p:spPr>
          <a:xfrm>
            <a:off x="1362034" y="3761401"/>
            <a:ext cx="737276" cy="368638"/>
          </a:xfrm>
          <a:prstGeom prst="rect">
            <a:avLst/>
          </a:prstGeom>
        </p:spPr>
      </p:pic>
      <p:pic>
        <p:nvPicPr>
          <p:cNvPr id="10" name="Picture 9">
            <a:extLst>
              <a:ext uri="{FF2B5EF4-FFF2-40B4-BE49-F238E27FC236}">
                <a16:creationId xmlns:a16="http://schemas.microsoft.com/office/drawing/2014/main" id="{76DD840E-54C7-7AD6-130C-D41A8E0BF23F}"/>
              </a:ext>
            </a:extLst>
          </p:cNvPr>
          <p:cNvPicPr>
            <a:picLocks noChangeAspect="1"/>
          </p:cNvPicPr>
          <p:nvPr/>
        </p:nvPicPr>
        <p:blipFill>
          <a:blip r:embed="rId4"/>
          <a:stretch>
            <a:fillRect/>
          </a:stretch>
        </p:blipFill>
        <p:spPr>
          <a:xfrm>
            <a:off x="3232600" y="4099559"/>
            <a:ext cx="2648320" cy="1842308"/>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pt-BR" dirty="0"/>
              <a:t>Example 1: Using One Graph to Solve a Polynomial Equation (cont.)</a:t>
            </a:r>
            <a:endParaRPr lang="en-US" dirty="0"/>
          </a:p>
        </p:txBody>
      </p:sp>
      <p:sp>
        <p:nvSpPr>
          <p:cNvPr id="3" name="Content Placeholder 2"/>
          <p:cNvSpPr>
            <a:spLocks noGrp="1"/>
          </p:cNvSpPr>
          <p:nvPr>
            <p:ph idx="1"/>
          </p:nvPr>
        </p:nvSpPr>
        <p:spPr>
          <a:xfrm>
            <a:off x="457200" y="1280160"/>
            <a:ext cx="8229600" cy="3194721"/>
          </a:xfrm>
        </p:spPr>
        <p:txBody>
          <a:bodyPr>
            <a:spAutoFit/>
          </a:bodyPr>
          <a:lstStyle/>
          <a:p>
            <a:pPr marL="0" indent="0">
              <a:buNone/>
            </a:pPr>
            <a:r>
              <a:rPr lang="en-US" b="1" dirty="0"/>
              <a:t>Note: </a:t>
            </a:r>
            <a:r>
              <a:rPr lang="en-US" dirty="0"/>
              <a:t>You may want to increase the </a:t>
            </a:r>
            <a:r>
              <a:rPr lang="en-US" i="1" dirty="0"/>
              <a:t>y</a:t>
            </a:r>
            <a:r>
              <a:rPr lang="en-US" dirty="0"/>
              <a:t>-values on the window to see a more complete graph. This will not change the zeros. </a:t>
            </a:r>
          </a:p>
          <a:p>
            <a:pPr marL="0" indent="0">
              <a:buNone/>
            </a:pPr>
            <a:r>
              <a:rPr lang="en-US" dirty="0"/>
              <a:t>Press              to select CALC. On the CALCULATE menu, select zero. Follow the sequence of commands to find the following zeros (and therefore the solutions to the equation).</a:t>
            </a:r>
          </a:p>
        </p:txBody>
      </p:sp>
      <p:pic>
        <p:nvPicPr>
          <p:cNvPr id="6" name="Picture 5">
            <a:extLst>
              <a:ext uri="{FF2B5EF4-FFF2-40B4-BE49-F238E27FC236}">
                <a16:creationId xmlns:a16="http://schemas.microsoft.com/office/drawing/2014/main" id="{39BE8018-7D2D-3D42-AD04-7556E7BDBFE8}"/>
              </a:ext>
            </a:extLst>
          </p:cNvPr>
          <p:cNvPicPr>
            <a:picLocks noChangeAspect="1"/>
          </p:cNvPicPr>
          <p:nvPr/>
        </p:nvPicPr>
        <p:blipFill rotWithShape="1">
          <a:blip r:embed="rId2"/>
          <a:srcRect l="4697" t="8574"/>
          <a:stretch/>
        </p:blipFill>
        <p:spPr>
          <a:xfrm>
            <a:off x="1371600" y="2819400"/>
            <a:ext cx="1082466" cy="28956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pt-BR" dirty="0"/>
              <a:t>Example 1: Using One Graph to Solve a Polynomial Equation (cont.)</a:t>
            </a:r>
            <a:endParaRPr lang="en-US" dirty="0"/>
          </a:p>
        </p:txBody>
      </p:sp>
      <p:sp>
        <p:nvSpPr>
          <p:cNvPr id="3" name="Content Placeholder 2"/>
          <p:cNvSpPr>
            <a:spLocks noGrp="1"/>
          </p:cNvSpPr>
          <p:nvPr>
            <p:ph idx="1"/>
          </p:nvPr>
        </p:nvSpPr>
        <p:spPr/>
        <p:txBody>
          <a:bodyPr>
            <a:normAutofit/>
          </a:bodyPr>
          <a:lstStyle/>
          <a:p>
            <a:pPr marL="0" indent="0" algn="ctr">
              <a:buNone/>
            </a:pPr>
            <a:r>
              <a:rPr lang="en-US" i="1" dirty="0">
                <a:solidFill>
                  <a:srgbClr val="FF0000"/>
                </a:solidFill>
              </a:rPr>
              <a:t>x</a:t>
            </a:r>
            <a:r>
              <a:rPr lang="en-US" dirty="0">
                <a:solidFill>
                  <a:srgbClr val="FF0000"/>
                </a:solidFill>
              </a:rPr>
              <a:t> = −3,   </a:t>
            </a:r>
            <a:r>
              <a:rPr lang="en-US" i="1" dirty="0">
                <a:solidFill>
                  <a:srgbClr val="FF0000"/>
                </a:solidFill>
              </a:rPr>
              <a:t>x</a:t>
            </a:r>
            <a:r>
              <a:rPr lang="en-US" dirty="0">
                <a:solidFill>
                  <a:srgbClr val="FF0000"/>
                </a:solidFill>
              </a:rPr>
              <a:t> = 1, and   </a:t>
            </a:r>
            <a:r>
              <a:rPr lang="en-US" i="1" dirty="0">
                <a:solidFill>
                  <a:srgbClr val="FF0000"/>
                </a:solidFill>
              </a:rPr>
              <a:t>x</a:t>
            </a:r>
            <a:r>
              <a:rPr lang="en-US" dirty="0">
                <a:solidFill>
                  <a:srgbClr val="FF0000"/>
                </a:solidFill>
              </a:rPr>
              <a:t> = 5 </a:t>
            </a:r>
          </a:p>
          <a:p>
            <a:pPr marL="0" indent="0">
              <a:buNone/>
            </a:pPr>
            <a:endParaRPr lang="en-US" dirty="0">
              <a:solidFill>
                <a:srgbClr val="FF0000"/>
              </a:solidFill>
            </a:endParaRPr>
          </a:p>
          <a:p>
            <a:pPr marL="0" indent="0">
              <a:buNone/>
            </a:pPr>
            <a:endParaRPr lang="en-US" dirty="0">
              <a:solidFill>
                <a:srgbClr val="FF0000"/>
              </a:solidFill>
            </a:endParaRPr>
          </a:p>
          <a:p>
            <a:pPr marL="0" indent="0">
              <a:buNone/>
            </a:pPr>
            <a:endParaRPr lang="en-US" dirty="0">
              <a:solidFill>
                <a:srgbClr val="FF0000"/>
              </a:solidFill>
            </a:endParaRPr>
          </a:p>
          <a:p>
            <a:pPr marL="0" indent="0">
              <a:buNone/>
            </a:pPr>
            <a:endParaRPr lang="en-US" dirty="0">
              <a:solidFill>
                <a:srgbClr val="FF0000"/>
              </a:solidFill>
            </a:endParaRPr>
          </a:p>
          <a:p>
            <a:pPr marL="0" indent="0">
              <a:buNone/>
            </a:pPr>
            <a:endParaRPr lang="en-US" dirty="0">
              <a:solidFill>
                <a:srgbClr val="FF0000"/>
              </a:solidFill>
            </a:endParaRPr>
          </a:p>
          <a:p>
            <a:r>
              <a:rPr lang="en-US" b="1" dirty="0"/>
              <a:t>Note: </a:t>
            </a:r>
            <a:r>
              <a:rPr lang="en-US" dirty="0"/>
              <a:t>See Section 4.5 for a more in-depth explanation of the zero function. With the          command, you will find only approximations of the zeros.</a:t>
            </a:r>
            <a:endParaRPr lang="en-US" dirty="0">
              <a:solidFill>
                <a:srgbClr val="FF0000"/>
              </a:solidFill>
            </a:endParaRPr>
          </a:p>
        </p:txBody>
      </p:sp>
      <p:pic>
        <p:nvPicPr>
          <p:cNvPr id="5" name="Picture 4">
            <a:extLst>
              <a:ext uri="{FF2B5EF4-FFF2-40B4-BE49-F238E27FC236}">
                <a16:creationId xmlns:a16="http://schemas.microsoft.com/office/drawing/2014/main" id="{A441E388-2C03-A0DC-2C1A-267EDD4FD2C2}"/>
              </a:ext>
            </a:extLst>
          </p:cNvPr>
          <p:cNvPicPr>
            <a:picLocks noChangeAspect="1"/>
          </p:cNvPicPr>
          <p:nvPr/>
        </p:nvPicPr>
        <p:blipFill>
          <a:blip r:embed="rId2"/>
          <a:stretch>
            <a:fillRect/>
          </a:stretch>
        </p:blipFill>
        <p:spPr>
          <a:xfrm>
            <a:off x="2895600" y="1905000"/>
            <a:ext cx="3048000" cy="2183642"/>
          </a:xfrm>
          <a:prstGeom prst="rect">
            <a:avLst/>
          </a:prstGeom>
        </p:spPr>
      </p:pic>
      <p:pic>
        <p:nvPicPr>
          <p:cNvPr id="9" name="Picture 8">
            <a:extLst>
              <a:ext uri="{FF2B5EF4-FFF2-40B4-BE49-F238E27FC236}">
                <a16:creationId xmlns:a16="http://schemas.microsoft.com/office/drawing/2014/main" id="{BE3F9560-E4A9-348D-3E19-13FA50E7CAA7}"/>
              </a:ext>
            </a:extLst>
          </p:cNvPr>
          <p:cNvPicPr>
            <a:picLocks noChangeAspect="1"/>
          </p:cNvPicPr>
          <p:nvPr/>
        </p:nvPicPr>
        <p:blipFill>
          <a:blip r:embed="rId3"/>
          <a:stretch>
            <a:fillRect/>
          </a:stretch>
        </p:blipFill>
        <p:spPr>
          <a:xfrm>
            <a:off x="4880570" y="4863445"/>
            <a:ext cx="708700" cy="35435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pt-BR" dirty="0"/>
              <a:t>Example 2: Using Two Graphs to Solve a Polynomial Equation </a:t>
            </a:r>
            <a:endParaRPr lang="en-US" dirty="0"/>
          </a:p>
        </p:txBody>
      </p:sp>
      <p:sp>
        <p:nvSpPr>
          <p:cNvPr id="3" name="Content Placeholder 2"/>
          <p:cNvSpPr>
            <a:spLocks noGrp="1"/>
          </p:cNvSpPr>
          <p:nvPr>
            <p:ph idx="1"/>
          </p:nvPr>
        </p:nvSpPr>
        <p:spPr/>
        <p:txBody>
          <a:bodyPr/>
          <a:lstStyle/>
          <a:p>
            <a:pPr marL="0" indent="0">
              <a:buNone/>
            </a:pPr>
            <a:r>
              <a:rPr lang="en-US" dirty="0"/>
              <a:t>Use a graphing calculator to solve the equation </a:t>
            </a:r>
            <a:r>
              <a:rPr lang="en-US" i="1" dirty="0"/>
              <a:t> </a:t>
            </a:r>
          </a:p>
          <a:p>
            <a:pPr marL="0" indent="0">
              <a:buNone/>
            </a:pPr>
            <a:endParaRPr lang="en-US" i="1" dirty="0"/>
          </a:p>
          <a:p>
            <a:pPr marL="0" indent="0">
              <a:buNone/>
            </a:pPr>
            <a:r>
              <a:rPr lang="en-US" b="1" dirty="0"/>
              <a:t>Solution </a:t>
            </a:r>
          </a:p>
          <a:p>
            <a:r>
              <a:rPr lang="en-US" dirty="0"/>
              <a:t>Begin by pressing       and entering the functions indicated on each side of the equation for Y1 and Y2. Next, find the points of intersection of these two graphs using the </a:t>
            </a:r>
            <a:r>
              <a:rPr lang="en-IN" dirty="0">
                <a:latin typeface="Consolas" panose="020B0609020204030204" pitchFamily="49" charset="0"/>
              </a:rPr>
              <a:t>intersect</a:t>
            </a:r>
            <a:r>
              <a:rPr lang="en-US" dirty="0"/>
              <a:t> feature. The </a:t>
            </a:r>
            <a:r>
              <a:rPr lang="en-US" i="1" dirty="0"/>
              <a:t>x</a:t>
            </a:r>
            <a:r>
              <a:rPr lang="en-US" dirty="0"/>
              <a:t>-values of these points are the roots of the original equation.</a:t>
            </a:r>
            <a:r>
              <a:rPr lang="en-US" i="1" dirty="0"/>
              <a:t> </a:t>
            </a:r>
            <a:endParaRPr lang="en-US" dirty="0"/>
          </a:p>
        </p:txBody>
      </p:sp>
      <p:graphicFrame>
        <p:nvGraphicFramePr>
          <p:cNvPr id="2050" name="Object 2"/>
          <p:cNvGraphicFramePr>
            <a:graphicFrameLocks noChangeAspect="1"/>
          </p:cNvGraphicFramePr>
          <p:nvPr>
            <p:extLst>
              <p:ext uri="{D42A27DB-BD31-4B8C-83A1-F6EECF244321}">
                <p14:modId xmlns:p14="http://schemas.microsoft.com/office/powerpoint/2010/main" val="1951014182"/>
              </p:ext>
            </p:extLst>
          </p:nvPr>
        </p:nvGraphicFramePr>
        <p:xfrm>
          <a:off x="609600" y="1828800"/>
          <a:ext cx="1765300" cy="381000"/>
        </p:xfrm>
        <a:graphic>
          <a:graphicData uri="http://schemas.openxmlformats.org/presentationml/2006/ole">
            <mc:AlternateContent xmlns:mc="http://schemas.openxmlformats.org/markup-compatibility/2006">
              <mc:Choice xmlns:v="urn:schemas-microsoft-com:vml" Requires="v">
                <p:oleObj name="Equation" r:id="rId2" imgW="1765080" imgH="380880" progId="Equation.DSMT4">
                  <p:embed/>
                </p:oleObj>
              </mc:Choice>
              <mc:Fallback>
                <p:oleObj name="Equation" r:id="rId2" imgW="1765080" imgH="380880" progId="Equation.DSMT4">
                  <p:embed/>
                  <p:pic>
                    <p:nvPicPr>
                      <p:cNvPr id="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828800"/>
                        <a:ext cx="1765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4" name="Picture 3">
            <a:extLst>
              <a:ext uri="{FF2B5EF4-FFF2-40B4-BE49-F238E27FC236}">
                <a16:creationId xmlns:a16="http://schemas.microsoft.com/office/drawing/2014/main" id="{4647C52C-7F12-24E5-8086-EBD4B0B124C1}"/>
              </a:ext>
            </a:extLst>
          </p:cNvPr>
          <p:cNvPicPr>
            <a:picLocks noChangeAspect="1"/>
          </p:cNvPicPr>
          <p:nvPr/>
        </p:nvPicPr>
        <p:blipFill>
          <a:blip r:embed="rId4"/>
          <a:stretch>
            <a:fillRect/>
          </a:stretch>
        </p:blipFill>
        <p:spPr>
          <a:xfrm>
            <a:off x="3114654" y="2909870"/>
            <a:ext cx="457200" cy="3810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524</TotalTime>
  <Words>1193</Words>
  <Application>Microsoft Office PowerPoint</Application>
  <PresentationFormat>On-screen Show (4:3)</PresentationFormat>
  <Paragraphs>91</Paragraphs>
  <Slides>19</Slides>
  <Notes>0</Notes>
  <HiddenSlides>0</HiddenSlides>
  <MMClips>0</MMClips>
  <ScaleCrop>false</ScaleCrop>
  <HeadingPairs>
    <vt:vector size="8" baseType="variant">
      <vt:variant>
        <vt:lpstr>Fonts Used</vt:lpstr>
      </vt:variant>
      <vt:variant>
        <vt:i4>4</vt:i4>
      </vt:variant>
      <vt:variant>
        <vt:lpstr>Theme</vt:lpstr>
      </vt:variant>
      <vt:variant>
        <vt:i4>2</vt:i4>
      </vt:variant>
      <vt:variant>
        <vt:lpstr>Embedded OLE Servers</vt:lpstr>
      </vt:variant>
      <vt:variant>
        <vt:i4>1</vt:i4>
      </vt:variant>
      <vt:variant>
        <vt:lpstr>Slide Titles</vt:lpstr>
      </vt:variant>
      <vt:variant>
        <vt:i4>19</vt:i4>
      </vt:variant>
    </vt:vector>
  </HeadingPairs>
  <TitlesOfParts>
    <vt:vector size="26" baseType="lpstr">
      <vt:lpstr>Arial</vt:lpstr>
      <vt:lpstr>Consolas</vt:lpstr>
      <vt:lpstr>Calibri</vt:lpstr>
      <vt:lpstr>Symbol</vt:lpstr>
      <vt:lpstr>Office Theme</vt:lpstr>
      <vt:lpstr>1_Office Theme</vt:lpstr>
      <vt:lpstr>Equation</vt:lpstr>
      <vt:lpstr>Section 7.8</vt:lpstr>
      <vt:lpstr>Properties: Zeros of Polynomial Functions</vt:lpstr>
      <vt:lpstr>Note</vt:lpstr>
      <vt:lpstr>Note (cont.)</vt:lpstr>
      <vt:lpstr>Example 1: Using One Graph to Solve a Polynomial Equation </vt:lpstr>
      <vt:lpstr>Example 1: Using One Graph to Solve a Polynomial Equation (cont.)</vt:lpstr>
      <vt:lpstr>Example 1: Using One Graph to Solve a Polynomial Equation (cont.)</vt:lpstr>
      <vt:lpstr>Example 1: Using One Graph to Solve a Polynomial Equation (cont.)</vt:lpstr>
      <vt:lpstr>Example 2: Using Two Graphs to Solve a Polynomial Equation </vt:lpstr>
      <vt:lpstr>Example 2: Using Two Graphs to Solve a Polynomial Equation (cont.)</vt:lpstr>
      <vt:lpstr>Example 2: Using Two Graphs to Solve a Polynomial Equation (cont.)</vt:lpstr>
      <vt:lpstr>Example 2: Using Two Graphs to Solve a Polynomial Equation (cont.)</vt:lpstr>
      <vt:lpstr>Example 3: Using Two Graphs to Solve an Absolute Value Equation</vt:lpstr>
      <vt:lpstr>Example 3: Using Two Graphs to Solve an Absolute Value Equation (cont.)</vt:lpstr>
      <vt:lpstr>Example 3: Using Two Graphs to Solve an Absolute Value Equation (cont.)</vt:lpstr>
      <vt:lpstr>Example 3: Using Two Graphs to Solve an Absolute Value Equation (cont.)</vt:lpstr>
      <vt:lpstr>Example 4: Using a Graphing Calculator to Solve Absolute Value Inequalities</vt:lpstr>
      <vt:lpstr>Example 4: Using a Graphing Calculator to Solve Absolute Value Inequalities (cont.)</vt:lpstr>
      <vt:lpstr>Example 4: Using a Graphing Calculator to Solve Absolute Value Inequalities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&amp; Intermediate Algebra, 3rd Edition</dc:title>
  <dc:creator>Hawkes Learning</dc:creator>
  <cp:lastModifiedBy>Rebecca Johnson</cp:lastModifiedBy>
  <cp:revision>42</cp:revision>
  <dcterms:created xsi:type="dcterms:W3CDTF">2013-04-26T14:43:13Z</dcterms:created>
  <dcterms:modified xsi:type="dcterms:W3CDTF">2024-09-12T17:25:11Z</dcterms:modified>
</cp:coreProperties>
</file>