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84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008080"/>
    <a:srgbClr val="008078"/>
    <a:srgbClr val="366092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41" autoAdjust="0"/>
    <p:restoredTop sz="94660" autoAdjust="0"/>
  </p:normalViewPr>
  <p:slideViewPr>
    <p:cSldViewPr>
      <p:cViewPr varScale="1">
        <p:scale>
          <a:sx n="111" d="100"/>
          <a:sy n="111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6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image" Target="../media/image49.png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4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7.wmf"/><Relationship Id="rId2" Type="http://schemas.openxmlformats.org/officeDocument/2006/relationships/oleObject" Target="../embeddings/oleObject46.bin"/><Relationship Id="rId16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8.e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3.bin"/><Relationship Id="rId3" Type="http://schemas.openxmlformats.org/officeDocument/2006/relationships/image" Target="../media/image59.wmf"/><Relationship Id="rId21" Type="http://schemas.openxmlformats.org/officeDocument/2006/relationships/image" Target="../media/image68.e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6.wmf"/><Relationship Id="rId25" Type="http://schemas.openxmlformats.org/officeDocument/2006/relationships/image" Target="../media/image70.e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3.wmf"/><Relationship Id="rId24" Type="http://schemas.openxmlformats.org/officeDocument/2006/relationships/oleObject" Target="../embeddings/oleObject66.bin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23" Type="http://schemas.openxmlformats.org/officeDocument/2006/relationships/image" Target="../media/image69.emf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7.e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" Type="http://schemas.openxmlformats.org/officeDocument/2006/relationships/image" Target="../media/image71.wmf"/><Relationship Id="rId21" Type="http://schemas.openxmlformats.org/officeDocument/2006/relationships/image" Target="../media/image80.e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8.emf"/><Relationship Id="rId25" Type="http://schemas.openxmlformats.org/officeDocument/2006/relationships/image" Target="../media/image82.e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5.emf"/><Relationship Id="rId24" Type="http://schemas.openxmlformats.org/officeDocument/2006/relationships/oleObject" Target="../embeddings/oleObject78.bin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23" Type="http://schemas.openxmlformats.org/officeDocument/2006/relationships/image" Target="../media/image81.e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9.e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4.e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83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91.wmf"/><Relationship Id="rId18" Type="http://schemas.openxmlformats.org/officeDocument/2006/relationships/oleObject" Target="../embeddings/oleObject89.bin"/><Relationship Id="rId3" Type="http://schemas.openxmlformats.org/officeDocument/2006/relationships/image" Target="../media/image86.wmf"/><Relationship Id="rId21" Type="http://schemas.openxmlformats.org/officeDocument/2006/relationships/image" Target="../media/image95.e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93.wmf"/><Relationship Id="rId2" Type="http://schemas.openxmlformats.org/officeDocument/2006/relationships/oleObject" Target="../embeddings/oleObject81.bin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94.e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87.bin"/><Relationship Id="rId22" Type="http://schemas.openxmlformats.org/officeDocument/2006/relationships/image" Target="../media/image9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e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8.emf"/><Relationship Id="rId4" Type="http://schemas.openxmlformats.org/officeDocument/2006/relationships/oleObject" Target="../embeddings/oleObject9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5.bin"/><Relationship Id="rId3" Type="http://schemas.openxmlformats.org/officeDocument/2006/relationships/image" Target="../media/image4.wmf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29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emf"/><Relationship Id="rId24" Type="http://schemas.openxmlformats.org/officeDocument/2006/relationships/oleObject" Target="../embeddings/oleObject14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16.bin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31" Type="http://schemas.openxmlformats.org/officeDocument/2006/relationships/image" Target="../media/image18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7.bin"/><Relationship Id="rId26" Type="http://schemas.openxmlformats.org/officeDocument/2006/relationships/image" Target="../media/image43.png"/><Relationship Id="rId3" Type="http://schemas.openxmlformats.org/officeDocument/2006/relationships/image" Target="../media/image31.wmf"/><Relationship Id="rId21" Type="http://schemas.openxmlformats.org/officeDocument/2006/relationships/image" Target="../media/image4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8.wmf"/><Relationship Id="rId25" Type="http://schemas.openxmlformats.org/officeDocument/2006/relationships/image" Target="../media/image42.e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Quadratic Equations</a:t>
            </a:r>
          </a:p>
        </p:txBody>
      </p:sp>
    </p:spTree>
    <p:extLst>
      <p:ext uri="{BB962C8B-B14F-4D97-AF65-F5344CB8AC3E}">
        <p14:creationId xmlns:p14="http://schemas.microsoft.com/office/powerpoint/2010/main" val="235930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 man wants to build a fence on three sides of a rectangular-shaped lot he owns. If </a:t>
            </a:r>
            <a:r>
              <a:rPr lang="en-US" dirty="0">
                <a:solidFill>
                  <a:srgbClr val="0000FF"/>
                </a:solidFill>
              </a:rPr>
              <a:t>180</a:t>
            </a:r>
            <a:r>
              <a:rPr lang="en-US" dirty="0"/>
              <a:t> feet of fencing is needed and the area of the lot is </a:t>
            </a:r>
            <a:r>
              <a:rPr lang="en-US" dirty="0">
                <a:solidFill>
                  <a:srgbClr val="0000FF"/>
                </a:solidFill>
              </a:rPr>
              <a:t>4000</a:t>
            </a:r>
            <a:r>
              <a:rPr lang="en-US" dirty="0"/>
              <a:t> square feet, what are the dimensions of the lot?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one of two equal sides and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99"/>
                </a:solidFill>
              </a:rPr>
              <a:t>180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side.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834366"/>
              </p:ext>
            </p:extLst>
          </p:nvPr>
        </p:nvGraphicFramePr>
        <p:xfrm>
          <a:off x="749300" y="19812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500" imgH="469900" progId="Equation.DSMT4">
                  <p:embed/>
                </p:oleObj>
              </mc:Choice>
              <mc:Fallback>
                <p:oleObj name="Equation" r:id="rId2" imgW="2730500" imgH="46990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19812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156752"/>
              </p:ext>
            </p:extLst>
          </p:nvPr>
        </p:nvGraphicFramePr>
        <p:xfrm>
          <a:off x="886952" y="2652252"/>
          <a:ext cx="260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500" imgH="393700" progId="Equation.DSMT4">
                  <p:embed/>
                </p:oleObj>
              </mc:Choice>
              <mc:Fallback>
                <p:oleObj name="Equation" r:id="rId4" imgW="2603500" imgH="39370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952" y="2652252"/>
                        <a:ext cx="260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222833"/>
              </p:ext>
            </p:extLst>
          </p:nvPr>
        </p:nvGraphicFramePr>
        <p:xfrm>
          <a:off x="2239296" y="3202860"/>
          <a:ext cx="309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8800" imgH="393700" progId="Equation.DSMT4">
                  <p:embed/>
                </p:oleObj>
              </mc:Choice>
              <mc:Fallback>
                <p:oleObj name="Equation" r:id="rId6" imgW="3098800" imgH="3937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296" y="3202860"/>
                        <a:ext cx="309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687848"/>
              </p:ext>
            </p:extLst>
          </p:nvPr>
        </p:nvGraphicFramePr>
        <p:xfrm>
          <a:off x="2222500" y="3780504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700" imgH="571500" progId="Equation.DSMT4">
                  <p:embed/>
                </p:oleObj>
              </mc:Choice>
              <mc:Fallback>
                <p:oleObj name="Equation" r:id="rId8" imgW="3187700" imgH="5715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780504"/>
                        <a:ext cx="318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98439"/>
              </p:ext>
            </p:extLst>
          </p:nvPr>
        </p:nvGraphicFramePr>
        <p:xfrm>
          <a:off x="2256504" y="4419600"/>
          <a:ext cx="312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24200" imgH="495300" progId="Equation.DSMT4">
                  <p:embed/>
                </p:oleObj>
              </mc:Choice>
              <mc:Fallback>
                <p:oleObj name="Equation" r:id="rId10" imgW="3124200" imgH="49530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4" y="4419600"/>
                        <a:ext cx="3124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EB9F6D7-5657-29E1-BEB7-073FE8DD79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43792" y="1723631"/>
            <a:ext cx="3352800" cy="184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3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there are two possible answers: the lot is </a:t>
            </a:r>
            <a:r>
              <a:rPr lang="en-US" dirty="0">
                <a:solidFill>
                  <a:srgbClr val="FF0008"/>
                </a:solidFill>
              </a:rPr>
              <a:t>50 feet by 80 feet</a:t>
            </a:r>
            <a:r>
              <a:rPr lang="en-US" dirty="0"/>
              <a:t> or the lot is </a:t>
            </a:r>
            <a:r>
              <a:rPr lang="en-US" dirty="0">
                <a:solidFill>
                  <a:srgbClr val="FF0008"/>
                </a:solidFill>
              </a:rPr>
              <a:t>40 feet by 100 feet</a:t>
            </a:r>
            <a:r>
              <a:rPr lang="en-US" dirty="0"/>
              <a:t>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434837"/>
              </p:ext>
            </p:extLst>
          </p:nvPr>
        </p:nvGraphicFramePr>
        <p:xfrm>
          <a:off x="84207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088" imgH="291973" progId="Equation.DSMT4">
                  <p:embed/>
                </p:oleObj>
              </mc:Choice>
              <mc:Fallback>
                <p:oleObj name="Equation" r:id="rId2" imgW="1409088" imgH="291973" progId="Equation.DSMT4">
                  <p:embed/>
                  <p:pic>
                    <p:nvPicPr>
                      <p:cNvPr id="0" name="Picture 1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07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834654"/>
              </p:ext>
            </p:extLst>
          </p:nvPr>
        </p:nvGraphicFramePr>
        <p:xfrm>
          <a:off x="510659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088" imgH="291973" progId="Equation.DSMT4">
                  <p:embed/>
                </p:oleObj>
              </mc:Choice>
              <mc:Fallback>
                <p:oleObj name="Equation" r:id="rId4" imgW="1409088" imgH="291973" progId="Equation.DSMT4">
                  <p:embed/>
                  <p:pic>
                    <p:nvPicPr>
                      <p:cNvPr id="0" name="Picture 1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59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596231"/>
              </p:ext>
            </p:extLst>
          </p:nvPr>
        </p:nvGraphicFramePr>
        <p:xfrm>
          <a:off x="3472048" y="15875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0" name="Picture 1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2048" y="15875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326051"/>
              </p:ext>
            </p:extLst>
          </p:nvPr>
        </p:nvGraphicFramePr>
        <p:xfrm>
          <a:off x="151517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92100" progId="Equation.DSMT4">
                  <p:embed/>
                </p:oleObj>
              </mc:Choice>
              <mc:Fallback>
                <p:oleObj name="Equation" r:id="rId8" imgW="914400" imgH="292100" progId="Equation.DSMT4">
                  <p:embed/>
                  <p:pic>
                    <p:nvPicPr>
                      <p:cNvPr id="0" name="Picture 1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17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384651"/>
              </p:ext>
            </p:extLst>
          </p:nvPr>
        </p:nvGraphicFramePr>
        <p:xfrm>
          <a:off x="577969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292100" progId="Equation.DSMT4">
                  <p:embed/>
                </p:oleObj>
              </mc:Choice>
              <mc:Fallback>
                <p:oleObj name="Equation" r:id="rId10" imgW="914400" imgH="292100" progId="Equation.DSMT4">
                  <p:embed/>
                  <p:pic>
                    <p:nvPicPr>
                      <p:cNvPr id="0" name="Picture 1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69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544550"/>
              </p:ext>
            </p:extLst>
          </p:nvPr>
        </p:nvGraphicFramePr>
        <p:xfrm>
          <a:off x="511876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87700" imgH="469900" progId="Equation.DSMT4">
                  <p:embed/>
                </p:oleObj>
              </mc:Choice>
              <mc:Fallback>
                <p:oleObj name="Equation" r:id="rId12" imgW="3187700" imgH="469900" progId="Equation.DSMT4">
                  <p:embed/>
                  <p:pic>
                    <p:nvPicPr>
                      <p:cNvPr id="0" name="Picture 1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76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852933"/>
              </p:ext>
            </p:extLst>
          </p:nvPr>
        </p:nvGraphicFramePr>
        <p:xfrm>
          <a:off x="4782952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87700" imgH="469900" progId="Equation.DSMT4">
                  <p:embed/>
                </p:oleObj>
              </mc:Choice>
              <mc:Fallback>
                <p:oleObj name="Equation" r:id="rId14" imgW="3187700" imgH="469900" progId="Equation.DSMT4">
                  <p:embed/>
                  <p:pic>
                    <p:nvPicPr>
                      <p:cNvPr id="0" name="Picture 1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2952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61347"/>
              </p:ext>
            </p:extLst>
          </p:nvPr>
        </p:nvGraphicFramePr>
        <p:xfrm>
          <a:off x="3733800" y="25908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113" imgH="291973" progId="Equation.DSMT4">
                  <p:embed/>
                </p:oleObj>
              </mc:Choice>
              <mc:Fallback>
                <p:oleObj name="Equation" r:id="rId16" imgW="660113" imgH="291973" progId="Equation.DSMT4">
                  <p:embed/>
                  <p:pic>
                    <p:nvPicPr>
                      <p:cNvPr id="0" name="Picture 1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5908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03702"/>
              </p:ext>
            </p:extLst>
          </p:nvPr>
        </p:nvGraphicFramePr>
        <p:xfrm>
          <a:off x="8026400" y="25908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04240" imgH="264960" progId="Equation.DSMT4">
                  <p:embed/>
                </p:oleObj>
              </mc:Choice>
              <mc:Fallback>
                <p:oleObj name="Equation" r:id="rId18" imgW="804240" imgH="264960" progId="Equation.DSMT4">
                  <p:embed/>
                  <p:pic>
                    <p:nvPicPr>
                      <p:cNvPr id="0" name="Picture 1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6400" y="25908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789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i="0" dirty="0">
                <a:solidFill>
                  <a:srgbClr val="000000"/>
                </a:solidFill>
              </a:rPr>
              <a:t> if each is 1 more than the previous integer. Three consecutive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r>
              <a:rPr lang="en-US" i="0" dirty="0">
                <a:solidFill>
                  <a:srgbClr val="000000"/>
                </a:solidFill>
              </a:rPr>
              <a:t>For example, 5, 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7.</a:t>
            </a:r>
          </a:p>
        </p:txBody>
      </p:sp>
    </p:spTree>
    <p:extLst>
      <p:ext uri="{BB962C8B-B14F-4D97-AF65-F5344CB8AC3E}">
        <p14:creationId xmlns:p14="http://schemas.microsoft.com/office/powerpoint/2010/main" val="1809066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Even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Even integers are consecutive if each is 2 more than the previous even integer. Three consecutive even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even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 24, 26,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28.</a:t>
            </a:r>
          </a:p>
        </p:txBody>
      </p:sp>
    </p:spTree>
    <p:extLst>
      <p:ext uri="{BB962C8B-B14F-4D97-AF65-F5344CB8AC3E}">
        <p14:creationId xmlns:p14="http://schemas.microsoft.com/office/powerpoint/2010/main" val="2126992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Odd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Odd integers are consecutive if each is 2 more than the previous odd integer. Three consecutive odd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odd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41, 43,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45.</a:t>
            </a:r>
          </a:p>
        </p:txBody>
      </p:sp>
    </p:spTree>
    <p:extLst>
      <p:ext uri="{BB962C8B-B14F-4D97-AF65-F5344CB8AC3E}">
        <p14:creationId xmlns:p14="http://schemas.microsoft.com/office/powerpoint/2010/main" val="1350651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Note that consecutive even and consecutive odd integers are represented in the same way. The value of the first integer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determines whether the remaining integers are even or odd.</a:t>
            </a:r>
          </a:p>
        </p:txBody>
      </p:sp>
    </p:spTree>
    <p:extLst>
      <p:ext uri="{BB962C8B-B14F-4D97-AF65-F5344CB8AC3E}">
        <p14:creationId xmlns:p14="http://schemas.microsoft.com/office/powerpoint/2010/main" val="373453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390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two consecutive positive integers such that the sum of their squares is </a:t>
            </a:r>
            <a:r>
              <a:rPr lang="en-US" i="0" dirty="0">
                <a:solidFill>
                  <a:srgbClr val="0000FF"/>
                </a:solidFill>
              </a:rPr>
              <a:t>265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first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1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next consecutive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Set up and solve the related equation.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8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398252" y="1295400"/>
          <a:ext cx="2540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40000" imgH="546100" progId="Equation.DSMT4">
                  <p:embed/>
                </p:oleObj>
              </mc:Choice>
              <mc:Fallback>
                <p:oleObj name="Equation" r:id="rId2" imgW="2540000" imgH="546100" progId="Equation.DSMT4">
                  <p:embed/>
                  <p:pic>
                    <p:nvPicPr>
                      <p:cNvPr id="0" name="Picture 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252" y="1295400"/>
                        <a:ext cx="2540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66452" y="1949244"/>
          <a:ext cx="297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393700" progId="Equation.DSMT4">
                  <p:embed/>
                </p:oleObj>
              </mc:Choice>
              <mc:Fallback>
                <p:oleObj name="Equation" r:id="rId4" imgW="2971800" imgH="393700" progId="Equation.DSMT4">
                  <p:embed/>
                  <p:pic>
                    <p:nvPicPr>
                      <p:cNvPr id="0" name="Picture 1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949244"/>
                        <a:ext cx="297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068052" y="2514600"/>
          <a:ext cx="255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700" imgH="393700" progId="Equation.DSMT4">
                  <p:embed/>
                </p:oleObj>
              </mc:Choice>
              <mc:Fallback>
                <p:oleObj name="Equation" r:id="rId6" imgW="2552700" imgH="393700" progId="Equation.DSMT4">
                  <p:embed/>
                  <p:pic>
                    <p:nvPicPr>
                      <p:cNvPr id="0" name="Picture 1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052" y="2514600"/>
                        <a:ext cx="255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91852" y="304800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900" imgH="571500" progId="Equation.DSMT4">
                  <p:embed/>
                </p:oleObj>
              </mc:Choice>
              <mc:Fallback>
                <p:oleObj name="Equation" r:id="rId8" imgW="2628900" imgH="571500" progId="Equation.DSMT4">
                  <p:embed/>
                  <p:pic>
                    <p:nvPicPr>
                      <p:cNvPr id="0" name="Picture 15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852" y="304800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712452" y="3625644"/>
          <a:ext cx="290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08300" imgH="469900" progId="Equation.DSMT4">
                  <p:embed/>
                </p:oleObj>
              </mc:Choice>
              <mc:Fallback>
                <p:oleObj name="Equation" r:id="rId10" imgW="2908300" imgH="469900" progId="Equation.DSMT4">
                  <p:embed/>
                  <p:pic>
                    <p:nvPicPr>
                      <p:cNvPr id="0" name="Picture 15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452" y="3625644"/>
                        <a:ext cx="290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371600" y="42799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292100" progId="Equation.DSMT4">
                  <p:embed/>
                </p:oleObj>
              </mc:Choice>
              <mc:Fallback>
                <p:oleObj name="Equation" r:id="rId12" imgW="1384300" imgH="292100" progId="Equation.DSMT4">
                  <p:embed/>
                  <p:pic>
                    <p:nvPicPr>
                      <p:cNvPr id="0" name="Picture 15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799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267200" y="42799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92100" progId="Equation.DSMT4">
                  <p:embed/>
                </p:oleObj>
              </mc:Choice>
              <mc:Fallback>
                <p:oleObj name="Equation" r:id="rId14" imgW="1371600" imgH="292100" progId="Equation.DSMT4">
                  <p:embed/>
                  <p:pic>
                    <p:nvPicPr>
                      <p:cNvPr id="0" name="Picture 15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799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416712" y="430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15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712" y="430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987645"/>
              </p:ext>
            </p:extLst>
          </p:nvPr>
        </p:nvGraphicFramePr>
        <p:xfrm>
          <a:off x="2045937" y="4713288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69560" imgH="264960" progId="Equation.DSMT4">
                  <p:embed/>
                </p:oleObj>
              </mc:Choice>
              <mc:Fallback>
                <p:oleObj name="Equation" r:id="rId18" imgW="1069560" imgH="264960" progId="Equation.DSMT4">
                  <p:embed/>
                  <p:pic>
                    <p:nvPicPr>
                      <p:cNvPr id="0" name="Picture 1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937" y="4713288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789471"/>
              </p:ext>
            </p:extLst>
          </p:nvPr>
        </p:nvGraphicFramePr>
        <p:xfrm>
          <a:off x="4933950" y="4713288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40960" imgH="264960" progId="Equation.DSMT4">
                  <p:embed/>
                </p:oleObj>
              </mc:Choice>
              <mc:Fallback>
                <p:oleObj name="Equation" r:id="rId20" imgW="840960" imgH="264960" progId="Equation.DSMT4">
                  <p:embed/>
                  <p:pic>
                    <p:nvPicPr>
                      <p:cNvPr id="0" name="Picture 1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4713288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042893"/>
              </p:ext>
            </p:extLst>
          </p:nvPr>
        </p:nvGraphicFramePr>
        <p:xfrm>
          <a:off x="1595087" y="5257800"/>
          <a:ext cx="151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99400" imgH="264960" progId="Equation.DSMT4">
                  <p:embed/>
                </p:oleObj>
              </mc:Choice>
              <mc:Fallback>
                <p:oleObj name="Equation" r:id="rId22" imgW="1499400" imgH="264960" progId="Equation.DSMT4">
                  <p:embed/>
                  <p:pic>
                    <p:nvPicPr>
                      <p:cNvPr id="0" name="Picture 1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087" y="5257800"/>
                        <a:ext cx="1511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071944"/>
              </p:ext>
            </p:extLst>
          </p:nvPr>
        </p:nvGraphicFramePr>
        <p:xfrm>
          <a:off x="4491924" y="525780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79800" imgH="264960" progId="Equation.DSMT4">
                  <p:embed/>
                </p:oleObj>
              </mc:Choice>
              <mc:Fallback>
                <p:oleObj name="Equation" r:id="rId24" imgW="1279800" imgH="264960" progId="Equation.DSMT4">
                  <p:embed/>
                  <p:pic>
                    <p:nvPicPr>
                      <p:cNvPr id="0" name="Picture 1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924" y="5257800"/>
                        <a:ext cx="1295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400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solution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12.  The next consecutive integer,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1, is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11. While it is true that the sum of their squares is 265, we must remember that the problem calls for </a:t>
            </a:r>
            <a:r>
              <a:rPr lang="en-US" b="1" dirty="0"/>
              <a:t>positive</a:t>
            </a:r>
            <a:r>
              <a:rPr lang="en-US" dirty="0"/>
              <a:t> consecutive integers.  Therefore, we can only consider positive solutions.  Hence, the two integers are </a:t>
            </a:r>
            <a:r>
              <a:rPr lang="en-US" dirty="0">
                <a:solidFill>
                  <a:srgbClr val="FF0008"/>
                </a:solidFill>
              </a:rPr>
              <a:t>11 and 12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8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Attack Plan for Application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Read the problem carefully at least twice.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Decide what is asked for and assign a variable or variable expression to the unknown quantities. It may help to organize a chart, table, or diagram relating all the information provided.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and then solve an equation that relates the information provided. (A formula of some type may be necessary.)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Check your solution with the wording of the problem to be sure it makes sense. </a:t>
            </a:r>
          </a:p>
        </p:txBody>
      </p:sp>
    </p:spTree>
    <p:extLst>
      <p:ext uri="{BB962C8B-B14F-4D97-AF65-F5344CB8AC3E}">
        <p14:creationId xmlns:p14="http://schemas.microsoft.com/office/powerpoint/2010/main" val="3900704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three consecutive odd integers such that the product of the first and second is </a:t>
            </a:r>
            <a:r>
              <a:rPr lang="en-US" dirty="0">
                <a:solidFill>
                  <a:srgbClr val="0000FF"/>
                </a:solidFill>
              </a:rPr>
              <a:t>68</a:t>
            </a:r>
            <a:r>
              <a:rPr lang="en-US" dirty="0"/>
              <a:t> more than the third.</a:t>
            </a:r>
          </a:p>
          <a:p>
            <a:pPr marL="463550" indent="-463550">
              <a:spcBef>
                <a:spcPct val="50000"/>
              </a:spcBef>
            </a:pPr>
            <a:r>
              <a:rPr lang="en-US" b="1" dirty="0"/>
              <a:t>Solution</a:t>
            </a:r>
          </a:p>
          <a:p>
            <a:pPr marL="463550" indent="-463550"/>
            <a:r>
              <a:rPr lang="en-US" dirty="0"/>
              <a:t>Let	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first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second consecutive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4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consecutive odd integer.</a:t>
            </a:r>
          </a:p>
          <a:p>
            <a:pPr marL="463550" indent="-463550"/>
            <a:r>
              <a:rPr lang="en-US" dirty="0"/>
              <a:t>Set up and solve the related equation.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1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362200" y="12954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400" imgH="469900" progId="Equation.DSMT4">
                  <p:embed/>
                </p:oleObj>
              </mc:Choice>
              <mc:Fallback>
                <p:oleObj name="Equation" r:id="rId2" imgW="3073400" imgH="469900" progId="Equation.DSMT4">
                  <p:embed/>
                  <p:pic>
                    <p:nvPicPr>
                      <p:cNvPr id="0" name="Picture 1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01900" y="1890252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100" imgH="381000" progId="Equation.DSMT4">
                  <p:embed/>
                </p:oleObj>
              </mc:Choice>
              <mc:Fallback>
                <p:oleObj name="Equation" r:id="rId4" imgW="2197100" imgH="381000" progId="Equation.DSMT4">
                  <p:embed/>
                  <p:pic>
                    <p:nvPicPr>
                      <p:cNvPr id="0" name="Picture 1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890252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009060" y="2455608"/>
          <a:ext cx="203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393700" progId="Equation.DSMT4">
                  <p:embed/>
                </p:oleObj>
              </mc:Choice>
              <mc:Fallback>
                <p:oleObj name="Equation" r:id="rId6" imgW="2032000" imgH="393700" progId="Equation.DSMT4">
                  <p:embed/>
                  <p:pic>
                    <p:nvPicPr>
                      <p:cNvPr id="0" name="Picture 1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060" y="2455608"/>
                        <a:ext cx="203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100786"/>
              </p:ext>
            </p:extLst>
          </p:nvPr>
        </p:nvGraphicFramePr>
        <p:xfrm>
          <a:off x="1685925" y="2984500"/>
          <a:ext cx="231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04000" imgH="585000" progId="Equation.DSMT4">
                  <p:embed/>
                </p:oleObj>
              </mc:Choice>
              <mc:Fallback>
                <p:oleObj name="Equation" r:id="rId8" imgW="2304000" imgH="585000" progId="Equation.DSMT4">
                  <p:embed/>
                  <p:pic>
                    <p:nvPicPr>
                      <p:cNvPr id="0" name="Picture 1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2984500"/>
                        <a:ext cx="2311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551471"/>
              </p:ext>
            </p:extLst>
          </p:nvPr>
        </p:nvGraphicFramePr>
        <p:xfrm>
          <a:off x="4244384" y="3702050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2640" imgH="264960" progId="Equation.DSMT4">
                  <p:embed/>
                </p:oleObj>
              </mc:Choice>
              <mc:Fallback>
                <p:oleObj name="Equation" r:id="rId10" imgW="1142640" imgH="264960" progId="Equation.DSMT4">
                  <p:embed/>
                  <p:pic>
                    <p:nvPicPr>
                      <p:cNvPr id="0" name="Picture 1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384" y="3702050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76600" y="37211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1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211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945491"/>
              </p:ext>
            </p:extLst>
          </p:nvPr>
        </p:nvGraphicFramePr>
        <p:xfrm>
          <a:off x="1559942" y="36957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671" imgH="291973" progId="Equation.DSMT4">
                  <p:embed/>
                </p:oleObj>
              </mc:Choice>
              <mc:Fallback>
                <p:oleObj name="Equation" r:id="rId14" imgW="1218671" imgH="291973" progId="Equation.DSMT4">
                  <p:embed/>
                  <p:pic>
                    <p:nvPicPr>
                      <p:cNvPr id="0" name="Picture 1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942" y="36957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533255"/>
              </p:ext>
            </p:extLst>
          </p:nvPr>
        </p:nvGraphicFramePr>
        <p:xfrm>
          <a:off x="4714875" y="41592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6680" imgH="264960" progId="Equation.DSMT4">
                  <p:embed/>
                </p:oleObj>
              </mc:Choice>
              <mc:Fallback>
                <p:oleObj name="Equation" r:id="rId16" imgW="886680" imgH="264960" progId="Equation.DSMT4">
                  <p:embed/>
                  <p:pic>
                    <p:nvPicPr>
                      <p:cNvPr id="0" name="Picture 1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1592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62513"/>
              </p:ext>
            </p:extLst>
          </p:nvPr>
        </p:nvGraphicFramePr>
        <p:xfrm>
          <a:off x="2058988" y="415925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440" imgH="264960" progId="Equation.DSMT4">
                  <p:embed/>
                </p:oleObj>
              </mc:Choice>
              <mc:Fallback>
                <p:oleObj name="Equation" r:id="rId18" imgW="685440" imgH="264960" progId="Equation.DSMT4">
                  <p:embed/>
                  <p:pic>
                    <p:nvPicPr>
                      <p:cNvPr id="0" name="Picture 1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415925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395006"/>
              </p:ext>
            </p:extLst>
          </p:nvPr>
        </p:nvGraphicFramePr>
        <p:xfrm>
          <a:off x="4257675" y="4645025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34520" imgH="264960" progId="Equation.DSMT4">
                  <p:embed/>
                </p:oleObj>
              </mc:Choice>
              <mc:Fallback>
                <p:oleObj name="Equation" r:id="rId20" imgW="1334520" imgH="264960" progId="Equation.DSMT4">
                  <p:embed/>
                  <p:pic>
                    <p:nvPicPr>
                      <p:cNvPr id="0" name="Picture 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4645025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682131"/>
              </p:ext>
            </p:extLst>
          </p:nvPr>
        </p:nvGraphicFramePr>
        <p:xfrm>
          <a:off x="1593850" y="4630738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07160" imgH="264960" progId="Equation.DSMT4">
                  <p:embed/>
                </p:oleObj>
              </mc:Choice>
              <mc:Fallback>
                <p:oleObj name="Equation" r:id="rId22" imgW="1307160" imgH="264960" progId="Equation.DSMT4">
                  <p:embed/>
                  <p:pic>
                    <p:nvPicPr>
                      <p:cNvPr id="0" name="Picture 1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630738"/>
                        <a:ext cx="132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545686"/>
              </p:ext>
            </p:extLst>
          </p:nvPr>
        </p:nvGraphicFramePr>
        <p:xfrm>
          <a:off x="4238625" y="5138738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62240" imgH="264960" progId="Equation.DSMT4">
                  <p:embed/>
                </p:oleObj>
              </mc:Choice>
              <mc:Fallback>
                <p:oleObj name="Equation" r:id="rId24" imgW="1362240" imgH="264960" progId="Equation.DSMT4">
                  <p:embed/>
                  <p:pic>
                    <p:nvPicPr>
                      <p:cNvPr id="0" name="Picture 1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5138738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182921"/>
              </p:ext>
            </p:extLst>
          </p:nvPr>
        </p:nvGraphicFramePr>
        <p:xfrm>
          <a:off x="1577975" y="5132388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25520" imgH="264960" progId="Equation.DSMT4">
                  <p:embed/>
                </p:oleObj>
              </mc:Choice>
              <mc:Fallback>
                <p:oleObj name="Equation" r:id="rId26" imgW="1325520" imgH="264960" progId="Equation.DSMT4">
                  <p:embed/>
                  <p:pic>
                    <p:nvPicPr>
                      <p:cNvPr id="0" name="Picture 17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975" y="5132388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286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three consecutive odd integers are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9,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7, and</a:t>
            </a:r>
            <a:r>
              <a:rPr lang="en-US" dirty="0">
                <a:solidFill>
                  <a:srgbClr val="FF0008"/>
                </a:solidFill>
                <a:latin typeface="Symbol" charset="2"/>
              </a:rPr>
              <a:t>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5</a:t>
            </a:r>
            <a:r>
              <a:rPr lang="en-US" dirty="0"/>
              <a:t>.  Note that 8, 10, and 12 are even, and therefore cannot be considered a solution to the problem.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73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Theorem: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i="0" dirty="0">
                <a:solidFill>
                  <a:srgbClr val="000000"/>
                </a:solidFill>
              </a:rPr>
              <a:t>In a right triangle, 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is the length of the hypotenuse and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the lengths of the legs, then 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422838"/>
              </p:ext>
            </p:extLst>
          </p:nvPr>
        </p:nvGraphicFramePr>
        <p:xfrm>
          <a:off x="1598482" y="312136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451" imgH="393529" progId="Equation.DSMT4">
                  <p:embed/>
                </p:oleObj>
              </mc:Choice>
              <mc:Fallback>
                <p:oleObj name="Equation" r:id="rId2" imgW="1726451" imgH="393529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482" y="3121362"/>
                        <a:ext cx="1727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9C7B258-C150-6F7F-6821-6FD346CA6D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6118" y="2491179"/>
            <a:ext cx="2819400" cy="145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3296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61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support wire is </a:t>
            </a:r>
            <a:r>
              <a:rPr lang="en-US" i="0" dirty="0">
                <a:solidFill>
                  <a:srgbClr val="0000FF"/>
                </a:solidFill>
              </a:rPr>
              <a:t>25 feet </a:t>
            </a:r>
            <a:r>
              <a:rPr lang="en-US" i="0" dirty="0">
                <a:solidFill>
                  <a:schemeClr val="tx1"/>
                </a:solidFill>
              </a:rPr>
              <a:t>long and stretches from a tree to a point on the ground. The point of attachment on the tree is </a:t>
            </a:r>
            <a:r>
              <a:rPr lang="en-US" i="0" dirty="0">
                <a:solidFill>
                  <a:srgbClr val="0000FF"/>
                </a:solidFill>
              </a:rPr>
              <a:t>5 feet </a:t>
            </a:r>
            <a:r>
              <a:rPr lang="en-US" i="0" dirty="0">
                <a:solidFill>
                  <a:schemeClr val="tx1"/>
                </a:solidFill>
              </a:rPr>
              <a:t>higher than the distance from the base of the tree to the point of attachment on the ground. How far up the tree is the point of attachment?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distance from base of tree to point of attachment on ground.</a:t>
            </a:r>
          </a:p>
          <a:p>
            <a:r>
              <a:rPr lang="en-US" i="0" dirty="0">
                <a:solidFill>
                  <a:schemeClr val="tx1"/>
                </a:solidFill>
              </a:rPr>
              <a:t>Then,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5 </a:t>
            </a:r>
            <a:r>
              <a:rPr lang="en-US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height of point of attachment on tree.</a:t>
            </a:r>
          </a:p>
        </p:txBody>
      </p:sp>
    </p:spTree>
    <p:extLst>
      <p:ext uri="{BB962C8B-B14F-4D97-AF65-F5344CB8AC3E}">
        <p14:creationId xmlns:p14="http://schemas.microsoft.com/office/powerpoint/2010/main" val="420579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By the Pythagorean Theorem, we have the following.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365044" y="1890252"/>
          <a:ext cx="2501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900" imgH="546100" progId="Equation.DSMT4">
                  <p:embed/>
                </p:oleObj>
              </mc:Choice>
              <mc:Fallback>
                <p:oleObj name="Equation" r:id="rId2" imgW="2501900" imgH="546100" progId="Equation.DSMT4">
                  <p:embed/>
                  <p:pic>
                    <p:nvPicPr>
                      <p:cNvPr id="0" name="Picture 1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044" y="1890252"/>
                        <a:ext cx="2501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94852" y="2502312"/>
          <a:ext cx="3352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52800" imgH="393700" progId="Equation.DSMT4">
                  <p:embed/>
                </p:oleObj>
              </mc:Choice>
              <mc:Fallback>
                <p:oleObj name="Equation" r:id="rId4" imgW="3352800" imgH="393700" progId="Equation.DSMT4">
                  <p:embed/>
                  <p:pic>
                    <p:nvPicPr>
                      <p:cNvPr id="0" name="Picture 1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52" y="2502312"/>
                        <a:ext cx="3352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876300" y="3048000"/>
          <a:ext cx="273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0500" imgH="393700" progId="Equation.DSMT4">
                  <p:embed/>
                </p:oleObj>
              </mc:Choice>
              <mc:Fallback>
                <p:oleObj name="Equation" r:id="rId6" imgW="2730500" imgH="393700" progId="Equation.DSMT4">
                  <p:embed/>
                  <p:pic>
                    <p:nvPicPr>
                      <p:cNvPr id="0" name="Picture 1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048000"/>
                        <a:ext cx="2730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774700" y="3593688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2100" imgH="571500" progId="Equation.DSMT4">
                  <p:embed/>
                </p:oleObj>
              </mc:Choice>
              <mc:Fallback>
                <p:oleObj name="Equation" r:id="rId8" imgW="2832100" imgH="571500" progId="Equation.DSMT4">
                  <p:embed/>
                  <p:pic>
                    <p:nvPicPr>
                      <p:cNvPr id="0" name="Picture 1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593688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73100" y="4220496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33700" imgH="469900" progId="Equation.DSMT4">
                  <p:embed/>
                </p:oleObj>
              </mc:Choice>
              <mc:Fallback>
                <p:oleObj name="Equation" r:id="rId10" imgW="2933700" imgH="469900" progId="Equation.DSMT4">
                  <p:embed/>
                  <p:pic>
                    <p:nvPicPr>
                      <p:cNvPr id="0" name="Picture 1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220496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762000" y="48768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292100" progId="Equation.DSMT4">
                  <p:embed/>
                </p:oleObj>
              </mc:Choice>
              <mc:Fallback>
                <p:oleObj name="Equation" r:id="rId12" imgW="1384300" imgH="292100" progId="Equation.DSMT4">
                  <p:embed/>
                  <p:pic>
                    <p:nvPicPr>
                      <p:cNvPr id="0" name="Picture 1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946400" y="48768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000" imgH="292100" progId="Equation.DSMT4">
                  <p:embed/>
                </p:oleObj>
              </mc:Choice>
              <mc:Fallback>
                <p:oleObj name="Equation" r:id="rId14" imgW="1397000" imgH="292100" progId="Equation.DSMT4">
                  <p:embed/>
                  <p:pic>
                    <p:nvPicPr>
                      <p:cNvPr id="0" name="Picture 1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8768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2378996" y="492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1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996" y="492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773768"/>
              </p:ext>
            </p:extLst>
          </p:nvPr>
        </p:nvGraphicFramePr>
        <p:xfrm>
          <a:off x="1441450" y="545465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49960" imgH="264960" progId="Equation.DSMT4">
                  <p:embed/>
                </p:oleObj>
              </mc:Choice>
              <mc:Fallback>
                <p:oleObj name="Equation" r:id="rId18" imgW="849960" imgH="264960" progId="Equation.DSMT4">
                  <p:embed/>
                  <p:pic>
                    <p:nvPicPr>
                      <p:cNvPr id="0" name="Picture 1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545465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904643"/>
              </p:ext>
            </p:extLst>
          </p:nvPr>
        </p:nvGraphicFramePr>
        <p:xfrm>
          <a:off x="3636963" y="545465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8560" imgH="264960" progId="Equation.DSMT4">
                  <p:embed/>
                </p:oleObj>
              </mc:Choice>
              <mc:Fallback>
                <p:oleObj name="Equation" r:id="rId20" imgW="1078560" imgH="264960" progId="Equation.DSMT4">
                  <p:embed/>
                  <p:pic>
                    <p:nvPicPr>
                      <p:cNvPr id="0" name="Picture 1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5454650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D906758-45DE-A95E-ED92-729A517074A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324064" y="2141147"/>
            <a:ext cx="2943636" cy="251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0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82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distance must be positive,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20 is not a possible solution.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is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the point of attachment is </a:t>
            </a:r>
            <a:r>
              <a:rPr lang="en-US" i="0" dirty="0">
                <a:solidFill>
                  <a:srgbClr val="FF0008"/>
                </a:solidFill>
              </a:rPr>
              <a:t>20 feet</a:t>
            </a:r>
            <a:r>
              <a:rPr lang="en-US" i="0" dirty="0">
                <a:solidFill>
                  <a:schemeClr val="tx1"/>
                </a:solidFill>
              </a:rPr>
              <a:t> up the tree.</a:t>
            </a:r>
          </a:p>
        </p:txBody>
      </p:sp>
      <p:graphicFrame>
        <p:nvGraphicFramePr>
          <p:cNvPr id="948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28577"/>
              </p:ext>
            </p:extLst>
          </p:nvPr>
        </p:nvGraphicFramePr>
        <p:xfrm>
          <a:off x="4644324" y="29083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9960" imgH="264960" progId="Equation.DSMT4">
                  <p:embed/>
                </p:oleObj>
              </mc:Choice>
              <mc:Fallback>
                <p:oleObj name="Equation" r:id="rId2" imgW="849960" imgH="264960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324" y="290830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970099"/>
              </p:ext>
            </p:extLst>
          </p:nvPr>
        </p:nvGraphicFramePr>
        <p:xfrm>
          <a:off x="3530600" y="3379788"/>
          <a:ext cx="208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5400" imgH="292320" progId="Equation.DSMT4">
                  <p:embed/>
                </p:oleObj>
              </mc:Choice>
              <mc:Fallback>
                <p:oleObj name="Equation" r:id="rId4" imgW="2075400" imgH="292320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3379788"/>
                        <a:ext cx="2082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0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4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933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number is four more than another and the sum of their squares is </a:t>
            </a:r>
            <a:r>
              <a:rPr lang="en-US" i="0" dirty="0">
                <a:solidFill>
                  <a:srgbClr val="0000FF"/>
                </a:solidFill>
              </a:rPr>
              <a:t>296</a:t>
            </a:r>
            <a:r>
              <a:rPr lang="en-US" i="0" dirty="0">
                <a:solidFill>
                  <a:schemeClr val="tx1"/>
                </a:solidFill>
              </a:rPr>
              <a:t>. What are the numbers?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smaller number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4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larger number.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Set the sum of their squares equal to 296 and solve the equation.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682911"/>
              </p:ext>
            </p:extLst>
          </p:nvPr>
        </p:nvGraphicFramePr>
        <p:xfrm>
          <a:off x="4648200" y="5181600"/>
          <a:ext cx="1828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317500" progId="Equation.DSMT4">
                  <p:embed/>
                </p:oleObj>
              </mc:Choice>
              <mc:Fallback>
                <p:oleObj name="Equation" r:id="rId2" imgW="1828800" imgH="317500" progId="Equation.DSMT4">
                  <p:embed/>
                  <p:pic>
                    <p:nvPicPr>
                      <p:cNvPr id="0" name="Picture 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81600"/>
                        <a:ext cx="1828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1814"/>
              </p:ext>
            </p:extLst>
          </p:nvPr>
        </p:nvGraphicFramePr>
        <p:xfrm>
          <a:off x="1689100" y="5029200"/>
          <a:ext cx="2603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500" imgH="546100" progId="Equation.DSMT4">
                  <p:embed/>
                </p:oleObj>
              </mc:Choice>
              <mc:Fallback>
                <p:oleObj name="Equation" r:id="rId4" imgW="2603500" imgH="546100" progId="Equation.DSMT4">
                  <p:embed/>
                  <p:pic>
                    <p:nvPicPr>
                      <p:cNvPr id="0" name="Picture 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5029200"/>
                        <a:ext cx="2603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387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5703" name="Rectangle 7"/>
          <p:cNvSpPr>
            <a:spLocks noChangeArrowheads="1"/>
          </p:cNvSpPr>
          <p:nvPr/>
        </p:nvSpPr>
        <p:spPr bwMode="auto">
          <a:xfrm>
            <a:off x="467962" y="5029200"/>
            <a:ext cx="854516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There are two sets of answers to the problem: </a:t>
            </a:r>
            <a:r>
              <a:rPr lang="en-US" sz="2800" dirty="0">
                <a:solidFill>
                  <a:srgbClr val="FF0008"/>
                </a:solidFill>
              </a:rPr>
              <a:t>10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14</a:t>
            </a:r>
            <a:r>
              <a:rPr lang="en-US" sz="2800" dirty="0"/>
              <a:t> or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14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10</a:t>
            </a:r>
            <a:r>
              <a:rPr lang="en-US" sz="2800" dirty="0"/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011222"/>
              </p:ext>
            </p:extLst>
          </p:nvPr>
        </p:nvGraphicFramePr>
        <p:xfrm>
          <a:off x="4660900" y="24130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1896" imgH="317362" progId="Equation.DSMT4">
                  <p:embed/>
                </p:oleObj>
              </mc:Choice>
              <mc:Fallback>
                <p:oleObj name="Equation" r:id="rId2" imgW="2081896" imgH="317362" progId="Equation.DSMT4">
                  <p:embed/>
                  <p:pic>
                    <p:nvPicPr>
                      <p:cNvPr id="0" name="Picture 1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4130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105267"/>
              </p:ext>
            </p:extLst>
          </p:nvPr>
        </p:nvGraphicFramePr>
        <p:xfrm>
          <a:off x="4660900" y="3050460"/>
          <a:ext cx="2235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230" imgH="317362" progId="Equation.DSMT4">
                  <p:embed/>
                </p:oleObj>
              </mc:Choice>
              <mc:Fallback>
                <p:oleObj name="Equation" r:id="rId4" imgW="2234230" imgH="317362" progId="Equation.DSMT4">
                  <p:embed/>
                  <p:pic>
                    <p:nvPicPr>
                      <p:cNvPr id="0" name="Picture 1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050460"/>
                        <a:ext cx="2235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640101"/>
              </p:ext>
            </p:extLst>
          </p:nvPr>
        </p:nvGraphicFramePr>
        <p:xfrm>
          <a:off x="902236" y="2286000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32100" imgH="571500" progId="Equation.DSMT4">
                  <p:embed/>
                </p:oleObj>
              </mc:Choice>
              <mc:Fallback>
                <p:oleObj name="Equation" r:id="rId6" imgW="2832100" imgH="571500" progId="Equation.DSMT4">
                  <p:embed/>
                  <p:pic>
                    <p:nvPicPr>
                      <p:cNvPr id="0" name="Picture 1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236" y="2286000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401036"/>
              </p:ext>
            </p:extLst>
          </p:nvPr>
        </p:nvGraphicFramePr>
        <p:xfrm>
          <a:off x="787936" y="2971800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46400" imgH="469900" progId="Equation.DSMT4">
                  <p:embed/>
                </p:oleObj>
              </mc:Choice>
              <mc:Fallback>
                <p:oleObj name="Equation" r:id="rId8" imgW="2946400" imgH="469900" progId="Equation.DSMT4">
                  <p:embed/>
                  <p:pic>
                    <p:nvPicPr>
                      <p:cNvPr id="0" name="Picture 1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936" y="2971800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648778"/>
              </p:ext>
            </p:extLst>
          </p:nvPr>
        </p:nvGraphicFramePr>
        <p:xfrm>
          <a:off x="641886" y="3587750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5520" imgH="264960" progId="Equation.DSMT4">
                  <p:embed/>
                </p:oleObj>
              </mc:Choice>
              <mc:Fallback>
                <p:oleObj name="Equation" r:id="rId10" imgW="1325520" imgH="264960" progId="Equation.DSMT4">
                  <p:embed/>
                  <p:pic>
                    <p:nvPicPr>
                      <p:cNvPr id="0" name="Picture 18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86" y="3587750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07295"/>
              </p:ext>
            </p:extLst>
          </p:nvPr>
        </p:nvGraphicFramePr>
        <p:xfrm>
          <a:off x="4250198" y="35814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7000" imgH="292100" progId="Equation.DSMT4">
                  <p:embed/>
                </p:oleObj>
              </mc:Choice>
              <mc:Fallback>
                <p:oleObj name="Equation" r:id="rId12" imgW="1397000" imgH="292100" progId="Equation.DSMT4">
                  <p:embed/>
                  <p:pic>
                    <p:nvPicPr>
                      <p:cNvPr id="0" name="Picture 18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0198" y="35814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502762"/>
              </p:ext>
            </p:extLst>
          </p:nvPr>
        </p:nvGraphicFramePr>
        <p:xfrm>
          <a:off x="1268488" y="40449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600" imgH="279400" progId="Equation.DSMT4">
                  <p:embed/>
                </p:oleObj>
              </mc:Choice>
              <mc:Fallback>
                <p:oleObj name="Equation" r:id="rId14" imgW="1117600" imgH="279400" progId="Equation.DSMT4">
                  <p:embed/>
                  <p:pic>
                    <p:nvPicPr>
                      <p:cNvPr id="0" name="Picture 1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88" y="404495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30402"/>
              </p:ext>
            </p:extLst>
          </p:nvPr>
        </p:nvGraphicFramePr>
        <p:xfrm>
          <a:off x="4908550" y="40386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614" imgH="291973" progId="Equation.DSMT4">
                  <p:embed/>
                </p:oleObj>
              </mc:Choice>
              <mc:Fallback>
                <p:oleObj name="Equation" r:id="rId16" imgW="888614" imgH="291973" progId="Equation.DSMT4">
                  <p:embed/>
                  <p:pic>
                    <p:nvPicPr>
                      <p:cNvPr id="0" name="Picture 1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40386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827647"/>
              </p:ext>
            </p:extLst>
          </p:nvPr>
        </p:nvGraphicFramePr>
        <p:xfrm>
          <a:off x="760488" y="457200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600" imgH="292100" progId="Equation.DSMT4">
                  <p:embed/>
                </p:oleObj>
              </mc:Choice>
              <mc:Fallback>
                <p:oleObj name="Equation" r:id="rId18" imgW="1625600" imgH="292100" progId="Equation.DSMT4">
                  <p:embed/>
                  <p:pic>
                    <p:nvPicPr>
                      <p:cNvPr id="0" name="Picture 18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88" y="457200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205081"/>
              </p:ext>
            </p:extLst>
          </p:nvPr>
        </p:nvGraphicFramePr>
        <p:xfrm>
          <a:off x="4400550" y="457835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7000" imgH="279400" progId="Equation.DSMT4">
                  <p:embed/>
                </p:oleObj>
              </mc:Choice>
              <mc:Fallback>
                <p:oleObj name="Equation" r:id="rId20" imgW="1397000" imgH="279400" progId="Equation.DSMT4">
                  <p:embed/>
                  <p:pic>
                    <p:nvPicPr>
                      <p:cNvPr id="0" name="Picture 1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457835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713288"/>
              </p:ext>
            </p:extLst>
          </p:nvPr>
        </p:nvGraphicFramePr>
        <p:xfrm>
          <a:off x="3138948" y="3606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51" imgH="241195" progId="Equation.DSMT4">
                  <p:embed/>
                </p:oleObj>
              </mc:Choice>
              <mc:Fallback>
                <p:oleObj name="Equation" r:id="rId22" imgW="342751" imgH="241195" progId="Equation.DSMT4">
                  <p:embed/>
                  <p:pic>
                    <p:nvPicPr>
                      <p:cNvPr id="0" name="Picture 1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948" y="3606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675887"/>
              </p:ext>
            </p:extLst>
          </p:nvPr>
        </p:nvGraphicFramePr>
        <p:xfrm>
          <a:off x="4648200" y="122555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7680" imgH="482400" progId="Equation.DSMT4">
                  <p:embed/>
                </p:oleObj>
              </mc:Choice>
              <mc:Fallback>
                <p:oleObj name="Equation" r:id="rId24" imgW="1777680" imgH="482400" progId="Equation.DSMT4">
                  <p:embed/>
                  <p:pic>
                    <p:nvPicPr>
                      <p:cNvPr id="0" name="Picture 1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225550"/>
                        <a:ext cx="1778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908566"/>
              </p:ext>
            </p:extLst>
          </p:nvPr>
        </p:nvGraphicFramePr>
        <p:xfrm>
          <a:off x="4660900" y="1873250"/>
          <a:ext cx="3949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949700" imgH="317500" progId="Equation.DSMT4">
                  <p:embed/>
                </p:oleObj>
              </mc:Choice>
              <mc:Fallback>
                <p:oleObj name="Equation" r:id="rId26" imgW="3949700" imgH="317500" progId="Equation.DSMT4">
                  <p:embed/>
                  <p:pic>
                    <p:nvPicPr>
                      <p:cNvPr id="0" name="Picture 1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873250"/>
                        <a:ext cx="3949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264452"/>
              </p:ext>
            </p:extLst>
          </p:nvPr>
        </p:nvGraphicFramePr>
        <p:xfrm>
          <a:off x="855312" y="1221660"/>
          <a:ext cx="322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225800" imgH="393700" progId="Equation.DSMT4">
                  <p:embed/>
                </p:oleObj>
              </mc:Choice>
              <mc:Fallback>
                <p:oleObj name="Equation" r:id="rId28" imgW="3225800" imgH="393700" progId="Equation.DSMT4">
                  <p:embed/>
                  <p:pic>
                    <p:nvPicPr>
                      <p:cNvPr id="0" name="Picture 1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312" y="1221660"/>
                        <a:ext cx="322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537556"/>
              </p:ext>
            </p:extLst>
          </p:nvPr>
        </p:nvGraphicFramePr>
        <p:xfrm>
          <a:off x="1168716" y="1752600"/>
          <a:ext cx="2565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65400" imgH="393700" progId="Equation.DSMT4">
                  <p:embed/>
                </p:oleObj>
              </mc:Choice>
              <mc:Fallback>
                <p:oleObj name="Equation" r:id="rId30" imgW="2565400" imgH="393700" progId="Equation.DSMT4">
                  <p:embed/>
                  <p:pic>
                    <p:nvPicPr>
                      <p:cNvPr id="0" name="Picture 1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716" y="1752600"/>
                        <a:ext cx="2565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36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Check</a:t>
            </a: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664454"/>
              </p:ext>
            </p:extLst>
          </p:nvPr>
        </p:nvGraphicFramePr>
        <p:xfrm>
          <a:off x="1142134" y="1905000"/>
          <a:ext cx="387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73500" imgH="393700" progId="Equation.DSMT4">
                  <p:embed/>
                </p:oleObj>
              </mc:Choice>
              <mc:Fallback>
                <p:oleObj name="Equation" r:id="rId2" imgW="3873500" imgH="39370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134" y="1905000"/>
                        <a:ext cx="3873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496371"/>
              </p:ext>
            </p:extLst>
          </p:nvPr>
        </p:nvGraphicFramePr>
        <p:xfrm>
          <a:off x="521772" y="2438400"/>
          <a:ext cx="5334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20800" imgH="685440" progId="Equation.DSMT4">
                  <p:embed/>
                </p:oleObj>
              </mc:Choice>
              <mc:Fallback>
                <p:oleObj name="Equation" r:id="rId4" imgW="5320800" imgH="68544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72" y="2438400"/>
                        <a:ext cx="5334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79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an orange grove, there are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more trees in each row than there are rows. How many rows are there if there are </a:t>
            </a:r>
            <a:r>
              <a:rPr lang="en-US" dirty="0">
                <a:solidFill>
                  <a:srgbClr val="0000FF"/>
                </a:solidFill>
              </a:rPr>
              <a:t>96</a:t>
            </a:r>
            <a:r>
              <a:rPr lang="en-US" dirty="0"/>
              <a:t> trees in the grove?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rows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10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trees per row.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the equation and solve.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398106"/>
              </p:ext>
            </p:extLst>
          </p:nvPr>
        </p:nvGraphicFramePr>
        <p:xfrm>
          <a:off x="1600200" y="5547852"/>
          <a:ext cx="181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312" imgH="393529" progId="Equation.DSMT4">
                  <p:embed/>
                </p:oleObj>
              </mc:Choice>
              <mc:Fallback>
                <p:oleObj name="Equation" r:id="rId2" imgW="1815312" imgH="393529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547852"/>
                        <a:ext cx="181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255340"/>
              </p:ext>
            </p:extLst>
          </p:nvPr>
        </p:nvGraphicFramePr>
        <p:xfrm>
          <a:off x="1447800" y="4953000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3100" imgH="469900" progId="Equation.DSMT4">
                  <p:embed/>
                </p:oleObj>
              </mc:Choice>
              <mc:Fallback>
                <p:oleObj name="Equation" r:id="rId4" imgW="1943100" imgH="4699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323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33893" name="Rectangle 5"/>
          <p:cNvSpPr>
            <a:spLocks noChangeArrowheads="1"/>
          </p:cNvSpPr>
          <p:nvPr/>
        </p:nvSpPr>
        <p:spPr bwMode="auto">
          <a:xfrm>
            <a:off x="455613" y="4067175"/>
            <a:ext cx="8226425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While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is a solution to the equation,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does not fit the conditions of the problem and is discarded. You cannot have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rows.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Thus, there are </a:t>
            </a:r>
            <a:r>
              <a:rPr lang="en-US" sz="2800" dirty="0">
                <a:solidFill>
                  <a:srgbClr val="FF0008"/>
                </a:solidFill>
              </a:rPr>
              <a:t>6 rows</a:t>
            </a:r>
            <a:r>
              <a:rPr lang="en-US" sz="2800" dirty="0"/>
              <a:t> in the grove (6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/>
              <a:t>16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96 trees</a:t>
            </a:r>
            <a:r>
              <a:rPr lang="en-US" sz="2800" dirty="0"/>
              <a:t>).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270000" y="1371600"/>
          <a:ext cx="231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400" imgH="393700" progId="Equation.DSMT4">
                  <p:embed/>
                </p:oleObj>
              </mc:Choice>
              <mc:Fallback>
                <p:oleObj name="Equation" r:id="rId2" imgW="2311400" imgH="393700" progId="Equation.DSMT4">
                  <p:embed/>
                  <p:pic>
                    <p:nvPicPr>
                      <p:cNvPr id="0" name="Picture 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371600"/>
                        <a:ext cx="2311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79500" y="1934496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01900" imgH="469900" progId="Equation.DSMT4">
                  <p:embed/>
                </p:oleObj>
              </mc:Choice>
              <mc:Fallback>
                <p:oleObj name="Equation" r:id="rId4" imgW="2501900" imgH="469900" progId="Equation.DSMT4">
                  <p:embed/>
                  <p:pic>
                    <p:nvPicPr>
                      <p:cNvPr id="0" name="Picture 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934496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62000" y="2588752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0588" imgH="291973" progId="Equation.DSMT4">
                  <p:embed/>
                </p:oleObj>
              </mc:Choice>
              <mc:Fallback>
                <p:oleObj name="Equation" r:id="rId6" imgW="1180588" imgH="291973" progId="Equation.DSMT4">
                  <p:embed/>
                  <p:pic>
                    <p:nvPicPr>
                      <p:cNvPr id="0" name="Picture 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88752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362200" y="261415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51" imgH="241195" progId="Equation.DSMT4">
                  <p:embed/>
                </p:oleObj>
              </mc:Choice>
              <mc:Fallback>
                <p:oleObj name="Equation" r:id="rId8" imgW="342751" imgH="241195" progId="Equation.DSMT4">
                  <p:embed/>
                  <p:pic>
                    <p:nvPicPr>
                      <p:cNvPr id="0" name="Picture 9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1415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48000" y="2588752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310" imgH="291973" progId="Equation.DSMT4">
                  <p:embed/>
                </p:oleObj>
              </mc:Choice>
              <mc:Fallback>
                <p:oleObj name="Equation" r:id="rId10" imgW="1358310" imgH="291973" progId="Equation.DSMT4">
                  <p:embed/>
                  <p:pic>
                    <p:nvPicPr>
                      <p:cNvPr id="0" name="Picture 9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88752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265904" y="31242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92100" progId="Equation.DSMT4">
                  <p:embed/>
                </p:oleObj>
              </mc:Choice>
              <mc:Fallback>
                <p:oleObj name="Equation" r:id="rId12" imgW="685800" imgH="292100" progId="Equation.DSMT4">
                  <p:embed/>
                  <p:pic>
                    <p:nvPicPr>
                      <p:cNvPr id="0" name="Picture 9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904" y="3124200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719052" y="31242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032" imgH="291973" progId="Equation.DSMT4">
                  <p:embed/>
                </p:oleObj>
              </mc:Choice>
              <mc:Fallback>
                <p:oleObj name="Equation" r:id="rId14" imgW="1079032" imgH="291973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31242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24D5B11-03A1-5F4D-56F0-24E205D4359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168153" y="1341887"/>
            <a:ext cx="3284518" cy="223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87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A rectangle has an area of </a:t>
            </a:r>
            <a:r>
              <a:rPr lang="en-US" dirty="0">
                <a:solidFill>
                  <a:srgbClr val="0000FF"/>
                </a:solidFill>
              </a:rPr>
              <a:t>135</a:t>
            </a:r>
            <a:r>
              <a:rPr lang="en-US" dirty="0"/>
              <a:t> square meters and a perimeter of </a:t>
            </a:r>
            <a:r>
              <a:rPr lang="en-US" dirty="0">
                <a:solidFill>
                  <a:srgbClr val="0000FF"/>
                </a:solidFill>
              </a:rPr>
              <a:t>48</a:t>
            </a:r>
            <a:r>
              <a:rPr lang="en-US" dirty="0"/>
              <a:t> meters. What are the dimensions of the rectangle?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The area of a rectangle is the product of its length and width (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lw</a:t>
            </a:r>
            <a:r>
              <a:rPr lang="en-US" dirty="0"/>
              <a:t>). The perimeter of a rectangle is given by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. Since the perimeter is </a:t>
            </a:r>
            <a:r>
              <a:rPr lang="en-US" dirty="0">
                <a:solidFill>
                  <a:srgbClr val="000099"/>
                </a:solidFill>
              </a:rPr>
              <a:t>48 meters</a:t>
            </a:r>
            <a:r>
              <a:rPr lang="en-US" dirty="0"/>
              <a:t>, then the length plus the width must be </a:t>
            </a:r>
            <a:r>
              <a:rPr lang="en-US" dirty="0">
                <a:solidFill>
                  <a:srgbClr val="000099"/>
                </a:solidFill>
              </a:rPr>
              <a:t>24 meters</a:t>
            </a:r>
            <a:r>
              <a:rPr lang="en-US" dirty="0"/>
              <a:t> (one half of the perimeter).</a:t>
            </a:r>
          </a:p>
        </p:txBody>
      </p:sp>
    </p:spTree>
    <p:extLst>
      <p:ext uri="{BB962C8B-B14F-4D97-AF65-F5344CB8AC3E}">
        <p14:creationId xmlns:p14="http://schemas.microsoft.com/office/powerpoint/2010/main" val="31665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width and </a:t>
            </a:r>
            <a:r>
              <a:rPr lang="en-US" dirty="0">
                <a:solidFill>
                  <a:srgbClr val="000099"/>
                </a:solidFill>
              </a:rPr>
              <a:t>24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length.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sp>
        <p:nvSpPr>
          <p:cNvPr id="930822" name="Rectangle 6"/>
          <p:cNvSpPr>
            <a:spLocks noChangeArrowheads="1"/>
          </p:cNvSpPr>
          <p:nvPr/>
        </p:nvSpPr>
        <p:spPr bwMode="auto">
          <a:xfrm>
            <a:off x="455613" y="5486400"/>
            <a:ext cx="85931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The dimensions are </a:t>
            </a:r>
            <a:r>
              <a:rPr lang="en-US" sz="2800" dirty="0">
                <a:solidFill>
                  <a:srgbClr val="FF0008"/>
                </a:solidFill>
              </a:rPr>
              <a:t>9 meters by 15 meters</a:t>
            </a:r>
            <a:r>
              <a:rPr lang="en-US" sz="2800" dirty="0"/>
              <a:t> (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15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135</a:t>
            </a:r>
            <a:r>
              <a:rPr lang="en-US" sz="2800" dirty="0"/>
              <a:t>).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382581"/>
              </p:ext>
            </p:extLst>
          </p:nvPr>
        </p:nvGraphicFramePr>
        <p:xfrm>
          <a:off x="1284748" y="22860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800" imgH="469900" progId="Equation.DSMT4">
                  <p:embed/>
                </p:oleObj>
              </mc:Choice>
              <mc:Fallback>
                <p:oleObj name="Equation" r:id="rId2" imgW="2463800" imgH="469900" progId="Equation.DSMT4">
                  <p:embed/>
                  <p:pic>
                    <p:nvPicPr>
                      <p:cNvPr id="0" name="Picture 1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748" y="2286000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359108"/>
              </p:ext>
            </p:extLst>
          </p:nvPr>
        </p:nvGraphicFramePr>
        <p:xfrm>
          <a:off x="1538748" y="2743200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800" imgH="393700" progId="Equation.DSMT4">
                  <p:embed/>
                </p:oleObj>
              </mc:Choice>
              <mc:Fallback>
                <p:oleObj name="Equation" r:id="rId4" imgW="2209800" imgH="393700" progId="Equation.DSMT4">
                  <p:embed/>
                  <p:pic>
                    <p:nvPicPr>
                      <p:cNvPr id="0" name="Picture 1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748" y="2743200"/>
                        <a:ext cx="2209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252875"/>
              </p:ext>
            </p:extLst>
          </p:nvPr>
        </p:nvGraphicFramePr>
        <p:xfrm>
          <a:off x="2688098" y="3217402"/>
          <a:ext cx="270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100" imgH="393700" progId="Equation.DSMT4">
                  <p:embed/>
                </p:oleObj>
              </mc:Choice>
              <mc:Fallback>
                <p:oleObj name="Equation" r:id="rId6" imgW="2705100" imgH="393700" progId="Equation.DSMT4">
                  <p:embed/>
                  <p:pic>
                    <p:nvPicPr>
                      <p:cNvPr id="0" name="Picture 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217402"/>
                        <a:ext cx="270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19497"/>
              </p:ext>
            </p:extLst>
          </p:nvPr>
        </p:nvGraphicFramePr>
        <p:xfrm>
          <a:off x="2688098" y="3753056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100" imgH="469900" progId="Equation.DSMT4">
                  <p:embed/>
                </p:oleObj>
              </mc:Choice>
              <mc:Fallback>
                <p:oleObj name="Equation" r:id="rId8" imgW="2705100" imgH="469900" progId="Equation.DSMT4">
                  <p:embed/>
                  <p:pic>
                    <p:nvPicPr>
                      <p:cNvPr id="0" name="Picture 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753056"/>
                        <a:ext cx="270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073112"/>
              </p:ext>
            </p:extLst>
          </p:nvPr>
        </p:nvGraphicFramePr>
        <p:xfrm>
          <a:off x="852948" y="4296696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292100" progId="Equation.DSMT4">
                  <p:embed/>
                </p:oleObj>
              </mc:Choice>
              <mc:Fallback>
                <p:oleObj name="Equation" r:id="rId10" imgW="1295400" imgH="292100" progId="Equation.DSMT4">
                  <p:embed/>
                  <p:pic>
                    <p:nvPicPr>
                      <p:cNvPr id="0" name="Picture 1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4296696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173894"/>
              </p:ext>
            </p:extLst>
          </p:nvPr>
        </p:nvGraphicFramePr>
        <p:xfrm>
          <a:off x="2681748" y="43220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1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748" y="43220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874606"/>
              </p:ext>
            </p:extLst>
          </p:nvPr>
        </p:nvGraphicFramePr>
        <p:xfrm>
          <a:off x="3519948" y="4296696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47172" imgH="291973" progId="Equation.DSMT4">
                  <p:embed/>
                </p:oleObj>
              </mc:Choice>
              <mc:Fallback>
                <p:oleObj name="Equation" r:id="rId14" imgW="1447172" imgH="291973" progId="Equation.DSMT4">
                  <p:embed/>
                  <p:pic>
                    <p:nvPicPr>
                      <p:cNvPr id="0" name="Picture 1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948" y="4296696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788251"/>
              </p:ext>
            </p:extLst>
          </p:nvPr>
        </p:nvGraphicFramePr>
        <p:xfrm>
          <a:off x="1354392" y="4724400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753" imgH="291973" progId="Equation.DSMT4">
                  <p:embed/>
                </p:oleObj>
              </mc:Choice>
              <mc:Fallback>
                <p:oleObj name="Equation" r:id="rId16" imgW="799753" imgH="291973" progId="Equation.DSMT4">
                  <p:embed/>
                  <p:pic>
                    <p:nvPicPr>
                      <p:cNvPr id="0" name="Picture 1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392" y="4724400"/>
                        <a:ext cx="80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430755"/>
              </p:ext>
            </p:extLst>
          </p:nvPr>
        </p:nvGraphicFramePr>
        <p:xfrm>
          <a:off x="1511300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68500" imgH="304800" progId="Equation.DSMT4">
                  <p:embed/>
                </p:oleObj>
              </mc:Choice>
              <mc:Fallback>
                <p:oleObj name="Equation" r:id="rId18" imgW="1968500" imgH="304800" progId="Equation.DSMT4">
                  <p:embed/>
                  <p:pic>
                    <p:nvPicPr>
                      <p:cNvPr id="0" name="Picture 1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694064"/>
              </p:ext>
            </p:extLst>
          </p:nvPr>
        </p:nvGraphicFramePr>
        <p:xfrm>
          <a:off x="4174204" y="47244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087" imgH="291973" progId="Equation.DSMT4">
                  <p:embed/>
                </p:oleObj>
              </mc:Choice>
              <mc:Fallback>
                <p:oleObj name="Equation" r:id="rId20" imgW="952087" imgH="291973" progId="Equation.DSMT4">
                  <p:embed/>
                  <p:pic>
                    <p:nvPicPr>
                      <p:cNvPr id="0" name="Picture 1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4204" y="47244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238368"/>
              </p:ext>
            </p:extLst>
          </p:nvPr>
        </p:nvGraphicFramePr>
        <p:xfrm>
          <a:off x="4334576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68500" imgH="304800" progId="Equation.DSMT4">
                  <p:embed/>
                </p:oleObj>
              </mc:Choice>
              <mc:Fallback>
                <p:oleObj name="Equation" r:id="rId22" imgW="1968500" imgH="304800" progId="Equation.DSMT4">
                  <p:embed/>
                  <p:pic>
                    <p:nvPicPr>
                      <p:cNvPr id="0" name="Picture 14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4576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068954"/>
              </p:ext>
            </p:extLst>
          </p:nvPr>
        </p:nvGraphicFramePr>
        <p:xfrm>
          <a:off x="4216400" y="2430648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63320" imgH="264960" progId="Equation.DSMT4">
                  <p:embed/>
                </p:oleObj>
              </mc:Choice>
              <mc:Fallback>
                <p:oleObj name="Equation" r:id="rId24" imgW="3163320" imgH="264960" progId="Equation.DSMT4">
                  <p:embed/>
                  <p:pic>
                    <p:nvPicPr>
                      <p:cNvPr id="0" name="Picture 14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2430648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2B4E5D1-41F8-DC55-43D3-709AA4D234C7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786214" y="2918631"/>
            <a:ext cx="2504838" cy="140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41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1198</Words>
  <Application>Microsoft Office PowerPoint</Application>
  <PresentationFormat>On-screen Show (4:3)</PresentationFormat>
  <Paragraphs>96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Office Theme</vt:lpstr>
      <vt:lpstr>Equation</vt:lpstr>
      <vt:lpstr>Section 7.7</vt:lpstr>
      <vt:lpstr>Procedure: Attack Plan for Application Problems </vt:lpstr>
      <vt:lpstr>Example 1: Solving Quadratic Number Problems </vt:lpstr>
      <vt:lpstr>Example 1: Solving Quadratic Number Problems (cont.)</vt:lpstr>
      <vt:lpstr>Example 1: Solving Quadratic Number Problems  (cont.)</vt:lpstr>
      <vt:lpstr>Example 2: Application: Solving Quadratic Equations </vt:lpstr>
      <vt:lpstr>Example 2: Application: Solving Quadratic Equations (cont.)</vt:lpstr>
      <vt:lpstr>Example 3: Application: Solving Quadratic Equations</vt:lpstr>
      <vt:lpstr>Example 3: Application: Solving Quadratic Equations (cont.)</vt:lpstr>
      <vt:lpstr>Example 4: Applications: Solving Quadratic Equations</vt:lpstr>
      <vt:lpstr>Example 4: Applications: Solving Quadratic Equations (cont.)</vt:lpstr>
      <vt:lpstr>Example 4: Applications: Solving Quadratic Equations (cont.)</vt:lpstr>
      <vt:lpstr>Definition: Consecutive Integers </vt:lpstr>
      <vt:lpstr>Definition: Consecutive Even Integers </vt:lpstr>
      <vt:lpstr>Definition: Consecutive Odd Integers </vt:lpstr>
      <vt:lpstr>Note</vt:lpstr>
      <vt:lpstr>Example 5: Consecutive Integers </vt:lpstr>
      <vt:lpstr>Example 5: Consecutive Integers (cont.)</vt:lpstr>
      <vt:lpstr>Example 5: Consecutive Integers (cont.)</vt:lpstr>
      <vt:lpstr>Example 6: Consecutive Integers </vt:lpstr>
      <vt:lpstr>Example 6: Consecutive Integers (cont.)</vt:lpstr>
      <vt:lpstr>Example 6: Consecutive Integers (cont.)</vt:lpstr>
      <vt:lpstr>Theorem: The Pythagorean Theorem </vt:lpstr>
      <vt:lpstr>Example 7: Application: The Pythagorean Theorem </vt:lpstr>
      <vt:lpstr>Example 7: Application: The Pythagorean Theorem (cont.)</vt:lpstr>
      <vt:lpstr>Example 7: Application: The Pythagorean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241</cp:revision>
  <dcterms:created xsi:type="dcterms:W3CDTF">2013-04-26T14:43:13Z</dcterms:created>
  <dcterms:modified xsi:type="dcterms:W3CDTF">2024-09-10T20:29:44Z</dcterms:modified>
</cp:coreProperties>
</file>