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89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7" r:id="rId23"/>
    <p:sldId id="281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C89A0EA-17C2-1859-4D11-F6635B89012A}" name="Allison Conger" initials="AC" userId="S::aconger@hawkeslearning.com::ade6c5c3-e633-4050-96d1-34f11caf605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Belloit, Nicholas G" initials="BNG [7]" lastIdx="1" clrIdx="6"/>
  <p:cmAuthor id="1" name="Belloit, Nicholas G" initials="BNG" lastIdx="1" clrIdx="0"/>
  <p:cmAuthor id="2" name="Belloit, Nicholas G" initials="BNG [2]" lastIdx="1" clrIdx="1"/>
  <p:cmAuthor id="3" name="Belloit, Nicholas G" initials="BNG [3]" lastIdx="1" clrIdx="2"/>
  <p:cmAuthor id="4" name="Belloit, Nicholas G" initials="BNG [4]" lastIdx="1" clrIdx="3"/>
  <p:cmAuthor id="5" name="Belloit, Nicholas G" initials="BNG [5]" lastIdx="1" clrIdx="4"/>
  <p:cmAuthor id="6" name="Belloit, Nicholas G" initials="BNG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7F7F"/>
    <a:srgbClr val="007F00"/>
    <a:srgbClr val="007F80"/>
    <a:srgbClr val="9900FF"/>
    <a:srgbClr val="FFFFCC"/>
    <a:srgbClr val="1F497D"/>
    <a:srgbClr val="0000FF"/>
    <a:srgbClr val="008080"/>
    <a:srgbClr val="36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70" autoAdjust="0"/>
    <p:restoredTop sz="94646"/>
  </p:normalViewPr>
  <p:slideViewPr>
    <p:cSldViewPr>
      <p:cViewPr varScale="1">
        <p:scale>
          <a:sx n="105" d="100"/>
          <a:sy n="105" d="100"/>
        </p:scale>
        <p:origin x="2082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9/10/2024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43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A7C95-D738-44AF-B50B-7EF0BB744F54}" type="datetimeFigureOut">
              <a:rPr lang="en-US" smtClean="0"/>
              <a:pPr/>
              <a:t>9/10/2024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80F26-7C73-49F2-A2DC-04702055D7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68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1341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134138"/>
            <a:ext cx="1828649" cy="457162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45.wmf"/><Relationship Id="rId18" Type="http://schemas.openxmlformats.org/officeDocument/2006/relationships/oleObject" Target="../embeddings/oleObject48.bin"/><Relationship Id="rId26" Type="http://schemas.openxmlformats.org/officeDocument/2006/relationships/oleObject" Target="../embeddings/oleObject52.bin"/><Relationship Id="rId3" Type="http://schemas.openxmlformats.org/officeDocument/2006/relationships/image" Target="../media/image40.emf"/><Relationship Id="rId21" Type="http://schemas.openxmlformats.org/officeDocument/2006/relationships/image" Target="../media/image49.wmf"/><Relationship Id="rId7" Type="http://schemas.openxmlformats.org/officeDocument/2006/relationships/image" Target="../media/image42.emf"/><Relationship Id="rId12" Type="http://schemas.openxmlformats.org/officeDocument/2006/relationships/oleObject" Target="../embeddings/oleObject45.bin"/><Relationship Id="rId17" Type="http://schemas.openxmlformats.org/officeDocument/2006/relationships/image" Target="../media/image47.wmf"/><Relationship Id="rId25" Type="http://schemas.openxmlformats.org/officeDocument/2006/relationships/image" Target="../media/image51.wmf"/><Relationship Id="rId2" Type="http://schemas.openxmlformats.org/officeDocument/2006/relationships/oleObject" Target="../embeddings/oleObject40.bin"/><Relationship Id="rId16" Type="http://schemas.openxmlformats.org/officeDocument/2006/relationships/oleObject" Target="../embeddings/oleObject47.bin"/><Relationship Id="rId20" Type="http://schemas.openxmlformats.org/officeDocument/2006/relationships/oleObject" Target="../embeddings/oleObject4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44.emf"/><Relationship Id="rId24" Type="http://schemas.openxmlformats.org/officeDocument/2006/relationships/oleObject" Target="../embeddings/oleObject51.bin"/><Relationship Id="rId5" Type="http://schemas.openxmlformats.org/officeDocument/2006/relationships/image" Target="../media/image41.emf"/><Relationship Id="rId15" Type="http://schemas.openxmlformats.org/officeDocument/2006/relationships/image" Target="../media/image46.emf"/><Relationship Id="rId23" Type="http://schemas.openxmlformats.org/officeDocument/2006/relationships/image" Target="../media/image50.wmf"/><Relationship Id="rId10" Type="http://schemas.openxmlformats.org/officeDocument/2006/relationships/oleObject" Target="../embeddings/oleObject44.bin"/><Relationship Id="rId19" Type="http://schemas.openxmlformats.org/officeDocument/2006/relationships/image" Target="../media/image48.emf"/><Relationship Id="rId4" Type="http://schemas.openxmlformats.org/officeDocument/2006/relationships/oleObject" Target="../embeddings/oleObject41.bin"/><Relationship Id="rId9" Type="http://schemas.openxmlformats.org/officeDocument/2006/relationships/image" Target="../media/image43.emf"/><Relationship Id="rId14" Type="http://schemas.openxmlformats.org/officeDocument/2006/relationships/oleObject" Target="../embeddings/oleObject46.bin"/><Relationship Id="rId22" Type="http://schemas.openxmlformats.org/officeDocument/2006/relationships/oleObject" Target="../embeddings/oleObject50.bin"/><Relationship Id="rId27" Type="http://schemas.openxmlformats.org/officeDocument/2006/relationships/image" Target="../media/image5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image" Target="../media/image58.emf"/><Relationship Id="rId18" Type="http://schemas.openxmlformats.org/officeDocument/2006/relationships/oleObject" Target="../embeddings/oleObject61.bin"/><Relationship Id="rId3" Type="http://schemas.openxmlformats.org/officeDocument/2006/relationships/image" Target="../media/image53.emf"/><Relationship Id="rId7" Type="http://schemas.openxmlformats.org/officeDocument/2006/relationships/image" Target="../media/image55.emf"/><Relationship Id="rId12" Type="http://schemas.openxmlformats.org/officeDocument/2006/relationships/oleObject" Target="../embeddings/oleObject58.bin"/><Relationship Id="rId17" Type="http://schemas.openxmlformats.org/officeDocument/2006/relationships/image" Target="../media/image60.emf"/><Relationship Id="rId2" Type="http://schemas.openxmlformats.org/officeDocument/2006/relationships/oleObject" Target="../embeddings/oleObject53.bin"/><Relationship Id="rId16" Type="http://schemas.openxmlformats.org/officeDocument/2006/relationships/oleObject" Target="../embeddings/oleObject6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57.wmf"/><Relationship Id="rId5" Type="http://schemas.openxmlformats.org/officeDocument/2006/relationships/image" Target="../media/image54.emf"/><Relationship Id="rId15" Type="http://schemas.openxmlformats.org/officeDocument/2006/relationships/image" Target="../media/image59.emf"/><Relationship Id="rId10" Type="http://schemas.openxmlformats.org/officeDocument/2006/relationships/oleObject" Target="../embeddings/oleObject57.bin"/><Relationship Id="rId19" Type="http://schemas.openxmlformats.org/officeDocument/2006/relationships/image" Target="../media/image61.emf"/><Relationship Id="rId4" Type="http://schemas.openxmlformats.org/officeDocument/2006/relationships/oleObject" Target="../embeddings/oleObject54.bin"/><Relationship Id="rId9" Type="http://schemas.openxmlformats.org/officeDocument/2006/relationships/image" Target="../media/image56.emf"/><Relationship Id="rId14" Type="http://schemas.openxmlformats.org/officeDocument/2006/relationships/oleObject" Target="../embeddings/oleObject5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13" Type="http://schemas.openxmlformats.org/officeDocument/2006/relationships/image" Target="../media/image67.emf"/><Relationship Id="rId18" Type="http://schemas.openxmlformats.org/officeDocument/2006/relationships/oleObject" Target="../embeddings/oleObject70.bin"/><Relationship Id="rId3" Type="http://schemas.openxmlformats.org/officeDocument/2006/relationships/image" Target="../media/image62.wmf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67.bin"/><Relationship Id="rId17" Type="http://schemas.openxmlformats.org/officeDocument/2006/relationships/image" Target="../media/image69.emf"/><Relationship Id="rId2" Type="http://schemas.openxmlformats.org/officeDocument/2006/relationships/oleObject" Target="../embeddings/oleObject62.bin"/><Relationship Id="rId16" Type="http://schemas.openxmlformats.org/officeDocument/2006/relationships/oleObject" Target="../embeddings/oleObject6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4.bin"/><Relationship Id="rId11" Type="http://schemas.openxmlformats.org/officeDocument/2006/relationships/image" Target="../media/image66.emf"/><Relationship Id="rId5" Type="http://schemas.openxmlformats.org/officeDocument/2006/relationships/image" Target="../media/image63.wmf"/><Relationship Id="rId15" Type="http://schemas.openxmlformats.org/officeDocument/2006/relationships/image" Target="../media/image68.emf"/><Relationship Id="rId10" Type="http://schemas.openxmlformats.org/officeDocument/2006/relationships/oleObject" Target="../embeddings/oleObject66.bin"/><Relationship Id="rId19" Type="http://schemas.openxmlformats.org/officeDocument/2006/relationships/image" Target="../media/image70.emf"/><Relationship Id="rId4" Type="http://schemas.openxmlformats.org/officeDocument/2006/relationships/oleObject" Target="../embeddings/oleObject63.bin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6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13" Type="http://schemas.openxmlformats.org/officeDocument/2006/relationships/image" Target="../media/image76.emf"/><Relationship Id="rId3" Type="http://schemas.openxmlformats.org/officeDocument/2006/relationships/image" Target="../media/image71.wmf"/><Relationship Id="rId7" Type="http://schemas.openxmlformats.org/officeDocument/2006/relationships/image" Target="../media/image73.wmf"/><Relationship Id="rId12" Type="http://schemas.openxmlformats.org/officeDocument/2006/relationships/oleObject" Target="../embeddings/oleObject76.bin"/><Relationship Id="rId2" Type="http://schemas.openxmlformats.org/officeDocument/2006/relationships/oleObject" Target="../embeddings/oleObject7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3.bin"/><Relationship Id="rId11" Type="http://schemas.openxmlformats.org/officeDocument/2006/relationships/image" Target="../media/image75.emf"/><Relationship Id="rId5" Type="http://schemas.openxmlformats.org/officeDocument/2006/relationships/image" Target="../media/image72.emf"/><Relationship Id="rId15" Type="http://schemas.openxmlformats.org/officeDocument/2006/relationships/image" Target="../media/image77.emf"/><Relationship Id="rId10" Type="http://schemas.openxmlformats.org/officeDocument/2006/relationships/oleObject" Target="../embeddings/oleObject75.bin"/><Relationship Id="rId4" Type="http://schemas.openxmlformats.org/officeDocument/2006/relationships/oleObject" Target="../embeddings/oleObject72.bin"/><Relationship Id="rId9" Type="http://schemas.openxmlformats.org/officeDocument/2006/relationships/image" Target="../media/image74.emf"/><Relationship Id="rId14" Type="http://schemas.openxmlformats.org/officeDocument/2006/relationships/oleObject" Target="../embeddings/oleObject7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13" Type="http://schemas.openxmlformats.org/officeDocument/2006/relationships/image" Target="../media/image83.wmf"/><Relationship Id="rId3" Type="http://schemas.openxmlformats.org/officeDocument/2006/relationships/image" Target="../media/image78.emf"/><Relationship Id="rId7" Type="http://schemas.openxmlformats.org/officeDocument/2006/relationships/image" Target="../media/image80.emf"/><Relationship Id="rId12" Type="http://schemas.openxmlformats.org/officeDocument/2006/relationships/oleObject" Target="../embeddings/oleObject83.bin"/><Relationship Id="rId2" Type="http://schemas.openxmlformats.org/officeDocument/2006/relationships/oleObject" Target="../embeddings/oleObject7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0.bin"/><Relationship Id="rId11" Type="http://schemas.openxmlformats.org/officeDocument/2006/relationships/image" Target="../media/image82.wmf"/><Relationship Id="rId5" Type="http://schemas.openxmlformats.org/officeDocument/2006/relationships/image" Target="../media/image79.emf"/><Relationship Id="rId10" Type="http://schemas.openxmlformats.org/officeDocument/2006/relationships/oleObject" Target="../embeddings/oleObject82.bin"/><Relationship Id="rId4" Type="http://schemas.openxmlformats.org/officeDocument/2006/relationships/oleObject" Target="../embeddings/oleObject79.bin"/><Relationship Id="rId9" Type="http://schemas.openxmlformats.org/officeDocument/2006/relationships/image" Target="../media/image8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13" Type="http://schemas.openxmlformats.org/officeDocument/2006/relationships/image" Target="../media/image89.emf"/><Relationship Id="rId18" Type="http://schemas.openxmlformats.org/officeDocument/2006/relationships/oleObject" Target="../embeddings/oleObject92.bin"/><Relationship Id="rId3" Type="http://schemas.openxmlformats.org/officeDocument/2006/relationships/image" Target="../media/image84.wmf"/><Relationship Id="rId21" Type="http://schemas.openxmlformats.org/officeDocument/2006/relationships/image" Target="../media/image93.emf"/><Relationship Id="rId7" Type="http://schemas.openxmlformats.org/officeDocument/2006/relationships/image" Target="../media/image86.wmf"/><Relationship Id="rId12" Type="http://schemas.openxmlformats.org/officeDocument/2006/relationships/oleObject" Target="../embeddings/oleObject89.bin"/><Relationship Id="rId17" Type="http://schemas.openxmlformats.org/officeDocument/2006/relationships/image" Target="../media/image91.emf"/><Relationship Id="rId2" Type="http://schemas.openxmlformats.org/officeDocument/2006/relationships/oleObject" Target="../embeddings/oleObject84.bin"/><Relationship Id="rId16" Type="http://schemas.openxmlformats.org/officeDocument/2006/relationships/oleObject" Target="../embeddings/oleObject91.bin"/><Relationship Id="rId20" Type="http://schemas.openxmlformats.org/officeDocument/2006/relationships/oleObject" Target="../embeddings/oleObject9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6.bin"/><Relationship Id="rId11" Type="http://schemas.openxmlformats.org/officeDocument/2006/relationships/image" Target="../media/image88.emf"/><Relationship Id="rId5" Type="http://schemas.openxmlformats.org/officeDocument/2006/relationships/image" Target="../media/image85.wmf"/><Relationship Id="rId15" Type="http://schemas.openxmlformats.org/officeDocument/2006/relationships/image" Target="../media/image90.wmf"/><Relationship Id="rId23" Type="http://schemas.openxmlformats.org/officeDocument/2006/relationships/image" Target="../media/image94.emf"/><Relationship Id="rId10" Type="http://schemas.openxmlformats.org/officeDocument/2006/relationships/oleObject" Target="../embeddings/oleObject88.bin"/><Relationship Id="rId19" Type="http://schemas.openxmlformats.org/officeDocument/2006/relationships/image" Target="../media/image92.emf"/><Relationship Id="rId4" Type="http://schemas.openxmlformats.org/officeDocument/2006/relationships/oleObject" Target="../embeddings/oleObject85.bin"/><Relationship Id="rId9" Type="http://schemas.openxmlformats.org/officeDocument/2006/relationships/image" Target="../media/image87.emf"/><Relationship Id="rId14" Type="http://schemas.openxmlformats.org/officeDocument/2006/relationships/oleObject" Target="../embeddings/oleObject90.bin"/><Relationship Id="rId22" Type="http://schemas.openxmlformats.org/officeDocument/2006/relationships/oleObject" Target="../embeddings/oleObject9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7" Type="http://schemas.openxmlformats.org/officeDocument/2006/relationships/image" Target="../media/image97.wmf"/><Relationship Id="rId2" Type="http://schemas.openxmlformats.org/officeDocument/2006/relationships/oleObject" Target="../embeddings/oleObject9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7.bin"/><Relationship Id="rId5" Type="http://schemas.openxmlformats.org/officeDocument/2006/relationships/image" Target="../media/image96.emf"/><Relationship Id="rId4" Type="http://schemas.openxmlformats.org/officeDocument/2006/relationships/oleObject" Target="../embeddings/oleObject9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13" Type="http://schemas.openxmlformats.org/officeDocument/2006/relationships/image" Target="../media/image103.emf"/><Relationship Id="rId18" Type="http://schemas.openxmlformats.org/officeDocument/2006/relationships/oleObject" Target="../embeddings/oleObject106.bin"/><Relationship Id="rId26" Type="http://schemas.openxmlformats.org/officeDocument/2006/relationships/oleObject" Target="../embeddings/oleObject110.bin"/><Relationship Id="rId3" Type="http://schemas.openxmlformats.org/officeDocument/2006/relationships/image" Target="../media/image98.wmf"/><Relationship Id="rId21" Type="http://schemas.openxmlformats.org/officeDocument/2006/relationships/image" Target="../media/image107.wmf"/><Relationship Id="rId7" Type="http://schemas.openxmlformats.org/officeDocument/2006/relationships/image" Target="../media/image100.wmf"/><Relationship Id="rId12" Type="http://schemas.openxmlformats.org/officeDocument/2006/relationships/oleObject" Target="../embeddings/oleObject103.bin"/><Relationship Id="rId17" Type="http://schemas.openxmlformats.org/officeDocument/2006/relationships/image" Target="../media/image105.emf"/><Relationship Id="rId25" Type="http://schemas.openxmlformats.org/officeDocument/2006/relationships/image" Target="../media/image109.emf"/><Relationship Id="rId2" Type="http://schemas.openxmlformats.org/officeDocument/2006/relationships/oleObject" Target="../embeddings/oleObject98.bin"/><Relationship Id="rId16" Type="http://schemas.openxmlformats.org/officeDocument/2006/relationships/oleObject" Target="../embeddings/oleObject105.bin"/><Relationship Id="rId20" Type="http://schemas.openxmlformats.org/officeDocument/2006/relationships/oleObject" Target="../embeddings/oleObject107.bin"/><Relationship Id="rId29" Type="http://schemas.openxmlformats.org/officeDocument/2006/relationships/image" Target="../media/image111.e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0.bin"/><Relationship Id="rId11" Type="http://schemas.openxmlformats.org/officeDocument/2006/relationships/image" Target="../media/image102.emf"/><Relationship Id="rId24" Type="http://schemas.openxmlformats.org/officeDocument/2006/relationships/oleObject" Target="../embeddings/oleObject109.bin"/><Relationship Id="rId5" Type="http://schemas.openxmlformats.org/officeDocument/2006/relationships/image" Target="../media/image99.wmf"/><Relationship Id="rId15" Type="http://schemas.openxmlformats.org/officeDocument/2006/relationships/image" Target="../media/image104.emf"/><Relationship Id="rId23" Type="http://schemas.openxmlformats.org/officeDocument/2006/relationships/image" Target="../media/image108.emf"/><Relationship Id="rId28" Type="http://schemas.openxmlformats.org/officeDocument/2006/relationships/oleObject" Target="../embeddings/oleObject111.bin"/><Relationship Id="rId10" Type="http://schemas.openxmlformats.org/officeDocument/2006/relationships/oleObject" Target="../embeddings/oleObject102.bin"/><Relationship Id="rId19" Type="http://schemas.openxmlformats.org/officeDocument/2006/relationships/image" Target="../media/image106.emf"/><Relationship Id="rId31" Type="http://schemas.openxmlformats.org/officeDocument/2006/relationships/image" Target="../media/image112.emf"/><Relationship Id="rId4" Type="http://schemas.openxmlformats.org/officeDocument/2006/relationships/oleObject" Target="../embeddings/oleObject99.bin"/><Relationship Id="rId9" Type="http://schemas.openxmlformats.org/officeDocument/2006/relationships/image" Target="../media/image101.wmf"/><Relationship Id="rId14" Type="http://schemas.openxmlformats.org/officeDocument/2006/relationships/oleObject" Target="../embeddings/oleObject104.bin"/><Relationship Id="rId22" Type="http://schemas.openxmlformats.org/officeDocument/2006/relationships/oleObject" Target="../embeddings/oleObject108.bin"/><Relationship Id="rId27" Type="http://schemas.openxmlformats.org/officeDocument/2006/relationships/image" Target="../media/image110.wmf"/><Relationship Id="rId30" Type="http://schemas.openxmlformats.org/officeDocument/2006/relationships/oleObject" Target="../embeddings/oleObject112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oleObject" Target="../embeddings/oleObject11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4.wmf"/><Relationship Id="rId4" Type="http://schemas.openxmlformats.org/officeDocument/2006/relationships/oleObject" Target="../embeddings/oleObject114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oleObject" Target="../embeddings/oleObject115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9.bin"/><Relationship Id="rId13" Type="http://schemas.openxmlformats.org/officeDocument/2006/relationships/image" Target="../media/image121.emf"/><Relationship Id="rId18" Type="http://schemas.openxmlformats.org/officeDocument/2006/relationships/oleObject" Target="../embeddings/oleObject124.bin"/><Relationship Id="rId3" Type="http://schemas.openxmlformats.org/officeDocument/2006/relationships/image" Target="../media/image116.wmf"/><Relationship Id="rId21" Type="http://schemas.openxmlformats.org/officeDocument/2006/relationships/image" Target="../media/image125.emf"/><Relationship Id="rId7" Type="http://schemas.openxmlformats.org/officeDocument/2006/relationships/image" Target="../media/image118.wmf"/><Relationship Id="rId12" Type="http://schemas.openxmlformats.org/officeDocument/2006/relationships/oleObject" Target="../embeddings/oleObject121.bin"/><Relationship Id="rId17" Type="http://schemas.openxmlformats.org/officeDocument/2006/relationships/image" Target="../media/image123.emf"/><Relationship Id="rId25" Type="http://schemas.openxmlformats.org/officeDocument/2006/relationships/image" Target="../media/image127.wmf"/><Relationship Id="rId2" Type="http://schemas.openxmlformats.org/officeDocument/2006/relationships/oleObject" Target="../embeddings/oleObject116.bin"/><Relationship Id="rId16" Type="http://schemas.openxmlformats.org/officeDocument/2006/relationships/oleObject" Target="../embeddings/oleObject123.bin"/><Relationship Id="rId20" Type="http://schemas.openxmlformats.org/officeDocument/2006/relationships/oleObject" Target="../embeddings/oleObject12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8.bin"/><Relationship Id="rId11" Type="http://schemas.openxmlformats.org/officeDocument/2006/relationships/image" Target="../media/image120.emf"/><Relationship Id="rId24" Type="http://schemas.openxmlformats.org/officeDocument/2006/relationships/oleObject" Target="../embeddings/oleObject127.bin"/><Relationship Id="rId5" Type="http://schemas.openxmlformats.org/officeDocument/2006/relationships/image" Target="../media/image117.wmf"/><Relationship Id="rId15" Type="http://schemas.openxmlformats.org/officeDocument/2006/relationships/image" Target="../media/image122.emf"/><Relationship Id="rId23" Type="http://schemas.openxmlformats.org/officeDocument/2006/relationships/image" Target="../media/image126.emf"/><Relationship Id="rId10" Type="http://schemas.openxmlformats.org/officeDocument/2006/relationships/oleObject" Target="../embeddings/oleObject120.bin"/><Relationship Id="rId19" Type="http://schemas.openxmlformats.org/officeDocument/2006/relationships/image" Target="../media/image124.emf"/><Relationship Id="rId4" Type="http://schemas.openxmlformats.org/officeDocument/2006/relationships/oleObject" Target="../embeddings/oleObject117.bin"/><Relationship Id="rId9" Type="http://schemas.openxmlformats.org/officeDocument/2006/relationships/image" Target="../media/image119.wmf"/><Relationship Id="rId14" Type="http://schemas.openxmlformats.org/officeDocument/2006/relationships/oleObject" Target="../embeddings/oleObject122.bin"/><Relationship Id="rId22" Type="http://schemas.openxmlformats.org/officeDocument/2006/relationships/oleObject" Target="../embeddings/oleObject126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7.emf"/><Relationship Id="rId3" Type="http://schemas.openxmlformats.org/officeDocument/2006/relationships/image" Target="../media/image2.wmf"/><Relationship Id="rId7" Type="http://schemas.openxmlformats.org/officeDocument/2006/relationships/image" Target="../media/image4.e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wmf"/><Relationship Id="rId5" Type="http://schemas.openxmlformats.org/officeDocument/2006/relationships/image" Target="../media/image3.emf"/><Relationship Id="rId15" Type="http://schemas.openxmlformats.org/officeDocument/2006/relationships/image" Target="../media/image8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5.wmf"/><Relationship Id="rId18" Type="http://schemas.openxmlformats.org/officeDocument/2006/relationships/oleObject" Target="../embeddings/oleObject17.bin"/><Relationship Id="rId3" Type="http://schemas.openxmlformats.org/officeDocument/2006/relationships/image" Target="../media/image10.emf"/><Relationship Id="rId21" Type="http://schemas.openxmlformats.org/officeDocument/2006/relationships/image" Target="../media/image19.emf"/><Relationship Id="rId7" Type="http://schemas.openxmlformats.org/officeDocument/2006/relationships/image" Target="../media/image12.e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17.emf"/><Relationship Id="rId2" Type="http://schemas.openxmlformats.org/officeDocument/2006/relationships/oleObject" Target="../embeddings/oleObject9.bin"/><Relationship Id="rId16" Type="http://schemas.openxmlformats.org/officeDocument/2006/relationships/oleObject" Target="../embeddings/oleObject16.bin"/><Relationship Id="rId20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4.emf"/><Relationship Id="rId5" Type="http://schemas.openxmlformats.org/officeDocument/2006/relationships/image" Target="../media/image11.wmf"/><Relationship Id="rId15" Type="http://schemas.openxmlformats.org/officeDocument/2006/relationships/image" Target="../media/image16.wmf"/><Relationship Id="rId23" Type="http://schemas.openxmlformats.org/officeDocument/2006/relationships/image" Target="../media/image20.wmf"/><Relationship Id="rId10" Type="http://schemas.openxmlformats.org/officeDocument/2006/relationships/oleObject" Target="../embeddings/oleObject13.bin"/><Relationship Id="rId19" Type="http://schemas.openxmlformats.org/officeDocument/2006/relationships/image" Target="../media/image18.e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15.bin"/><Relationship Id="rId22" Type="http://schemas.openxmlformats.org/officeDocument/2006/relationships/oleObject" Target="../embeddings/oleObject1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26.emf"/><Relationship Id="rId18" Type="http://schemas.openxmlformats.org/officeDocument/2006/relationships/oleObject" Target="../embeddings/oleObject28.bin"/><Relationship Id="rId3" Type="http://schemas.openxmlformats.org/officeDocument/2006/relationships/image" Target="../media/image21.wmf"/><Relationship Id="rId21" Type="http://schemas.openxmlformats.org/officeDocument/2006/relationships/image" Target="../media/image30.wmf"/><Relationship Id="rId7" Type="http://schemas.openxmlformats.org/officeDocument/2006/relationships/image" Target="../media/image23.emf"/><Relationship Id="rId12" Type="http://schemas.openxmlformats.org/officeDocument/2006/relationships/oleObject" Target="../embeddings/oleObject25.bin"/><Relationship Id="rId17" Type="http://schemas.openxmlformats.org/officeDocument/2006/relationships/image" Target="../media/image28.emf"/><Relationship Id="rId25" Type="http://schemas.openxmlformats.org/officeDocument/2006/relationships/image" Target="../media/image32.wmf"/><Relationship Id="rId2" Type="http://schemas.openxmlformats.org/officeDocument/2006/relationships/oleObject" Target="../embeddings/oleObject20.bin"/><Relationship Id="rId16" Type="http://schemas.openxmlformats.org/officeDocument/2006/relationships/oleObject" Target="../embeddings/oleObject27.bin"/><Relationship Id="rId20" Type="http://schemas.openxmlformats.org/officeDocument/2006/relationships/oleObject" Target="../embeddings/oleObject2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25.emf"/><Relationship Id="rId24" Type="http://schemas.openxmlformats.org/officeDocument/2006/relationships/oleObject" Target="../embeddings/oleObject31.bin"/><Relationship Id="rId5" Type="http://schemas.openxmlformats.org/officeDocument/2006/relationships/image" Target="../media/image22.emf"/><Relationship Id="rId15" Type="http://schemas.openxmlformats.org/officeDocument/2006/relationships/image" Target="../media/image27.emf"/><Relationship Id="rId23" Type="http://schemas.openxmlformats.org/officeDocument/2006/relationships/image" Target="../media/image31.wmf"/><Relationship Id="rId10" Type="http://schemas.openxmlformats.org/officeDocument/2006/relationships/oleObject" Target="../embeddings/oleObject24.bin"/><Relationship Id="rId19" Type="http://schemas.openxmlformats.org/officeDocument/2006/relationships/image" Target="../media/image29.w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4.emf"/><Relationship Id="rId14" Type="http://schemas.openxmlformats.org/officeDocument/2006/relationships/oleObject" Target="../embeddings/oleObject26.bin"/><Relationship Id="rId22" Type="http://schemas.openxmlformats.org/officeDocument/2006/relationships/oleObject" Target="../embeddings/oleObject30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oleObject" Target="../embeddings/oleObject38.bin"/><Relationship Id="rId3" Type="http://schemas.openxmlformats.org/officeDocument/2006/relationships/image" Target="../media/image33.emf"/><Relationship Id="rId7" Type="http://schemas.openxmlformats.org/officeDocument/2006/relationships/image" Target="../media/image35.emf"/><Relationship Id="rId12" Type="http://schemas.openxmlformats.org/officeDocument/2006/relationships/oleObject" Target="../embeddings/oleObject37.bin"/><Relationship Id="rId2" Type="http://schemas.openxmlformats.org/officeDocument/2006/relationships/oleObject" Target="../embeddings/oleObject32.bin"/><Relationship Id="rId16" Type="http://schemas.openxmlformats.org/officeDocument/2006/relationships/image" Target="../media/image39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5" Type="http://schemas.openxmlformats.org/officeDocument/2006/relationships/oleObject" Target="../embeddings/oleObject39.bin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36.wmf"/><Relationship Id="rId14" Type="http://schemas.openxmlformats.org/officeDocument/2006/relationships/image" Target="../media/image3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7.6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Solving Quadratic Equations by Factoring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Solving Quadratic Equations by Factoring</a:t>
            </a:r>
          </a:p>
        </p:txBody>
      </p:sp>
      <p:sp>
        <p:nvSpPr>
          <p:cNvPr id="1302537" name="Rectangle 9"/>
          <p:cNvSpPr>
            <a:spLocks noChangeArrowheads="1"/>
          </p:cNvSpPr>
          <p:nvPr/>
        </p:nvSpPr>
        <p:spPr bwMode="auto">
          <a:xfrm>
            <a:off x="457200" y="5191780"/>
            <a:ext cx="8226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dirty="0">
                <a:latin typeface="Calibri" pitchFamily="34" charset="0"/>
              </a:rPr>
              <a:t>The solutions are 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3</a:t>
            </a:r>
            <a:r>
              <a:rPr lang="en-US" sz="2800" dirty="0">
                <a:latin typeface="Calibri" pitchFamily="34" charset="0"/>
              </a:rPr>
              <a:t> and </a:t>
            </a:r>
            <a:r>
              <a:rPr lang="en-US" sz="2800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2800" dirty="0">
                <a:latin typeface="Calibri" pitchFamily="34" charset="0"/>
              </a:rPr>
              <a:t>. 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tabLst>
                <a:tab pos="463550" algn="l"/>
              </a:tabLst>
            </a:pPr>
            <a:r>
              <a:rPr lang="en-US" sz="2800" dirty="0"/>
              <a:t>Solve by factoring:  </a:t>
            </a:r>
            <a:r>
              <a:rPr lang="en-US" sz="2800" dirty="0">
                <a:solidFill>
                  <a:srgbClr val="0000FF"/>
                </a:solidFill>
              </a:rPr>
              <a:t>4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baseline="46000" dirty="0">
                <a:solidFill>
                  <a:srgbClr val="0000FF"/>
                </a:solidFill>
              </a:rPr>
              <a:t>2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0000FF"/>
                </a:solidFill>
              </a:rPr>
              <a:t> 4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sz="2800" dirty="0">
                <a:solidFill>
                  <a:srgbClr val="0000FF"/>
                </a:solidFill>
              </a:rPr>
              <a:t> 24</a:t>
            </a:r>
          </a:p>
          <a:p>
            <a:pPr>
              <a:spcBef>
                <a:spcPts val="600"/>
              </a:spcBef>
              <a:tabLst>
                <a:tab pos="463550" algn="l"/>
              </a:tabLst>
            </a:pPr>
            <a:r>
              <a:rPr lang="en-US" sz="2800" b="1" dirty="0"/>
              <a:t>Solution</a:t>
            </a: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573256"/>
              </p:ext>
            </p:extLst>
          </p:nvPr>
        </p:nvGraphicFramePr>
        <p:xfrm>
          <a:off x="1968500" y="1830388"/>
          <a:ext cx="1955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47240" imgH="393120" progId="Equation.DSMT4">
                  <p:embed/>
                </p:oleObj>
              </mc:Choice>
              <mc:Fallback>
                <p:oleObj name="Equation" r:id="rId2" imgW="1947240" imgH="393120" progId="Equation.DSMT4">
                  <p:embed/>
                  <p:pic>
                    <p:nvPicPr>
                      <p:cNvPr id="0" name="Picture 1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0" y="1830388"/>
                        <a:ext cx="1955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316165"/>
              </p:ext>
            </p:extLst>
          </p:nvPr>
        </p:nvGraphicFramePr>
        <p:xfrm>
          <a:off x="1333500" y="2401888"/>
          <a:ext cx="24511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40800" imgH="393120" progId="Equation.DSMT4">
                  <p:embed/>
                </p:oleObj>
              </mc:Choice>
              <mc:Fallback>
                <p:oleObj name="Equation" r:id="rId4" imgW="2440800" imgH="393120" progId="Equation.DSMT4">
                  <p:embed/>
                  <p:pic>
                    <p:nvPicPr>
                      <p:cNvPr id="0" name="Picture 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2401888"/>
                        <a:ext cx="24511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9151098"/>
              </p:ext>
            </p:extLst>
          </p:nvPr>
        </p:nvGraphicFramePr>
        <p:xfrm>
          <a:off x="1435100" y="2946400"/>
          <a:ext cx="23495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40360" imgH="621360" progId="Equation.DSMT4">
                  <p:embed/>
                </p:oleObj>
              </mc:Choice>
              <mc:Fallback>
                <p:oleObj name="Equation" r:id="rId6" imgW="2340360" imgH="621360" progId="Equation.DSMT4">
                  <p:embed/>
                  <p:pic>
                    <p:nvPicPr>
                      <p:cNvPr id="0" name="Picture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100" y="2946400"/>
                        <a:ext cx="23495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569902"/>
              </p:ext>
            </p:extLst>
          </p:nvPr>
        </p:nvGraphicFramePr>
        <p:xfrm>
          <a:off x="1143000" y="3632200"/>
          <a:ext cx="2641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633040" imgH="594000" progId="Equation.DSMT4">
                  <p:embed/>
                </p:oleObj>
              </mc:Choice>
              <mc:Fallback>
                <p:oleObj name="Equation" r:id="rId8" imgW="2633040" imgH="594000" progId="Equation.DSMT4">
                  <p:embed/>
                  <p:pic>
                    <p:nvPicPr>
                      <p:cNvPr id="0" name="Picture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632200"/>
                        <a:ext cx="2641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151195"/>
              </p:ext>
            </p:extLst>
          </p:nvPr>
        </p:nvGraphicFramePr>
        <p:xfrm>
          <a:off x="685800" y="4405312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34080" imgH="264960" progId="Equation.DSMT4">
                  <p:embed/>
                </p:oleObj>
              </mc:Choice>
              <mc:Fallback>
                <p:oleObj name="Equation" r:id="rId10" imgW="1234080" imgH="264960" progId="Equation.DSMT4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405312"/>
                        <a:ext cx="1244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976659"/>
              </p:ext>
            </p:extLst>
          </p:nvPr>
        </p:nvGraphicFramePr>
        <p:xfrm>
          <a:off x="1219200" y="4813300"/>
          <a:ext cx="711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10891" imgH="291973" progId="Equation.DSMT4">
                  <p:embed/>
                </p:oleObj>
              </mc:Choice>
              <mc:Fallback>
                <p:oleObj name="Equation" r:id="rId12" imgW="710891" imgH="291973" progId="Equation.DSMT4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813300"/>
                        <a:ext cx="711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877951"/>
              </p:ext>
            </p:extLst>
          </p:nvPr>
        </p:nvGraphicFramePr>
        <p:xfrm>
          <a:off x="2514600" y="4406900"/>
          <a:ext cx="1270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61440" imgH="301680" progId="Equation.DSMT4">
                  <p:embed/>
                </p:oleObj>
              </mc:Choice>
              <mc:Fallback>
                <p:oleObj name="Equation" r:id="rId14" imgW="1261440" imgH="301680" progId="Equation.DSMT4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406900"/>
                        <a:ext cx="1270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308515"/>
              </p:ext>
            </p:extLst>
          </p:nvPr>
        </p:nvGraphicFramePr>
        <p:xfrm>
          <a:off x="2060194" y="4445000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42751" imgH="241195" progId="Equation.DSMT4">
                  <p:embed/>
                </p:oleObj>
              </mc:Choice>
              <mc:Fallback>
                <p:oleObj name="Equation" r:id="rId16" imgW="342751" imgH="241195" progId="Equation.DSMT4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194" y="4445000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185572"/>
              </p:ext>
            </p:extLst>
          </p:nvPr>
        </p:nvGraphicFramePr>
        <p:xfrm>
          <a:off x="3082925" y="4826000"/>
          <a:ext cx="1003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87120" imgH="264960" progId="Equation.DSMT4">
                  <p:embed/>
                </p:oleObj>
              </mc:Choice>
              <mc:Fallback>
                <p:oleObj name="Equation" r:id="rId18" imgW="987120" imgH="264960" progId="Equation.DSMT4">
                  <p:embed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2925" y="4826000"/>
                        <a:ext cx="1003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92885"/>
              </p:ext>
            </p:extLst>
          </p:nvPr>
        </p:nvGraphicFramePr>
        <p:xfrm>
          <a:off x="4368800" y="3759200"/>
          <a:ext cx="4241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4241800" imgH="508000" progId="Equation.DSMT4">
                  <p:embed/>
                </p:oleObj>
              </mc:Choice>
              <mc:Fallback>
                <p:oleObj name="Equation" r:id="rId20" imgW="4241800" imgH="508000" progId="Equation.DSMT4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3759200"/>
                        <a:ext cx="42418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486692"/>
              </p:ext>
            </p:extLst>
          </p:nvPr>
        </p:nvGraphicFramePr>
        <p:xfrm>
          <a:off x="4368800" y="1862316"/>
          <a:ext cx="3694112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682800" imgH="304560" progId="Equation.DSMT4">
                  <p:embed/>
                </p:oleObj>
              </mc:Choice>
              <mc:Fallback>
                <p:oleObj name="Equation" r:id="rId22" imgW="3682800" imgH="304560" progId="Equation.DSMT4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1862316"/>
                        <a:ext cx="3694112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619665"/>
              </p:ext>
            </p:extLst>
          </p:nvPr>
        </p:nvGraphicFramePr>
        <p:xfrm>
          <a:off x="4368800" y="2552700"/>
          <a:ext cx="38735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873500" imgH="266700" progId="Equation.DSMT4">
                  <p:embed/>
                </p:oleObj>
              </mc:Choice>
              <mc:Fallback>
                <p:oleObj name="Equation" r:id="rId24" imgW="3873500" imgH="266700" progId="Equation.DSMT4">
                  <p:embed/>
                  <p:pic>
                    <p:nvPicPr>
                      <p:cNvPr id="0" name="Picture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2552700"/>
                        <a:ext cx="38735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35545" y="-5426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" name="Object 13">
            <a:extLst>
              <a:ext uri="{FF2B5EF4-FFF2-40B4-BE49-F238E27FC236}">
                <a16:creationId xmlns:a16="http://schemas.microsoft.com/office/drawing/2014/main" id="{A102B6B7-FD04-F936-94DF-C690DADFEE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827022"/>
              </p:ext>
            </p:extLst>
          </p:nvPr>
        </p:nvGraphicFramePr>
        <p:xfrm>
          <a:off x="4368800" y="2111871"/>
          <a:ext cx="1362075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358640" imgH="241200" progId="Equation.DSMT4">
                  <p:embed/>
                </p:oleObj>
              </mc:Choice>
              <mc:Fallback>
                <p:oleObj name="Equation" r:id="rId26" imgW="1358640" imgH="241200" progId="Equation.DSMT4">
                  <p:embed/>
                  <p:pic>
                    <p:nvPicPr>
                      <p:cNvPr id="513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2111871"/>
                        <a:ext cx="1362075" cy="25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25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Solving Quadratic Equations by Factoring</a:t>
            </a:r>
          </a:p>
        </p:txBody>
      </p:sp>
      <p:sp>
        <p:nvSpPr>
          <p:cNvPr id="1308679" name="Rectangle 7"/>
          <p:cNvSpPr>
            <a:spLocks noChangeArrowheads="1"/>
          </p:cNvSpPr>
          <p:nvPr/>
        </p:nvSpPr>
        <p:spPr bwMode="auto">
          <a:xfrm>
            <a:off x="457200" y="5334000"/>
            <a:ext cx="8226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dirty="0">
                <a:latin typeface="Calibri" pitchFamily="34" charset="0"/>
              </a:rPr>
              <a:t>The solutions are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11 </a:t>
            </a:r>
            <a:r>
              <a:rPr lang="en-US" sz="2800" dirty="0">
                <a:latin typeface="Calibri" pitchFamily="34" charset="0"/>
              </a:rPr>
              <a:t>and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 1</a:t>
            </a:r>
            <a:r>
              <a:rPr lang="en-US" sz="2800" dirty="0">
                <a:latin typeface="Calibri" pitchFamily="34" charset="0"/>
              </a:rPr>
              <a:t>. 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tabLst>
                <a:tab pos="463550" algn="l"/>
              </a:tabLst>
            </a:pPr>
            <a:r>
              <a:rPr lang="en-US" sz="2800" dirty="0"/>
              <a:t>Solve by factoring:  </a:t>
            </a:r>
            <a:r>
              <a:rPr lang="en-US" sz="2800" dirty="0">
                <a:solidFill>
                  <a:srgbClr val="0000FF"/>
                </a:solidFill>
              </a:rPr>
              <a:t>(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+</a:t>
            </a:r>
            <a:r>
              <a:rPr lang="en-US" sz="2800" dirty="0">
                <a:solidFill>
                  <a:srgbClr val="0000FF"/>
                </a:solidFill>
              </a:rPr>
              <a:t> 5)</a:t>
            </a:r>
            <a:r>
              <a:rPr lang="en-US" sz="2800" baseline="46000" dirty="0">
                <a:solidFill>
                  <a:srgbClr val="0000FF"/>
                </a:solidFill>
              </a:rPr>
              <a:t>2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sz="2800" dirty="0">
                <a:solidFill>
                  <a:srgbClr val="0000FF"/>
                </a:solidFill>
              </a:rPr>
              <a:t> 36</a:t>
            </a:r>
          </a:p>
          <a:p>
            <a:pPr>
              <a:spcBef>
                <a:spcPts val="1200"/>
              </a:spcBef>
              <a:tabLst>
                <a:tab pos="463550" algn="l"/>
              </a:tabLst>
            </a:pPr>
            <a:r>
              <a:rPr lang="en-US" sz="2800" b="1" dirty="0"/>
              <a:t>Solution</a:t>
            </a:r>
            <a:endParaRPr lang="en-US" sz="2000" b="1" dirty="0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191089"/>
              </p:ext>
            </p:extLst>
          </p:nvPr>
        </p:nvGraphicFramePr>
        <p:xfrm>
          <a:off x="2270125" y="1785938"/>
          <a:ext cx="18288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19080" imgH="694800" progId="Equation.DSMT4">
                  <p:embed/>
                </p:oleObj>
              </mc:Choice>
              <mc:Fallback>
                <p:oleObj name="Equation" r:id="rId2" imgW="1819080" imgH="694800" progId="Equation.DSMT4">
                  <p:embed/>
                  <p:pic>
                    <p:nvPicPr>
                      <p:cNvPr id="0" name="Picture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25" y="1785938"/>
                        <a:ext cx="18288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758814"/>
              </p:ext>
            </p:extLst>
          </p:nvPr>
        </p:nvGraphicFramePr>
        <p:xfrm>
          <a:off x="1495425" y="2446338"/>
          <a:ext cx="2628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14680" imgH="429480" progId="Equation.DSMT4">
                  <p:embed/>
                </p:oleObj>
              </mc:Choice>
              <mc:Fallback>
                <p:oleObj name="Equation" r:id="rId4" imgW="2614680" imgH="429480" progId="Equation.DSMT4">
                  <p:embed/>
                  <p:pic>
                    <p:nvPicPr>
                      <p:cNvPr id="0" name="Picture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425" y="2446338"/>
                        <a:ext cx="26289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476239"/>
              </p:ext>
            </p:extLst>
          </p:nvPr>
        </p:nvGraphicFramePr>
        <p:xfrm>
          <a:off x="1368425" y="3587750"/>
          <a:ext cx="2578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68960" imgH="594000" progId="Equation.DSMT4">
                  <p:embed/>
                </p:oleObj>
              </mc:Choice>
              <mc:Fallback>
                <p:oleObj name="Equation" r:id="rId6" imgW="2568960" imgH="594000" progId="Equation.DSMT4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425" y="3587750"/>
                        <a:ext cx="25781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11869"/>
              </p:ext>
            </p:extLst>
          </p:nvPr>
        </p:nvGraphicFramePr>
        <p:xfrm>
          <a:off x="1041400" y="4322763"/>
          <a:ext cx="1435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25960" imgH="301680" progId="Equation.DSMT4">
                  <p:embed/>
                </p:oleObj>
              </mc:Choice>
              <mc:Fallback>
                <p:oleObj name="Equation" r:id="rId8" imgW="1425960" imgH="301680" progId="Equation.DSMT4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4322763"/>
                        <a:ext cx="1435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651703"/>
              </p:ext>
            </p:extLst>
          </p:nvPr>
        </p:nvGraphicFramePr>
        <p:xfrm>
          <a:off x="2762250" y="4361426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42751" imgH="241195" progId="Equation.DSMT4">
                  <p:embed/>
                </p:oleObj>
              </mc:Choice>
              <mc:Fallback>
                <p:oleObj name="Equation" r:id="rId10" imgW="342751" imgH="241195" progId="Equation.DSMT4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0" y="4361426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856869"/>
              </p:ext>
            </p:extLst>
          </p:nvPr>
        </p:nvGraphicFramePr>
        <p:xfrm>
          <a:off x="3416300" y="4342376"/>
          <a:ext cx="1231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15720" imgH="264960" progId="Equation.DSMT4">
                  <p:embed/>
                </p:oleObj>
              </mc:Choice>
              <mc:Fallback>
                <p:oleObj name="Equation" r:id="rId12" imgW="1215720" imgH="264960" progId="Equation.DSMT4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6300" y="4342376"/>
                        <a:ext cx="1231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146065"/>
              </p:ext>
            </p:extLst>
          </p:nvPr>
        </p:nvGraphicFramePr>
        <p:xfrm>
          <a:off x="1752600" y="4830763"/>
          <a:ext cx="1193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79360" imgH="264960" progId="Equation.DSMT4">
                  <p:embed/>
                </p:oleObj>
              </mc:Choice>
              <mc:Fallback>
                <p:oleObj name="Equation" r:id="rId14" imgW="1179360" imgH="264960" progId="Equation.DSMT4">
                  <p:embed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830763"/>
                        <a:ext cx="1193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7045808"/>
              </p:ext>
            </p:extLst>
          </p:nvPr>
        </p:nvGraphicFramePr>
        <p:xfrm>
          <a:off x="3886200" y="4830763"/>
          <a:ext cx="736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22160" imgH="264960" progId="Equation.DSMT4">
                  <p:embed/>
                </p:oleObj>
              </mc:Choice>
              <mc:Fallback>
                <p:oleObj name="Equation" r:id="rId16" imgW="722160" imgH="264960" progId="Equation.DSMT4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830763"/>
                        <a:ext cx="736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074246"/>
              </p:ext>
            </p:extLst>
          </p:nvPr>
        </p:nvGraphicFramePr>
        <p:xfrm>
          <a:off x="1514475" y="3016250"/>
          <a:ext cx="2413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404440" imgH="429480" progId="Equation.DSMT4">
                  <p:embed/>
                </p:oleObj>
              </mc:Choice>
              <mc:Fallback>
                <p:oleObj name="Equation" r:id="rId18" imgW="2404440" imgH="429480" progId="Equation.DSMT4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4475" y="3016250"/>
                        <a:ext cx="24130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4495800" y="3062287"/>
            <a:ext cx="464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000" dirty="0">
                <a:solidFill>
                  <a:srgbClr val="007F80"/>
                </a:solidFill>
                <a:latin typeface="Calibri" pitchFamily="34" charset="0"/>
              </a:rPr>
              <a:t>Add </a:t>
            </a:r>
            <a:r>
              <a:rPr lang="en-US" sz="2000" dirty="0">
                <a:solidFill>
                  <a:srgbClr val="007F80"/>
                </a:solidFill>
                <a:latin typeface="Symbol" charset="2"/>
                <a:cs typeface="Symbol" charset="2"/>
              </a:rPr>
              <a:t>-</a:t>
            </a:r>
            <a:r>
              <a:rPr lang="en-US" sz="2000" dirty="0">
                <a:solidFill>
                  <a:srgbClr val="007F80"/>
                </a:solidFill>
                <a:latin typeface="Calibri" pitchFamily="34" charset="0"/>
              </a:rPr>
              <a:t>36 to both sides so that one side is 0.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4495800" y="2528887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000" dirty="0">
                <a:solidFill>
                  <a:srgbClr val="007F7F"/>
                </a:solidFill>
                <a:latin typeface="Calibri" pitchFamily="34" charset="0"/>
              </a:rPr>
              <a:t>Multiply </a:t>
            </a:r>
            <a:r>
              <a:rPr lang="en-US" sz="2000" dirty="0">
                <a:solidFill>
                  <a:srgbClr val="007F7F"/>
                </a:solidFill>
              </a:rPr>
              <a:t>(</a:t>
            </a:r>
            <a:r>
              <a:rPr lang="en-US" sz="2000" i="1" dirty="0">
                <a:solidFill>
                  <a:srgbClr val="007F7F"/>
                </a:solidFill>
              </a:rPr>
              <a:t>x</a:t>
            </a:r>
            <a:r>
              <a:rPr lang="en-US" sz="2000" dirty="0">
                <a:solidFill>
                  <a:srgbClr val="007F7F"/>
                </a:solidFill>
              </a:rPr>
              <a:t> </a:t>
            </a:r>
            <a:r>
              <a:rPr lang="en-US" sz="2000" dirty="0">
                <a:solidFill>
                  <a:srgbClr val="007F7F"/>
                </a:solidFill>
                <a:latin typeface="Symbol" pitchFamily="18" charset="2"/>
              </a:rPr>
              <a:t>+</a:t>
            </a:r>
            <a:r>
              <a:rPr lang="en-US" sz="2000" dirty="0">
                <a:solidFill>
                  <a:srgbClr val="007F7F"/>
                </a:solidFill>
              </a:rPr>
              <a:t> 5)</a:t>
            </a:r>
            <a:r>
              <a:rPr lang="en-US" sz="2000" baseline="46000" dirty="0">
                <a:solidFill>
                  <a:srgbClr val="007F7F"/>
                </a:solidFill>
              </a:rPr>
              <a:t>2</a:t>
            </a:r>
            <a:r>
              <a:rPr lang="en-US" sz="2000" dirty="0">
                <a:solidFill>
                  <a:srgbClr val="007F7F"/>
                </a:solidFill>
              </a:rPr>
              <a:t>.</a:t>
            </a:r>
            <a:endParaRPr lang="en-US" sz="2000" dirty="0">
              <a:solidFill>
                <a:srgbClr val="007F7F"/>
              </a:solidFill>
              <a:latin typeface="Calibri" pitchFamily="34" charset="0"/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4495800" y="36576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000" dirty="0">
                <a:solidFill>
                  <a:srgbClr val="007F7F"/>
                </a:solidFill>
                <a:latin typeface="Calibri" pitchFamily="34" charset="0"/>
              </a:rPr>
              <a:t>Factor.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8679" grpId="0"/>
      <p:bldP spid="17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Solving Quadratic Equations by Factoring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65138" indent="-465138">
              <a:buFont typeface="Courier New" pitchFamily="49" charset="0"/>
              <a:buNone/>
            </a:pPr>
            <a:r>
              <a:rPr lang="en-US" sz="2800" dirty="0"/>
              <a:t>Solve by factoring:  </a:t>
            </a:r>
            <a:r>
              <a:rPr lang="en-US" sz="2800" dirty="0">
                <a:solidFill>
                  <a:srgbClr val="0000FF"/>
                </a:solidFill>
              </a:rPr>
              <a:t>3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dirty="0">
                <a:solidFill>
                  <a:srgbClr val="0000FF"/>
                </a:solidFill>
              </a:rPr>
              <a:t>(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0000FF"/>
                </a:solidFill>
              </a:rPr>
              <a:t> 1)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sz="2800" dirty="0">
                <a:solidFill>
                  <a:srgbClr val="0000FF"/>
                </a:solidFill>
              </a:rPr>
              <a:t> 2(5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dirty="0">
                <a:solidFill>
                  <a:srgbClr val="0000FF"/>
                </a:solidFill>
              </a:rPr>
              <a:t>)</a:t>
            </a:r>
          </a:p>
          <a:p>
            <a:pPr marL="465138" indent="-465138">
              <a:buFont typeface="Courier New" pitchFamily="49" charset="0"/>
              <a:buNone/>
            </a:pPr>
            <a:endParaRPr lang="en-US" sz="800" dirty="0"/>
          </a:p>
          <a:p>
            <a:pPr marL="465138" indent="-465138">
              <a:spcBef>
                <a:spcPts val="600"/>
              </a:spcBef>
              <a:buFont typeface="Courier New" pitchFamily="49" charset="0"/>
              <a:buNone/>
            </a:pPr>
            <a:r>
              <a:rPr lang="en-US" sz="2800" b="1" dirty="0"/>
              <a:t>Solution</a:t>
            </a:r>
          </a:p>
          <a:p>
            <a:pPr marL="465138" indent="-465138">
              <a:buFont typeface="Courier New" pitchFamily="49" charset="0"/>
              <a:buNone/>
            </a:pPr>
            <a:endParaRPr lang="en-US" sz="2800" dirty="0"/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938747"/>
              </p:ext>
            </p:extLst>
          </p:nvPr>
        </p:nvGraphicFramePr>
        <p:xfrm>
          <a:off x="4876800" y="3352800"/>
          <a:ext cx="3683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82800" imgH="279360" progId="Equation.DSMT4">
                  <p:embed/>
                </p:oleObj>
              </mc:Choice>
              <mc:Fallback>
                <p:oleObj name="Equation" r:id="rId2" imgW="3682800" imgH="279360" progId="Equation.DSMT4">
                  <p:embed/>
                  <p:pic>
                    <p:nvPicPr>
                      <p:cNvPr id="0" name="Picture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352800"/>
                        <a:ext cx="3683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541488"/>
              </p:ext>
            </p:extLst>
          </p:nvPr>
        </p:nvGraphicFramePr>
        <p:xfrm>
          <a:off x="4876800" y="3934540"/>
          <a:ext cx="400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000500" imgH="279400" progId="Equation.DSMT4">
                  <p:embed/>
                </p:oleObj>
              </mc:Choice>
              <mc:Fallback>
                <p:oleObj name="Equation" r:id="rId4" imgW="4000500" imgH="279400" progId="Equation.DSMT4">
                  <p:embed/>
                  <p:pic>
                    <p:nvPicPr>
                      <p:cNvPr id="0" name="Picture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934540"/>
                        <a:ext cx="400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304337"/>
              </p:ext>
            </p:extLst>
          </p:nvPr>
        </p:nvGraphicFramePr>
        <p:xfrm>
          <a:off x="4876800" y="4531852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27100" imgH="279400" progId="Equation.DSMT4">
                  <p:embed/>
                </p:oleObj>
              </mc:Choice>
              <mc:Fallback>
                <p:oleObj name="Equation" r:id="rId6" imgW="927100" imgH="279400" progId="Equation.DSMT4">
                  <p:embed/>
                  <p:pic>
                    <p:nvPicPr>
                      <p:cNvPr id="0" name="Picture 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531852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774163"/>
              </p:ext>
            </p:extLst>
          </p:nvPr>
        </p:nvGraphicFramePr>
        <p:xfrm>
          <a:off x="4902200" y="5086950"/>
          <a:ext cx="736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36560" imgH="228600" progId="Equation.DSMT4">
                  <p:embed/>
                </p:oleObj>
              </mc:Choice>
              <mc:Fallback>
                <p:oleObj name="Equation" r:id="rId8" imgW="736560" imgH="228600" progId="Equation.DSMT4">
                  <p:embed/>
                  <p:pic>
                    <p:nvPicPr>
                      <p:cNvPr id="0" name="Picture 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5086950"/>
                        <a:ext cx="736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743044"/>
              </p:ext>
            </p:extLst>
          </p:nvPr>
        </p:nvGraphicFramePr>
        <p:xfrm>
          <a:off x="1885950" y="2508250"/>
          <a:ext cx="2768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60840" imgH="594000" progId="Equation.DSMT4">
                  <p:embed/>
                </p:oleObj>
              </mc:Choice>
              <mc:Fallback>
                <p:oleObj name="Equation" r:id="rId10" imgW="2760840" imgH="594000" progId="Equation.DSMT4">
                  <p:embed/>
                  <p:pic>
                    <p:nvPicPr>
                      <p:cNvPr id="0" name="Picture 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950" y="2508250"/>
                        <a:ext cx="2768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773757"/>
              </p:ext>
            </p:extLst>
          </p:nvPr>
        </p:nvGraphicFramePr>
        <p:xfrm>
          <a:off x="2017713" y="3200400"/>
          <a:ext cx="2590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577960" imgH="393120" progId="Equation.DSMT4">
                  <p:embed/>
                </p:oleObj>
              </mc:Choice>
              <mc:Fallback>
                <p:oleObj name="Equation" r:id="rId12" imgW="2577960" imgH="393120" progId="Equation.DSMT4">
                  <p:embed/>
                  <p:pic>
                    <p:nvPicPr>
                      <p:cNvPr id="0" name="Picture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713" y="3200400"/>
                        <a:ext cx="2590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913976"/>
              </p:ext>
            </p:extLst>
          </p:nvPr>
        </p:nvGraphicFramePr>
        <p:xfrm>
          <a:off x="685800" y="3771900"/>
          <a:ext cx="3098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090240" imgH="429480" progId="Equation.DSMT4">
                  <p:embed/>
                </p:oleObj>
              </mc:Choice>
              <mc:Fallback>
                <p:oleObj name="Equation" r:id="rId14" imgW="3090240" imgH="429480" progId="Equation.DSMT4">
                  <p:embed/>
                  <p:pic>
                    <p:nvPicPr>
                      <p:cNvPr id="0" name="Picture 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771900"/>
                        <a:ext cx="30988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315056"/>
              </p:ext>
            </p:extLst>
          </p:nvPr>
        </p:nvGraphicFramePr>
        <p:xfrm>
          <a:off x="1549400" y="4340225"/>
          <a:ext cx="2235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221560" imgH="393120" progId="Equation.DSMT4">
                  <p:embed/>
                </p:oleObj>
              </mc:Choice>
              <mc:Fallback>
                <p:oleObj name="Equation" r:id="rId16" imgW="2221560" imgH="393120" progId="Equation.DSMT4">
                  <p:embed/>
                  <p:pic>
                    <p:nvPicPr>
                      <p:cNvPr id="0" name="Picture 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4340225"/>
                        <a:ext cx="2235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486134"/>
              </p:ext>
            </p:extLst>
          </p:nvPr>
        </p:nvGraphicFramePr>
        <p:xfrm>
          <a:off x="1181100" y="4870450"/>
          <a:ext cx="2603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587320" imgH="594000" progId="Equation.DSMT4">
                  <p:embed/>
                </p:oleObj>
              </mc:Choice>
              <mc:Fallback>
                <p:oleObj name="Equation" r:id="rId18" imgW="2587320" imgH="594000" progId="Equation.DSMT4">
                  <p:embed/>
                  <p:pic>
                    <p:nvPicPr>
                      <p:cNvPr id="0" name="Picture 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4870450"/>
                        <a:ext cx="26035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Solving Quadratic Equations by Factoring (cont.)</a:t>
            </a:r>
          </a:p>
        </p:txBody>
      </p:sp>
      <p:sp>
        <p:nvSpPr>
          <p:cNvPr id="1313795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3871913"/>
            <a:ext cx="8229600" cy="519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The solutions are</a:t>
            </a: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13138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536066"/>
              </p:ext>
            </p:extLst>
          </p:nvPr>
        </p:nvGraphicFramePr>
        <p:xfrm>
          <a:off x="3121025" y="3727450"/>
          <a:ext cx="1544638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36480" imgH="838080" progId="Equation.DSMT4">
                  <p:embed/>
                </p:oleObj>
              </mc:Choice>
              <mc:Fallback>
                <p:oleObj name="Equation" r:id="rId2" imgW="1536480" imgH="838080" progId="Equation.DSMT4">
                  <p:embed/>
                  <p:pic>
                    <p:nvPicPr>
                      <p:cNvPr id="0" name="Picture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1025" y="3727450"/>
                        <a:ext cx="1544638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146600"/>
              </p:ext>
            </p:extLst>
          </p:nvPr>
        </p:nvGraphicFramePr>
        <p:xfrm>
          <a:off x="1270000" y="1587500"/>
          <a:ext cx="1435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25960" imgH="301680" progId="Equation.DSMT4">
                  <p:embed/>
                </p:oleObj>
              </mc:Choice>
              <mc:Fallback>
                <p:oleObj name="Equation" r:id="rId4" imgW="1425960" imgH="301680" progId="Equation.DSMT4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1587500"/>
                        <a:ext cx="1435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3352800" y="1600200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42751" imgH="241195" progId="Equation.DSMT4">
                  <p:embed/>
                </p:oleObj>
              </mc:Choice>
              <mc:Fallback>
                <p:oleObj name="Equation" r:id="rId6" imgW="342751" imgH="241195" progId="Equation.DSMT4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600200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893488"/>
              </p:ext>
            </p:extLst>
          </p:nvPr>
        </p:nvGraphicFramePr>
        <p:xfrm>
          <a:off x="4254500" y="1606550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34080" imgH="264960" progId="Equation.DSMT4">
                  <p:embed/>
                </p:oleObj>
              </mc:Choice>
              <mc:Fallback>
                <p:oleObj name="Equation" r:id="rId8" imgW="1234080" imgH="264960" progId="Equation.DSMT4">
                  <p:embed/>
                  <p:pic>
                    <p:nvPicPr>
                      <p:cNvPr id="0" name="Picture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0" y="1606550"/>
                        <a:ext cx="1244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605414"/>
              </p:ext>
            </p:extLst>
          </p:nvPr>
        </p:nvGraphicFramePr>
        <p:xfrm>
          <a:off x="1828800" y="2216150"/>
          <a:ext cx="1181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70000" imgH="264960" progId="Equation.DSMT4">
                  <p:embed/>
                </p:oleObj>
              </mc:Choice>
              <mc:Fallback>
                <p:oleObj name="Equation" r:id="rId10" imgW="1170000" imgH="264960" progId="Equation.DSMT4">
                  <p:embed/>
                  <p:pic>
                    <p:nvPicPr>
                      <p:cNvPr id="0" name="Picture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216150"/>
                        <a:ext cx="1181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0544916"/>
              </p:ext>
            </p:extLst>
          </p:nvPr>
        </p:nvGraphicFramePr>
        <p:xfrm>
          <a:off x="4749800" y="2179638"/>
          <a:ext cx="76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49520" imgH="264960" progId="Equation.DSMT4">
                  <p:embed/>
                </p:oleObj>
              </mc:Choice>
              <mc:Fallback>
                <p:oleObj name="Equation" r:id="rId12" imgW="749520" imgH="264960" progId="Equation.DSMT4">
                  <p:embed/>
                  <p:pic>
                    <p:nvPicPr>
                      <p:cNvPr id="0" name="Picture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9800" y="2179638"/>
                        <a:ext cx="76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364482"/>
              </p:ext>
            </p:extLst>
          </p:nvPr>
        </p:nvGraphicFramePr>
        <p:xfrm>
          <a:off x="2057400" y="2590800"/>
          <a:ext cx="10795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69560" imgH="886680" progId="Equation.DSMT4">
                  <p:embed/>
                </p:oleObj>
              </mc:Choice>
              <mc:Fallback>
                <p:oleObj name="Equation" r:id="rId14" imgW="1069560" imgH="886680" progId="Equation.DSMT4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590800"/>
                        <a:ext cx="10795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379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Font typeface="Courier New" pitchFamily="49" charset="0"/>
              <a:buNone/>
            </a:pPr>
            <a:r>
              <a:rPr lang="en-US" sz="2800" dirty="0"/>
              <a:t>Solve by factoring: </a:t>
            </a:r>
            <a:r>
              <a:rPr lang="en-US" sz="2800" b="1" dirty="0"/>
              <a:t> </a:t>
            </a:r>
          </a:p>
          <a:p>
            <a:pPr>
              <a:buFont typeface="Courier New" pitchFamily="49" charset="0"/>
              <a:buNone/>
            </a:pPr>
            <a:endParaRPr lang="en-US" sz="900" b="1" dirty="0"/>
          </a:p>
          <a:p>
            <a:pPr>
              <a:spcBef>
                <a:spcPts val="1200"/>
              </a:spcBef>
              <a:buFont typeface="Courier New" pitchFamily="49" charset="0"/>
              <a:buNone/>
            </a:pPr>
            <a:r>
              <a:rPr lang="en-US" sz="2800" b="1" dirty="0"/>
              <a:t>Solution</a:t>
            </a:r>
          </a:p>
        </p:txBody>
      </p:sp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7: Solving Quadratic Equations by Factoring</a:t>
            </a:r>
          </a:p>
        </p:txBody>
      </p:sp>
      <p:graphicFrame>
        <p:nvGraphicFramePr>
          <p:cNvPr id="1843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295899"/>
              </p:ext>
            </p:extLst>
          </p:nvPr>
        </p:nvGraphicFramePr>
        <p:xfrm>
          <a:off x="3422650" y="1141413"/>
          <a:ext cx="1911350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93400" imgH="914040" progId="Equation.DSMT4">
                  <p:embed/>
                </p:oleObj>
              </mc:Choice>
              <mc:Fallback>
                <p:oleObj name="Equation" r:id="rId2" imgW="2093400" imgH="914040" progId="Equation.DSMT4">
                  <p:embed/>
                  <p:pic>
                    <p:nvPicPr>
                      <p:cNvPr id="0" name="Picture 1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2650" y="1141413"/>
                        <a:ext cx="1911350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911316"/>
              </p:ext>
            </p:extLst>
          </p:nvPr>
        </p:nvGraphicFramePr>
        <p:xfrm>
          <a:off x="1377950" y="2527300"/>
          <a:ext cx="20066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92960" imgH="914040" progId="Equation.DSMT4">
                  <p:embed/>
                </p:oleObj>
              </mc:Choice>
              <mc:Fallback>
                <p:oleObj name="Equation" r:id="rId4" imgW="1992960" imgH="914040" progId="Equation.DSMT4">
                  <p:embed/>
                  <p:pic>
                    <p:nvPicPr>
                      <p:cNvPr id="0" name="Picture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950" y="2527300"/>
                        <a:ext cx="20066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302698"/>
              </p:ext>
            </p:extLst>
          </p:nvPr>
        </p:nvGraphicFramePr>
        <p:xfrm>
          <a:off x="487363" y="3606800"/>
          <a:ext cx="33909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82560" imgH="914040" progId="Equation.DSMT4">
                  <p:embed/>
                </p:oleObj>
              </mc:Choice>
              <mc:Fallback>
                <p:oleObj name="Equation" r:id="rId6" imgW="3382560" imgH="914040" progId="Equation.DSMT4">
                  <p:embed/>
                  <p:pic>
                    <p:nvPicPr>
                      <p:cNvPr id="0" name="Picture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363" y="3606800"/>
                        <a:ext cx="33909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080770"/>
              </p:ext>
            </p:extLst>
          </p:nvPr>
        </p:nvGraphicFramePr>
        <p:xfrm>
          <a:off x="1119188" y="4686300"/>
          <a:ext cx="2286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76280" imgH="484560" progId="Equation.DSMT4">
                  <p:embed/>
                </p:oleObj>
              </mc:Choice>
              <mc:Fallback>
                <p:oleObj name="Equation" r:id="rId8" imgW="2276280" imgH="484560" progId="Equation.DSMT4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188" y="4686300"/>
                        <a:ext cx="22860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332236"/>
              </p:ext>
            </p:extLst>
          </p:nvPr>
        </p:nvGraphicFramePr>
        <p:xfrm>
          <a:off x="4267200" y="3810000"/>
          <a:ext cx="43180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318000" imgH="647700" progId="Equation.DSMT4">
                  <p:embed/>
                </p:oleObj>
              </mc:Choice>
              <mc:Fallback>
                <p:oleObj name="Equation" r:id="rId10" imgW="4318000" imgH="647700" progId="Equation.DSMT4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810000"/>
                        <a:ext cx="43180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387404"/>
              </p:ext>
            </p:extLst>
          </p:nvPr>
        </p:nvGraphicFramePr>
        <p:xfrm>
          <a:off x="4267200" y="48260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27100" imgH="279400" progId="Equation.DSMT4">
                  <p:embed/>
                </p:oleObj>
              </mc:Choice>
              <mc:Fallback>
                <p:oleObj name="Equation" r:id="rId12" imgW="927100" imgH="279400" progId="Equation.DSMT4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8260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7: Solving Quadratic Equations by Factoring (cont.)</a:t>
            </a:r>
          </a:p>
        </p:txBody>
      </p:sp>
      <p:graphicFrame>
        <p:nvGraphicFramePr>
          <p:cNvPr id="13199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077591"/>
              </p:ext>
            </p:extLst>
          </p:nvPr>
        </p:nvGraphicFramePr>
        <p:xfrm>
          <a:off x="3147552" y="4525296"/>
          <a:ext cx="12573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57120" imgH="825480" progId="Equation.DSMT4">
                  <p:embed/>
                </p:oleObj>
              </mc:Choice>
              <mc:Fallback>
                <p:oleObj name="Equation" r:id="rId2" imgW="1257120" imgH="825480" progId="Equation.DSMT4">
                  <p:embed/>
                  <p:pic>
                    <p:nvPicPr>
                      <p:cNvPr id="0" name="Picture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7552" y="4525296"/>
                        <a:ext cx="12573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285897"/>
              </p:ext>
            </p:extLst>
          </p:nvPr>
        </p:nvGraphicFramePr>
        <p:xfrm>
          <a:off x="3962400" y="1511300"/>
          <a:ext cx="4191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91000" imgH="241300" progId="Equation.DSMT4">
                  <p:embed/>
                </p:oleObj>
              </mc:Choice>
              <mc:Fallback>
                <p:oleObj name="Equation" r:id="rId4" imgW="4191000" imgH="241300" progId="Equation.DSMT4">
                  <p:embed/>
                  <p:pic>
                    <p:nvPicPr>
                      <p:cNvPr id="0" name="Picture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511300"/>
                        <a:ext cx="41910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365524"/>
              </p:ext>
            </p:extLst>
          </p:nvPr>
        </p:nvGraphicFramePr>
        <p:xfrm>
          <a:off x="3962400" y="2133600"/>
          <a:ext cx="736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36600" imgH="228600" progId="Equation.DSMT4">
                  <p:embed/>
                </p:oleObj>
              </mc:Choice>
              <mc:Fallback>
                <p:oleObj name="Equation" r:id="rId6" imgW="736600" imgH="228600" progId="Equation.DSMT4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133600"/>
                        <a:ext cx="736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196002"/>
              </p:ext>
            </p:extLst>
          </p:nvPr>
        </p:nvGraphicFramePr>
        <p:xfrm>
          <a:off x="1143000" y="1358900"/>
          <a:ext cx="2413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04440" imgH="484560" progId="Equation.DSMT4">
                  <p:embed/>
                </p:oleObj>
              </mc:Choice>
              <mc:Fallback>
                <p:oleObj name="Equation" r:id="rId8" imgW="2404440" imgH="484560" progId="Equation.DSMT4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358900"/>
                        <a:ext cx="24130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840609"/>
              </p:ext>
            </p:extLst>
          </p:nvPr>
        </p:nvGraphicFramePr>
        <p:xfrm>
          <a:off x="827088" y="1924050"/>
          <a:ext cx="2717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06120" imgH="594000" progId="Equation.DSMT4">
                  <p:embed/>
                </p:oleObj>
              </mc:Choice>
              <mc:Fallback>
                <p:oleObj name="Equation" r:id="rId10" imgW="2706120" imgH="594000" progId="Equation.DSMT4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924050"/>
                        <a:ext cx="27178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933853"/>
              </p:ext>
            </p:extLst>
          </p:nvPr>
        </p:nvGraphicFramePr>
        <p:xfrm>
          <a:off x="762000" y="2749550"/>
          <a:ext cx="1511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499400" imgH="356400" progId="Equation.DSMT4">
                  <p:embed/>
                </p:oleObj>
              </mc:Choice>
              <mc:Fallback>
                <p:oleObj name="Equation" r:id="rId12" imgW="1499400" imgH="356400" progId="Equation.DSMT4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749550"/>
                        <a:ext cx="1511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541496"/>
              </p:ext>
            </p:extLst>
          </p:nvPr>
        </p:nvGraphicFramePr>
        <p:xfrm>
          <a:off x="2603500" y="2813050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42751" imgH="241195" progId="Equation.DSMT4">
                  <p:embed/>
                </p:oleObj>
              </mc:Choice>
              <mc:Fallback>
                <p:oleObj name="Equation" r:id="rId14" imgW="342751" imgH="241195" progId="Equation.DSMT4">
                  <p:embed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0" y="2813050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210373"/>
              </p:ext>
            </p:extLst>
          </p:nvPr>
        </p:nvGraphicFramePr>
        <p:xfrm>
          <a:off x="3276600" y="2749550"/>
          <a:ext cx="1320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07160" imgH="356400" progId="Equation.DSMT4">
                  <p:embed/>
                </p:oleObj>
              </mc:Choice>
              <mc:Fallback>
                <p:oleObj name="Equation" r:id="rId16" imgW="1307160" imgH="356400" progId="Equation.DSMT4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749550"/>
                        <a:ext cx="1320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5742145"/>
              </p:ext>
            </p:extLst>
          </p:nvPr>
        </p:nvGraphicFramePr>
        <p:xfrm>
          <a:off x="1343025" y="3263900"/>
          <a:ext cx="1003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87120" imgH="356400" progId="Equation.DSMT4">
                  <p:embed/>
                </p:oleObj>
              </mc:Choice>
              <mc:Fallback>
                <p:oleObj name="Equation" r:id="rId18" imgW="987120" imgH="356400" progId="Equation.DSMT4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025" y="3263900"/>
                        <a:ext cx="1003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832616"/>
              </p:ext>
            </p:extLst>
          </p:nvPr>
        </p:nvGraphicFramePr>
        <p:xfrm>
          <a:off x="3810000" y="3263900"/>
          <a:ext cx="774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58520" imgH="356400" progId="Equation.DSMT4">
                  <p:embed/>
                </p:oleObj>
              </mc:Choice>
              <mc:Fallback>
                <p:oleObj name="Equation" r:id="rId20" imgW="758520" imgH="356400" progId="Equation.DSMT4">
                  <p:embed/>
                  <p:pic>
                    <p:nvPicPr>
                      <p:cNvPr id="0" name="Picture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263900"/>
                        <a:ext cx="7747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064419"/>
              </p:ext>
            </p:extLst>
          </p:nvPr>
        </p:nvGraphicFramePr>
        <p:xfrm>
          <a:off x="1473200" y="3671888"/>
          <a:ext cx="889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877680" imgH="886680" progId="Equation.DSMT4">
                  <p:embed/>
                </p:oleObj>
              </mc:Choice>
              <mc:Fallback>
                <p:oleObj name="Equation" r:id="rId22" imgW="877680" imgH="886680" progId="Equation.DSMT4">
                  <p:embed/>
                  <p:pic>
                    <p:nvPicPr>
                      <p:cNvPr id="0" name="Picture 2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3671888"/>
                        <a:ext cx="8890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3"/>
          <p:cNvSpPr txBox="1">
            <a:spLocks/>
          </p:cNvSpPr>
          <p:nvPr/>
        </p:nvSpPr>
        <p:spPr>
          <a:xfrm>
            <a:off x="457200" y="4662488"/>
            <a:ext cx="8229600" cy="519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solutions 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Completion Example 8: Solving Quadratic Equations by Factoring</a:t>
            </a:r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210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Solve by factoring: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i="0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0000FF"/>
                </a:solidFill>
              </a:rPr>
              <a:t> 2)</a:t>
            </a:r>
            <a:r>
              <a:rPr lang="en-US" i="0" baseline="46000" dirty="0">
                <a:solidFill>
                  <a:srgbClr val="0000FF"/>
                </a:solidFill>
              </a:rPr>
              <a:t>2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64</a:t>
            </a:r>
          </a:p>
          <a:p>
            <a:pPr>
              <a:spcBef>
                <a:spcPts val="2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2048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763204"/>
              </p:ext>
            </p:extLst>
          </p:nvPr>
        </p:nvGraphicFramePr>
        <p:xfrm>
          <a:off x="533400" y="2209800"/>
          <a:ext cx="5219700" cy="294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211360" imgH="2934720" progId="Equation.DSMT4">
                  <p:embed/>
                </p:oleObj>
              </mc:Choice>
              <mc:Fallback>
                <p:oleObj name="Equation" r:id="rId2" imgW="5211360" imgH="2934720" progId="Equation.DSMT4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09800"/>
                        <a:ext cx="5219700" cy="294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3016" name="Text Box 8"/>
          <p:cNvSpPr txBox="1">
            <a:spLocks noChangeArrowheads="1"/>
          </p:cNvSpPr>
          <p:nvPr/>
        </p:nvSpPr>
        <p:spPr bwMode="auto">
          <a:xfrm>
            <a:off x="1843548" y="2823242"/>
            <a:ext cx="304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323017" name="Text Box 9"/>
          <p:cNvSpPr txBox="1">
            <a:spLocks noChangeArrowheads="1"/>
          </p:cNvSpPr>
          <p:nvPr/>
        </p:nvSpPr>
        <p:spPr bwMode="auto">
          <a:xfrm>
            <a:off x="3234816" y="2823242"/>
            <a:ext cx="304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323018" name="Text Box 10"/>
          <p:cNvSpPr txBox="1">
            <a:spLocks noChangeArrowheads="1"/>
          </p:cNvSpPr>
          <p:nvPr/>
        </p:nvSpPr>
        <p:spPr bwMode="auto">
          <a:xfrm>
            <a:off x="1764888" y="3352800"/>
            <a:ext cx="304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323019" name="Text Box 11"/>
          <p:cNvSpPr txBox="1">
            <a:spLocks noChangeArrowheads="1"/>
          </p:cNvSpPr>
          <p:nvPr/>
        </p:nvSpPr>
        <p:spPr bwMode="auto">
          <a:xfrm>
            <a:off x="3165984" y="3389315"/>
            <a:ext cx="838200" cy="76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60</a:t>
            </a:r>
          </a:p>
        </p:txBody>
      </p:sp>
      <p:sp>
        <p:nvSpPr>
          <p:cNvPr id="1323020" name="Text Box 12"/>
          <p:cNvSpPr txBox="1">
            <a:spLocks noChangeArrowheads="1"/>
          </p:cNvSpPr>
          <p:nvPr/>
        </p:nvSpPr>
        <p:spPr bwMode="auto">
          <a:xfrm>
            <a:off x="1447800" y="3847884"/>
            <a:ext cx="304800" cy="47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323021" name="Text Box 13"/>
          <p:cNvSpPr txBox="1">
            <a:spLocks noChangeArrowheads="1"/>
          </p:cNvSpPr>
          <p:nvPr/>
        </p:nvSpPr>
        <p:spPr bwMode="auto">
          <a:xfrm>
            <a:off x="3062748" y="3855047"/>
            <a:ext cx="762000" cy="429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323022" name="Text Box 14"/>
          <p:cNvSpPr txBox="1">
            <a:spLocks noChangeArrowheads="1"/>
          </p:cNvSpPr>
          <p:nvPr/>
        </p:nvSpPr>
        <p:spPr bwMode="auto">
          <a:xfrm>
            <a:off x="1524000" y="4510088"/>
            <a:ext cx="304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323023" name="Text Box 15"/>
          <p:cNvSpPr txBox="1">
            <a:spLocks noChangeArrowheads="1"/>
          </p:cNvSpPr>
          <p:nvPr/>
        </p:nvSpPr>
        <p:spPr bwMode="auto">
          <a:xfrm>
            <a:off x="4343400" y="4510087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323024" name="Text Box 16"/>
          <p:cNvSpPr txBox="1">
            <a:spLocks noChangeArrowheads="1"/>
          </p:cNvSpPr>
          <p:nvPr/>
        </p:nvSpPr>
        <p:spPr bwMode="auto">
          <a:xfrm>
            <a:off x="1447800" y="4915377"/>
            <a:ext cx="685800" cy="571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323025" name="Text Box 17"/>
          <p:cNvSpPr txBox="1">
            <a:spLocks noChangeArrowheads="1"/>
          </p:cNvSpPr>
          <p:nvPr/>
        </p:nvSpPr>
        <p:spPr bwMode="auto">
          <a:xfrm>
            <a:off x="3276600" y="49530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7" name="Rectangle 3"/>
          <p:cNvSpPr txBox="1">
            <a:spLocks/>
          </p:cNvSpPr>
          <p:nvPr/>
        </p:nvSpPr>
        <p:spPr>
          <a:xfrm>
            <a:off x="457200" y="5481020"/>
            <a:ext cx="8229600" cy="519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solutions are </a:t>
            </a:r>
            <a:r>
              <a:rPr lang="en-US" sz="2800" dirty="0"/>
              <a:t>______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______.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2577513"/>
              </p:ext>
            </p:extLst>
          </p:nvPr>
        </p:nvGraphicFramePr>
        <p:xfrm>
          <a:off x="781050" y="5118100"/>
          <a:ext cx="1435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25960" imgH="264960" progId="Equation.DSMT4">
                  <p:embed/>
                </p:oleObj>
              </mc:Choice>
              <mc:Fallback>
                <p:oleObj name="Equation" r:id="rId4" imgW="1425960" imgH="264960" progId="Equation.DSMT4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050" y="5118100"/>
                        <a:ext cx="1435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678488"/>
              </p:ext>
            </p:extLst>
          </p:nvPr>
        </p:nvGraphicFramePr>
        <p:xfrm>
          <a:off x="2540000" y="5120148"/>
          <a:ext cx="1473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73200" imgH="304800" progId="Equation.DSMT4">
                  <p:embed/>
                </p:oleObj>
              </mc:Choice>
              <mc:Fallback>
                <p:oleObj name="Equation" r:id="rId6" imgW="1473200" imgH="304800" progId="Equation.DSMT4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0" y="5120148"/>
                        <a:ext cx="1473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3276600" y="5486400"/>
            <a:ext cx="685800" cy="571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5105400" y="54864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3016" grpId="0"/>
      <p:bldP spid="1323017" grpId="0"/>
      <p:bldP spid="1323018" grpId="0"/>
      <p:bldP spid="1323019" grpId="0"/>
      <p:bldP spid="1323020" grpId="0"/>
      <p:bldP spid="1323021" grpId="0"/>
      <p:bldP spid="1323022" grpId="0"/>
      <p:bldP spid="1323023" grpId="0"/>
      <p:bldP spid="1323024" grpId="0"/>
      <p:bldP spid="1323025" grpId="0"/>
      <p:bldP spid="17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9: Solving Higher Degree Equations</a:t>
            </a:r>
          </a:p>
        </p:txBody>
      </p:sp>
      <p:graphicFrame>
        <p:nvGraphicFramePr>
          <p:cNvPr id="132608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541588" y="2482850"/>
          <a:ext cx="4514850" cy="218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635500" imgH="2247900" progId="Equation.DSMT4">
                  <p:embed/>
                </p:oleObj>
              </mc:Choice>
              <mc:Fallback>
                <p:oleObj name="Equation" r:id="rId2" imgW="4635500" imgH="2247900" progId="Equation.DSMT4">
                  <p:embed/>
                  <p:pic>
                    <p:nvPicPr>
                      <p:cNvPr id="0" name="Picture 26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588" y="2482850"/>
                        <a:ext cx="4514850" cy="218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6086" name="Rectangle 6"/>
          <p:cNvSpPr>
            <a:spLocks noChangeArrowheads="1"/>
          </p:cNvSpPr>
          <p:nvPr/>
        </p:nvSpPr>
        <p:spPr bwMode="auto">
          <a:xfrm>
            <a:off x="455613" y="4750915"/>
            <a:ext cx="8226425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dirty="0">
                <a:latin typeface="Calibri" pitchFamily="34" charset="0"/>
              </a:rPr>
              <a:t>The solutions are 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0</a:t>
            </a:r>
            <a:r>
              <a:rPr lang="en-US" sz="2800" dirty="0">
                <a:latin typeface="Calibri" pitchFamily="34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3</a:t>
            </a:r>
            <a:r>
              <a:rPr lang="en-US" sz="2800" dirty="0">
                <a:latin typeface="Calibri" pitchFamily="34" charset="0"/>
              </a:rPr>
              <a:t>, and </a:t>
            </a:r>
            <a:r>
              <a:rPr lang="en-US" sz="2800" dirty="0">
                <a:solidFill>
                  <a:srgbClr val="FF0000"/>
                </a:solidFill>
                <a:latin typeface="Euclid Symbol" charset="2"/>
                <a:cs typeface="Euclid Symbol" charset="2"/>
              </a:rPr>
              <a:t>-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1</a:t>
            </a:r>
            <a:r>
              <a:rPr lang="en-US" sz="2800" dirty="0">
                <a:latin typeface="Calibri" pitchFamily="34" charset="0"/>
              </a:rPr>
              <a:t>.  </a:t>
            </a:r>
          </a:p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dirty="0">
                <a:latin typeface="Calibri" pitchFamily="34" charset="0"/>
              </a:rPr>
              <a:t>Or we can say that the solution set is 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{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1, 0, 3}</a:t>
            </a:r>
            <a:r>
              <a:rPr lang="en-US" sz="2800" dirty="0">
                <a:latin typeface="Calibri" pitchFamily="34" charset="0"/>
              </a:rPr>
              <a:t>.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457200" y="1280160"/>
            <a:ext cx="82296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Solve by factoring:   </a:t>
            </a:r>
            <a:r>
              <a:rPr lang="en-US" sz="2800" dirty="0">
                <a:solidFill>
                  <a:srgbClr val="0000FF"/>
                </a:solidFill>
              </a:rPr>
              <a:t>2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baseline="46000" dirty="0">
                <a:solidFill>
                  <a:srgbClr val="0000FF"/>
                </a:solidFill>
              </a:rPr>
              <a:t>3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0000FF"/>
                </a:solidFill>
              </a:rPr>
              <a:t> 4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baseline="46000" dirty="0">
                <a:solidFill>
                  <a:srgbClr val="0000FF"/>
                </a:solidFill>
              </a:rPr>
              <a:t>2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0000FF"/>
                </a:solidFill>
              </a:rPr>
              <a:t> 6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sz="2800" dirty="0">
                <a:solidFill>
                  <a:srgbClr val="0000FF"/>
                </a:solidFill>
              </a:rPr>
              <a:t> 0</a:t>
            </a:r>
            <a:r>
              <a:rPr lang="en-US" sz="2800" dirty="0"/>
              <a:t>.</a:t>
            </a:r>
          </a:p>
          <a:p>
            <a:pPr>
              <a:spcBef>
                <a:spcPts val="600"/>
              </a:spcBef>
              <a:buFont typeface="Courier New" pitchFamily="49" charset="0"/>
              <a:buNone/>
            </a:pPr>
            <a:r>
              <a:rPr lang="en-US" sz="2800" b="1" dirty="0"/>
              <a:t>Solution</a:t>
            </a:r>
            <a:endParaRPr lang="en-US" sz="2800" dirty="0"/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4876800" y="2560320"/>
          <a:ext cx="39878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987800" imgH="266700" progId="Equation.DSMT4">
                  <p:embed/>
                </p:oleObj>
              </mc:Choice>
              <mc:Fallback>
                <p:oleObj name="Equation" r:id="rId4" imgW="3987800" imgH="266700" progId="Equation.DSMT4">
                  <p:embed/>
                  <p:pic>
                    <p:nvPicPr>
                      <p:cNvPr id="0" name="Picture 2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560320"/>
                        <a:ext cx="39878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4876800" y="3154680"/>
          <a:ext cx="21336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33600" imgH="241300" progId="Equation.DSMT4">
                  <p:embed/>
                </p:oleObj>
              </mc:Choice>
              <mc:Fallback>
                <p:oleObj name="Equation" r:id="rId6" imgW="2133600" imgH="241300" progId="Equation.DSMT4">
                  <p:embed/>
                  <p:pic>
                    <p:nvPicPr>
                      <p:cNvPr id="0" name="Picture 2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154680"/>
                        <a:ext cx="21336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6477000" y="3642360"/>
          <a:ext cx="2286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86000" imgH="571500" progId="Equation.DSMT4">
                  <p:embed/>
                </p:oleObj>
              </mc:Choice>
              <mc:Fallback>
                <p:oleObj name="Equation" r:id="rId8" imgW="2286000" imgH="571500" progId="Equation.DSMT4">
                  <p:embed/>
                  <p:pic>
                    <p:nvPicPr>
                      <p:cNvPr id="0" name="Picture 2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642360"/>
                        <a:ext cx="22860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556742"/>
              </p:ext>
            </p:extLst>
          </p:nvPr>
        </p:nvGraphicFramePr>
        <p:xfrm>
          <a:off x="1885950" y="1793875"/>
          <a:ext cx="2590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577960" imgH="411120" progId="Equation.DSMT4">
                  <p:embed/>
                </p:oleObj>
              </mc:Choice>
              <mc:Fallback>
                <p:oleObj name="Equation" r:id="rId10" imgW="2577960" imgH="411120" progId="Equation.DSMT4">
                  <p:embed/>
                  <p:pic>
                    <p:nvPicPr>
                      <p:cNvPr id="0" name="Picture 2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950" y="1793875"/>
                        <a:ext cx="2590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876041"/>
              </p:ext>
            </p:extLst>
          </p:nvPr>
        </p:nvGraphicFramePr>
        <p:xfrm>
          <a:off x="1789113" y="2347913"/>
          <a:ext cx="2679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669400" imgH="649080" progId="Equation.DSMT4">
                  <p:embed/>
                </p:oleObj>
              </mc:Choice>
              <mc:Fallback>
                <p:oleObj name="Equation" r:id="rId12" imgW="2669400" imgH="649080" progId="Equation.DSMT4">
                  <p:embed/>
                  <p:pic>
                    <p:nvPicPr>
                      <p:cNvPr id="0" name="Picture 2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2347913"/>
                        <a:ext cx="26797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849621"/>
              </p:ext>
            </p:extLst>
          </p:nvPr>
        </p:nvGraphicFramePr>
        <p:xfrm>
          <a:off x="1704975" y="3008313"/>
          <a:ext cx="2794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779200" imgH="594000" progId="Equation.DSMT4">
                  <p:embed/>
                </p:oleObj>
              </mc:Choice>
              <mc:Fallback>
                <p:oleObj name="Equation" r:id="rId14" imgW="2779200" imgH="594000" progId="Equation.DSMT4">
                  <p:embed/>
                  <p:pic>
                    <p:nvPicPr>
                      <p:cNvPr id="0" name="Picture 2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4975" y="3008313"/>
                        <a:ext cx="2794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524428"/>
              </p:ext>
            </p:extLst>
          </p:nvPr>
        </p:nvGraphicFramePr>
        <p:xfrm>
          <a:off x="825500" y="370205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14040" imgH="264960" progId="Equation.DSMT4">
                  <p:embed/>
                </p:oleObj>
              </mc:Choice>
              <mc:Fallback>
                <p:oleObj name="Equation" r:id="rId16" imgW="914040" imgH="264960" progId="Equation.DSMT4">
                  <p:embed/>
                  <p:pic>
                    <p:nvPicPr>
                      <p:cNvPr id="0" name="Picture 2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370205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053976"/>
              </p:ext>
            </p:extLst>
          </p:nvPr>
        </p:nvGraphicFramePr>
        <p:xfrm>
          <a:off x="1008063" y="4175125"/>
          <a:ext cx="76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49520" imgH="264960" progId="Equation.DSMT4">
                  <p:embed/>
                </p:oleObj>
              </mc:Choice>
              <mc:Fallback>
                <p:oleObj name="Equation" r:id="rId18" imgW="749520" imgH="264960" progId="Equation.DSMT4">
                  <p:embed/>
                  <p:pic>
                    <p:nvPicPr>
                      <p:cNvPr id="0" name="Picture 2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63" y="4175125"/>
                        <a:ext cx="76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964807"/>
              </p:ext>
            </p:extLst>
          </p:nvPr>
        </p:nvGraphicFramePr>
        <p:xfrm>
          <a:off x="4064000" y="3721100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42751" imgH="241195" progId="Equation.DSMT4">
                  <p:embed/>
                </p:oleObj>
              </mc:Choice>
              <mc:Fallback>
                <p:oleObj name="Equation" r:id="rId20" imgW="342751" imgH="241195" progId="Equation.DSMT4">
                  <p:embed/>
                  <p:pic>
                    <p:nvPicPr>
                      <p:cNvPr id="0" name="Picture 2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0" y="3721100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437138"/>
              </p:ext>
            </p:extLst>
          </p:nvPr>
        </p:nvGraphicFramePr>
        <p:xfrm>
          <a:off x="2578100" y="3702050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234080" imgH="264960" progId="Equation.DSMT4">
                  <p:embed/>
                </p:oleObj>
              </mc:Choice>
              <mc:Fallback>
                <p:oleObj name="Equation" r:id="rId22" imgW="1234080" imgH="264960" progId="Equation.DSMT4">
                  <p:embed/>
                  <p:pic>
                    <p:nvPicPr>
                      <p:cNvPr id="0" name="Picture 2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00" y="3702050"/>
                        <a:ext cx="1244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912286"/>
              </p:ext>
            </p:extLst>
          </p:nvPr>
        </p:nvGraphicFramePr>
        <p:xfrm>
          <a:off x="3128963" y="4175125"/>
          <a:ext cx="76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749520" imgH="264960" progId="Equation.DSMT4">
                  <p:embed/>
                </p:oleObj>
              </mc:Choice>
              <mc:Fallback>
                <p:oleObj name="Equation" r:id="rId24" imgW="749520" imgH="264960" progId="Equation.DSMT4">
                  <p:embed/>
                  <p:pic>
                    <p:nvPicPr>
                      <p:cNvPr id="0" name="Picture 2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8963" y="4175125"/>
                        <a:ext cx="76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677290"/>
              </p:ext>
            </p:extLst>
          </p:nvPr>
        </p:nvGraphicFramePr>
        <p:xfrm>
          <a:off x="1993900" y="3721100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42751" imgH="241195" progId="Equation.DSMT4">
                  <p:embed/>
                </p:oleObj>
              </mc:Choice>
              <mc:Fallback>
                <p:oleObj name="Equation" r:id="rId26" imgW="342751" imgH="241195" progId="Equation.DSMT4">
                  <p:embed/>
                  <p:pic>
                    <p:nvPicPr>
                      <p:cNvPr id="0" name="Picture 2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3721100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666384"/>
              </p:ext>
            </p:extLst>
          </p:nvPr>
        </p:nvGraphicFramePr>
        <p:xfrm>
          <a:off x="4648200" y="3683000"/>
          <a:ext cx="1257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243080" imgH="301680" progId="Equation.DSMT4">
                  <p:embed/>
                </p:oleObj>
              </mc:Choice>
              <mc:Fallback>
                <p:oleObj name="Equation" r:id="rId28" imgW="1243080" imgH="301680" progId="Equation.DSMT4">
                  <p:embed/>
                  <p:pic>
                    <p:nvPicPr>
                      <p:cNvPr id="0" name="Picture 2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683000"/>
                        <a:ext cx="12573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28128"/>
              </p:ext>
            </p:extLst>
          </p:nvPr>
        </p:nvGraphicFramePr>
        <p:xfrm>
          <a:off x="5181600" y="4175125"/>
          <a:ext cx="1016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005480" imgH="264960" progId="Equation.DSMT4">
                  <p:embed/>
                </p:oleObj>
              </mc:Choice>
              <mc:Fallback>
                <p:oleObj name="Equation" r:id="rId30" imgW="1005480" imgH="264960" progId="Equation.DSMT4">
                  <p:embed/>
                  <p:pic>
                    <p:nvPicPr>
                      <p:cNvPr id="0" name="Picture 2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175125"/>
                        <a:ext cx="1016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Procedure: Solving a Quadratic Equation by Factoring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754874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514350" indent="-514350" eaLnBrk="0" hangingPunct="0">
              <a:spcBef>
                <a:spcPct val="50000"/>
              </a:spcBef>
              <a:buFont typeface="+mj-lt"/>
              <a:buAutoNum type="arabicPeriod"/>
              <a:tabLst>
                <a:tab pos="46355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Add or subtract terms as necessary so that 0 is on one side of the equation and the equation is in the standard form </a:t>
            </a:r>
            <a:r>
              <a:rPr lang="en-US" b="1" i="1" dirty="0">
                <a:solidFill>
                  <a:srgbClr val="000000"/>
                </a:solidFill>
                <a:latin typeface="Calibri" pitchFamily="34" charset="0"/>
              </a:rPr>
              <a:t>ax</a:t>
            </a:r>
            <a:r>
              <a:rPr lang="en-US" b="1" baseline="46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Symbol" pitchFamily="18" charset="2"/>
              </a:rPr>
              <a:t>+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b="1" i="1" dirty="0">
                <a:solidFill>
                  <a:srgbClr val="000000"/>
                </a:solidFill>
                <a:latin typeface="Calibri" pitchFamily="34" charset="0"/>
              </a:rPr>
              <a:t>bx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Symbol" pitchFamily="18" charset="2"/>
              </a:rPr>
              <a:t>+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b="1" i="1" dirty="0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Symbol" pitchFamily="18" charset="2"/>
              </a:rPr>
              <a:t>=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 0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where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and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are real numbers and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≠ 0.</a:t>
            </a:r>
          </a:p>
          <a:p>
            <a:pPr marL="514350" indent="-514350" eaLnBrk="0" hangingPunct="0">
              <a:spcBef>
                <a:spcPct val="50000"/>
              </a:spcBef>
              <a:buFont typeface="+mj-lt"/>
              <a:buAutoNum type="arabicPeriod"/>
              <a:tabLst>
                <a:tab pos="46355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Factor completely. (If there are any fractional coefficients, multiply each term by the least common denominator first so that all coefficients will be integers. Then, factor.)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Procedure: Solving a Quadratic Equation by Factoring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031325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514350" indent="-514350" eaLnBrk="0" hangingPunct="0">
              <a:spcBef>
                <a:spcPct val="50000"/>
              </a:spcBef>
              <a:buFont typeface="+mj-lt"/>
              <a:buAutoNum type="arabicPeriod" startAt="3"/>
              <a:tabLst>
                <a:tab pos="342900" algn="l"/>
                <a:tab pos="5207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Set each nonconstant factor equal to 0 and solve 	each linear equation for the unknown.</a:t>
            </a:r>
          </a:p>
          <a:p>
            <a:pPr marL="514350" indent="-514350" eaLnBrk="0" hangingPunct="0">
              <a:spcBef>
                <a:spcPct val="50000"/>
              </a:spcBef>
              <a:buFont typeface="+mj-lt"/>
              <a:buAutoNum type="arabicPeriod" startAt="4"/>
              <a:tabLst>
                <a:tab pos="342900" algn="l"/>
                <a:tab pos="5207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Check each solution, one at a time, in the original 	equation.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Definition: Quadratic Equations</a:t>
            </a:r>
          </a:p>
        </p:txBody>
      </p:sp>
      <p:sp>
        <p:nvSpPr>
          <p:cNvPr id="6147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1988237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  <a:tabLst>
                <a:tab pos="977900" algn="l"/>
              </a:tabLst>
            </a:pPr>
            <a:r>
              <a:rPr lang="en-US" b="1" i="0" dirty="0">
                <a:solidFill>
                  <a:srgbClr val="C00000"/>
                </a:solidFill>
              </a:rPr>
              <a:t>Quadratic equations</a:t>
            </a:r>
            <a:r>
              <a:rPr lang="en-US" i="0" dirty="0">
                <a:solidFill>
                  <a:srgbClr val="C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are equations that can be written in the form </a:t>
            </a:r>
          </a:p>
          <a:p>
            <a:pPr marL="0" indent="0" algn="ctr">
              <a:buFont typeface="Courier New" pitchFamily="49" charset="0"/>
              <a:buNone/>
              <a:tabLst>
                <a:tab pos="977900" algn="l"/>
              </a:tabLst>
            </a:pPr>
            <a:r>
              <a:rPr lang="en-US" b="1" i="1" dirty="0">
                <a:solidFill>
                  <a:srgbClr val="0000FF"/>
                </a:solidFill>
              </a:rPr>
              <a:t>ax</a:t>
            </a:r>
            <a:r>
              <a:rPr lang="en-US" b="1" i="0" baseline="46000" dirty="0">
                <a:solidFill>
                  <a:srgbClr val="0000FF"/>
                </a:solidFill>
              </a:rPr>
              <a:t>2</a:t>
            </a:r>
            <a:r>
              <a:rPr lang="en-US" b="1" i="0" dirty="0">
                <a:solidFill>
                  <a:srgbClr val="0000FF"/>
                </a:solidFill>
              </a:rPr>
              <a:t> </a:t>
            </a:r>
            <a:r>
              <a:rPr lang="en-US" b="1" i="0" dirty="0">
                <a:solidFill>
                  <a:srgbClr val="0000FF"/>
                </a:solidFill>
                <a:latin typeface="Symbol" pitchFamily="18" charset="2"/>
              </a:rPr>
              <a:t>+</a:t>
            </a:r>
            <a:r>
              <a:rPr lang="en-US" b="1" i="0" dirty="0">
                <a:solidFill>
                  <a:srgbClr val="0000FF"/>
                </a:solidFill>
              </a:rPr>
              <a:t> </a:t>
            </a:r>
            <a:r>
              <a:rPr lang="en-US" b="1" i="1" dirty="0">
                <a:solidFill>
                  <a:srgbClr val="0000FF"/>
                </a:solidFill>
              </a:rPr>
              <a:t>bx</a:t>
            </a:r>
            <a:r>
              <a:rPr lang="en-US" b="1" i="0" dirty="0">
                <a:solidFill>
                  <a:srgbClr val="0000FF"/>
                </a:solidFill>
              </a:rPr>
              <a:t> </a:t>
            </a:r>
            <a:r>
              <a:rPr lang="en-US" b="1" i="0" dirty="0">
                <a:solidFill>
                  <a:srgbClr val="0000FF"/>
                </a:solidFill>
                <a:latin typeface="Symbol" pitchFamily="18" charset="2"/>
              </a:rPr>
              <a:t>+</a:t>
            </a:r>
            <a:r>
              <a:rPr lang="en-US" b="1" i="0" dirty="0">
                <a:solidFill>
                  <a:srgbClr val="0000FF"/>
                </a:solidFill>
              </a:rPr>
              <a:t> </a:t>
            </a:r>
            <a:r>
              <a:rPr lang="en-US" b="1" i="1" dirty="0">
                <a:solidFill>
                  <a:srgbClr val="0000FF"/>
                </a:solidFill>
              </a:rPr>
              <a:t>c</a:t>
            </a:r>
            <a:r>
              <a:rPr lang="en-US" b="1" i="0" dirty="0">
                <a:solidFill>
                  <a:srgbClr val="0000FF"/>
                </a:solidFill>
              </a:rPr>
              <a:t> </a:t>
            </a:r>
            <a:r>
              <a:rPr lang="en-US" b="1" i="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b="1" i="0" dirty="0">
                <a:solidFill>
                  <a:srgbClr val="0000FF"/>
                </a:solidFill>
              </a:rPr>
              <a:t> 0</a:t>
            </a:r>
            <a:r>
              <a:rPr lang="en-US" i="0" dirty="0">
                <a:solidFill>
                  <a:srgbClr val="000000"/>
                </a:solidFill>
              </a:rPr>
              <a:t>, </a:t>
            </a:r>
          </a:p>
          <a:p>
            <a:pPr marL="0" indent="0">
              <a:buFont typeface="Courier New" pitchFamily="49" charset="0"/>
              <a:buNone/>
              <a:tabLst>
                <a:tab pos="977900" algn="l"/>
              </a:tabLst>
            </a:pPr>
            <a:r>
              <a:rPr lang="en-US" i="0" dirty="0">
                <a:solidFill>
                  <a:srgbClr val="000000"/>
                </a:solidFill>
              </a:rPr>
              <a:t>where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i="0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i="0" dirty="0">
                <a:solidFill>
                  <a:srgbClr val="000000"/>
                </a:solidFill>
              </a:rPr>
              <a:t>, and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i="0" dirty="0">
                <a:solidFill>
                  <a:srgbClr val="000000"/>
                </a:solidFill>
              </a:rPr>
              <a:t> are real numbers and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i="0" dirty="0">
                <a:solidFill>
                  <a:srgbClr val="000000"/>
                </a:solidFill>
              </a:rPr>
              <a:t> ≠ 0.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8"/>
          <p:cNvSpPr>
            <a:spLocks noChangeShapeType="1"/>
          </p:cNvSpPr>
          <p:nvPr/>
        </p:nvSpPr>
        <p:spPr bwMode="auto">
          <a:xfrm>
            <a:off x="2590800" y="3048000"/>
            <a:ext cx="4038600" cy="2133600"/>
          </a:xfrm>
          <a:prstGeom prst="line">
            <a:avLst/>
          </a:prstGeom>
          <a:noFill/>
          <a:ln w="317500">
            <a:solidFill>
              <a:srgbClr val="F6A598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4579" name="Line 9"/>
          <p:cNvSpPr>
            <a:spLocks noChangeShapeType="1"/>
          </p:cNvSpPr>
          <p:nvPr/>
        </p:nvSpPr>
        <p:spPr bwMode="auto">
          <a:xfrm flipV="1">
            <a:off x="2590800" y="2895600"/>
            <a:ext cx="3733800" cy="2362200"/>
          </a:xfrm>
          <a:prstGeom prst="line">
            <a:avLst/>
          </a:prstGeom>
          <a:noFill/>
          <a:ln w="317500">
            <a:solidFill>
              <a:srgbClr val="F6A598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458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Caution: Common Error</a:t>
            </a:r>
          </a:p>
        </p:txBody>
      </p:sp>
      <p:graphicFrame>
        <p:nvGraphicFramePr>
          <p:cNvPr id="24582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8968618"/>
              </p:ext>
            </p:extLst>
          </p:nvPr>
        </p:nvGraphicFramePr>
        <p:xfrm>
          <a:off x="1828800" y="2895600"/>
          <a:ext cx="1320800" cy="231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20800" imgH="2311400" progId="Equation.DSMT4">
                  <p:embed/>
                </p:oleObj>
              </mc:Choice>
              <mc:Fallback>
                <p:oleObj name="Equation" r:id="rId2" imgW="1320800" imgH="2311400" progId="Equation.DSMT4">
                  <p:embed/>
                  <p:pic>
                    <p:nvPicPr>
                      <p:cNvPr id="0" name="Picture 3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895600"/>
                        <a:ext cx="1320800" cy="231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970250"/>
              </p:ext>
            </p:extLst>
          </p:nvPr>
        </p:nvGraphicFramePr>
        <p:xfrm>
          <a:off x="4343400" y="3505200"/>
          <a:ext cx="41021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02100" imgH="952500" progId="Equation.DSMT4">
                  <p:embed/>
                </p:oleObj>
              </mc:Choice>
              <mc:Fallback>
                <p:oleObj name="Equation" r:id="rId4" imgW="4102100" imgH="952500" progId="Equation.DSMT4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505200"/>
                        <a:ext cx="410210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5207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common error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is to divide both sides of an equation by the variable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 This error can be illustrated by using the equation in Example 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Caution: Common Error (cont.)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954107"/>
          </a:xfrm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eaLnBrk="0" hangingPunct="0">
              <a:tabLst>
                <a:tab pos="342900" algn="l"/>
                <a:tab pos="5207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Factoring is the method to use. By factoring, you will find all solutions as shown in the previous examples.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Theorem: Factor Theorem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954107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342900" algn="l"/>
                <a:tab pos="5207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If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is a root of a polynomial equation in the form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)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0, then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is a factor of the polynomial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).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 a polynomial equation with integer coefficients that has the given roots.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 the linear equations and then find the product of the factors.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10: Finding Equations with Given Roots</a:t>
            </a:r>
          </a:p>
        </p:txBody>
      </p:sp>
      <p:graphicFrame>
        <p:nvGraphicFramePr>
          <p:cNvPr id="2765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4547548"/>
              </p:ext>
            </p:extLst>
          </p:nvPr>
        </p:nvGraphicFramePr>
        <p:xfrm>
          <a:off x="3443288" y="2382838"/>
          <a:ext cx="2541859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50600" imgH="886680" progId="Equation.DSMT4">
                  <p:embed/>
                </p:oleObj>
              </mc:Choice>
              <mc:Fallback>
                <p:oleObj name="Equation" r:id="rId2" imgW="2550600" imgH="886680" progId="Equation.DSMT4">
                  <p:embed/>
                  <p:pic>
                    <p:nvPicPr>
                      <p:cNvPr id="0" name="Picture 2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3288" y="2382838"/>
                        <a:ext cx="2541859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10: Finding Equations with Given Roots (cont.)</a:t>
            </a:r>
          </a:p>
        </p:txBody>
      </p:sp>
      <p:graphicFrame>
        <p:nvGraphicFramePr>
          <p:cNvPr id="28676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2795588" y="2049463"/>
          <a:ext cx="3552825" cy="110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67100" imgH="1079500" progId="Equation.DSMT4">
                  <p:embed/>
                </p:oleObj>
              </mc:Choice>
              <mc:Fallback>
                <p:oleObj name="Equation" r:id="rId2" imgW="3467100" imgH="1079500" progId="Equation.DSMT4">
                  <p:embed/>
                  <p:pic>
                    <p:nvPicPr>
                      <p:cNvPr id="0" name="Picture 17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5588" y="2049463"/>
                        <a:ext cx="3552825" cy="1106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10"/>
          <p:cNvGraphicFramePr>
            <a:graphicFrameLocks noChangeAspect="1"/>
          </p:cNvGraphicFramePr>
          <p:nvPr/>
        </p:nvGraphicFramePr>
        <p:xfrm>
          <a:off x="3708400" y="5556250"/>
          <a:ext cx="4902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902200" imgH="304800" progId="Equation.DSMT4">
                  <p:embed/>
                </p:oleObj>
              </mc:Choice>
              <mc:Fallback>
                <p:oleObj name="Equation" r:id="rId4" imgW="4902200" imgH="304800" progId="Equation.DSMT4">
                  <p:embed/>
                  <p:pic>
                    <p:nvPicPr>
                      <p:cNvPr id="0" name="Picture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5556250"/>
                        <a:ext cx="49022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 the equation by setting the product of the factors equal to 0 and multiplying. </a:t>
            </a: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4276304" y="2482644"/>
          <a:ext cx="4254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254500" imgH="304800" progId="Equation.DSMT4">
                  <p:embed/>
                </p:oleObj>
              </mc:Choice>
              <mc:Fallback>
                <p:oleObj name="Equation" r:id="rId6" imgW="4254500" imgH="304800" progId="Equation.DSMT4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6304" y="2482644"/>
                        <a:ext cx="42545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4276304" y="3227436"/>
          <a:ext cx="4089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089400" imgH="304800" progId="Equation.DSMT4">
                  <p:embed/>
                </p:oleObj>
              </mc:Choice>
              <mc:Fallback>
                <p:oleObj name="Equation" r:id="rId8" imgW="4089400" imgH="304800" progId="Equation.DSMT4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6304" y="3227436"/>
                        <a:ext cx="4089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138800"/>
              </p:ext>
            </p:extLst>
          </p:nvPr>
        </p:nvGraphicFramePr>
        <p:xfrm>
          <a:off x="1155700" y="1574800"/>
          <a:ext cx="76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49520" imgH="264960" progId="Equation.DSMT4">
                  <p:embed/>
                </p:oleObj>
              </mc:Choice>
              <mc:Fallback>
                <p:oleObj name="Equation" r:id="rId10" imgW="749520" imgH="264960" progId="Equation.DSMT4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700" y="1574800"/>
                        <a:ext cx="76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237146"/>
              </p:ext>
            </p:extLst>
          </p:nvPr>
        </p:nvGraphicFramePr>
        <p:xfrm>
          <a:off x="2932113" y="1263650"/>
          <a:ext cx="10795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69560" imgH="886680" progId="Equation.DSMT4">
                  <p:embed/>
                </p:oleObj>
              </mc:Choice>
              <mc:Fallback>
                <p:oleObj name="Equation" r:id="rId12" imgW="1069560" imgH="886680" progId="Equation.DSMT4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113" y="1263650"/>
                        <a:ext cx="10795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764944"/>
              </p:ext>
            </p:extLst>
          </p:nvPr>
        </p:nvGraphicFramePr>
        <p:xfrm>
          <a:off x="673100" y="2413000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34080" imgH="264960" progId="Equation.DSMT4">
                  <p:embed/>
                </p:oleObj>
              </mc:Choice>
              <mc:Fallback>
                <p:oleObj name="Equation" r:id="rId14" imgW="1234080" imgH="264960" progId="Equation.DSMT4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" y="2413000"/>
                        <a:ext cx="1244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972978"/>
              </p:ext>
            </p:extLst>
          </p:nvPr>
        </p:nvGraphicFramePr>
        <p:xfrm>
          <a:off x="2422525" y="2101850"/>
          <a:ext cx="1320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07160" imgH="886680" progId="Equation.DSMT4">
                  <p:embed/>
                </p:oleObj>
              </mc:Choice>
              <mc:Fallback>
                <p:oleObj name="Equation" r:id="rId16" imgW="1307160" imgH="886680" progId="Equation.DSMT4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2525" y="2101850"/>
                        <a:ext cx="13208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387247"/>
              </p:ext>
            </p:extLst>
          </p:nvPr>
        </p:nvGraphicFramePr>
        <p:xfrm>
          <a:off x="2333625" y="3187700"/>
          <a:ext cx="1435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425960" imgH="301680" progId="Equation.DSMT4">
                  <p:embed/>
                </p:oleObj>
              </mc:Choice>
              <mc:Fallback>
                <p:oleObj name="Equation" r:id="rId18" imgW="1425960" imgH="301680" progId="Equation.DSMT4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25" y="3187700"/>
                        <a:ext cx="1435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123809"/>
              </p:ext>
            </p:extLst>
          </p:nvPr>
        </p:nvGraphicFramePr>
        <p:xfrm>
          <a:off x="798513" y="4876800"/>
          <a:ext cx="2603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587320" imgH="594000" progId="Equation.DSMT4">
                  <p:embed/>
                </p:oleObj>
              </mc:Choice>
              <mc:Fallback>
                <p:oleObj name="Equation" r:id="rId20" imgW="2587320" imgH="594000" progId="Equation.DSMT4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513" y="4876800"/>
                        <a:ext cx="26035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456542"/>
              </p:ext>
            </p:extLst>
          </p:nvPr>
        </p:nvGraphicFramePr>
        <p:xfrm>
          <a:off x="1200150" y="5473700"/>
          <a:ext cx="2247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239920" imgH="393120" progId="Equation.DSMT4">
                  <p:embed/>
                </p:oleObj>
              </mc:Choice>
              <mc:Fallback>
                <p:oleObj name="Equation" r:id="rId22" imgW="2239920" imgH="393120" progId="Equation.DSMT4">
                  <p:embed/>
                  <p:pic>
                    <p:nvPicPr>
                      <p:cNvPr id="0" name="Picture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150" y="5473700"/>
                        <a:ext cx="22479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3" name="Object 13"/>
          <p:cNvGraphicFramePr>
            <a:graphicFrameLocks noChangeAspect="1"/>
          </p:cNvGraphicFramePr>
          <p:nvPr/>
        </p:nvGraphicFramePr>
        <p:xfrm>
          <a:off x="3708400" y="4953000"/>
          <a:ext cx="4051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4051300" imgH="317500" progId="Equation.DSMT4">
                  <p:embed/>
                </p:oleObj>
              </mc:Choice>
              <mc:Fallback>
                <p:oleObj name="Equation" r:id="rId24" imgW="4051300" imgH="317500" progId="Equation.DSMT4">
                  <p:embed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4953000"/>
                        <a:ext cx="40513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Definition: Zero-Factor Law</a:t>
            </a:r>
          </a:p>
        </p:txBody>
      </p:sp>
      <p:sp>
        <p:nvSpPr>
          <p:cNvPr id="7171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1902059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  <a:tabLst>
                <a:tab pos="342900" algn="l"/>
                <a:tab pos="520700" algn="l"/>
              </a:tabLst>
            </a:pPr>
            <a:r>
              <a:rPr lang="en-US" i="0" dirty="0">
                <a:solidFill>
                  <a:srgbClr val="000000"/>
                </a:solidFill>
              </a:rPr>
              <a:t>If the product of two (or more) factors is 0, then at least one of the factors must be 0. That is, for real numbers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i="0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i="0" dirty="0">
                <a:solidFill>
                  <a:srgbClr val="000000"/>
                </a:solidFill>
              </a:rPr>
              <a:t>,</a:t>
            </a:r>
          </a:p>
          <a:p>
            <a:pPr algn="ctr">
              <a:tabLst>
                <a:tab pos="342900" algn="l"/>
                <a:tab pos="52070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if </a:t>
            </a:r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dirty="0">
                <a:solidFill>
                  <a:srgbClr val="0000FF"/>
                </a:solidFill>
              </a:rPr>
              <a:t> · </a:t>
            </a:r>
            <a:r>
              <a:rPr lang="en-US" b="1" i="1" dirty="0">
                <a:solidFill>
                  <a:srgbClr val="0000FF"/>
                </a:solidFill>
              </a:rPr>
              <a:t>b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b="1" i="0" dirty="0">
                <a:solidFill>
                  <a:srgbClr val="0000FF"/>
                </a:solidFill>
              </a:rPr>
              <a:t>0</a:t>
            </a:r>
            <a:r>
              <a:rPr lang="en-US" i="0" dirty="0">
                <a:solidFill>
                  <a:srgbClr val="000000"/>
                </a:solidFill>
              </a:rPr>
              <a:t>, </a:t>
            </a:r>
            <a:r>
              <a:rPr lang="en-US" b="1" i="0" dirty="0">
                <a:solidFill>
                  <a:srgbClr val="000000"/>
                </a:solidFill>
              </a:rPr>
              <a:t>then </a:t>
            </a:r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b="1" i="0" dirty="0">
                <a:solidFill>
                  <a:srgbClr val="0000FF"/>
                </a:solidFill>
              </a:rPr>
              <a:t>0 </a:t>
            </a:r>
            <a:r>
              <a:rPr lang="en-US" b="1" dirty="0">
                <a:solidFill>
                  <a:srgbClr val="000000"/>
                </a:solidFill>
              </a:rPr>
              <a:t>and/or</a:t>
            </a:r>
            <a:r>
              <a:rPr lang="en-US" b="1" i="0" dirty="0">
                <a:solidFill>
                  <a:srgbClr val="0000FF"/>
                </a:solidFill>
              </a:rPr>
              <a:t> </a:t>
            </a:r>
            <a:r>
              <a:rPr lang="en-US" b="1" i="1" dirty="0">
                <a:solidFill>
                  <a:srgbClr val="0000FF"/>
                </a:solidFill>
              </a:rPr>
              <a:t>b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b="1" i="0" dirty="0">
                <a:solidFill>
                  <a:srgbClr val="0000FF"/>
                </a:solidFill>
              </a:rPr>
              <a:t>0</a:t>
            </a:r>
            <a:r>
              <a:rPr lang="en-US" i="0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Solving Factored Quadratic Equations</a:t>
            </a:r>
          </a:p>
        </p:txBody>
      </p:sp>
      <p:sp>
        <p:nvSpPr>
          <p:cNvPr id="128512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Solve:  </a:t>
            </a:r>
            <a:r>
              <a:rPr lang="en-US" i="0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0000FF"/>
                </a:solidFill>
              </a:rPr>
              <a:t> 5)(2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0000FF"/>
                </a:solidFill>
              </a:rPr>
              <a:t> 7)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0</a:t>
            </a:r>
          </a:p>
          <a:p>
            <a:pPr marL="0" indent="0">
              <a:spcBef>
                <a:spcPts val="24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Since the quadratic is already factored and the other side of the equation is 0, we use the zero-factor law and set each factor equal to 0. This process yields two linear equations, which can then be solved.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Thus, the </a:t>
            </a:r>
            <a:r>
              <a:rPr lang="en-US" sz="2800" b="1" dirty="0"/>
              <a:t>two solutions</a:t>
            </a:r>
            <a:r>
              <a:rPr lang="en-US" sz="2800" dirty="0"/>
              <a:t> (or </a:t>
            </a:r>
            <a:r>
              <a:rPr lang="en-US" sz="2800" b="1" dirty="0"/>
              <a:t>roots</a:t>
            </a:r>
            <a:r>
              <a:rPr lang="en-US" sz="2800" dirty="0"/>
              <a:t>) to the original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2800" dirty="0"/>
              <a:t>equation are </a:t>
            </a:r>
            <a:r>
              <a:rPr lang="en-US" sz="2800" i="1" dirty="0"/>
              <a:t>x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</a:rPr>
              <a:t>=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9900FF"/>
                </a:solidFill>
              </a:rPr>
              <a:t>5</a:t>
            </a:r>
            <a:r>
              <a:rPr lang="en-US" sz="2800" dirty="0"/>
              <a:t> and             Or, we can say that the </a:t>
            </a:r>
          </a:p>
          <a:p>
            <a:pPr>
              <a:lnSpc>
                <a:spcPct val="105000"/>
              </a:lnSpc>
            </a:pPr>
            <a:endParaRPr lang="en-US" sz="2800" dirty="0"/>
          </a:p>
          <a:p>
            <a:pPr>
              <a:lnSpc>
                <a:spcPct val="10000"/>
              </a:lnSpc>
              <a:spcBef>
                <a:spcPct val="10000"/>
              </a:spcBef>
            </a:pPr>
            <a:r>
              <a:rPr lang="en-US" sz="2800" dirty="0"/>
              <a:t>solution set is                The solutions can be </a:t>
            </a:r>
            <a:r>
              <a:rPr lang="en-US" sz="2800" b="1" dirty="0"/>
              <a:t>checked</a:t>
            </a:r>
            <a:r>
              <a:rPr lang="en-US" sz="2800" dirty="0"/>
              <a:t> by </a:t>
            </a:r>
          </a:p>
          <a:p>
            <a:pPr>
              <a:spcBef>
                <a:spcPts val="600"/>
              </a:spcBef>
            </a:pPr>
            <a:endParaRPr lang="en-US" sz="2800" dirty="0"/>
          </a:p>
          <a:p>
            <a:pPr>
              <a:lnSpc>
                <a:spcPct val="20000"/>
              </a:lnSpc>
            </a:pPr>
            <a:r>
              <a:rPr lang="en-US" sz="2800" dirty="0"/>
              <a:t>substituting them one at a time for </a:t>
            </a:r>
            <a:r>
              <a:rPr lang="en-US" sz="2800" i="1" dirty="0"/>
              <a:t>x</a:t>
            </a:r>
            <a:r>
              <a:rPr lang="en-US" sz="2800" dirty="0"/>
              <a:t> in the equation.</a:t>
            </a:r>
          </a:p>
          <a:p>
            <a:r>
              <a:rPr lang="en-US" sz="2800" dirty="0"/>
              <a:t>That is, there will be two “checks.”</a:t>
            </a:r>
          </a:p>
        </p:txBody>
      </p:sp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Solving Factored Quadratic Equations (cont.)</a:t>
            </a:r>
          </a:p>
        </p:txBody>
      </p:sp>
      <p:graphicFrame>
        <p:nvGraphicFramePr>
          <p:cNvPr id="9221" name="Object 7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3875548" y="3377533"/>
          <a:ext cx="8636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76300" imgH="838200" progId="Equation.DSMT4">
                  <p:embed/>
                </p:oleObj>
              </mc:Choice>
              <mc:Fallback>
                <p:oleObj name="Equation" r:id="rId2" imgW="876300" imgH="838200" progId="Equation.DSMT4">
                  <p:embed/>
                  <p:pic>
                    <p:nvPicPr>
                      <p:cNvPr id="0" name="Picture 13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5548" y="3377533"/>
                        <a:ext cx="8636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845655"/>
              </p:ext>
            </p:extLst>
          </p:nvPr>
        </p:nvGraphicFramePr>
        <p:xfrm>
          <a:off x="2667000" y="3906838"/>
          <a:ext cx="10668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51200" imgH="1032840" progId="Equation.DSMT4">
                  <p:embed/>
                </p:oleObj>
              </mc:Choice>
              <mc:Fallback>
                <p:oleObj name="Equation" r:id="rId4" imgW="1051200" imgH="1032840" progId="Equation.DSMT4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906838"/>
                        <a:ext cx="10668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565540"/>
              </p:ext>
            </p:extLst>
          </p:nvPr>
        </p:nvGraphicFramePr>
        <p:xfrm>
          <a:off x="2197100" y="1339850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34080" imgH="264960" progId="Equation.DSMT4">
                  <p:embed/>
                </p:oleObj>
              </mc:Choice>
              <mc:Fallback>
                <p:oleObj name="Equation" r:id="rId6" imgW="1234080" imgH="264960" progId="Equation.DSMT4">
                  <p:embed/>
                  <p:pic>
                    <p:nvPicPr>
                      <p:cNvPr id="0" name="Picture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7100" y="1339850"/>
                        <a:ext cx="1244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2696496" y="1828800"/>
          <a:ext cx="723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23586" imgH="291973" progId="Equation.DSMT4">
                  <p:embed/>
                </p:oleObj>
              </mc:Choice>
              <mc:Fallback>
                <p:oleObj name="Equation" r:id="rId8" imgW="723586" imgH="291973" progId="Equation.DSMT4">
                  <p:embed/>
                  <p:pic>
                    <p:nvPicPr>
                      <p:cNvPr id="0" name="Picture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6496" y="1828800"/>
                        <a:ext cx="723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3782346" y="1358900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42751" imgH="241195" progId="Equation.DSMT4">
                  <p:embed/>
                </p:oleObj>
              </mc:Choice>
              <mc:Fallback>
                <p:oleObj name="Equation" r:id="rId10" imgW="342751" imgH="241195" progId="Equation.DSMT4">
                  <p:embed/>
                  <p:pic>
                    <p:nvPicPr>
                      <p:cNvPr id="0" name="Picture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2346" y="1358900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610202"/>
              </p:ext>
            </p:extLst>
          </p:nvPr>
        </p:nvGraphicFramePr>
        <p:xfrm>
          <a:off x="4459288" y="1339850"/>
          <a:ext cx="1422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407960" imgH="264960" progId="Equation.DSMT4">
                  <p:embed/>
                </p:oleObj>
              </mc:Choice>
              <mc:Fallback>
                <p:oleObj name="Equation" r:id="rId12" imgW="1407960" imgH="264960" progId="Equation.DSMT4">
                  <p:embed/>
                  <p:pic>
                    <p:nvPicPr>
                      <p:cNvPr id="0" name="Picture 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9288" y="1339850"/>
                        <a:ext cx="1422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4973892" y="1799304"/>
          <a:ext cx="889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89000" imgH="279400" progId="Equation.DSMT4">
                  <p:embed/>
                </p:oleObj>
              </mc:Choice>
              <mc:Fallback>
                <p:oleObj name="Equation" r:id="rId14" imgW="889000" imgH="279400" progId="Equation.DSMT4">
                  <p:embed/>
                  <p:pic>
                    <p:nvPicPr>
                      <p:cNvPr id="0" name="Picture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3892" y="1799304"/>
                        <a:ext cx="889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5088192" y="2148348"/>
          <a:ext cx="774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74364" imgH="837836" progId="Equation.DSMT4">
                  <p:embed/>
                </p:oleObj>
              </mc:Choice>
              <mc:Fallback>
                <p:oleObj name="Equation" r:id="rId16" imgW="774364" imgH="837836" progId="Equation.DSMT4">
                  <p:embed/>
                  <p:pic>
                    <p:nvPicPr>
                      <p:cNvPr id="0" name="Picture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8192" y="2148348"/>
                        <a:ext cx="774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Substituting </a:t>
            </a:r>
            <a:r>
              <a:rPr lang="en-US" sz="2800" i="1" dirty="0"/>
              <a:t>x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</a:rPr>
              <a:t>=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9900FF"/>
                </a:solidFill>
              </a:rPr>
              <a:t>5</a:t>
            </a:r>
            <a:r>
              <a:rPr lang="en-US" sz="2800" dirty="0"/>
              <a:t> gives the following. </a:t>
            </a:r>
          </a:p>
          <a:p>
            <a:pPr>
              <a:buFont typeface="Courier New" pitchFamily="49" charset="0"/>
              <a:buNone/>
            </a:pPr>
            <a:endParaRPr lang="en-US" sz="2800" dirty="0"/>
          </a:p>
          <a:p>
            <a:pPr>
              <a:spcBef>
                <a:spcPct val="80000"/>
              </a:spcBef>
              <a:buFont typeface="Courier New" pitchFamily="49" charset="0"/>
              <a:buNone/>
            </a:pPr>
            <a:r>
              <a:rPr lang="en-US" sz="2800" dirty="0"/>
              <a:t>Substituting		gives the following. </a:t>
            </a:r>
            <a:endParaRPr lang="en-US" sz="2000" dirty="0"/>
          </a:p>
        </p:txBody>
      </p:sp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Solving Factored Quadratic Equations (cont.)</a:t>
            </a:r>
          </a:p>
        </p:txBody>
      </p:sp>
      <p:graphicFrame>
        <p:nvGraphicFramePr>
          <p:cNvPr id="10244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3652271"/>
              </p:ext>
            </p:extLst>
          </p:nvPr>
        </p:nvGraphicFramePr>
        <p:xfrm>
          <a:off x="1201738" y="1820864"/>
          <a:ext cx="1847758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29680" imgH="594000" progId="Equation.DSMT4">
                  <p:embed/>
                </p:oleObj>
              </mc:Choice>
              <mc:Fallback>
                <p:oleObj name="Equation" r:id="rId2" imgW="2029680" imgH="594000" progId="Equation.DSMT4">
                  <p:embed/>
                  <p:pic>
                    <p:nvPicPr>
                      <p:cNvPr id="0" name="Picture 19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738" y="1820864"/>
                        <a:ext cx="1847758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362200" y="2336800"/>
          <a:ext cx="76200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74364" imgH="837836" progId="Equation.DSMT4">
                  <p:embed/>
                </p:oleObj>
              </mc:Choice>
              <mc:Fallback>
                <p:oleObj name="Equation" r:id="rId4" imgW="774364" imgH="837836" progId="Equation.DSMT4">
                  <p:embed/>
                  <p:pic>
                    <p:nvPicPr>
                      <p:cNvPr id="0" name="Picture 19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336800"/>
                        <a:ext cx="762000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86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751803"/>
              </p:ext>
            </p:extLst>
          </p:nvPr>
        </p:nvGraphicFramePr>
        <p:xfrm>
          <a:off x="958850" y="3206750"/>
          <a:ext cx="20431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29680" imgH="594000" progId="Equation.DSMT4">
                  <p:embed/>
                </p:oleObj>
              </mc:Choice>
              <mc:Fallback>
                <p:oleObj name="Equation" r:id="rId6" imgW="2029680" imgH="594000" progId="Equation.DSMT4">
                  <p:embed/>
                  <p:pic>
                    <p:nvPicPr>
                      <p:cNvPr id="0" name="Picture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850" y="3206750"/>
                        <a:ext cx="2043113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8615" name="Rectangle 7"/>
          <p:cNvSpPr>
            <a:spLocks noChangeArrowheads="1"/>
          </p:cNvSpPr>
          <p:nvPr/>
        </p:nvSpPr>
        <p:spPr bwMode="auto">
          <a:xfrm>
            <a:off x="455613" y="5121275"/>
            <a:ext cx="822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Calibri" pitchFamily="34" charset="0"/>
              </a:rPr>
              <a:t>Therefore, both 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5</a:t>
            </a:r>
            <a:r>
              <a:rPr lang="en-US" sz="2800" dirty="0">
                <a:latin typeface="Calibri" pitchFamily="34" charset="0"/>
              </a:rPr>
              <a:t> and      are solutions to the original equation. </a:t>
            </a:r>
          </a:p>
        </p:txBody>
      </p:sp>
      <p:graphicFrame>
        <p:nvGraphicFramePr>
          <p:cNvPr id="1348616" name="Object 8"/>
          <p:cNvGraphicFramePr>
            <a:graphicFrameLocks noChangeAspect="1"/>
          </p:cNvGraphicFramePr>
          <p:nvPr/>
        </p:nvGraphicFramePr>
        <p:xfrm>
          <a:off x="3810000" y="4953000"/>
          <a:ext cx="254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4000" imgH="825500" progId="Equation.DSMT4">
                  <p:embed/>
                </p:oleObj>
              </mc:Choice>
              <mc:Fallback>
                <p:oleObj name="Equation" r:id="rId8" imgW="254000" imgH="825500" progId="Equation.DSMT4">
                  <p:embed/>
                  <p:pic>
                    <p:nvPicPr>
                      <p:cNvPr id="0" name="Picture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953000"/>
                        <a:ext cx="2540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748546"/>
              </p:ext>
            </p:extLst>
          </p:nvPr>
        </p:nvGraphicFramePr>
        <p:xfrm>
          <a:off x="3132138" y="1820863"/>
          <a:ext cx="2451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40800" imgH="594000" progId="Equation.DSMT4">
                  <p:embed/>
                </p:oleObj>
              </mc:Choice>
              <mc:Fallback>
                <p:oleObj name="Equation" r:id="rId10" imgW="2440800" imgH="594000" progId="Equation.DSMT4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1820863"/>
                        <a:ext cx="24511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5626512" y="1905000"/>
          <a:ext cx="1155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55700" imgH="469900" progId="Equation.DSMT4">
                  <p:embed/>
                </p:oleObj>
              </mc:Choice>
              <mc:Fallback>
                <p:oleObj name="Equation" r:id="rId12" imgW="1155700" imgH="469900" progId="Equation.DSMT4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6512" y="1905000"/>
                        <a:ext cx="1155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6877668" y="1981200"/>
          <a:ext cx="558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58558" imgH="291973" progId="Equation.DSMT4">
                  <p:embed/>
                </p:oleObj>
              </mc:Choice>
              <mc:Fallback>
                <p:oleObj name="Equation" r:id="rId14" imgW="558558" imgH="291973" progId="Equation.DSMT4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668" y="1981200"/>
                        <a:ext cx="558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180686"/>
              </p:ext>
            </p:extLst>
          </p:nvPr>
        </p:nvGraphicFramePr>
        <p:xfrm>
          <a:off x="3221038" y="3022600"/>
          <a:ext cx="25781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568960" imgH="1032840" progId="Equation.DSMT4">
                  <p:embed/>
                </p:oleObj>
              </mc:Choice>
              <mc:Fallback>
                <p:oleObj name="Equation" r:id="rId16" imgW="2568960" imgH="1032840" progId="Equation.DSMT4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1038" y="3022600"/>
                        <a:ext cx="25781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105038"/>
              </p:ext>
            </p:extLst>
          </p:nvPr>
        </p:nvGraphicFramePr>
        <p:xfrm>
          <a:off x="3200400" y="4064000"/>
          <a:ext cx="14986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490040" imgH="1032840" progId="Equation.DSMT4">
                  <p:embed/>
                </p:oleObj>
              </mc:Choice>
              <mc:Fallback>
                <p:oleObj name="Equation" r:id="rId18" imgW="1490040" imgH="1032840" progId="Equation.DSMT4">
                  <p:embed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064000"/>
                        <a:ext cx="14986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507943"/>
              </p:ext>
            </p:extLst>
          </p:nvPr>
        </p:nvGraphicFramePr>
        <p:xfrm>
          <a:off x="6040438" y="2990850"/>
          <a:ext cx="19812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965600" imgH="1032840" progId="Equation.DSMT4">
                  <p:embed/>
                </p:oleObj>
              </mc:Choice>
              <mc:Fallback>
                <p:oleObj name="Equation" r:id="rId20" imgW="1965600" imgH="1032840" progId="Equation.DSMT4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0438" y="2990850"/>
                        <a:ext cx="19812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005035"/>
              </p:ext>
            </p:extLst>
          </p:nvPr>
        </p:nvGraphicFramePr>
        <p:xfrm>
          <a:off x="4894262" y="4457239"/>
          <a:ext cx="558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58558" imgH="291973" progId="Equation.DSMT4">
                  <p:embed/>
                </p:oleObj>
              </mc:Choice>
              <mc:Fallback>
                <p:oleObj name="Equation" r:id="rId22" imgW="558558" imgH="291973" progId="Equation.DSMT4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4262" y="4457239"/>
                        <a:ext cx="558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Solving Quadratic Equations by Factoring</a:t>
            </a: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8724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Solve by factoring  </a:t>
            </a:r>
            <a:r>
              <a:rPr lang="en-US" b="1" i="0" dirty="0">
                <a:solidFill>
                  <a:schemeClr val="tx1"/>
                </a:solidFill>
              </a:rPr>
              <a:t>	</a:t>
            </a:r>
            <a:r>
              <a:rPr lang="en-US" i="0" dirty="0">
                <a:solidFill>
                  <a:srgbClr val="0000FF"/>
                </a:solidFill>
              </a:rPr>
              <a:t>3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baseline="46000" dirty="0">
                <a:solidFill>
                  <a:srgbClr val="0000FF"/>
                </a:solidFill>
              </a:rPr>
              <a:t>2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6</a:t>
            </a:r>
            <a:r>
              <a:rPr lang="en-US" i="1" dirty="0">
                <a:solidFill>
                  <a:srgbClr val="0000FF"/>
                </a:solidFill>
              </a:rPr>
              <a:t>x</a:t>
            </a:r>
          </a:p>
          <a:p>
            <a:pPr>
              <a:spcBef>
                <a:spcPts val="600"/>
              </a:spcBef>
              <a:tabLst>
                <a:tab pos="463550" algn="l"/>
              </a:tabLst>
            </a:pPr>
            <a:r>
              <a:rPr lang="en-US" b="1" dirty="0">
                <a:solidFill>
                  <a:schemeClr val="tx1"/>
                </a:solidFill>
              </a:rPr>
              <a:t>Solution</a:t>
            </a: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674996"/>
              </p:ext>
            </p:extLst>
          </p:nvPr>
        </p:nvGraphicFramePr>
        <p:xfrm>
          <a:off x="4495800" y="2400300"/>
          <a:ext cx="38735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73500" imgH="1028700" progId="Equation.DSMT4">
                  <p:embed/>
                </p:oleObj>
              </mc:Choice>
              <mc:Fallback>
                <p:oleObj name="Equation" r:id="rId2" imgW="3873500" imgH="1028700" progId="Equation.DSMT4">
                  <p:embed/>
                  <p:pic>
                    <p:nvPicPr>
                      <p:cNvPr id="0" name="Picture 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400300"/>
                        <a:ext cx="38735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041102"/>
              </p:ext>
            </p:extLst>
          </p:nvPr>
        </p:nvGraphicFramePr>
        <p:xfrm>
          <a:off x="1836738" y="2324100"/>
          <a:ext cx="12573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43080" imgH="393120" progId="Equation.DSMT4">
                  <p:embed/>
                </p:oleObj>
              </mc:Choice>
              <mc:Fallback>
                <p:oleObj name="Equation" r:id="rId4" imgW="1243080" imgH="393120" progId="Equation.DSMT4">
                  <p:embed/>
                  <p:pic>
                    <p:nvPicPr>
                      <p:cNvPr id="0" name="Picture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6738" y="2324100"/>
                        <a:ext cx="12573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83125"/>
              </p:ext>
            </p:extLst>
          </p:nvPr>
        </p:nvGraphicFramePr>
        <p:xfrm>
          <a:off x="1174750" y="2819400"/>
          <a:ext cx="1752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37000" imgH="393120" progId="Equation.DSMT4">
                  <p:embed/>
                </p:oleObj>
              </mc:Choice>
              <mc:Fallback>
                <p:oleObj name="Equation" r:id="rId6" imgW="1737000" imgH="393120" progId="Equation.DSMT4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" y="2819400"/>
                        <a:ext cx="1752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802065"/>
              </p:ext>
            </p:extLst>
          </p:nvPr>
        </p:nvGraphicFramePr>
        <p:xfrm>
          <a:off x="1054100" y="3352800"/>
          <a:ext cx="1866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55800" imgH="594000" progId="Equation.DSMT4">
                  <p:embed/>
                </p:oleObj>
              </mc:Choice>
              <mc:Fallback>
                <p:oleObj name="Equation" r:id="rId8" imgW="1855800" imgH="594000" progId="Equation.DSMT4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3352800"/>
                        <a:ext cx="18669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775764"/>
              </p:ext>
            </p:extLst>
          </p:nvPr>
        </p:nvGraphicFramePr>
        <p:xfrm>
          <a:off x="715962" y="40640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14040" imgH="264960" progId="Equation.DSMT4">
                  <p:embed/>
                </p:oleObj>
              </mc:Choice>
              <mc:Fallback>
                <p:oleObj name="Equation" r:id="rId10" imgW="914040" imgH="264960" progId="Equation.DSMT4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2" y="40640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3819034"/>
              </p:ext>
            </p:extLst>
          </p:nvPr>
        </p:nvGraphicFramePr>
        <p:xfrm>
          <a:off x="914400" y="4514850"/>
          <a:ext cx="76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49520" imgH="264960" progId="Equation.DSMT4">
                  <p:embed/>
                </p:oleObj>
              </mc:Choice>
              <mc:Fallback>
                <p:oleObj name="Equation" r:id="rId12" imgW="749520" imgH="264960" progId="Equation.DSMT4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514850"/>
                        <a:ext cx="76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224819"/>
              </p:ext>
            </p:extLst>
          </p:nvPr>
        </p:nvGraphicFramePr>
        <p:xfrm>
          <a:off x="2438400" y="4064000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34080" imgH="264960" progId="Equation.DSMT4">
                  <p:embed/>
                </p:oleObj>
              </mc:Choice>
              <mc:Fallback>
                <p:oleObj name="Equation" r:id="rId14" imgW="1234080" imgH="264960" progId="Equation.DSMT4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064000"/>
                        <a:ext cx="1244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998109"/>
              </p:ext>
            </p:extLst>
          </p:nvPr>
        </p:nvGraphicFramePr>
        <p:xfrm>
          <a:off x="2933700" y="4514850"/>
          <a:ext cx="76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49520" imgH="264960" progId="Equation.DSMT4">
                  <p:embed/>
                </p:oleObj>
              </mc:Choice>
              <mc:Fallback>
                <p:oleObj name="Equation" r:id="rId16" imgW="749520" imgH="264960" progId="Equation.DSMT4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700" y="4514850"/>
                        <a:ext cx="76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460097"/>
              </p:ext>
            </p:extLst>
          </p:nvPr>
        </p:nvGraphicFramePr>
        <p:xfrm>
          <a:off x="1828800" y="4083050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42751" imgH="241195" progId="Equation.DSMT4">
                  <p:embed/>
                </p:oleObj>
              </mc:Choice>
              <mc:Fallback>
                <p:oleObj name="Equation" r:id="rId18" imgW="342751" imgH="241195" progId="Equation.DSMT4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083050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957870"/>
              </p:ext>
            </p:extLst>
          </p:nvPr>
        </p:nvGraphicFramePr>
        <p:xfrm>
          <a:off x="4495800" y="4025900"/>
          <a:ext cx="2794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794000" imgH="317500" progId="Equation.DSMT4">
                  <p:embed/>
                </p:oleObj>
              </mc:Choice>
              <mc:Fallback>
                <p:oleObj name="Equation" r:id="rId20" imgW="2794000" imgH="317500" progId="Equation.DSMT4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025900"/>
                        <a:ext cx="2794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243427"/>
              </p:ext>
            </p:extLst>
          </p:nvPr>
        </p:nvGraphicFramePr>
        <p:xfrm>
          <a:off x="4495800" y="4483100"/>
          <a:ext cx="2908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908300" imgH="317500" progId="Equation.DSMT4">
                  <p:embed/>
                </p:oleObj>
              </mc:Choice>
              <mc:Fallback>
                <p:oleObj name="Equation" r:id="rId22" imgW="2908300" imgH="317500" progId="Equation.DSMT4">
                  <p:embed/>
                  <p:pic>
                    <p:nvPicPr>
                      <p:cNvPr id="0" name="Picture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483100"/>
                        <a:ext cx="29083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282873"/>
              </p:ext>
            </p:extLst>
          </p:nvPr>
        </p:nvGraphicFramePr>
        <p:xfrm>
          <a:off x="4495800" y="3492500"/>
          <a:ext cx="4064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4064000" imgH="317500" progId="Equation.DSMT4">
                  <p:embed/>
                </p:oleObj>
              </mc:Choice>
              <mc:Fallback>
                <p:oleObj name="Equation" r:id="rId24" imgW="4064000" imgH="317500" progId="Equation.DSMT4">
                  <p:embed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492500"/>
                        <a:ext cx="4064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455613" y="5191780"/>
            <a:ext cx="8226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dirty="0">
                <a:latin typeface="Calibri" pitchFamily="34" charset="0"/>
              </a:rPr>
              <a:t>The solutions are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 0</a:t>
            </a:r>
            <a:r>
              <a:rPr lang="en-US" sz="2800" dirty="0">
                <a:latin typeface="Calibri" pitchFamily="34" charset="0"/>
              </a:rPr>
              <a:t> and 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2</a:t>
            </a:r>
            <a:r>
              <a:rPr lang="en-US" sz="2800" dirty="0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Note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471172"/>
          </a:xfrm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eaLnBrk="0" hangingPunct="0">
              <a:tabLst>
                <a:tab pos="342900" algn="l"/>
                <a:tab pos="520700" algn="l"/>
              </a:tabLst>
            </a:pPr>
            <a:r>
              <a:rPr lang="en-US" dirty="0">
                <a:solidFill>
                  <a:srgbClr val="000000"/>
                </a:solidFill>
              </a:rPr>
              <a:t>To make factoring easier, the terms should be arranged so that the leading coefficient is a positive number.</a:t>
            </a:r>
          </a:p>
          <a:p>
            <a:pPr eaLnBrk="0" hangingPunct="0">
              <a:tabLst>
                <a:tab pos="342900" algn="l"/>
                <a:tab pos="52070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607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Solving Quadratic Equations by Factoring</a:t>
            </a:r>
          </a:p>
        </p:txBody>
      </p:sp>
      <p:sp>
        <p:nvSpPr>
          <p:cNvPr id="1299465" name="Rectangle 9"/>
          <p:cNvSpPr>
            <a:spLocks noChangeArrowheads="1"/>
          </p:cNvSpPr>
          <p:nvPr/>
        </p:nvSpPr>
        <p:spPr bwMode="auto">
          <a:xfrm>
            <a:off x="455613" y="4665408"/>
            <a:ext cx="82264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dirty="0">
                <a:latin typeface="Calibri" pitchFamily="34" charset="0"/>
              </a:rPr>
              <a:t>The only solution is 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4</a:t>
            </a:r>
            <a:r>
              <a:rPr lang="en-US" sz="2800" dirty="0">
                <a:latin typeface="Calibri" pitchFamily="34" charset="0"/>
              </a:rPr>
              <a:t>, and it is called a </a:t>
            </a:r>
            <a:r>
              <a:rPr lang="en-US" sz="2800" b="1" dirty="0">
                <a:latin typeface="Calibri" pitchFamily="34" charset="0"/>
              </a:rPr>
              <a:t>double solution</a:t>
            </a:r>
            <a:r>
              <a:rPr lang="en-US" sz="2800" dirty="0">
                <a:latin typeface="Calibri" pitchFamily="34" charset="0"/>
              </a:rPr>
              <a:t> (or </a:t>
            </a:r>
            <a:r>
              <a:rPr lang="en-US" sz="2800" b="1" dirty="0">
                <a:latin typeface="Calibri" pitchFamily="34" charset="0"/>
              </a:rPr>
              <a:t>double root</a:t>
            </a:r>
            <a:r>
              <a:rPr lang="en-US" sz="2800" dirty="0">
                <a:latin typeface="Calibri" pitchFamily="34" charset="0"/>
              </a:rPr>
              <a:t>).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tabLst>
                <a:tab pos="463550" algn="l"/>
              </a:tabLst>
            </a:pPr>
            <a:r>
              <a:rPr lang="en-US" sz="2800" dirty="0"/>
              <a:t>Solve by factoring:  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baseline="46000" dirty="0">
                <a:solidFill>
                  <a:srgbClr val="0000FF"/>
                </a:solidFill>
              </a:rPr>
              <a:t>2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0000FF"/>
                </a:solidFill>
              </a:rPr>
              <a:t> 8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+</a:t>
            </a:r>
            <a:r>
              <a:rPr lang="en-US" sz="2800" dirty="0">
                <a:solidFill>
                  <a:srgbClr val="0000FF"/>
                </a:solidFill>
              </a:rPr>
              <a:t> 16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sz="2800" dirty="0">
                <a:solidFill>
                  <a:srgbClr val="0000FF"/>
                </a:solidFill>
              </a:rPr>
              <a:t> 0</a:t>
            </a:r>
          </a:p>
          <a:p>
            <a:pPr>
              <a:spcBef>
                <a:spcPts val="1200"/>
              </a:spcBef>
              <a:tabLst>
                <a:tab pos="463550" algn="l"/>
              </a:tabLst>
            </a:pPr>
            <a:r>
              <a:rPr lang="en-US" sz="2800" b="1" dirty="0"/>
              <a:t>Solution</a:t>
            </a: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057971"/>
              </p:ext>
            </p:extLst>
          </p:nvPr>
        </p:nvGraphicFramePr>
        <p:xfrm>
          <a:off x="2178050" y="2330450"/>
          <a:ext cx="2273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58280" imgH="447840" progId="Equation.DSMT4">
                  <p:embed/>
                </p:oleObj>
              </mc:Choice>
              <mc:Fallback>
                <p:oleObj name="Equation" r:id="rId2" imgW="2258280" imgH="447840" progId="Equation.DSMT4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8050" y="2330450"/>
                        <a:ext cx="22733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078542"/>
              </p:ext>
            </p:extLst>
          </p:nvPr>
        </p:nvGraphicFramePr>
        <p:xfrm>
          <a:off x="2763838" y="2930525"/>
          <a:ext cx="5486400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473440" imgH="558720" progId="Equation.DSMT4">
                  <p:embed/>
                </p:oleObj>
              </mc:Choice>
              <mc:Fallback>
                <p:oleObj name="Equation" r:id="rId4" imgW="5473440" imgH="558720" progId="Equation.DSMT4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3838" y="2930525"/>
                        <a:ext cx="5486400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6434266"/>
              </p:ext>
            </p:extLst>
          </p:nvPr>
        </p:nvGraphicFramePr>
        <p:xfrm>
          <a:off x="1141413" y="3656013"/>
          <a:ext cx="1270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1440" imgH="264960" progId="Equation.DSMT4">
                  <p:embed/>
                </p:oleObj>
              </mc:Choice>
              <mc:Fallback>
                <p:oleObj name="Equation" r:id="rId6" imgW="1261440" imgH="264960" progId="Equation.DSMT4">
                  <p:embed/>
                  <p:pic>
                    <p:nvPicPr>
                      <p:cNvPr id="0" name="Picture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1413" y="3656013"/>
                        <a:ext cx="1270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1669844" y="4114800"/>
          <a:ext cx="736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36600" imgH="279400" progId="Equation.DSMT4">
                  <p:embed/>
                </p:oleObj>
              </mc:Choice>
              <mc:Fallback>
                <p:oleObj name="Equation" r:id="rId8" imgW="736600" imgH="279400" progId="Equation.DSMT4">
                  <p:embed/>
                  <p:pic>
                    <p:nvPicPr>
                      <p:cNvPr id="0" name="Picture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9844" y="4114800"/>
                        <a:ext cx="736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2605548" y="3675626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42751" imgH="241195" progId="Equation.DSMT4">
                  <p:embed/>
                </p:oleObj>
              </mc:Choice>
              <mc:Fallback>
                <p:oleObj name="Equation" r:id="rId10" imgW="342751" imgH="241195" progId="Equation.DSMT4">
                  <p:embed/>
                  <p:pic>
                    <p:nvPicPr>
                      <p:cNvPr id="0" name="Picture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5548" y="3675626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477533"/>
              </p:ext>
            </p:extLst>
          </p:nvPr>
        </p:nvGraphicFramePr>
        <p:xfrm>
          <a:off x="3243263" y="3656013"/>
          <a:ext cx="1270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1440" imgH="264960" progId="Equation.DSMT4">
                  <p:embed/>
                </p:oleObj>
              </mc:Choice>
              <mc:Fallback>
                <p:oleObj name="Equation" r:id="rId12" imgW="1261440" imgH="264960" progId="Equation.DSMT4">
                  <p:embed/>
                  <p:pic>
                    <p:nvPicPr>
                      <p:cNvPr id="0" name="Picture 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3263" y="3656013"/>
                        <a:ext cx="1270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3778044" y="4114800"/>
          <a:ext cx="736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36600" imgH="279400" progId="Equation.DSMT4">
                  <p:embed/>
                </p:oleObj>
              </mc:Choice>
              <mc:Fallback>
                <p:oleObj name="Equation" r:id="rId13" imgW="736600" imgH="279400" progId="Equation.DSMT4">
                  <p:embed/>
                  <p:pic>
                    <p:nvPicPr>
                      <p:cNvPr id="0" name="Picture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044" y="4114800"/>
                        <a:ext cx="736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619414"/>
              </p:ext>
            </p:extLst>
          </p:nvPr>
        </p:nvGraphicFramePr>
        <p:xfrm>
          <a:off x="4724400" y="3657600"/>
          <a:ext cx="40259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025900" imgH="673100" progId="Equation.DSMT4">
                  <p:embed/>
                </p:oleObj>
              </mc:Choice>
              <mc:Fallback>
                <p:oleObj name="Equation" r:id="rId15" imgW="4025900" imgH="673100" progId="Equation.DSMT4">
                  <p:embed/>
                  <p:pic>
                    <p:nvPicPr>
                      <p:cNvPr id="0" name="Picture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657600"/>
                        <a:ext cx="40259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868</Words>
  <Application>Microsoft Office PowerPoint</Application>
  <PresentationFormat>On-screen Show (4:3)</PresentationFormat>
  <Paragraphs>109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Courier New</vt:lpstr>
      <vt:lpstr>Euclid Symbol</vt:lpstr>
      <vt:lpstr>Symbol</vt:lpstr>
      <vt:lpstr>Office Theme</vt:lpstr>
      <vt:lpstr>Equation</vt:lpstr>
      <vt:lpstr>Section 7.6</vt:lpstr>
      <vt:lpstr>Definition: Quadratic Equations</vt:lpstr>
      <vt:lpstr>Definition: Zero-Factor Law</vt:lpstr>
      <vt:lpstr>Example 1: Solving Factored Quadratic Equations</vt:lpstr>
      <vt:lpstr>Example 1: Solving Factored Quadratic Equations (cont.)</vt:lpstr>
      <vt:lpstr>Example 1: Solving Factored Quadratic Equations (cont.)</vt:lpstr>
      <vt:lpstr>Example 2: Solving Quadratic Equations by Factoring</vt:lpstr>
      <vt:lpstr>Note</vt:lpstr>
      <vt:lpstr>Example 3: Solving Quadratic Equations by Factoring</vt:lpstr>
      <vt:lpstr>Example 4: Solving Quadratic Equations by Factoring</vt:lpstr>
      <vt:lpstr>Example 5: Solving Quadratic Equations by Factoring</vt:lpstr>
      <vt:lpstr>Example 6: Solving Quadratic Equations by Factoring</vt:lpstr>
      <vt:lpstr>Example 6: Solving Quadratic Equations by Factoring (cont.)</vt:lpstr>
      <vt:lpstr>Example 7: Solving Quadratic Equations by Factoring</vt:lpstr>
      <vt:lpstr>Example 7: Solving Quadratic Equations by Factoring (cont.)</vt:lpstr>
      <vt:lpstr>Completion Example 8: Solving Quadratic Equations by Factoring</vt:lpstr>
      <vt:lpstr>Example 9: Solving Higher Degree Equations</vt:lpstr>
      <vt:lpstr>Procedure: Solving a Quadratic Equation by Factoring</vt:lpstr>
      <vt:lpstr>Procedure: Solving a Quadratic Equation by Factoring (cont.)</vt:lpstr>
      <vt:lpstr>Caution: Common Error</vt:lpstr>
      <vt:lpstr>Caution: Common Error (cont.)</vt:lpstr>
      <vt:lpstr>Theorem: Factor Theorem</vt:lpstr>
      <vt:lpstr>Example 10: Finding Equations with Given Roots</vt:lpstr>
      <vt:lpstr>Example 10: Finding Equations with Given Roots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&amp; Intermediate Algebra, 3rd Edition</dc:title>
  <dc:creator>Hawkes Learning</dc:creator>
  <cp:lastModifiedBy>Jolie Even</cp:lastModifiedBy>
  <cp:revision>115</cp:revision>
  <dcterms:created xsi:type="dcterms:W3CDTF">2013-04-26T14:43:13Z</dcterms:created>
  <dcterms:modified xsi:type="dcterms:W3CDTF">2024-09-10T20:28:42Z</dcterms:modified>
</cp:coreProperties>
</file>