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4" r:id="rId8"/>
    <p:sldId id="292" r:id="rId9"/>
    <p:sldId id="265" r:id="rId10"/>
    <p:sldId id="267" r:id="rId11"/>
    <p:sldId id="291" r:id="rId12"/>
    <p:sldId id="269" r:id="rId13"/>
    <p:sldId id="270" r:id="rId14"/>
    <p:sldId id="271" r:id="rId15"/>
    <p:sldId id="272" r:id="rId16"/>
    <p:sldId id="273" r:id="rId17"/>
    <p:sldId id="274" r:id="rId18"/>
    <p:sldId id="276" r:id="rId19"/>
    <p:sldId id="277" r:id="rId20"/>
    <p:sldId id="278" r:id="rId21"/>
    <p:sldId id="279" r:id="rId22"/>
    <p:sldId id="293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8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Kara Roche" initials="KR" lastIdx="2" clrIdx="5">
    <p:extLst>
      <p:ext uri="{19B8F6BF-5375-455C-9EA6-DF929625EA0E}">
        <p15:presenceInfo xmlns:p15="http://schemas.microsoft.com/office/powerpoint/2012/main" userId="S-1-5-21-1482476501-413027322-842925246-711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66092"/>
    <a:srgbClr val="000087"/>
    <a:srgbClr val="008080"/>
    <a:srgbClr val="008078"/>
    <a:srgbClr val="0000FF"/>
    <a:srgbClr val="1F497D"/>
    <a:srgbClr val="FF0000"/>
    <a:srgbClr val="2D7D9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33" autoAdjust="0"/>
    <p:restoredTop sz="94660"/>
  </p:normalViewPr>
  <p:slideViewPr>
    <p:cSldViewPr>
      <p:cViewPr varScale="1">
        <p:scale>
          <a:sx n="111" d="100"/>
          <a:sy n="111" d="100"/>
        </p:scale>
        <p:origin x="171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5815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CF1E8-340D-4BBE-B2B9-288E67BAFF53}" type="datetimeFigureOut">
              <a:rPr lang="en-US" smtClean="0"/>
              <a:pPr/>
              <a:t>9/10/2024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6B3A5-C5B2-4AE6-B7F2-80530B9B158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435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e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image" Target="../media/image8.wmf"/><Relationship Id="rId7" Type="http://schemas.openxmlformats.org/officeDocument/2006/relationships/image" Target="../media/image10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2.wmf"/><Relationship Id="rId5" Type="http://schemas.openxmlformats.org/officeDocument/2006/relationships/image" Target="../media/image9.emf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11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oleObject" Target="../embeddings/oleObject19.bin"/><Relationship Id="rId3" Type="http://schemas.openxmlformats.org/officeDocument/2006/relationships/image" Target="../media/image13.wmf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18.bin"/><Relationship Id="rId17" Type="http://schemas.openxmlformats.org/officeDocument/2006/relationships/image" Target="../media/image17.wmf"/><Relationship Id="rId2" Type="http://schemas.openxmlformats.org/officeDocument/2006/relationships/oleObject" Target="../embeddings/oleObject12.bin"/><Relationship Id="rId16" Type="http://schemas.openxmlformats.org/officeDocument/2006/relationships/oleObject" Target="../embeddings/oleObject2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4.bin"/><Relationship Id="rId11" Type="http://schemas.openxmlformats.org/officeDocument/2006/relationships/oleObject" Target="../embeddings/oleObject17.bin"/><Relationship Id="rId5" Type="http://schemas.openxmlformats.org/officeDocument/2006/relationships/image" Target="../media/image11.wmf"/><Relationship Id="rId15" Type="http://schemas.openxmlformats.org/officeDocument/2006/relationships/oleObject" Target="../embeddings/oleObject20.bin"/><Relationship Id="rId10" Type="http://schemas.openxmlformats.org/officeDocument/2006/relationships/image" Target="../media/image15.wmf"/><Relationship Id="rId4" Type="http://schemas.openxmlformats.org/officeDocument/2006/relationships/oleObject" Target="../embeddings/oleObject13.bin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16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image" Target="../media/image18.emf"/><Relationship Id="rId7" Type="http://schemas.openxmlformats.org/officeDocument/2006/relationships/image" Target="../media/image20.wmf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2.wmf"/><Relationship Id="rId5" Type="http://schemas.openxmlformats.org/officeDocument/2006/relationships/image" Target="../media/image19.w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1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7" Type="http://schemas.openxmlformats.org/officeDocument/2006/relationships/image" Target="../media/image25.w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24.emf"/><Relationship Id="rId4" Type="http://schemas.openxmlformats.org/officeDocument/2006/relationships/oleObject" Target="../embeddings/oleObject28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7.3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Factoring Trinomials: </a:t>
            </a:r>
          </a:p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 ax</a:t>
            </a:r>
            <a:r>
              <a:rPr lang="en-US" b="1" baseline="30000" dirty="0">
                <a:solidFill>
                  <a:srgbClr val="1F497D"/>
                </a:solidFill>
              </a:rPr>
              <a:t>2</a:t>
            </a:r>
            <a:r>
              <a:rPr lang="en-US" b="1" i="1" dirty="0">
                <a:solidFill>
                  <a:srgbClr val="1F497D"/>
                </a:solidFill>
              </a:rPr>
              <a:t> </a:t>
            </a:r>
            <a:r>
              <a:rPr lang="en-US" b="1" dirty="0">
                <a:solidFill>
                  <a:srgbClr val="1F497D"/>
                </a:solidFill>
                <a:latin typeface="Symbol" pitchFamily="18" charset="2"/>
              </a:rPr>
              <a:t>+</a:t>
            </a:r>
            <a:r>
              <a:rPr lang="en-US" b="1" i="1" dirty="0">
                <a:solidFill>
                  <a:srgbClr val="1F497D"/>
                </a:solidFill>
              </a:rPr>
              <a:t> bx </a:t>
            </a:r>
            <a:r>
              <a:rPr lang="en-US" b="1" dirty="0">
                <a:solidFill>
                  <a:srgbClr val="1F497D"/>
                </a:solidFill>
                <a:latin typeface="Symbol" pitchFamily="18" charset="2"/>
              </a:rPr>
              <a:t>+</a:t>
            </a:r>
            <a:r>
              <a:rPr lang="en-US" b="1" i="1" dirty="0">
                <a:solidFill>
                  <a:srgbClr val="1F497D"/>
                </a:solidFill>
              </a:rPr>
              <a:t> c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Factoring Trinomials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24928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253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33400" indent="-533400">
              <a:lnSpc>
                <a:spcPct val="90000"/>
              </a:lnSpc>
              <a:spcBef>
                <a:spcPct val="50000"/>
              </a:spcBef>
              <a:buClr>
                <a:srgbClr val="366092"/>
              </a:buClr>
              <a:buFont typeface="+mj-lt"/>
              <a:buAutoNum type="alphaLcPeriod" startAt="3"/>
            </a:pPr>
            <a:r>
              <a:rPr lang="en-US" i="0" dirty="0">
                <a:solidFill>
                  <a:srgbClr val="0000FF"/>
                </a:solidFill>
              </a:rPr>
              <a:t>10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3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</a:p>
          <a:p>
            <a:pPr marL="533400" indent="-533400">
              <a:lnSpc>
                <a:spcPct val="80000"/>
              </a:lnSpc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Now consider the trinomial: </a:t>
            </a:r>
            <a:r>
              <a:rPr lang="en-US" i="0" dirty="0">
                <a:solidFill>
                  <a:srgbClr val="000087"/>
                </a:solidFill>
              </a:rPr>
              <a:t>2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baseline="46000" dirty="0">
                <a:solidFill>
                  <a:srgbClr val="000087"/>
                </a:solidFill>
              </a:rPr>
              <a:t>2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1</a:t>
            </a:r>
            <a:endParaRPr lang="en-US" i="0" dirty="0">
              <a:solidFill>
                <a:schemeClr val="tx1"/>
              </a:solidFill>
            </a:endParaRPr>
          </a:p>
          <a:p>
            <a:pPr marL="533400" indent="-533400">
              <a:lnSpc>
                <a:spcPct val="80000"/>
              </a:lnSpc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factors of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1 need to be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1 and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1, but </a:t>
            </a:r>
          </a:p>
          <a:p>
            <a:pPr marL="533400" indent="-533400">
              <a:lnSpc>
                <a:spcPct val="80000"/>
              </a:lnSpc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000087"/>
                </a:solidFill>
              </a:rPr>
              <a:t>(2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1)(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1)</a:t>
            </a:r>
          </a:p>
          <a:p>
            <a:pPr>
              <a:spcBef>
                <a:spcPts val="1000"/>
              </a:spcBef>
            </a:pPr>
            <a:r>
              <a:rPr lang="en-US" dirty="0">
                <a:solidFill>
                  <a:schemeClr val="tx1"/>
                </a:solidFill>
              </a:rPr>
              <a:t>So there is no way to factor and get a middle term of </a:t>
            </a:r>
            <a:r>
              <a:rPr lang="en-US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for the product. This trinomial, </a:t>
            </a:r>
            <a:r>
              <a:rPr lang="en-US" dirty="0">
                <a:solidFill>
                  <a:srgbClr val="000099"/>
                </a:solidFill>
              </a:rPr>
              <a:t>2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baseline="46000" dirty="0">
                <a:solidFill>
                  <a:srgbClr val="000099"/>
                </a:solidFill>
              </a:rPr>
              <a:t>2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99"/>
                </a:solidFill>
              </a:rPr>
              <a:t> 1</a:t>
            </a:r>
            <a:r>
              <a:rPr lang="en-US" dirty="0">
                <a:solidFill>
                  <a:schemeClr val="tx1"/>
                </a:solidFill>
              </a:rPr>
              <a:t>, is </a:t>
            </a:r>
            <a:r>
              <a:rPr lang="en-US" b="1" dirty="0">
                <a:solidFill>
                  <a:schemeClr val="tx1"/>
                </a:solidFill>
              </a:rPr>
              <a:t>not factorable.</a:t>
            </a: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schemeClr val="tx1"/>
                </a:solidFill>
              </a:rPr>
              <a:t>We have</a:t>
            </a:r>
          </a:p>
          <a:p>
            <a:pPr>
              <a:spcBef>
                <a:spcPts val="1000"/>
              </a:spcBef>
            </a:pPr>
            <a:r>
              <a:rPr lang="en-US" dirty="0">
                <a:solidFill>
                  <a:srgbClr val="0000FF"/>
                </a:solidFill>
              </a:rPr>
              <a:t>10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46000" dirty="0">
                <a:solidFill>
                  <a:srgbClr val="0000FF"/>
                </a:solidFill>
              </a:rPr>
              <a:t>3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46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+ </a:t>
            </a:r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00400" y="1239963"/>
            <a:ext cx="25218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5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(2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1)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6203949" y="1807634"/>
            <a:ext cx="26212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(2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?)(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?)</a:t>
            </a:r>
            <a:r>
              <a:rPr lang="en-US" sz="2800" dirty="0"/>
              <a:t>. </a:t>
            </a:r>
          </a:p>
        </p:txBody>
      </p:sp>
      <p:sp>
        <p:nvSpPr>
          <p:cNvPr id="6" name="Rectangle 5"/>
          <p:cNvSpPr/>
          <p:nvPr/>
        </p:nvSpPr>
        <p:spPr>
          <a:xfrm>
            <a:off x="2514600" y="2908302"/>
            <a:ext cx="22397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</a:rPr>
              <a:t>= 2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u="sng" dirty="0">
                <a:solidFill>
                  <a:srgbClr val="FF0000"/>
                </a:solidFill>
              </a:rPr>
              <a:t>3</a:t>
            </a:r>
            <a:r>
              <a:rPr lang="en-US" sz="2800" i="1" u="sng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1</a:t>
            </a:r>
            <a:r>
              <a:rPr lang="en-US" sz="2800" dirty="0"/>
              <a:t>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410200" y="5539315"/>
            <a:ext cx="23283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Factored completely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438400" y="5420783"/>
            <a:ext cx="26308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FF0008"/>
                </a:solidFill>
              </a:rPr>
              <a:t> 5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dirty="0">
                <a:solidFill>
                  <a:srgbClr val="FF0008"/>
                </a:solidFill>
              </a:rPr>
              <a:t>(2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baseline="46000" dirty="0">
                <a:solidFill>
                  <a:srgbClr val="FF0008"/>
                </a:solidFill>
              </a:rPr>
              <a:t>2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FF0008"/>
                </a:solidFill>
              </a:rPr>
              <a:t> 1)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1849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Note</a:t>
            </a:r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>
          <a:xfrm>
            <a:off x="609600" y="1295400"/>
            <a:ext cx="8229600" cy="401340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buFont typeface="Courier New" pitchFamily="49" charset="0"/>
              <a:buNone/>
              <a:tabLst>
                <a:tab pos="342900" algn="l"/>
                <a:tab pos="520700" algn="l"/>
              </a:tabLst>
            </a:pPr>
            <a:r>
              <a:rPr lang="en-US" dirty="0">
                <a:solidFill>
                  <a:srgbClr val="000000"/>
                </a:solidFill>
              </a:rPr>
              <a:t>Reminder, </a:t>
            </a:r>
            <a:r>
              <a:rPr lang="en-US" i="1" dirty="0">
                <a:solidFill>
                  <a:srgbClr val="000000"/>
                </a:solidFill>
              </a:rPr>
              <a:t>to factor completely </a:t>
            </a:r>
            <a:r>
              <a:rPr lang="en-US" dirty="0">
                <a:solidFill>
                  <a:srgbClr val="000000"/>
                </a:solidFill>
              </a:rPr>
              <a:t>means to find factors of the polynomial, none of which are themselves factorable. Thus,</a:t>
            </a:r>
          </a:p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342900" algn="l"/>
                <a:tab pos="520700" algn="l"/>
              </a:tabLst>
            </a:pPr>
            <a:r>
              <a:rPr lang="en-US" dirty="0">
                <a:solidFill>
                  <a:srgbClr val="000000"/>
                </a:solidFill>
              </a:rPr>
              <a:t>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baseline="46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10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=</a:t>
            </a:r>
            <a:r>
              <a:rPr lang="en-US" dirty="0">
                <a:solidFill>
                  <a:srgbClr val="000000"/>
                </a:solidFill>
              </a:rPr>
              <a:t> (2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10)(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1)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  <a:tabLst>
                <a:tab pos="342900" algn="l"/>
                <a:tab pos="520700" algn="l"/>
              </a:tabLst>
            </a:pPr>
            <a:r>
              <a:rPr lang="en-US" dirty="0">
                <a:solidFill>
                  <a:srgbClr val="000000"/>
                </a:solidFill>
              </a:rPr>
              <a:t>is not factored completely because 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10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=</a:t>
            </a:r>
            <a:r>
              <a:rPr lang="en-US" dirty="0">
                <a:solidFill>
                  <a:srgbClr val="000000"/>
                </a:solidFill>
              </a:rPr>
              <a:t> 2(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5).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  <a:tabLst>
                <a:tab pos="342900" algn="l"/>
                <a:tab pos="520700" algn="l"/>
              </a:tabLst>
            </a:pPr>
            <a:r>
              <a:rPr lang="en-US" dirty="0">
                <a:solidFill>
                  <a:srgbClr val="000000"/>
                </a:solidFill>
              </a:rPr>
              <a:t>We could write</a:t>
            </a:r>
          </a:p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342900" algn="l"/>
                <a:tab pos="520700" algn="l"/>
              </a:tabLst>
            </a:pPr>
            <a:r>
              <a:rPr lang="en-US" dirty="0">
                <a:solidFill>
                  <a:srgbClr val="000000"/>
                </a:solidFill>
              </a:rPr>
              <a:t>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baseline="46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10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=</a:t>
            </a:r>
            <a:r>
              <a:rPr lang="en-US" dirty="0">
                <a:solidFill>
                  <a:srgbClr val="000000"/>
                </a:solidFill>
              </a:rPr>
              <a:t> (2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10)(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1)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=</a:t>
            </a:r>
            <a:r>
              <a:rPr lang="en-US" dirty="0">
                <a:solidFill>
                  <a:srgbClr val="000000"/>
                </a:solidFill>
              </a:rPr>
              <a:t> 2(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5)(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1).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  <a:tabLst>
                <a:tab pos="342900" algn="l"/>
                <a:tab pos="520700" algn="l"/>
              </a:tabLst>
            </a:pPr>
            <a:r>
              <a:rPr lang="en-US" dirty="0">
                <a:solidFill>
                  <a:srgbClr val="000000"/>
                </a:solidFill>
              </a:rPr>
              <a:t>This problem can be avoided by first factoring out the GCF (in this case, 2).</a:t>
            </a:r>
          </a:p>
        </p:txBody>
      </p:sp>
    </p:spTree>
    <p:extLst>
      <p:ext uri="{BB962C8B-B14F-4D97-AF65-F5344CB8AC3E}">
        <p14:creationId xmlns:p14="http://schemas.microsoft.com/office/powerpoint/2010/main" val="9539244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67958" y="1188446"/>
            <a:ext cx="8229600" cy="2606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410" name="Rectangle 9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Procedure: Analysis of Factoring by the </a:t>
            </a:r>
            <a:br>
              <a:rPr lang="en-US" dirty="0"/>
            </a:br>
            <a:r>
              <a:rPr lang="en-US" i="1" dirty="0"/>
              <a:t>ac-</a:t>
            </a:r>
            <a:r>
              <a:rPr lang="en-US" dirty="0"/>
              <a:t>Method </a:t>
            </a:r>
          </a:p>
        </p:txBody>
      </p:sp>
      <p:graphicFrame>
        <p:nvGraphicFramePr>
          <p:cNvPr id="1255605" name="Group 18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4384024"/>
              </p:ext>
            </p:extLst>
          </p:nvPr>
        </p:nvGraphicFramePr>
        <p:xfrm>
          <a:off x="467958" y="1447800"/>
          <a:ext cx="8229600" cy="1828800"/>
        </p:xfrm>
        <a:graphic>
          <a:graphicData uri="http://schemas.openxmlformats.org/drawingml/2006/table">
            <a:tbl>
              <a:tblPr/>
              <a:tblGrid>
                <a:gridCol w="16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414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400" b="0" i="1" u="none" strike="noStrike" cap="none" normalizeH="0" baseline="0" dirty="0">
                        <a:ln>
                          <a:noFill/>
                        </a:ln>
                        <a:solidFill>
                          <a:srgbClr val="10253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General Method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10253F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bx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c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Example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1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9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73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Step 1: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Multiply 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charset="2"/>
                          <a:cs typeface="Symbol" charset="2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∙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charset="2"/>
                          <a:cs typeface="Symbol" charset="2"/>
                        </a:rPr>
                        <a:t> 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Multiply 2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charset="2"/>
                          <a:cs typeface="Symbol" charset="2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∙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charset="2"/>
                          <a:cs typeface="Symbol" charset="2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=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20.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17636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312433"/>
            <a:ext cx="8229600" cy="3825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lvl="0">
              <a:spcBef>
                <a:spcPct val="20000"/>
              </a:spcBef>
              <a:tabLst>
                <a:tab pos="342900" algn="l"/>
                <a:tab pos="520700" algn="l"/>
              </a:tabLs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Procedure: Analysis of Factoring by the </a:t>
            </a:r>
            <a:br>
              <a:rPr lang="en-US" dirty="0"/>
            </a:br>
            <a:r>
              <a:rPr lang="en-US" i="1" dirty="0"/>
              <a:t>ac</a:t>
            </a:r>
            <a:r>
              <a:rPr lang="en-US" dirty="0"/>
              <a:t>-Method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285150" name="Group 3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7760091"/>
              </p:ext>
            </p:extLst>
          </p:nvPr>
        </p:nvGraphicFramePr>
        <p:xfrm>
          <a:off x="467957" y="1542334"/>
          <a:ext cx="8229600" cy="3333750"/>
        </p:xfrm>
        <a:graphic>
          <a:graphicData uri="http://schemas.openxmlformats.org/drawingml/2006/table">
            <a:tbl>
              <a:tblPr/>
              <a:tblGrid>
                <a:gridCol w="16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337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Step 2:</a:t>
                      </a:r>
                    </a:p>
                  </a:txBody>
                  <a:tcPr marT="45710" marB="45710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Find two integers whose product is</a:t>
                      </a:r>
                      <a:b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ac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and whose sum is 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 If this is not possible, then the trinomial is 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not factorable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marT="45710" marB="45710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Find two integers whose product is 20</a:t>
                      </a:r>
                      <a:b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and whose sum is 9. In this case, 4 ⋅ 5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=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20 and 4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5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=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9.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10" marB="45710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39936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280160"/>
            <a:ext cx="8229600" cy="35966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>
              <a:spcBef>
                <a:spcPct val="20000"/>
              </a:spcBef>
              <a:tabLst>
                <a:tab pos="342900" algn="l"/>
                <a:tab pos="520700" algn="l"/>
              </a:tabLst>
              <a:defRPr/>
            </a:pPr>
            <a:endParaRPr lang="en-US" sz="2800" b="1" dirty="0">
              <a:solidFill>
                <a:srgbClr val="000000"/>
              </a:solidFill>
            </a:endParaRPr>
          </a:p>
          <a:p>
            <a:pPr lvl="0" algn="ctr">
              <a:spcBef>
                <a:spcPct val="20000"/>
              </a:spcBef>
              <a:tabLst>
                <a:tab pos="342900" algn="l"/>
                <a:tab pos="520700" algn="l"/>
              </a:tabLst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2900" algn="l"/>
                <a:tab pos="520700" algn="l"/>
              </a:tabLs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Procedure: Analysis of Factoring by the </a:t>
            </a:r>
            <a:br>
              <a:rPr lang="en-US" dirty="0"/>
            </a:br>
            <a:r>
              <a:rPr lang="en-US" i="1" dirty="0"/>
              <a:t>ac</a:t>
            </a:r>
            <a:r>
              <a:rPr lang="en-US" dirty="0"/>
              <a:t>-Method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254518" name="Group 11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5023217"/>
              </p:ext>
            </p:extLst>
          </p:nvPr>
        </p:nvGraphicFramePr>
        <p:xfrm>
          <a:off x="493146" y="1563849"/>
          <a:ext cx="8229600" cy="2908300"/>
        </p:xfrm>
        <a:graphic>
          <a:graphicData uri="http://schemas.openxmlformats.org/drawingml/2006/table">
            <a:tbl>
              <a:tblPr/>
              <a:tblGrid>
                <a:gridCol w="12422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936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936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08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Step 3:</a:t>
                      </a:r>
                    </a:p>
                  </a:txBody>
                  <a:tcPr marL="93165" marR="93165" marT="45728" marB="45728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Rewrite the middle </a:t>
                      </a:r>
                      <a:b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term (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bx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) using the two numbers found in Step 2 as coefficients.</a:t>
                      </a:r>
                    </a:p>
                  </a:txBody>
                  <a:tcPr marL="93165" marR="93165" marT="45728" marB="45728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Rewrite the </a:t>
                      </a:r>
                      <a:b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middle term (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9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) using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 and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 as coefficients.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9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10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=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4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5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10</a:t>
                      </a:r>
                    </a:p>
                  </a:txBody>
                  <a:tcPr marL="93165" marR="93165" marT="45728" marB="45728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83681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280160"/>
            <a:ext cx="8229600" cy="3825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>
              <a:spcBef>
                <a:spcPct val="20000"/>
              </a:spcBef>
              <a:tabLst>
                <a:tab pos="342900" algn="l"/>
                <a:tab pos="520700" algn="l"/>
              </a:tabLst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2900" algn="l"/>
                <a:tab pos="520700" algn="l"/>
              </a:tabLs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Procedure: Analysis of Factoring by the </a:t>
            </a:r>
            <a:br>
              <a:rPr lang="en-US" dirty="0"/>
            </a:br>
            <a:r>
              <a:rPr lang="en-US" i="1" dirty="0"/>
              <a:t>ac</a:t>
            </a:r>
            <a:r>
              <a:rPr lang="en-US" dirty="0"/>
              <a:t>-Method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261638" name="Group 7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2049100"/>
              </p:ext>
            </p:extLst>
          </p:nvPr>
        </p:nvGraphicFramePr>
        <p:xfrm>
          <a:off x="457200" y="1610836"/>
          <a:ext cx="8229600" cy="3163888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63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Step 4:</a:t>
                      </a:r>
                    </a:p>
                  </a:txBody>
                  <a:tcPr marT="45721" marB="45721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Factor by grouping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the first two terms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and the last two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terms.</a:t>
                      </a:r>
                    </a:p>
                  </a:txBody>
                  <a:tcPr marT="45721" marB="45721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Factor by grouping the first two terms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and the last two terms.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= (2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)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(5x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= 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2)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2)</a:t>
                      </a:r>
                    </a:p>
                  </a:txBody>
                  <a:tcPr marT="45721" marB="45721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19359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Procedure: Analysis of Factoring by the </a:t>
            </a:r>
            <a:br>
              <a:rPr lang="en-US" dirty="0"/>
            </a:br>
            <a:r>
              <a:rPr lang="en-US" i="1" dirty="0"/>
              <a:t>ac</a:t>
            </a:r>
            <a:r>
              <a:rPr lang="en-US" dirty="0"/>
              <a:t>-Method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1507" name="TextBox 3"/>
          <p:cNvSpPr>
            <a:spLocks noGrp="1" noChangeArrowheads="1"/>
          </p:cNvSpPr>
          <p:nvPr>
            <p:ph idx="1"/>
          </p:nvPr>
        </p:nvSpPr>
        <p:spPr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>
              <a:tabLst>
                <a:tab pos="342900" algn="l"/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 </a:t>
            </a:r>
          </a:p>
        </p:txBody>
      </p:sp>
      <p:graphicFrame>
        <p:nvGraphicFramePr>
          <p:cNvPr id="1263698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6636651"/>
              </p:ext>
            </p:extLst>
          </p:nvPr>
        </p:nvGraphicFramePr>
        <p:xfrm>
          <a:off x="457200" y="1676400"/>
          <a:ext cx="8229600" cy="4017963"/>
        </p:xfrm>
        <a:graphic>
          <a:graphicData uri="http://schemas.openxmlformats.org/drawingml/2006/table">
            <a:tbl>
              <a:tblPr/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81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179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Step 5:</a:t>
                      </a:r>
                    </a:p>
                  </a:txBody>
                  <a:tcPr marT="45728" marB="45728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Factor out the common binomial factor. This will give two binomial factors of the trinomial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bx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c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</a:t>
                      </a:r>
                    </a:p>
                  </a:txBody>
                  <a:tcPr marT="45728" marB="45728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Factor out the common binomial </a:t>
                      </a:r>
                      <a:b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factor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2)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 Thus,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9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</a:t>
                      </a:r>
                      <a:endParaRPr kumimoji="0" lang="en-US" sz="28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="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="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(2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4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)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(5x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10)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=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2)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2)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=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2)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(2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5).</a:t>
                      </a:r>
                    </a:p>
                  </a:txBody>
                  <a:tcPr marT="45728" marB="45728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59575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</a:t>
            </a:r>
          </a:p>
        </p:txBody>
      </p:sp>
      <p:sp>
        <p:nvSpPr>
          <p:cNvPr id="12677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/>
            <a:r>
              <a:rPr lang="en-US" dirty="0"/>
              <a:t>Use the </a:t>
            </a:r>
            <a:r>
              <a:rPr lang="en-US" i="1" dirty="0"/>
              <a:t>ac</a:t>
            </a:r>
            <a:r>
              <a:rPr lang="en-US" dirty="0"/>
              <a:t>-method to factor </a:t>
            </a:r>
            <a:r>
              <a:rPr lang="en-US" i="0" dirty="0">
                <a:solidFill>
                  <a:srgbClr val="0000FF"/>
                </a:solidFill>
              </a:rPr>
              <a:t>3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19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 + </a:t>
            </a:r>
            <a:r>
              <a:rPr lang="en-US" i="0" dirty="0">
                <a:solidFill>
                  <a:srgbClr val="0000FF"/>
                </a:solidFill>
              </a:rPr>
              <a:t>6.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33400" indent="-533400">
              <a:buFont typeface="Courier New" pitchFamily="49" charset="0"/>
              <a:buNone/>
            </a:pPr>
            <a:r>
              <a:rPr lang="pt-BR" i="1" dirty="0">
                <a:solidFill>
                  <a:srgbClr val="000099"/>
                </a:solidFill>
              </a:rPr>
              <a:t>a</a:t>
            </a:r>
            <a:r>
              <a:rPr lang="pt-BR" i="0" dirty="0">
                <a:solidFill>
                  <a:srgbClr val="000099"/>
                </a:solidFill>
              </a:rPr>
              <a:t> </a:t>
            </a:r>
            <a:r>
              <a:rPr lang="pt-BR" i="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pt-BR" i="0" dirty="0">
                <a:solidFill>
                  <a:srgbClr val="000099"/>
                </a:solidFill>
              </a:rPr>
              <a:t> 3, </a:t>
            </a:r>
            <a:r>
              <a:rPr lang="pt-BR" i="1" dirty="0">
                <a:solidFill>
                  <a:srgbClr val="000099"/>
                </a:solidFill>
              </a:rPr>
              <a:t>b</a:t>
            </a:r>
            <a:r>
              <a:rPr lang="pt-BR" i="0" dirty="0">
                <a:solidFill>
                  <a:srgbClr val="000099"/>
                </a:solidFill>
              </a:rPr>
              <a:t> </a:t>
            </a:r>
            <a:r>
              <a:rPr lang="pt-BR" i="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pt-BR" i="0" dirty="0">
                <a:solidFill>
                  <a:srgbClr val="000099"/>
                </a:solidFill>
              </a:rPr>
              <a:t> 19, </a:t>
            </a:r>
            <a:r>
              <a:rPr lang="pt-BR" i="1" dirty="0">
                <a:solidFill>
                  <a:srgbClr val="000099"/>
                </a:solidFill>
              </a:rPr>
              <a:t>c</a:t>
            </a:r>
            <a:r>
              <a:rPr lang="pt-BR" i="0" dirty="0">
                <a:solidFill>
                  <a:srgbClr val="000099"/>
                </a:solidFill>
              </a:rPr>
              <a:t> </a:t>
            </a:r>
            <a:r>
              <a:rPr lang="pt-BR" i="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pt-BR" i="0" dirty="0">
                <a:solidFill>
                  <a:srgbClr val="000099"/>
                </a:solidFill>
              </a:rPr>
              <a:t> 6</a:t>
            </a:r>
          </a:p>
          <a:p>
            <a:pPr marL="533400" indent="-53340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1: </a:t>
            </a:r>
            <a:r>
              <a:rPr lang="en-US" i="0" dirty="0">
                <a:solidFill>
                  <a:schemeClr val="tx1"/>
                </a:solidFill>
              </a:rPr>
              <a:t> Find the product </a:t>
            </a:r>
            <a:r>
              <a:rPr lang="en-US" i="1" dirty="0">
                <a:solidFill>
                  <a:schemeClr val="tx1"/>
                </a:solidFill>
              </a:rPr>
              <a:t>ac</a:t>
            </a:r>
            <a:r>
              <a:rPr lang="en-US" i="0" dirty="0">
                <a:solidFill>
                  <a:schemeClr val="tx1"/>
                </a:solidFill>
              </a:rPr>
              <a:t>: </a:t>
            </a:r>
            <a:r>
              <a:rPr lang="en-US" i="0" dirty="0">
                <a:solidFill>
                  <a:srgbClr val="000087"/>
                </a:solidFill>
              </a:rPr>
              <a:t>3 ⋅ 6 </a:t>
            </a:r>
            <a:r>
              <a:rPr lang="en-US" i="0" dirty="0">
                <a:solidFill>
                  <a:srgbClr val="000087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0087"/>
                </a:solidFill>
              </a:rPr>
              <a:t> 18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533400" indent="-53340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2:</a:t>
            </a:r>
            <a:r>
              <a:rPr lang="en-US" i="0" dirty="0">
                <a:solidFill>
                  <a:schemeClr val="tx1"/>
                </a:solidFill>
              </a:rPr>
              <a:t>  Find two integers whose product is 18 and 	   whose sum is 19.</a:t>
            </a:r>
          </a:p>
          <a:p>
            <a:pPr marL="533400" indent="-53340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       </a:t>
            </a:r>
            <a:r>
              <a:rPr lang="en-US" i="0" dirty="0">
                <a:solidFill>
                  <a:srgbClr val="000087"/>
                </a:solidFill>
              </a:rPr>
              <a:t>(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1)(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18)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87"/>
                </a:solidFill>
              </a:rPr>
              <a:t> 18 </a:t>
            </a:r>
            <a:r>
              <a:rPr lang="en-US" i="0" dirty="0">
                <a:solidFill>
                  <a:schemeClr val="tx1"/>
                </a:solidFill>
              </a:rPr>
              <a:t>and</a:t>
            </a:r>
            <a:r>
              <a:rPr lang="en-US" i="0" dirty="0">
                <a:solidFill>
                  <a:srgbClr val="000087"/>
                </a:solidFill>
              </a:rPr>
              <a:t> (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1)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(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18)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19</a:t>
            </a:r>
          </a:p>
          <a:p>
            <a:pPr marL="533400" indent="-533400"/>
            <a:r>
              <a:rPr lang="en-US" dirty="0"/>
              <a:t>		  1 and 18 are the desired coefficients. </a:t>
            </a:r>
            <a:endParaRPr lang="en-US" i="0" dirty="0">
              <a:solidFill>
                <a:srgbClr val="000087"/>
              </a:solidFill>
            </a:endParaRPr>
          </a:p>
          <a:p>
            <a:pPr marL="533400" indent="-533400">
              <a:buFont typeface="Courier New" pitchFamily="49" charset="0"/>
              <a:buNone/>
            </a:pPr>
            <a:endParaRPr lang="en-US" i="0" dirty="0">
              <a:solidFill>
                <a:srgbClr val="0000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413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 (cont.)</a:t>
            </a:r>
          </a:p>
        </p:txBody>
      </p:sp>
      <p:sp>
        <p:nvSpPr>
          <p:cNvPr id="1269763" name="Rectangle 3"/>
          <p:cNvSpPr>
            <a:spLocks noGrp="1"/>
          </p:cNvSpPr>
          <p:nvPr>
            <p:ph idx="1"/>
          </p:nvPr>
        </p:nvSpPr>
        <p:spPr>
          <a:xfrm>
            <a:off x="457200" y="1350317"/>
            <a:ext cx="8229600" cy="440120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13446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3:	</a:t>
            </a:r>
            <a:r>
              <a:rPr lang="en-US" i="0" dirty="0">
                <a:solidFill>
                  <a:schemeClr val="tx1"/>
                </a:solidFill>
              </a:rPr>
              <a:t>Rewrite </a:t>
            </a:r>
            <a:r>
              <a:rPr lang="en-US" dirty="0"/>
              <a:t>the middle term (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19</a:t>
            </a:r>
            <a:r>
              <a:rPr lang="en-US" i="1" dirty="0"/>
              <a:t>x</a:t>
            </a:r>
            <a:r>
              <a:rPr lang="en-US" dirty="0"/>
              <a:t>) as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1</a:t>
            </a:r>
            <a:r>
              <a:rPr lang="en-US" i="1" dirty="0"/>
              <a:t>x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18</a:t>
            </a:r>
            <a:r>
              <a:rPr lang="en-US" i="1" dirty="0"/>
              <a:t>x</a:t>
            </a:r>
            <a:r>
              <a:rPr lang="en-US" dirty="0"/>
              <a:t>. </a:t>
            </a:r>
          </a:p>
          <a:p>
            <a:pPr defTabSz="1600200">
              <a:spcBef>
                <a:spcPct val="50000"/>
              </a:spcBef>
              <a:tabLst>
                <a:tab pos="1377950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87"/>
                </a:solidFill>
              </a:rPr>
              <a:t>3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baseline="46000" dirty="0">
                <a:solidFill>
                  <a:srgbClr val="000087"/>
                </a:solidFill>
              </a:rPr>
              <a:t>2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FF0000"/>
                </a:solidFill>
              </a:rPr>
              <a:t> 19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6 </a:t>
            </a: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87"/>
                </a:solidFill>
              </a:rPr>
              <a:t> 3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baseline="30000" dirty="0">
                <a:solidFill>
                  <a:srgbClr val="000087"/>
                </a:solidFill>
              </a:rPr>
              <a:t>2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FF0000"/>
                </a:solidFill>
              </a:rPr>
              <a:t> 1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FF0000"/>
                </a:solidFill>
              </a:rPr>
              <a:t> 18</a:t>
            </a:r>
            <a:r>
              <a:rPr lang="en-US" i="1" dirty="0">
                <a:solidFill>
                  <a:srgbClr val="FF0000"/>
                </a:solidFill>
              </a:rPr>
              <a:t>x </a:t>
            </a: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6</a:t>
            </a:r>
            <a:endParaRPr lang="en-US" i="0" baseline="30000" dirty="0">
              <a:solidFill>
                <a:schemeClr val="tx1"/>
              </a:solidFill>
            </a:endParaRPr>
          </a:p>
          <a:p>
            <a:pPr marL="0" indent="0" defTabSz="1600200">
              <a:spcBef>
                <a:spcPct val="50000"/>
              </a:spcBef>
              <a:buFont typeface="Courier New" pitchFamily="49" charset="0"/>
              <a:buNone/>
              <a:tabLst>
                <a:tab pos="13779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4:	</a:t>
            </a:r>
            <a:r>
              <a:rPr lang="en-US" i="0" dirty="0">
                <a:solidFill>
                  <a:schemeClr val="tx1"/>
                </a:solidFill>
              </a:rPr>
              <a:t>Factor by grouping.</a:t>
            </a:r>
          </a:p>
          <a:p>
            <a:pPr marL="0" indent="0" defTabSz="1600200">
              <a:spcBef>
                <a:spcPct val="50000"/>
              </a:spcBef>
              <a:buFont typeface="Courier New" pitchFamily="49" charset="0"/>
              <a:buNone/>
              <a:tabLst>
                <a:tab pos="1377950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87"/>
                </a:solidFill>
              </a:rPr>
              <a:t>3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baseline="46000" dirty="0">
                <a:solidFill>
                  <a:srgbClr val="000087"/>
                </a:solidFill>
              </a:rPr>
              <a:t>2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i="0" dirty="0">
                <a:solidFill>
                  <a:srgbClr val="000087"/>
                </a:solidFill>
              </a:rPr>
              <a:t>19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i="0" dirty="0">
                <a:solidFill>
                  <a:srgbClr val="000087"/>
                </a:solidFill>
              </a:rPr>
              <a:t>6</a:t>
            </a:r>
          </a:p>
          <a:p>
            <a:pPr marL="0" indent="0" defTabSz="1600200">
              <a:spcBef>
                <a:spcPct val="50000"/>
              </a:spcBef>
              <a:buFont typeface="Courier New" pitchFamily="49" charset="0"/>
              <a:buNone/>
              <a:tabLst>
                <a:tab pos="1377950" algn="l"/>
              </a:tabLst>
            </a:pPr>
            <a:endParaRPr lang="en-US" dirty="0">
              <a:solidFill>
                <a:srgbClr val="000087"/>
              </a:solidFill>
            </a:endParaRPr>
          </a:p>
          <a:p>
            <a:pPr marL="0" indent="0" defTabSz="1600200">
              <a:spcBef>
                <a:spcPct val="50000"/>
              </a:spcBef>
              <a:buFont typeface="Courier New" pitchFamily="49" charset="0"/>
              <a:buNone/>
              <a:tabLst>
                <a:tab pos="1377950" algn="l"/>
              </a:tabLst>
            </a:pPr>
            <a:endParaRPr lang="en-US" dirty="0">
              <a:solidFill>
                <a:srgbClr val="000087"/>
              </a:solidFill>
            </a:endParaRPr>
          </a:p>
          <a:p>
            <a:pPr marL="0" indent="0" defTabSz="1600200">
              <a:spcBef>
                <a:spcPct val="50000"/>
              </a:spcBef>
              <a:buFont typeface="Courier New" pitchFamily="49" charset="0"/>
              <a:buNone/>
              <a:tabLst>
                <a:tab pos="1377950" algn="l"/>
              </a:tabLst>
            </a:pPr>
            <a:endParaRPr lang="en-US" dirty="0">
              <a:solidFill>
                <a:srgbClr val="000087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86089" y="3289309"/>
            <a:ext cx="31296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3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9900FF"/>
                </a:solidFill>
              </a:rPr>
              <a:t> 1</a:t>
            </a:r>
            <a:r>
              <a:rPr lang="en-US" sz="2800" i="1" dirty="0">
                <a:solidFill>
                  <a:srgbClr val="9900FF"/>
                </a:solidFill>
              </a:rPr>
              <a:t>x</a:t>
            </a:r>
            <a:r>
              <a:rPr lang="en-US" sz="2800" dirty="0">
                <a:solidFill>
                  <a:srgbClr val="9900FF"/>
                </a:solidFill>
              </a:rPr>
              <a:t> </a:t>
            </a:r>
            <a:r>
              <a:rPr lang="en-US" sz="280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9900FF"/>
                </a:solidFill>
              </a:rPr>
              <a:t> 18</a:t>
            </a:r>
            <a:r>
              <a:rPr lang="en-US" sz="2800" i="1" dirty="0">
                <a:solidFill>
                  <a:srgbClr val="9900FF"/>
                </a:solidFill>
              </a:rPr>
              <a:t>x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6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3805518" y="3947729"/>
            <a:ext cx="31245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(3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8080"/>
                </a:solidFill>
              </a:rPr>
              <a:t>1)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6</a:t>
            </a:r>
            <a:r>
              <a:rPr lang="en-US" sz="2800" dirty="0">
                <a:solidFill>
                  <a:srgbClr val="008080"/>
                </a:solidFill>
              </a:rPr>
              <a:t>(3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8080"/>
                </a:solidFill>
              </a:rPr>
              <a:t>1)</a:t>
            </a:r>
          </a:p>
        </p:txBody>
      </p:sp>
    </p:spTree>
    <p:extLst>
      <p:ext uri="{BB962C8B-B14F-4D97-AF65-F5344CB8AC3E}">
        <p14:creationId xmlns:p14="http://schemas.microsoft.com/office/powerpoint/2010/main" val="3257409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 (cont.)</a:t>
            </a:r>
          </a:p>
        </p:txBody>
      </p:sp>
      <p:sp>
        <p:nvSpPr>
          <p:cNvPr id="12718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736600">
              <a:buFont typeface="Courier New" pitchFamily="49" charset="0"/>
              <a:buNone/>
              <a:tabLst>
                <a:tab pos="1377950" algn="l"/>
                <a:tab pos="3425825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5:	</a:t>
            </a:r>
            <a:r>
              <a:rPr lang="en-US" i="0" dirty="0">
                <a:solidFill>
                  <a:schemeClr val="tx1"/>
                </a:solidFill>
              </a:rPr>
              <a:t>Factor out the common binomial factor </a:t>
            </a:r>
          </a:p>
          <a:p>
            <a:pPr marL="0" indent="0" defTabSz="736600">
              <a:spcBef>
                <a:spcPts val="0"/>
              </a:spcBef>
              <a:buFont typeface="Courier New" pitchFamily="49" charset="0"/>
              <a:buNone/>
              <a:tabLst>
                <a:tab pos="1377950" algn="l"/>
                <a:tab pos="3425825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8080"/>
                </a:solidFill>
              </a:rPr>
              <a:t>(3</a:t>
            </a:r>
            <a:r>
              <a:rPr lang="en-US" i="1" dirty="0">
                <a:solidFill>
                  <a:srgbClr val="008080"/>
                </a:solidFill>
              </a:rPr>
              <a:t>x</a:t>
            </a:r>
            <a:r>
              <a:rPr lang="en-US" i="0" dirty="0">
                <a:solidFill>
                  <a:srgbClr val="008080"/>
                </a:solidFill>
              </a:rPr>
              <a:t> </a:t>
            </a:r>
            <a:r>
              <a:rPr lang="en-US" i="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8080"/>
                </a:solidFill>
              </a:rPr>
              <a:t> 1)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 defTabSz="736600">
              <a:buFont typeface="Courier New" pitchFamily="49" charset="0"/>
              <a:buNone/>
              <a:tabLst>
                <a:tab pos="1377950" algn="l"/>
                <a:tab pos="3425825" algn="l"/>
              </a:tabLst>
            </a:pPr>
            <a:r>
              <a:rPr lang="en-US" i="0" dirty="0">
                <a:solidFill>
                  <a:srgbClr val="000087"/>
                </a:solidFill>
              </a:rPr>
              <a:t>	3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baseline="46000" dirty="0">
                <a:solidFill>
                  <a:srgbClr val="000087"/>
                </a:solidFill>
              </a:rPr>
              <a:t>2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i="0" dirty="0">
                <a:solidFill>
                  <a:srgbClr val="000087"/>
                </a:solidFill>
              </a:rPr>
              <a:t>19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i="0" dirty="0">
                <a:solidFill>
                  <a:srgbClr val="000087"/>
                </a:solidFill>
              </a:rPr>
              <a:t>6 </a:t>
            </a:r>
          </a:p>
          <a:p>
            <a:pPr marL="0" indent="0" defTabSz="736600">
              <a:buFont typeface="Courier New" pitchFamily="49" charset="0"/>
              <a:buNone/>
              <a:tabLst>
                <a:tab pos="1377950" algn="l"/>
                <a:tab pos="3425825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 defTabSz="736600">
              <a:buFont typeface="Courier New" pitchFamily="49" charset="0"/>
              <a:buNone/>
              <a:tabLst>
                <a:tab pos="1377950" algn="l"/>
                <a:tab pos="3425825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 defTabSz="736600">
              <a:buFont typeface="Courier New" pitchFamily="49" charset="0"/>
              <a:buNone/>
              <a:tabLst>
                <a:tab pos="1377950" algn="l"/>
                <a:tab pos="3425825" algn="l"/>
              </a:tabLst>
            </a:pPr>
            <a:r>
              <a:rPr lang="en-US" i="0" dirty="0">
                <a:solidFill>
                  <a:schemeClr val="tx1"/>
                </a:solidFill>
              </a:rPr>
              <a:t>Note that in Step 3, we could have written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19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as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18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 1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. Try this to convince yourself that the result will be the same two factors.</a:t>
            </a:r>
          </a:p>
          <a:p>
            <a:pPr marL="0" indent="0" defTabSz="736600">
              <a:buFont typeface="Symbol" pitchFamily="18" charset="2"/>
              <a:buChar char=" "/>
              <a:tabLst>
                <a:tab pos="1377950" algn="l"/>
                <a:tab pos="3425825" algn="l"/>
              </a:tabLst>
            </a:pP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733800" y="2222978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defTabSz="736600">
              <a:tabLst>
                <a:tab pos="1377950" algn="l"/>
                <a:tab pos="3425825" algn="l"/>
              </a:tabLst>
            </a:pP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3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1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18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6</a:t>
            </a:r>
            <a:r>
              <a:rPr lang="en-US" sz="2800" dirty="0"/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3733800" y="2746198"/>
            <a:ext cx="31599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(3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8080"/>
                </a:solidFill>
              </a:rPr>
              <a:t>1)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6</a:t>
            </a:r>
            <a:r>
              <a:rPr lang="en-US" sz="2800" dirty="0">
                <a:solidFill>
                  <a:srgbClr val="008080"/>
                </a:solidFill>
              </a:rPr>
              <a:t>(3</a:t>
            </a:r>
            <a:r>
              <a:rPr lang="en-US" sz="2800" i="1" dirty="0">
                <a:solidFill>
                  <a:srgbClr val="008080"/>
                </a:solidFill>
              </a:rPr>
              <a:t>x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8080"/>
                </a:solidFill>
              </a:rPr>
              <a:t>1)</a:t>
            </a:r>
          </a:p>
        </p:txBody>
      </p:sp>
      <p:sp>
        <p:nvSpPr>
          <p:cNvPr id="6" name="Rectangle 5"/>
          <p:cNvSpPr/>
          <p:nvPr/>
        </p:nvSpPr>
        <p:spPr>
          <a:xfrm>
            <a:off x="3733800" y="3244872"/>
            <a:ext cx="23995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736600">
              <a:tabLst>
                <a:tab pos="1377950" algn="l"/>
                <a:tab pos="3425825" algn="l"/>
              </a:tabLst>
            </a:pP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8080"/>
                </a:solidFill>
              </a:rPr>
              <a:t> (3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8080"/>
                </a:solidFill>
              </a:rPr>
              <a:t>1)</a:t>
            </a:r>
            <a:r>
              <a:rPr lang="en-US" sz="2800" dirty="0">
                <a:solidFill>
                  <a:srgbClr val="000087"/>
                </a:solidFill>
              </a:rPr>
              <a:t>(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6)</a:t>
            </a:r>
          </a:p>
        </p:txBody>
      </p:sp>
    </p:spTree>
    <p:extLst>
      <p:ext uri="{BB962C8B-B14F-4D97-AF65-F5344CB8AC3E}">
        <p14:creationId xmlns:p14="http://schemas.microsoft.com/office/powerpoint/2010/main" val="1921285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1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18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Guidelines for the Trial-and-Error Method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147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276383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buAutoNum type="arabicPeriod"/>
              <a:tabLst>
                <a:tab pos="539750" algn="l"/>
              </a:tabLst>
            </a:pPr>
            <a:r>
              <a:rPr lang="en-US" i="0" dirty="0">
                <a:solidFill>
                  <a:srgbClr val="000000"/>
                </a:solidFill>
              </a:rPr>
              <a:t>If the sign of the constant term is positive (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), the 	signs in both factors will be the same, </a:t>
            </a:r>
            <a:r>
              <a:rPr lang="en-US" dirty="0">
                <a:solidFill>
                  <a:srgbClr val="000000"/>
                </a:solidFill>
              </a:rPr>
              <a:t>either both 	positive or both negative. </a:t>
            </a:r>
          </a:p>
          <a:p>
            <a:pPr marL="533400" indent="-533400">
              <a:buFont typeface="+mj-lt"/>
              <a:buAutoNum type="arabicPeriod"/>
              <a:tabLst>
                <a:tab pos="520700" algn="l"/>
                <a:tab pos="977900" algn="l"/>
              </a:tabLst>
            </a:pPr>
            <a:r>
              <a:rPr lang="en-US" i="0" dirty="0">
                <a:solidFill>
                  <a:srgbClr val="000000"/>
                </a:solidFill>
              </a:rPr>
              <a:t>If the sign of the constant term is negative (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00"/>
                </a:solidFill>
              </a:rPr>
              <a:t>), the signs in the factors will be different, one positive and one negative.</a:t>
            </a:r>
          </a:p>
        </p:txBody>
      </p:sp>
    </p:spTree>
    <p:extLst>
      <p:ext uri="{BB962C8B-B14F-4D97-AF65-F5344CB8AC3E}">
        <p14:creationId xmlns:p14="http://schemas.microsoft.com/office/powerpoint/2010/main" val="25261888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</a:t>
            </a:r>
          </a:p>
        </p:txBody>
      </p:sp>
      <p:sp>
        <p:nvSpPr>
          <p:cNvPr id="127283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  <a:tabLst>
                <a:tab pos="463550" algn="l"/>
              </a:tabLst>
            </a:pPr>
            <a:r>
              <a:rPr lang="en-US" dirty="0"/>
              <a:t>Use the </a:t>
            </a:r>
            <a:r>
              <a:rPr lang="en-US" i="1" dirty="0"/>
              <a:t>ac</a:t>
            </a:r>
            <a:r>
              <a:rPr lang="en-US" dirty="0"/>
              <a:t>-method to factor </a:t>
            </a:r>
            <a:r>
              <a:rPr lang="en-US" i="0" dirty="0">
                <a:solidFill>
                  <a:srgbClr val="0000FF"/>
                </a:solidFill>
              </a:rPr>
              <a:t>12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baseline="46000" dirty="0">
                <a:solidFill>
                  <a:srgbClr val="0000FF"/>
                </a:solidFill>
              </a:rPr>
              <a:t>3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26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baseline="46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12</a:t>
            </a:r>
            <a:r>
              <a:rPr lang="en-US" i="1" dirty="0">
                <a:solidFill>
                  <a:srgbClr val="0000FF"/>
                </a:solidFill>
              </a:rPr>
              <a:t>y.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>
              <a:spcBef>
                <a:spcPct val="50000"/>
              </a:spcBef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First factor out the greatest common factor 2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s-ES" i="0" dirty="0">
                <a:solidFill>
                  <a:srgbClr val="0000FF"/>
                </a:solidFill>
              </a:rPr>
              <a:t>12</a:t>
            </a:r>
            <a:r>
              <a:rPr lang="es-ES" i="1" dirty="0">
                <a:solidFill>
                  <a:srgbClr val="0000FF"/>
                </a:solidFill>
              </a:rPr>
              <a:t>y</a:t>
            </a:r>
            <a:r>
              <a:rPr lang="es-ES" i="0" baseline="46000" dirty="0">
                <a:solidFill>
                  <a:srgbClr val="0000FF"/>
                </a:solidFill>
              </a:rPr>
              <a:t>3</a:t>
            </a:r>
            <a:r>
              <a:rPr lang="es-E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s-ES" i="0" dirty="0">
                <a:solidFill>
                  <a:srgbClr val="0000FF"/>
                </a:solidFill>
              </a:rPr>
              <a:t> 26</a:t>
            </a:r>
            <a:r>
              <a:rPr lang="es-ES" i="1" dirty="0">
                <a:solidFill>
                  <a:srgbClr val="0000FF"/>
                </a:solidFill>
              </a:rPr>
              <a:t>y</a:t>
            </a:r>
            <a:r>
              <a:rPr lang="es-ES" i="0" baseline="46000" dirty="0">
                <a:solidFill>
                  <a:srgbClr val="0000FF"/>
                </a:solidFill>
              </a:rPr>
              <a:t>2</a:t>
            </a:r>
            <a:r>
              <a:rPr lang="es-E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s-ES" i="0" dirty="0">
                <a:solidFill>
                  <a:srgbClr val="0000FF"/>
                </a:solidFill>
              </a:rPr>
              <a:t> 12</a:t>
            </a:r>
            <a:r>
              <a:rPr lang="es-ES" i="1" dirty="0">
                <a:solidFill>
                  <a:srgbClr val="0000FF"/>
                </a:solidFill>
              </a:rPr>
              <a:t>y</a:t>
            </a:r>
            <a:endParaRPr lang="es-ES" i="0" dirty="0">
              <a:solidFill>
                <a:srgbClr val="000087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Now factor the trinomial </a:t>
            </a:r>
            <a:r>
              <a:rPr lang="en-US" i="0" dirty="0">
                <a:solidFill>
                  <a:srgbClr val="000087"/>
                </a:solidFill>
              </a:rPr>
              <a:t>6</a:t>
            </a:r>
            <a:r>
              <a:rPr lang="es-ES" i="1" dirty="0">
                <a:solidFill>
                  <a:srgbClr val="000087"/>
                </a:solidFill>
              </a:rPr>
              <a:t>y</a:t>
            </a:r>
            <a:r>
              <a:rPr lang="es-ES" i="0" baseline="46000" dirty="0">
                <a:solidFill>
                  <a:srgbClr val="000087"/>
                </a:solidFill>
              </a:rPr>
              <a:t>2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87"/>
                </a:solidFill>
              </a:rPr>
              <a:t> 13</a:t>
            </a:r>
            <a:r>
              <a:rPr lang="en-US" i="1" dirty="0">
                <a:solidFill>
                  <a:srgbClr val="000087"/>
                </a:solidFill>
              </a:rPr>
              <a:t>y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6</a:t>
            </a:r>
            <a:r>
              <a:rPr lang="en-US" i="0" dirty="0">
                <a:solidFill>
                  <a:schemeClr val="tx1"/>
                </a:solidFill>
              </a:rPr>
              <a:t> with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6,         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1" dirty="0">
                <a:solidFill>
                  <a:schemeClr val="tx1"/>
                </a:solidFill>
              </a:rPr>
              <a:t>b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chemeClr val="tx1"/>
                </a:solidFill>
              </a:rPr>
              <a:t>13, and </a:t>
            </a:r>
            <a:r>
              <a:rPr lang="en-US" i="1" dirty="0">
                <a:solidFill>
                  <a:schemeClr val="tx1"/>
                </a:solidFill>
              </a:rPr>
              <a:t>c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6.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79749" y="3200400"/>
            <a:ext cx="28376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s-ES" sz="2800" dirty="0">
                <a:solidFill>
                  <a:srgbClr val="000087"/>
                </a:solidFill>
              </a:rPr>
              <a:t> 2</a:t>
            </a:r>
            <a:r>
              <a:rPr lang="es-ES" sz="2800" i="1" dirty="0">
                <a:solidFill>
                  <a:srgbClr val="000087"/>
                </a:solidFill>
              </a:rPr>
              <a:t>y</a:t>
            </a:r>
            <a:r>
              <a:rPr lang="es-ES" sz="2800" dirty="0">
                <a:solidFill>
                  <a:srgbClr val="000087"/>
                </a:solidFill>
              </a:rPr>
              <a:t>(6</a:t>
            </a:r>
            <a:r>
              <a:rPr lang="es-ES" sz="2800" i="1" dirty="0">
                <a:solidFill>
                  <a:srgbClr val="000087"/>
                </a:solidFill>
              </a:rPr>
              <a:t>y</a:t>
            </a:r>
            <a:r>
              <a:rPr lang="es-ES" sz="2800" baseline="46000" dirty="0">
                <a:solidFill>
                  <a:srgbClr val="000087"/>
                </a:solidFill>
              </a:rPr>
              <a:t>2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s-ES" sz="2800" dirty="0">
                <a:solidFill>
                  <a:srgbClr val="000087"/>
                </a:solidFill>
              </a:rPr>
              <a:t> 13</a:t>
            </a:r>
            <a:r>
              <a:rPr lang="es-ES" sz="2800" i="1" dirty="0">
                <a:solidFill>
                  <a:srgbClr val="000087"/>
                </a:solidFill>
              </a:rPr>
              <a:t>y</a:t>
            </a:r>
            <a:r>
              <a:rPr lang="es-E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s-ES" sz="2800" dirty="0">
                <a:solidFill>
                  <a:srgbClr val="000087"/>
                </a:solidFill>
              </a:rPr>
              <a:t> 6)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90863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2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2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2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2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 (cont.)</a:t>
            </a:r>
          </a:p>
        </p:txBody>
      </p:sp>
      <p:sp>
        <p:nvSpPr>
          <p:cNvPr id="127385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8122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12557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1</a:t>
            </a:r>
            <a:r>
              <a:rPr lang="en-US" i="0" dirty="0">
                <a:solidFill>
                  <a:schemeClr val="tx1"/>
                </a:solidFill>
              </a:rPr>
              <a:t>:	Find the product </a:t>
            </a:r>
            <a:r>
              <a:rPr lang="en-US" i="1" dirty="0">
                <a:solidFill>
                  <a:schemeClr val="tx1"/>
                </a:solidFill>
              </a:rPr>
              <a:t>ac</a:t>
            </a:r>
            <a:r>
              <a:rPr lang="en-US" i="0" dirty="0">
                <a:solidFill>
                  <a:schemeClr val="tx1"/>
                </a:solidFill>
              </a:rPr>
              <a:t>:  </a:t>
            </a:r>
            <a:r>
              <a:rPr lang="en-US" i="0" dirty="0">
                <a:solidFill>
                  <a:srgbClr val="000087"/>
                </a:solidFill>
              </a:rPr>
              <a:t>6(6)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87"/>
                </a:solidFill>
              </a:rPr>
              <a:t> 36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  <a:tabLst>
                <a:tab pos="12557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2</a:t>
            </a:r>
            <a:r>
              <a:rPr lang="en-US" i="0" dirty="0">
                <a:solidFill>
                  <a:schemeClr val="tx1"/>
                </a:solidFill>
              </a:rPr>
              <a:t>:	Find two integers whose product is </a:t>
            </a:r>
            <a:r>
              <a:rPr lang="en-US" i="0" dirty="0">
                <a:solidFill>
                  <a:srgbClr val="000099"/>
                </a:solidFill>
              </a:rPr>
              <a:t>36</a:t>
            </a:r>
            <a:r>
              <a:rPr lang="en-US" i="0" dirty="0">
                <a:solidFill>
                  <a:schemeClr val="tx1"/>
                </a:solidFill>
              </a:rPr>
              <a:t> and 	whose sum is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13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spcBef>
                <a:spcPts val="800"/>
              </a:spcBef>
              <a:buFont typeface="Courier New" pitchFamily="49" charset="0"/>
              <a:buNone/>
              <a:tabLst>
                <a:tab pos="1258888" algn="l"/>
              </a:tabLst>
            </a:pPr>
            <a:r>
              <a:rPr lang="en-US" i="0" dirty="0">
                <a:solidFill>
                  <a:srgbClr val="9900FF"/>
                </a:solidFill>
              </a:rPr>
              <a:t>	(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4)(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9)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9900FF"/>
                </a:solidFill>
              </a:rPr>
              <a:t>36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4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9900FF"/>
                </a:solidFill>
              </a:rPr>
              <a:t> (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9900FF"/>
                </a:solidFill>
              </a:rPr>
              <a:t>9</a:t>
            </a:r>
            <a:r>
              <a:rPr lang="en-US" i="0" dirty="0">
                <a:solidFill>
                  <a:srgbClr val="9900FF"/>
                </a:solidFill>
              </a:rPr>
              <a:t>)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13</a:t>
            </a:r>
          </a:p>
          <a:p>
            <a:pPr>
              <a:tabLst>
                <a:tab pos="1255713" algn="l"/>
              </a:tabLst>
            </a:pPr>
            <a:r>
              <a:rPr lang="en-US" b="1" dirty="0">
                <a:solidFill>
                  <a:schemeClr val="tx1"/>
                </a:solidFill>
              </a:rPr>
              <a:t>Note</a:t>
            </a:r>
            <a:r>
              <a:rPr lang="en-US" dirty="0">
                <a:solidFill>
                  <a:schemeClr val="tx1"/>
                </a:solidFill>
              </a:rPr>
              <a:t>: This may take some time and experimentation. We do know that both numbers must be negative because the product is positive and the sum is negative. </a:t>
            </a:r>
            <a:r>
              <a:rPr lang="en-US" dirty="0"/>
              <a:t>You might try prime factoring. </a:t>
            </a:r>
          </a:p>
          <a:p>
            <a:pPr>
              <a:tabLst>
                <a:tab pos="1255713" algn="l"/>
              </a:tabLst>
            </a:pPr>
            <a:r>
              <a:rPr lang="en-US" dirty="0"/>
              <a:t>For example: 36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2</a:t>
            </a:r>
            <a:r>
              <a:rPr lang="en-US" dirty="0">
                <a:latin typeface="Symbol" charset="2"/>
                <a:cs typeface="Symbol" charset="2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∙</a:t>
            </a:r>
            <a:r>
              <a:rPr lang="en-US" dirty="0">
                <a:latin typeface="Symbol" charset="2"/>
                <a:cs typeface="Symbol" charset="2"/>
              </a:rPr>
              <a:t> </a:t>
            </a:r>
            <a:r>
              <a:rPr lang="en-US" dirty="0"/>
              <a:t>2</a:t>
            </a:r>
            <a:r>
              <a:rPr lang="en-US" dirty="0">
                <a:latin typeface="Symbol" charset="2"/>
                <a:cs typeface="Symbol" charset="2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∙ </a:t>
            </a:r>
            <a:r>
              <a:rPr lang="en-US" dirty="0"/>
              <a:t>3</a:t>
            </a:r>
            <a:r>
              <a:rPr lang="en-US" dirty="0">
                <a:latin typeface="Symbol" charset="2"/>
                <a:cs typeface="Symbol" charset="2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∙ </a:t>
            </a:r>
            <a:r>
              <a:rPr lang="en-US" dirty="0"/>
              <a:t>3 </a:t>
            </a:r>
            <a:endParaRPr lang="en-US" i="0" dirty="0">
              <a:solidFill>
                <a:srgbClr val="99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166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3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3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3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3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With combinations of these prime factors, we can write the following.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lvl="0">
              <a:spcBef>
                <a:spcPct val="20000"/>
              </a:spcBef>
              <a:defRPr/>
            </a:pPr>
            <a:r>
              <a:rPr lang="en-US" sz="2800" dirty="0">
                <a:latin typeface="Symbol" charset="2"/>
                <a:cs typeface="Symbol" charset="2"/>
              </a:rPr>
              <a:t>-</a:t>
            </a:r>
            <a:r>
              <a:rPr lang="en-US" sz="2800" dirty="0"/>
              <a:t>4 and </a:t>
            </a:r>
            <a:r>
              <a:rPr lang="en-US" sz="2800" dirty="0">
                <a:latin typeface="Symbol" charset="2"/>
                <a:cs typeface="Symbol" charset="2"/>
              </a:rPr>
              <a:t>-</a:t>
            </a:r>
            <a:r>
              <a:rPr lang="en-US" sz="2800" dirty="0"/>
              <a:t>9 are the desired coefficients.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Using the </a:t>
            </a:r>
            <a:r>
              <a:rPr lang="en-US" i="1" dirty="0">
                <a:solidFill>
                  <a:schemeClr val="accent1"/>
                </a:solidFill>
              </a:rPr>
              <a:t>ac</a:t>
            </a:r>
            <a:r>
              <a:rPr lang="en-US" dirty="0">
                <a:solidFill>
                  <a:schemeClr val="accent1"/>
                </a:solidFill>
              </a:rPr>
              <a:t>-Method (cont.)</a:t>
            </a:r>
            <a:endParaRPr lang="en-US" dirty="0"/>
          </a:p>
        </p:txBody>
      </p:sp>
      <p:graphicFrame>
        <p:nvGraphicFramePr>
          <p:cNvPr id="4" name="Group 2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4850149"/>
              </p:ext>
            </p:extLst>
          </p:nvPr>
        </p:nvGraphicFramePr>
        <p:xfrm>
          <a:off x="609600" y="2252132"/>
          <a:ext cx="5791200" cy="29164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60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951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727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  <a:defRPr/>
                      </a:pPr>
                      <a:r>
                        <a:rPr lang="en-US" sz="2800" b="1" i="0" u="none" strike="noStrike" kern="1200" baseline="0" dirty="0">
                          <a:solidFill>
                            <a:srgbClr val="366092"/>
                          </a:solidFill>
                          <a:latin typeface="+mn-lt"/>
                          <a:ea typeface="+mn-ea"/>
                          <a:cs typeface="+mn-cs"/>
                        </a:rPr>
                        <a:t>Negative </a:t>
                      </a:r>
                      <a:br>
                        <a:rPr lang="en-US" sz="2800" b="0" i="0" u="none" strike="noStrike" kern="1200" baseline="0" dirty="0">
                          <a:solidFill>
                            <a:srgbClr val="366092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Factors of 36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43123" marR="143123" marT="45709" marB="45709" horzOverflow="overflow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b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Sum </a:t>
                      </a:r>
                      <a:endParaRPr kumimoji="0" lang="en-US" sz="28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43123" marR="143123" marT="45709" marB="45709" horzOverflow="overflow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7160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</a:rPr>
                        <a:t> </a:t>
                      </a:r>
                      <a:endParaRPr kumimoji="0" lang="en-US" sz="2800" b="0" i="1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43123" marR="143123" marT="45709" marB="45709" horzOverflow="overflow">
                    <a:lnL w="12700" cmpd="sng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43123" marR="143123" marT="45709" marB="4570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Rectangle 26"/>
          <p:cNvSpPr>
            <a:spLocks noChangeArrowheads="1"/>
          </p:cNvSpPr>
          <p:nvPr/>
        </p:nvSpPr>
        <p:spPr bwMode="auto">
          <a:xfrm>
            <a:off x="6019800" y="4864098"/>
            <a:ext cx="2082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We can stop here!</a:t>
            </a:r>
          </a:p>
        </p:txBody>
      </p:sp>
      <p:sp>
        <p:nvSpPr>
          <p:cNvPr id="7" name="Rectangle 6"/>
          <p:cNvSpPr/>
          <p:nvPr/>
        </p:nvSpPr>
        <p:spPr>
          <a:xfrm>
            <a:off x="1147657" y="3232149"/>
            <a:ext cx="1371600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1 ·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36 </a:t>
            </a: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2 ·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18 </a:t>
            </a: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3 ·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  <a:latin typeface="Calibri"/>
                <a:cs typeface="Calibri"/>
              </a:rPr>
              <a:t>12</a:t>
            </a: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4 · 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  <a:latin typeface="Calibri"/>
                <a:cs typeface="Calibri"/>
              </a:rPr>
              <a:t>9</a:t>
            </a:r>
            <a:endParaRPr lang="en-US" sz="2800" dirty="0">
              <a:latin typeface="Calibri"/>
              <a:cs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386668" y="3232149"/>
            <a:ext cx="2743200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1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sz="2800" dirty="0">
                <a:solidFill>
                  <a:srgbClr val="000099"/>
                </a:solidFill>
              </a:rPr>
              <a:t> (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36)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37 </a:t>
            </a:r>
          </a:p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2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sz="2800" dirty="0">
                <a:solidFill>
                  <a:srgbClr val="000099"/>
                </a:solidFill>
              </a:rPr>
              <a:t> (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18)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20</a:t>
            </a:r>
          </a:p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3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sz="2800" dirty="0">
                <a:solidFill>
                  <a:srgbClr val="000099"/>
                </a:solidFill>
              </a:rPr>
              <a:t> (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12)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15 </a:t>
            </a:r>
          </a:p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4 </a:t>
            </a:r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+</a:t>
            </a:r>
            <a:r>
              <a:rPr lang="en-US" sz="2800" dirty="0">
                <a:solidFill>
                  <a:srgbClr val="FF0000"/>
                </a:solidFill>
              </a:rPr>
              <a:t> (</a:t>
            </a:r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9) </a:t>
            </a:r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2834268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 (cont.)</a:t>
            </a:r>
          </a:p>
        </p:txBody>
      </p:sp>
      <p:sp>
        <p:nvSpPr>
          <p:cNvPr id="127488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b="1" i="0" dirty="0">
                <a:solidFill>
                  <a:schemeClr val="tx1"/>
                </a:solidFill>
              </a:rPr>
              <a:t>Step 3</a:t>
            </a:r>
            <a:r>
              <a:rPr lang="en-US" i="0" dirty="0">
                <a:solidFill>
                  <a:schemeClr val="tx1"/>
                </a:solidFill>
              </a:rPr>
              <a:t>: </a:t>
            </a:r>
            <a:r>
              <a:rPr lang="en-US" dirty="0"/>
              <a:t>Rewrite the middle term (</a:t>
            </a:r>
            <a:r>
              <a:rPr lang="en-US" dirty="0">
                <a:latin typeface="Symbol" charset="2"/>
                <a:cs typeface="Symbol" charset="2"/>
              </a:rPr>
              <a:t>-</a:t>
            </a:r>
            <a:r>
              <a:rPr lang="en-US" dirty="0"/>
              <a:t>13</a:t>
            </a:r>
            <a:r>
              <a:rPr lang="en-US" i="1" dirty="0"/>
              <a:t>y</a:t>
            </a:r>
            <a:r>
              <a:rPr lang="en-US" dirty="0"/>
              <a:t>) as </a:t>
            </a:r>
            <a:r>
              <a:rPr lang="en-US" dirty="0">
                <a:latin typeface="Symbol" charset="2"/>
                <a:cs typeface="Symbol" charset="2"/>
              </a:rPr>
              <a:t>-</a:t>
            </a:r>
            <a:r>
              <a:rPr lang="en-US" dirty="0"/>
              <a:t>9</a:t>
            </a:r>
            <a:r>
              <a:rPr lang="en-US" i="1" dirty="0"/>
              <a:t>y </a:t>
            </a:r>
            <a:r>
              <a:rPr lang="en-US" dirty="0">
                <a:latin typeface="Symbol" charset="2"/>
                <a:cs typeface="Symbol" charset="2"/>
              </a:rPr>
              <a:t>-</a:t>
            </a:r>
            <a:r>
              <a:rPr lang="en-US" dirty="0"/>
              <a:t> 4</a:t>
            </a:r>
            <a:r>
              <a:rPr lang="en-US" i="1" dirty="0"/>
              <a:t>y</a:t>
            </a:r>
            <a:r>
              <a:rPr lang="en-US" dirty="0"/>
              <a:t>. </a:t>
            </a: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		</a:t>
            </a:r>
            <a:r>
              <a:rPr lang="en-US" i="0" dirty="0">
                <a:solidFill>
                  <a:srgbClr val="000087"/>
                </a:solidFill>
              </a:rPr>
              <a:t>6</a:t>
            </a:r>
            <a:r>
              <a:rPr lang="en-US" i="1" dirty="0">
                <a:solidFill>
                  <a:srgbClr val="000087"/>
                </a:solidFill>
              </a:rPr>
              <a:t>y</a:t>
            </a:r>
            <a:r>
              <a:rPr lang="en-US" i="0" baseline="46000" dirty="0">
                <a:solidFill>
                  <a:srgbClr val="000087"/>
                </a:solidFill>
              </a:rPr>
              <a:t>2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 </a:t>
            </a:r>
            <a:r>
              <a:rPr lang="en-US" i="0" dirty="0">
                <a:solidFill>
                  <a:srgbClr val="FF0000"/>
                </a:solidFill>
              </a:rPr>
              <a:t>13</a:t>
            </a:r>
            <a:r>
              <a:rPr lang="en-US" i="1" dirty="0">
                <a:solidFill>
                  <a:srgbClr val="FF0000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i="0" dirty="0">
                <a:solidFill>
                  <a:srgbClr val="000087"/>
                </a:solidFill>
              </a:rPr>
              <a:t>6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Note: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chemeClr val="tx1"/>
                </a:solidFill>
              </a:rPr>
              <a:t>2 is factored from the last two terms so that    	there will be a common binomial factor (2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chemeClr val="tx1"/>
                </a:solidFill>
              </a:rPr>
              <a:t> 3).</a:t>
            </a:r>
          </a:p>
          <a:p>
            <a:r>
              <a:rPr lang="en-US" b="1" i="0" dirty="0">
                <a:solidFill>
                  <a:schemeClr val="tx1"/>
                </a:solidFill>
              </a:rPr>
              <a:t>Steps </a:t>
            </a:r>
            <a:r>
              <a:rPr lang="en-US" b="1" dirty="0"/>
              <a:t>4 and 5:</a:t>
            </a:r>
            <a:r>
              <a:rPr lang="en-US" i="0" dirty="0">
                <a:solidFill>
                  <a:schemeClr val="tx1"/>
                </a:solidFill>
              </a:rPr>
              <a:t> Factor out the common binomial factor </a:t>
            </a:r>
            <a:r>
              <a:rPr lang="en-US" i="0" dirty="0">
                <a:solidFill>
                  <a:srgbClr val="9900FF"/>
                </a:solidFill>
              </a:rPr>
              <a:t>(2</a:t>
            </a:r>
            <a:r>
              <a:rPr lang="en-US" i="1" dirty="0">
                <a:solidFill>
                  <a:srgbClr val="9900FF"/>
                </a:solidFill>
              </a:rPr>
              <a:t>y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 3)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>
              <a:tabLst>
                <a:tab pos="1703388" algn="l"/>
              </a:tabLst>
            </a:pPr>
            <a:r>
              <a:rPr lang="en-US" dirty="0">
                <a:solidFill>
                  <a:srgbClr val="0000FF"/>
                </a:solidFill>
              </a:rPr>
              <a:t>	6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baseline="46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13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+ </a:t>
            </a:r>
            <a:r>
              <a:rPr lang="en-US" dirty="0">
                <a:solidFill>
                  <a:srgbClr val="0000FF"/>
                </a:solidFill>
              </a:rPr>
              <a:t>6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  <a:p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264803" y="1794691"/>
            <a:ext cx="26607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dirty="0">
                <a:solidFill>
                  <a:srgbClr val="000087"/>
                </a:solidFill>
              </a:rPr>
              <a:t>6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baseline="46000" dirty="0">
                <a:solidFill>
                  <a:srgbClr val="000087"/>
                </a:solidFill>
              </a:rPr>
              <a:t>2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FF0000"/>
                </a:solidFill>
              </a:rPr>
              <a:t>9</a:t>
            </a:r>
            <a:r>
              <a:rPr lang="en-US" sz="2800" i="1" dirty="0">
                <a:solidFill>
                  <a:srgbClr val="FF0000"/>
                </a:solidFill>
              </a:rPr>
              <a:t>y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FF0000"/>
                </a:solidFill>
              </a:rPr>
              <a:t>4</a:t>
            </a:r>
            <a:r>
              <a:rPr lang="en-US" sz="2800" i="1" dirty="0">
                <a:solidFill>
                  <a:srgbClr val="FF0000"/>
                </a:solidFill>
              </a:rPr>
              <a:t>y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6 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3976321" y="4178298"/>
            <a:ext cx="29161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tabLst>
                <a:tab pos="2401888" algn="l"/>
                <a:tab pos="2455863" algn="l"/>
                <a:tab pos="3767138" algn="l"/>
                <a:tab pos="5145088" algn="l"/>
              </a:tabLst>
            </a:pP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dirty="0">
                <a:solidFill>
                  <a:srgbClr val="000087"/>
                </a:solidFill>
              </a:rPr>
              <a:t>6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87"/>
                </a:solidFill>
              </a:rPr>
              <a:t>9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87"/>
                </a:solidFill>
              </a:rPr>
              <a:t>4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6 </a:t>
            </a:r>
          </a:p>
        </p:txBody>
      </p:sp>
      <p:sp>
        <p:nvSpPr>
          <p:cNvPr id="8" name="Rectangle 7"/>
          <p:cNvSpPr/>
          <p:nvPr/>
        </p:nvSpPr>
        <p:spPr>
          <a:xfrm>
            <a:off x="3990946" y="4732864"/>
            <a:ext cx="33484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dirty="0">
                <a:solidFill>
                  <a:srgbClr val="000087"/>
                </a:solidFill>
              </a:rPr>
              <a:t>3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dirty="0">
                <a:solidFill>
                  <a:srgbClr val="008080"/>
                </a:solidFill>
              </a:rPr>
              <a:t>(2</a:t>
            </a:r>
            <a:r>
              <a:rPr lang="en-US" sz="2800" i="1" dirty="0">
                <a:solidFill>
                  <a:srgbClr val="008080"/>
                </a:solidFill>
              </a:rPr>
              <a:t>y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8080"/>
                </a:solidFill>
              </a:rPr>
              <a:t>3)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87"/>
                </a:solidFill>
              </a:rPr>
              <a:t>2</a:t>
            </a:r>
            <a:r>
              <a:rPr lang="en-US" sz="2800" dirty="0">
                <a:solidFill>
                  <a:srgbClr val="008080"/>
                </a:solidFill>
              </a:rPr>
              <a:t>(2</a:t>
            </a:r>
            <a:r>
              <a:rPr lang="en-US" sz="2800" i="1" dirty="0">
                <a:solidFill>
                  <a:srgbClr val="008080"/>
                </a:solidFill>
              </a:rPr>
              <a:t>y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8080"/>
                </a:solidFill>
              </a:rPr>
              <a:t>3)</a:t>
            </a:r>
          </a:p>
        </p:txBody>
      </p:sp>
      <p:sp>
        <p:nvSpPr>
          <p:cNvPr id="9" name="Rectangle 8"/>
          <p:cNvSpPr/>
          <p:nvPr/>
        </p:nvSpPr>
        <p:spPr>
          <a:xfrm>
            <a:off x="3990946" y="5342464"/>
            <a:ext cx="26965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 </a:t>
            </a:r>
            <a:r>
              <a:rPr lang="en-US" sz="2800" dirty="0">
                <a:solidFill>
                  <a:srgbClr val="008080"/>
                </a:solidFill>
              </a:rPr>
              <a:t>(2</a:t>
            </a:r>
            <a:r>
              <a:rPr lang="en-US" sz="2800" i="1" dirty="0">
                <a:solidFill>
                  <a:srgbClr val="008080"/>
                </a:solidFill>
              </a:rPr>
              <a:t>y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8080"/>
                </a:solidFill>
              </a:rPr>
              <a:t>3)</a:t>
            </a:r>
            <a:r>
              <a:rPr lang="en-US" sz="2800" dirty="0">
                <a:solidFill>
                  <a:srgbClr val="000087"/>
                </a:solidFill>
              </a:rPr>
              <a:t>(3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87"/>
                </a:solidFill>
              </a:rPr>
              <a:t>2)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27325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4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4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4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4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 (cont.)</a:t>
            </a:r>
          </a:p>
        </p:txBody>
      </p:sp>
      <p:sp>
        <p:nvSpPr>
          <p:cNvPr id="127590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72970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2401888" algn="l"/>
                <a:tab pos="2455863" algn="l"/>
                <a:tab pos="3767138" algn="l"/>
                <a:tab pos="5145088" algn="l"/>
              </a:tabLst>
            </a:pPr>
            <a:r>
              <a:rPr lang="en-US" i="0" dirty="0">
                <a:solidFill>
                  <a:schemeClr val="tx1"/>
                </a:solidFill>
              </a:rPr>
              <a:t>Thus, for the original expression,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2401888" algn="l"/>
                <a:tab pos="2455863" algn="l"/>
                <a:tab pos="3767138" algn="l"/>
                <a:tab pos="5145088" algn="l"/>
              </a:tabLst>
            </a:pPr>
            <a:r>
              <a:rPr lang="en-US" i="0" dirty="0">
                <a:solidFill>
                  <a:srgbClr val="0000FF"/>
                </a:solidFill>
              </a:rPr>
              <a:t>12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baseline="46000" dirty="0">
                <a:solidFill>
                  <a:srgbClr val="0000FF"/>
                </a:solidFill>
              </a:rPr>
              <a:t>3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26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baseline="46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12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endParaRPr lang="en-US" sz="2000" i="0" dirty="0">
              <a:solidFill>
                <a:srgbClr val="CC0060"/>
              </a:solidFill>
            </a:endParaRPr>
          </a:p>
          <a:p>
            <a:pPr marL="0" indent="0">
              <a:spcBef>
                <a:spcPct val="30000"/>
              </a:spcBef>
              <a:buFont typeface="Courier New" pitchFamily="49" charset="0"/>
              <a:buNone/>
              <a:tabLst>
                <a:tab pos="2401888" algn="l"/>
                <a:tab pos="2455863" algn="l"/>
                <a:tab pos="3767138" algn="l"/>
                <a:tab pos="5145088" algn="l"/>
              </a:tabLst>
            </a:pP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	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870093" y="1915583"/>
            <a:ext cx="27687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2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dirty="0">
                <a:solidFill>
                  <a:srgbClr val="000087"/>
                </a:solidFill>
              </a:rPr>
              <a:t>(6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13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6)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5790304" y="1966788"/>
            <a:ext cx="3352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tabLst>
                <a:tab pos="2401888" algn="l"/>
                <a:tab pos="2455863" algn="l"/>
                <a:tab pos="3767138" algn="l"/>
                <a:tab pos="5145088" algn="l"/>
              </a:tabLst>
            </a:pPr>
            <a:r>
              <a:rPr lang="en-US" sz="2000" dirty="0">
                <a:solidFill>
                  <a:srgbClr val="008080"/>
                </a:solidFill>
              </a:rPr>
              <a:t>Do not forget to write the common monomial factor, </a:t>
            </a:r>
            <a:br>
              <a:rPr lang="en-US" sz="2000" dirty="0">
                <a:solidFill>
                  <a:srgbClr val="008080"/>
                </a:solidFill>
              </a:rPr>
            </a:br>
            <a:r>
              <a:rPr lang="en-US" sz="2000" dirty="0">
                <a:solidFill>
                  <a:srgbClr val="008080"/>
                </a:solidFill>
              </a:rPr>
              <a:t>2</a:t>
            </a:r>
            <a:r>
              <a:rPr lang="en-US" sz="2000" i="1" dirty="0">
                <a:solidFill>
                  <a:srgbClr val="008080"/>
                </a:solidFill>
              </a:rPr>
              <a:t>y</a:t>
            </a:r>
            <a:r>
              <a:rPr lang="en-US" sz="2000" dirty="0">
                <a:solidFill>
                  <a:srgbClr val="008080"/>
                </a:solidFill>
              </a:rPr>
              <a:t>, in the answer.</a:t>
            </a:r>
          </a:p>
        </p:txBody>
      </p:sp>
      <p:sp>
        <p:nvSpPr>
          <p:cNvPr id="10" name="Rectangle 9"/>
          <p:cNvSpPr/>
          <p:nvPr/>
        </p:nvSpPr>
        <p:spPr>
          <a:xfrm>
            <a:off x="2870093" y="2510435"/>
            <a:ext cx="31261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 </a:t>
            </a:r>
            <a:r>
              <a:rPr lang="en-US" sz="2800" dirty="0">
                <a:solidFill>
                  <a:srgbClr val="FF0008"/>
                </a:solidFill>
              </a:rPr>
              <a:t>2</a:t>
            </a:r>
            <a:r>
              <a:rPr lang="en-US" sz="2800" i="1" dirty="0">
                <a:solidFill>
                  <a:srgbClr val="FF0008"/>
                </a:solidFill>
              </a:rPr>
              <a:t>y</a:t>
            </a:r>
            <a:r>
              <a:rPr lang="en-US" sz="2800" dirty="0">
                <a:solidFill>
                  <a:srgbClr val="FF0008"/>
                </a:solidFill>
              </a:rPr>
              <a:t>(2</a:t>
            </a:r>
            <a:r>
              <a:rPr lang="en-US" sz="2800" i="1" dirty="0">
                <a:solidFill>
                  <a:srgbClr val="FF0008"/>
                </a:solidFill>
              </a:rPr>
              <a:t>y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FF0008"/>
                </a:solidFill>
              </a:rPr>
              <a:t>3)(3</a:t>
            </a:r>
            <a:r>
              <a:rPr lang="en-US" sz="2800" i="1" dirty="0">
                <a:solidFill>
                  <a:srgbClr val="FF0008"/>
                </a:solidFill>
              </a:rPr>
              <a:t>y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FF0008"/>
                </a:solidFill>
              </a:rPr>
              <a:t>2)</a:t>
            </a:r>
            <a:r>
              <a:rPr lang="en-US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24925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5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</a:t>
            </a:r>
          </a:p>
        </p:txBody>
      </p:sp>
      <p:sp>
        <p:nvSpPr>
          <p:cNvPr id="127693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8738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463550" algn="l"/>
                <a:tab pos="1255713" algn="l"/>
              </a:tabLst>
            </a:pPr>
            <a:r>
              <a:rPr lang="en-US" dirty="0"/>
              <a:t>Use the </a:t>
            </a:r>
            <a:r>
              <a:rPr lang="en-US" i="1" dirty="0"/>
              <a:t>ac</a:t>
            </a:r>
            <a:r>
              <a:rPr lang="en-US" dirty="0"/>
              <a:t>-method to factor </a:t>
            </a:r>
            <a:r>
              <a:rPr lang="en-US" i="0" dirty="0">
                <a:solidFill>
                  <a:srgbClr val="0000FF"/>
                </a:solidFill>
              </a:rPr>
              <a:t>4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6</a:t>
            </a:r>
            <a:r>
              <a:rPr lang="en-US" i="0" dirty="0"/>
              <a:t>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2557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255713" algn="l"/>
              </a:tabLst>
            </a:pPr>
            <a:r>
              <a:rPr lang="en-US" i="1" dirty="0">
                <a:solidFill>
                  <a:srgbClr val="000099"/>
                </a:solidFill>
              </a:rPr>
              <a:t>a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99"/>
                </a:solidFill>
              </a:rPr>
              <a:t> 4, </a:t>
            </a:r>
            <a:r>
              <a:rPr lang="en-US" i="1" dirty="0">
                <a:solidFill>
                  <a:srgbClr val="000099"/>
                </a:solidFill>
              </a:rPr>
              <a:t>b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5, </a:t>
            </a:r>
            <a:r>
              <a:rPr lang="en-US" i="1" dirty="0">
                <a:solidFill>
                  <a:srgbClr val="000099"/>
                </a:solidFill>
              </a:rPr>
              <a:t>c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6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2557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1:	</a:t>
            </a:r>
            <a:r>
              <a:rPr lang="en-US" i="0" dirty="0">
                <a:solidFill>
                  <a:schemeClr val="tx1"/>
                </a:solidFill>
              </a:rPr>
              <a:t>Find the product </a:t>
            </a:r>
            <a:r>
              <a:rPr lang="en-US" i="1" dirty="0">
                <a:solidFill>
                  <a:schemeClr val="tx1"/>
                </a:solidFill>
              </a:rPr>
              <a:t>ac</a:t>
            </a:r>
            <a:r>
              <a:rPr lang="en-US" i="0" dirty="0">
                <a:solidFill>
                  <a:schemeClr val="tx1"/>
                </a:solidFill>
              </a:rPr>
              <a:t>: </a:t>
            </a:r>
            <a:r>
              <a:rPr lang="en-US" i="0" dirty="0">
                <a:solidFill>
                  <a:srgbClr val="000087"/>
                </a:solidFill>
              </a:rPr>
              <a:t>4(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87"/>
                </a:solidFill>
              </a:rPr>
              <a:t>6)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87"/>
                </a:solidFill>
              </a:rPr>
              <a:t>24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2557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2:	</a:t>
            </a:r>
            <a:r>
              <a:rPr lang="en-US" i="0" dirty="0">
                <a:solidFill>
                  <a:schemeClr val="tx1"/>
                </a:solidFill>
              </a:rPr>
              <a:t>Find two integers whose product is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24</a:t>
            </a:r>
            <a:r>
              <a:rPr lang="en-US" i="0" dirty="0">
                <a:solidFill>
                  <a:schemeClr val="tx1"/>
                </a:solidFill>
              </a:rPr>
              <a:t> and		whose sum is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5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2557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Note:</a:t>
            </a:r>
            <a:r>
              <a:rPr lang="en-US" i="0" dirty="0">
                <a:solidFill>
                  <a:schemeClr val="tx1"/>
                </a:solidFill>
              </a:rPr>
              <a:t> We know that one number must be positive and the other negative because the product is negative.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255713" algn="l"/>
              </a:tabLst>
            </a:pPr>
            <a:r>
              <a:rPr lang="en-US" i="0" dirty="0">
                <a:solidFill>
                  <a:schemeClr val="tx1"/>
                </a:solidFill>
              </a:rPr>
              <a:t>		</a:t>
            </a:r>
            <a:r>
              <a:rPr lang="en-US" i="0" dirty="0">
                <a:solidFill>
                  <a:srgbClr val="9900FF"/>
                </a:solidFill>
              </a:rPr>
              <a:t>(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9900FF"/>
                </a:solidFill>
              </a:rPr>
              <a:t>3)(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8)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24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  <a:r>
              <a:rPr lang="en-US" i="0" dirty="0">
                <a:solidFill>
                  <a:srgbClr val="9900FF"/>
                </a:solidFill>
              </a:rPr>
              <a:t>(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9900FF"/>
                </a:solidFill>
              </a:rPr>
              <a:t>3)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9900FF"/>
                </a:solidFill>
              </a:rPr>
              <a:t> (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8)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5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55590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6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6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6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6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6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6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 (cont.)</a:t>
            </a:r>
          </a:p>
        </p:txBody>
      </p:sp>
      <p:sp>
        <p:nvSpPr>
          <p:cNvPr id="127795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b="1" i="0" dirty="0">
                <a:solidFill>
                  <a:schemeClr val="tx1"/>
                </a:solidFill>
              </a:rPr>
              <a:t>Step 3: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/>
              <a:t>Rewrite the middle term 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) as 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</a:rPr>
              <a:t>+</a:t>
            </a:r>
            <a:r>
              <a:rPr lang="en-US" dirty="0">
                <a:solidFill>
                  <a:srgbClr val="0000FF"/>
                </a:solidFill>
              </a:rPr>
              <a:t>3</a:t>
            </a:r>
            <a:r>
              <a:rPr lang="en-US" i="1" dirty="0">
                <a:solidFill>
                  <a:srgbClr val="0000FF"/>
                </a:solidFill>
              </a:rPr>
              <a:t>x 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 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	</a:t>
            </a:r>
            <a:r>
              <a:rPr lang="en-US" i="0" dirty="0">
                <a:solidFill>
                  <a:srgbClr val="000087"/>
                </a:solidFill>
              </a:rPr>
              <a:t>4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baseline="46000" dirty="0">
                <a:solidFill>
                  <a:srgbClr val="000087"/>
                </a:solidFill>
              </a:rPr>
              <a:t>2</a:t>
            </a:r>
            <a:r>
              <a:rPr lang="en-US" i="0" baseline="4600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0"/>
                </a:solidFill>
              </a:rPr>
              <a:t> 5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87"/>
                </a:solidFill>
              </a:rPr>
              <a:t> 6</a:t>
            </a:r>
          </a:p>
          <a:p>
            <a:pPr>
              <a:buFont typeface="Symbol" pitchFamily="18" charset="2"/>
              <a:buNone/>
            </a:pP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		         	</a:t>
            </a:r>
            <a:endParaRPr lang="en-US" i="0" dirty="0">
              <a:solidFill>
                <a:srgbClr val="000087"/>
              </a:solidFill>
            </a:endParaRPr>
          </a:p>
          <a:p>
            <a:r>
              <a:rPr lang="en-US" b="1" i="0" dirty="0">
                <a:solidFill>
                  <a:schemeClr val="tx1"/>
                </a:solidFill>
              </a:rPr>
              <a:t>Steps 4</a:t>
            </a:r>
            <a:r>
              <a:rPr lang="en-US" b="1" dirty="0">
                <a:solidFill>
                  <a:schemeClr val="tx1"/>
                </a:solidFill>
              </a:rPr>
              <a:t> and 5</a:t>
            </a:r>
            <a:r>
              <a:rPr lang="en-US" b="1" i="0" dirty="0">
                <a:solidFill>
                  <a:schemeClr val="tx1"/>
                </a:solidFill>
              </a:rPr>
              <a:t>:</a:t>
            </a:r>
            <a:r>
              <a:rPr lang="en-US" i="0" dirty="0">
                <a:solidFill>
                  <a:schemeClr val="tx1"/>
                </a:solidFill>
              </a:rPr>
              <a:t> Factor out the common binomial factor </a:t>
            </a:r>
            <a:r>
              <a:rPr lang="en-US" i="0" dirty="0">
                <a:solidFill>
                  <a:srgbClr val="008080"/>
                </a:solidFill>
              </a:rPr>
              <a:t>(4</a:t>
            </a:r>
            <a:r>
              <a:rPr lang="en-US" i="1" dirty="0">
                <a:solidFill>
                  <a:srgbClr val="008080"/>
                </a:solidFill>
              </a:rPr>
              <a:t>x</a:t>
            </a:r>
            <a:r>
              <a:rPr lang="en-US" i="0" dirty="0">
                <a:solidFill>
                  <a:srgbClr val="008080"/>
                </a:solidFill>
              </a:rPr>
              <a:t> </a:t>
            </a:r>
            <a:r>
              <a:rPr lang="en-US" i="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8080"/>
                </a:solidFill>
              </a:rPr>
              <a:t>3)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	</a:t>
            </a:r>
            <a:r>
              <a:rPr lang="en-US" i="0" dirty="0">
                <a:solidFill>
                  <a:srgbClr val="0000FF"/>
                </a:solidFill>
              </a:rPr>
              <a:t>4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2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6</a:t>
            </a:r>
            <a:endParaRPr lang="en-US" i="0" dirty="0">
              <a:solidFill>
                <a:srgbClr val="000087"/>
              </a:solidFill>
            </a:endParaRPr>
          </a:p>
          <a:p>
            <a:pPr>
              <a:buFont typeface="Symbol" pitchFamily="18" charset="2"/>
              <a:buNone/>
            </a:pP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		         	</a:t>
            </a:r>
            <a:endParaRPr lang="en-US" i="0" dirty="0">
              <a:solidFill>
                <a:srgbClr val="CC0060"/>
              </a:solidFill>
            </a:endParaRPr>
          </a:p>
          <a:p>
            <a:pPr>
              <a:buFont typeface="Symbol" pitchFamily="18" charset="2"/>
              <a:buNone/>
            </a:pPr>
            <a:r>
              <a:rPr lang="en-US" i="0" dirty="0">
                <a:solidFill>
                  <a:schemeClr val="tx1"/>
                </a:solidFill>
              </a:rPr>
              <a:t>		</a:t>
            </a:r>
          </a:p>
        </p:txBody>
      </p:sp>
      <p:sp>
        <p:nvSpPr>
          <p:cNvPr id="4" name="Rectangle 3"/>
          <p:cNvSpPr/>
          <p:nvPr/>
        </p:nvSpPr>
        <p:spPr>
          <a:xfrm>
            <a:off x="3987126" y="1794736"/>
            <a:ext cx="27202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dirty="0">
                <a:solidFill>
                  <a:srgbClr val="000087"/>
                </a:solidFill>
              </a:rPr>
              <a:t>4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baseline="46000" dirty="0"/>
              <a:t>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FF0000"/>
                </a:solidFill>
              </a:rPr>
              <a:t>3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 8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 6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3987126" y="2335164"/>
            <a:ext cx="33698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(4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3)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 2(4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3)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3974863" y="3764226"/>
            <a:ext cx="28536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dirty="0">
                <a:solidFill>
                  <a:srgbClr val="000087"/>
                </a:solidFill>
              </a:rPr>
              <a:t>4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3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 8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 6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3974863" y="4329892"/>
            <a:ext cx="33698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(4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8080"/>
                </a:solidFill>
              </a:rPr>
              <a:t> 3)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 2</a:t>
            </a:r>
            <a:r>
              <a:rPr lang="en-US" sz="2800" dirty="0">
                <a:solidFill>
                  <a:srgbClr val="008080"/>
                </a:solidFill>
              </a:rPr>
              <a:t>(4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8080"/>
                </a:solidFill>
              </a:rPr>
              <a:t> 3)</a:t>
            </a:r>
          </a:p>
        </p:txBody>
      </p:sp>
      <p:sp>
        <p:nvSpPr>
          <p:cNvPr id="8" name="Rectangle 7"/>
          <p:cNvSpPr/>
          <p:nvPr/>
        </p:nvSpPr>
        <p:spPr>
          <a:xfrm>
            <a:off x="3974863" y="4853112"/>
            <a:ext cx="25795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 </a:t>
            </a:r>
            <a:r>
              <a:rPr lang="en-US" sz="2800" dirty="0">
                <a:solidFill>
                  <a:srgbClr val="008080"/>
                </a:solidFill>
              </a:rPr>
              <a:t>(4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8080"/>
                </a:solidFill>
              </a:rPr>
              <a:t> 3)</a:t>
            </a:r>
            <a:r>
              <a:rPr lang="en-US" sz="2800" dirty="0">
                <a:solidFill>
                  <a:srgbClr val="FF0008"/>
                </a:solidFill>
              </a:rPr>
              <a:t>(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</a:rPr>
              <a:t> 2)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21356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7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7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79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Tips to Keep in Mind while Factoring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2771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3323987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buFont typeface="+mj-lt"/>
              <a:buAutoNum type="arabicPeriod"/>
              <a:tabLst>
                <a:tab pos="342900" algn="l"/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When factoring polynomials, always look for the 	greatest common factor first. Then, if there is one, 	remember to include this common factor as part of 	the answer.</a:t>
            </a:r>
          </a:p>
          <a:p>
            <a:pPr>
              <a:spcBef>
                <a:spcPct val="50000"/>
              </a:spcBef>
              <a:buClr>
                <a:srgbClr val="000000"/>
              </a:buClr>
              <a:tabLst>
                <a:tab pos="342900" algn="l"/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2.		</a:t>
            </a:r>
            <a:r>
              <a:rPr lang="en-US" b="1" i="0" dirty="0">
                <a:solidFill>
                  <a:srgbClr val="C00000"/>
                </a:solidFill>
              </a:rPr>
              <a:t>To factor completely</a:t>
            </a:r>
            <a:r>
              <a:rPr lang="en-US" i="0" dirty="0">
                <a:solidFill>
                  <a:srgbClr val="C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means to find factors of the 		polynomial such that none of the factors are 			themselves factorable.</a:t>
            </a:r>
          </a:p>
        </p:txBody>
      </p:sp>
    </p:spTree>
    <p:extLst>
      <p:ext uri="{BB962C8B-B14F-4D97-AF65-F5344CB8AC3E}">
        <p14:creationId xmlns:p14="http://schemas.microsoft.com/office/powerpoint/2010/main" val="355117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Tips to Keep in Mind while Factoring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33795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28931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buFont typeface="+mj-lt"/>
              <a:buAutoNum type="arabicPeriod" startAt="3"/>
              <a:tabLst>
                <a:tab pos="342900" algn="l"/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Not all polynomials are factorable. (See 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baseline="46000" dirty="0">
                <a:solidFill>
                  <a:srgbClr val="000000"/>
                </a:solidFill>
              </a:rPr>
              <a:t>2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1 in 	Example 2c.) Any polynomial that cannot be 	factored as the product of polynomials with integer coefficients is not factorable.</a:t>
            </a:r>
          </a:p>
          <a:p>
            <a:pPr marL="514350" indent="-514350">
              <a:spcBef>
                <a:spcPct val="50000"/>
              </a:spcBef>
              <a:buFont typeface="+mj-lt"/>
              <a:buAutoNum type="arabicPeriod" startAt="4"/>
              <a:tabLst>
                <a:tab pos="342900" algn="l"/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Factoring can be checked by multiplying the factors. 	The product should be the original expression.</a:t>
            </a:r>
          </a:p>
        </p:txBody>
      </p:sp>
    </p:spTree>
    <p:extLst>
      <p:ext uri="{BB962C8B-B14F-4D97-AF65-F5344CB8AC3E}">
        <p14:creationId xmlns:p14="http://schemas.microsoft.com/office/powerpoint/2010/main" val="306854571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6: Factoring Trinomials</a:t>
            </a:r>
          </a:p>
        </p:txBody>
      </p:sp>
      <p:sp>
        <p:nvSpPr>
          <p:cNvPr id="348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Completely factor each trinomial. Be sure to begin by looking for the greatest common factor.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>
              <a:spcBef>
                <a:spcPct val="50000"/>
              </a:spcBef>
              <a:buClr>
                <a:srgbClr val="366092"/>
              </a:buClr>
              <a:buFont typeface="+mj-lt"/>
              <a:buAutoNum type="alphaLcPeriod"/>
            </a:pPr>
            <a:r>
              <a:rPr lang="en-US" i="0" dirty="0">
                <a:solidFill>
                  <a:srgbClr val="0000FF"/>
                </a:solidFill>
              </a:rPr>
              <a:t>15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38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7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spcBef>
                <a:spcPct val="50000"/>
              </a:spcBef>
              <a:buClr>
                <a:srgbClr val="366092"/>
              </a:buClr>
              <a:buFont typeface="+mj-lt"/>
              <a:buAutoNum type="alphaLcPeriod"/>
            </a:pPr>
            <a:r>
              <a:rPr lang="en-US" i="0" dirty="0">
                <a:solidFill>
                  <a:srgbClr val="0000FF"/>
                </a:solidFill>
              </a:rPr>
              <a:t>15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38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7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0087"/>
                </a:solidFill>
              </a:rPr>
              <a:t> (5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i="0" u="sng" dirty="0">
                <a:solidFill>
                  <a:srgbClr val="000087"/>
                </a:solidFill>
              </a:rPr>
              <a:t>______</a:t>
            </a:r>
            <a:r>
              <a:rPr lang="en-US" i="0" dirty="0">
                <a:solidFill>
                  <a:srgbClr val="000087"/>
                </a:solidFill>
              </a:rPr>
              <a:t>)(3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u="sng" dirty="0">
                <a:solidFill>
                  <a:srgbClr val="000087"/>
                </a:solidFill>
              </a:rPr>
              <a:t>______</a:t>
            </a:r>
            <a:r>
              <a:rPr lang="en-US" i="0" dirty="0">
                <a:solidFill>
                  <a:srgbClr val="000087"/>
                </a:solidFill>
              </a:rPr>
              <a:t>)</a:t>
            </a:r>
          </a:p>
          <a:p>
            <a:pPr marL="514350" indent="-514350">
              <a:spcBef>
                <a:spcPct val="50000"/>
              </a:spcBef>
              <a:buClr>
                <a:srgbClr val="366092"/>
              </a:buClr>
              <a:buFont typeface="+mj-lt"/>
              <a:buAutoNum type="alphaLcPeriod" startAt="2"/>
              <a:tabLst>
                <a:tab pos="463550" algn="l"/>
              </a:tabLst>
            </a:pPr>
            <a:r>
              <a:rPr lang="en-US" dirty="0">
                <a:solidFill>
                  <a:srgbClr val="0000FF"/>
                </a:solidFill>
              </a:rPr>
              <a:t>4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baseline="46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FF"/>
                </a:solidFill>
              </a:rPr>
              <a:t> 6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 108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dirty="0">
                <a:solidFill>
                  <a:srgbClr val="000087"/>
                </a:solidFill>
              </a:rPr>
              <a:t> 2( </a:t>
            </a:r>
            <a:r>
              <a:rPr lang="en-US" u="sng" dirty="0">
                <a:solidFill>
                  <a:srgbClr val="000087"/>
                </a:solidFill>
              </a:rPr>
              <a:t>              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i="1" dirty="0">
                <a:solidFill>
                  <a:srgbClr val="000087"/>
                </a:solidFill>
              </a:rPr>
              <a:t>y</a:t>
            </a:r>
            <a:r>
              <a:rPr lang="en-US" baseline="46000" dirty="0">
                <a:solidFill>
                  <a:srgbClr val="000087"/>
                </a:solidFill>
              </a:rPr>
              <a:t>2 </a:t>
            </a: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u="sng" dirty="0">
                <a:solidFill>
                  <a:srgbClr val="000087"/>
                </a:solidFill>
              </a:rPr>
              <a:t>            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i="1" dirty="0">
                <a:solidFill>
                  <a:srgbClr val="000087"/>
                </a:solidFill>
              </a:rPr>
              <a:t>y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- </a:t>
            </a:r>
            <a:r>
              <a:rPr lang="en-US" u="sng" dirty="0">
                <a:solidFill>
                  <a:srgbClr val="000087"/>
                </a:solidFill>
                <a:latin typeface="Symbol" pitchFamily="18" charset="2"/>
              </a:rPr>
              <a:t>           </a:t>
            </a:r>
            <a:r>
              <a:rPr lang="en-US" dirty="0">
                <a:solidFill>
                  <a:srgbClr val="000087"/>
                </a:solidFill>
              </a:rPr>
              <a:t>)</a:t>
            </a:r>
          </a:p>
          <a:p>
            <a:pPr>
              <a:spcBef>
                <a:spcPct val="50000"/>
              </a:spcBef>
              <a:tabLst>
                <a:tab pos="463550" algn="l"/>
              </a:tabLst>
            </a:pP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                              = </a:t>
            </a:r>
            <a:r>
              <a:rPr lang="en-US" dirty="0">
                <a:solidFill>
                  <a:srgbClr val="000087"/>
                </a:solidFill>
              </a:rPr>
              <a:t>2(2</a:t>
            </a:r>
            <a:r>
              <a:rPr lang="en-US" i="1" dirty="0">
                <a:solidFill>
                  <a:srgbClr val="000087"/>
                </a:solidFill>
              </a:rPr>
              <a:t>y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u="sng" dirty="0">
                <a:solidFill>
                  <a:srgbClr val="000087"/>
                </a:solidFill>
              </a:rPr>
              <a:t>            </a:t>
            </a:r>
            <a:r>
              <a:rPr lang="en-US" dirty="0">
                <a:solidFill>
                  <a:srgbClr val="000087"/>
                </a:solidFill>
              </a:rPr>
              <a:t>)(</a:t>
            </a:r>
            <a:r>
              <a:rPr lang="en-US" i="1" dirty="0">
                <a:solidFill>
                  <a:srgbClr val="000087"/>
                </a:solidFill>
              </a:rPr>
              <a:t>y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u="sng" dirty="0">
                <a:solidFill>
                  <a:srgbClr val="000087"/>
                </a:solidFill>
              </a:rPr>
              <a:t>            </a:t>
            </a:r>
            <a:r>
              <a:rPr lang="en-US" dirty="0">
                <a:solidFill>
                  <a:srgbClr val="000087"/>
                </a:solidFill>
              </a:rPr>
              <a:t>)</a:t>
            </a:r>
            <a:endParaRPr lang="en-US" b="1" dirty="0">
              <a:solidFill>
                <a:srgbClr val="000087"/>
              </a:solidFill>
              <a:latin typeface="Myriad Roman" pitchFamily="34" charset="0"/>
            </a:endParaRPr>
          </a:p>
          <a:p>
            <a:pPr marL="514350" indent="-514350">
              <a:spcBef>
                <a:spcPct val="50000"/>
              </a:spcBef>
              <a:buClr>
                <a:srgbClr val="366092"/>
              </a:buClr>
              <a:buFont typeface="+mj-lt"/>
              <a:buAutoNum type="alphaLcPeriod"/>
            </a:pPr>
            <a:endParaRPr lang="en-US" i="0" dirty="0">
              <a:solidFill>
                <a:srgbClr val="000087"/>
              </a:solidFill>
            </a:endParaRPr>
          </a:p>
        </p:txBody>
      </p:sp>
      <p:sp>
        <p:nvSpPr>
          <p:cNvPr id="1281028" name="Text Box 4"/>
          <p:cNvSpPr txBox="1">
            <a:spLocks noChangeArrowheads="1"/>
          </p:cNvSpPr>
          <p:nvPr/>
        </p:nvSpPr>
        <p:spPr bwMode="auto">
          <a:xfrm>
            <a:off x="4540251" y="3581400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281029" name="Text Box 5"/>
          <p:cNvSpPr txBox="1">
            <a:spLocks noChangeArrowheads="1"/>
          </p:cNvSpPr>
          <p:nvPr/>
        </p:nvSpPr>
        <p:spPr bwMode="auto">
          <a:xfrm>
            <a:off x="6487583" y="3581400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962400" y="2341034"/>
            <a:ext cx="350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Clr>
                <a:srgbClr val="366092"/>
              </a:buClr>
              <a:buFont typeface="+mj-lt"/>
              <a:buAutoNum type="alphaLcPeriod" startAt="2"/>
            </a:pPr>
            <a:r>
              <a:rPr lang="en-US" sz="2800" dirty="0">
                <a:solidFill>
                  <a:srgbClr val="0000FF"/>
                </a:solidFill>
              </a:rPr>
              <a:t>4</a:t>
            </a:r>
            <a:r>
              <a:rPr lang="en-US" sz="2800" i="1" dirty="0">
                <a:solidFill>
                  <a:srgbClr val="0000FF"/>
                </a:solidFill>
              </a:rPr>
              <a:t>y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FF"/>
                </a:solidFill>
              </a:rPr>
              <a:t> 6</a:t>
            </a:r>
            <a:r>
              <a:rPr lang="en-US" sz="2800" i="1" dirty="0">
                <a:solidFill>
                  <a:srgbClr val="0000FF"/>
                </a:solidFill>
              </a:rPr>
              <a:t>y </a:t>
            </a:r>
            <a:r>
              <a:rPr lang="en-US" sz="2800" dirty="0">
                <a:solidFill>
                  <a:srgbClr val="0000FF"/>
                </a:solidFill>
              </a:rPr>
              <a:t>− 108</a:t>
            </a:r>
            <a:endParaRPr lang="en-US" sz="2800" dirty="0"/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4208139" y="4216401"/>
            <a:ext cx="685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5943600" y="4258733"/>
            <a:ext cx="685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7467600" y="4243915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54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0600" y="4872568"/>
            <a:ext cx="685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6477000" y="4890029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714667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1028" grpId="0"/>
      <p:bldP spid="1281029" grpId="0"/>
      <p:bldP spid="8" grpId="0"/>
      <p:bldP spid="9" grpId="0"/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tabLst>
                <a:tab pos="457200" algn="l"/>
              </a:tabLst>
            </a:pPr>
            <a:r>
              <a:rPr lang="en-US" sz="2800" dirty="0"/>
              <a:t>Use the trial-and-error method to factor each polynomial.</a:t>
            </a:r>
          </a:p>
          <a:p>
            <a:pPr>
              <a:buClr>
                <a:srgbClr val="366092"/>
              </a:buClr>
              <a:tabLst>
                <a:tab pos="457200" algn="l"/>
              </a:tabLst>
            </a:pPr>
            <a:r>
              <a:rPr lang="en-US" sz="2800" dirty="0">
                <a:solidFill>
                  <a:srgbClr val="366092"/>
                </a:solidFill>
              </a:rPr>
              <a:t>a.	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FF"/>
                </a:solidFill>
              </a:rPr>
              <a:t> 6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FF"/>
                </a:solidFill>
              </a:rPr>
              <a:t> 5</a:t>
            </a:r>
          </a:p>
          <a:p>
            <a:pPr>
              <a:tabLst>
                <a:tab pos="457200" algn="l"/>
              </a:tabLst>
            </a:pPr>
            <a:endParaRPr lang="en-US" sz="1200" dirty="0"/>
          </a:p>
          <a:p>
            <a:pPr>
              <a:tabLst>
                <a:tab pos="457200" algn="l"/>
              </a:tabLst>
            </a:pPr>
            <a:r>
              <a:rPr lang="en-US" sz="2800" b="1" dirty="0"/>
              <a:t>Solution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sz="2800" dirty="0"/>
              <a:t>Since the middle term is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99"/>
                </a:solidFill>
              </a:rPr>
              <a:t>6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/>
              <a:t>and the constant is </a:t>
            </a:r>
            <a:r>
              <a:rPr lang="en-US" sz="2800" dirty="0">
                <a:solidFill>
                  <a:srgbClr val="000099"/>
                </a:solidFill>
              </a:rPr>
              <a:t>5</a:t>
            </a:r>
            <a:r>
              <a:rPr lang="en-US" sz="2800" dirty="0"/>
              <a:t>, we know that the two factors of 5 must both be positive, </a:t>
            </a:r>
            <a:r>
              <a:rPr lang="en-US" sz="280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9900FF"/>
                </a:solidFill>
              </a:rPr>
              <a:t>5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9900FF"/>
                </a:solidFill>
              </a:rPr>
              <a:t>1</a:t>
            </a:r>
            <a:r>
              <a:rPr lang="en-US" sz="2800" dirty="0"/>
              <a:t>.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Using the Trial-and-Error Method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4368800" y="5004884"/>
            <a:ext cx="1554480" cy="684213"/>
            <a:chOff x="4419600" y="4819650"/>
            <a:chExt cx="1447800" cy="684213"/>
          </a:xfrm>
        </p:grpSpPr>
        <p:sp>
          <p:nvSpPr>
            <p:cNvPr id="7181" name="Line 8"/>
            <p:cNvSpPr>
              <a:spLocks noChangeShapeType="1"/>
            </p:cNvSpPr>
            <p:nvPr/>
          </p:nvSpPr>
          <p:spPr bwMode="auto">
            <a:xfrm flipV="1">
              <a:off x="4419600" y="4819650"/>
              <a:ext cx="0" cy="684213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182" name="Line 9"/>
            <p:cNvSpPr>
              <a:spLocks noChangeShapeType="1"/>
            </p:cNvSpPr>
            <p:nvPr/>
          </p:nvSpPr>
          <p:spPr bwMode="auto">
            <a:xfrm>
              <a:off x="4419600" y="5503863"/>
              <a:ext cx="1447800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183" name="Line 10"/>
            <p:cNvSpPr>
              <a:spLocks noChangeShapeType="1"/>
            </p:cNvSpPr>
            <p:nvPr/>
          </p:nvSpPr>
          <p:spPr bwMode="auto">
            <a:xfrm flipV="1">
              <a:off x="5867400" y="4819650"/>
              <a:ext cx="0" cy="684213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4889500" y="5004884"/>
            <a:ext cx="457200" cy="304800"/>
            <a:chOff x="2016" y="2688"/>
            <a:chExt cx="624" cy="480"/>
          </a:xfrm>
        </p:grpSpPr>
        <p:sp>
          <p:nvSpPr>
            <p:cNvPr id="7178" name="Line 12"/>
            <p:cNvSpPr>
              <a:spLocks noChangeShapeType="1"/>
            </p:cNvSpPr>
            <p:nvPr/>
          </p:nvSpPr>
          <p:spPr bwMode="auto">
            <a:xfrm flipV="1">
              <a:off x="2016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179" name="Line 13"/>
            <p:cNvSpPr>
              <a:spLocks noChangeShapeType="1"/>
            </p:cNvSpPr>
            <p:nvPr/>
          </p:nvSpPr>
          <p:spPr bwMode="auto">
            <a:xfrm>
              <a:off x="2016" y="3168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180" name="Line 14"/>
            <p:cNvSpPr>
              <a:spLocks noChangeShapeType="1"/>
            </p:cNvSpPr>
            <p:nvPr/>
          </p:nvSpPr>
          <p:spPr bwMode="auto">
            <a:xfrm flipV="1">
              <a:off x="2640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7176" name="Text Box 15"/>
          <p:cNvSpPr txBox="1">
            <a:spLocks noChangeArrowheads="1"/>
          </p:cNvSpPr>
          <p:nvPr/>
        </p:nvSpPr>
        <p:spPr bwMode="auto">
          <a:xfrm>
            <a:off x="4953000" y="5290634"/>
            <a:ext cx="6858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008080"/>
                </a:solidFill>
                <a:latin typeface="Calibri" pitchFamily="34" charset="0"/>
              </a:rPr>
              <a:t>5</a:t>
            </a:r>
            <a:r>
              <a:rPr lang="en-US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7177" name="Text Box 16"/>
          <p:cNvSpPr txBox="1">
            <a:spLocks noChangeArrowheads="1"/>
          </p:cNvSpPr>
          <p:nvPr/>
        </p:nvSpPr>
        <p:spPr bwMode="auto">
          <a:xfrm>
            <a:off x="4991100" y="5638800"/>
            <a:ext cx="609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221143"/>
              </p:ext>
            </p:extLst>
          </p:nvPr>
        </p:nvGraphicFramePr>
        <p:xfrm>
          <a:off x="3859213" y="4560384"/>
          <a:ext cx="2260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60440" imgH="469800" progId="Equation.DSMT4">
                  <p:embed/>
                </p:oleObj>
              </mc:Choice>
              <mc:Fallback>
                <p:oleObj name="Equation" r:id="rId2" imgW="2260440" imgH="469800" progId="Equation.DSMT4">
                  <p:embed/>
                  <p:pic>
                    <p:nvPicPr>
                      <p:cNvPr id="0" name="Picture 8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9213" y="4560384"/>
                        <a:ext cx="2260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1854674"/>
              </p:ext>
            </p:extLst>
          </p:nvPr>
        </p:nvGraphicFramePr>
        <p:xfrm>
          <a:off x="2317750" y="4548188"/>
          <a:ext cx="14605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44320" imgH="393120" progId="Equation.DSMT4">
                  <p:embed/>
                </p:oleObj>
              </mc:Choice>
              <mc:Fallback>
                <p:oleObj name="Equation" r:id="rId4" imgW="1444320" imgH="393120" progId="Equation.DSMT4">
                  <p:embed/>
                  <p:pic>
                    <p:nvPicPr>
                      <p:cNvPr id="0" name="Picture 8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750" y="4548188"/>
                        <a:ext cx="14605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131233"/>
              </p:ext>
            </p:extLst>
          </p:nvPr>
        </p:nvGraphicFramePr>
        <p:xfrm>
          <a:off x="4267200" y="4724400"/>
          <a:ext cx="215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5806" imgH="228501" progId="Equation.DSMT4">
                  <p:embed/>
                </p:oleObj>
              </mc:Choice>
              <mc:Fallback>
                <p:oleObj name="Equation" r:id="rId6" imgW="215806" imgH="228501" progId="Equation.DSMT4">
                  <p:embed/>
                  <p:pic>
                    <p:nvPicPr>
                      <p:cNvPr id="0" name="Picture 8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724400"/>
                        <a:ext cx="2159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3754366"/>
              </p:ext>
            </p:extLst>
          </p:nvPr>
        </p:nvGraphicFramePr>
        <p:xfrm>
          <a:off x="5501216" y="4648200"/>
          <a:ext cx="508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08000" imgH="279400" progId="Equation.DSMT4">
                  <p:embed/>
                </p:oleObj>
              </mc:Choice>
              <mc:Fallback>
                <p:oleObj name="Equation" r:id="rId8" imgW="508000" imgH="279400" progId="Equation.DSMT4">
                  <p:embed/>
                  <p:pic>
                    <p:nvPicPr>
                      <p:cNvPr id="0" name="Picture 8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1216" y="4648200"/>
                        <a:ext cx="508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4883135"/>
              </p:ext>
            </p:extLst>
          </p:nvPr>
        </p:nvGraphicFramePr>
        <p:xfrm>
          <a:off x="4516438" y="4661984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69696" imgH="380835" progId="Equation.DSMT4">
                  <p:embed/>
                </p:oleObj>
              </mc:Choice>
              <mc:Fallback>
                <p:oleObj name="Equation" r:id="rId10" imgW="469696" imgH="380835" progId="Equation.DSMT4">
                  <p:embed/>
                  <p:pic>
                    <p:nvPicPr>
                      <p:cNvPr id="0" name="Picture 8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6438" y="4661984"/>
                        <a:ext cx="469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101906"/>
              </p:ext>
            </p:extLst>
          </p:nvPr>
        </p:nvGraphicFramePr>
        <p:xfrm>
          <a:off x="5257800" y="4713817"/>
          <a:ext cx="215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15806" imgH="228501" progId="Equation.DSMT4">
                  <p:embed/>
                </p:oleObj>
              </mc:Choice>
              <mc:Fallback>
                <p:oleObj name="Equation" r:id="rId12" imgW="215806" imgH="228501" progId="Equation.DSMT4">
                  <p:embed/>
                  <p:pic>
                    <p:nvPicPr>
                      <p:cNvPr id="0" name="Picture 8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713817"/>
                        <a:ext cx="2159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024715" y="2133197"/>
            <a:ext cx="312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Clr>
                <a:srgbClr val="366092"/>
              </a:buClr>
              <a:buFont typeface="+mj-lt"/>
              <a:buAutoNum type="alphaLcPeriod" startAt="2"/>
              <a:tabLst>
                <a:tab pos="444500" algn="l"/>
              </a:tabLst>
            </a:pPr>
            <a:r>
              <a:rPr lang="en-US" sz="2800" dirty="0">
                <a:solidFill>
                  <a:srgbClr val="0000FF"/>
                </a:solidFill>
              </a:rPr>
              <a:t>4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FF"/>
                </a:solidFill>
              </a:rPr>
              <a:t>4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FF"/>
                </a:solidFill>
              </a:rPr>
              <a:t>15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801783" y="2133197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Clr>
                <a:srgbClr val="366092"/>
              </a:buClr>
              <a:buFont typeface="+mj-lt"/>
              <a:buAutoNum type="alphaLcPeriod" startAt="3"/>
              <a:tabLst>
                <a:tab pos="444500" algn="l"/>
              </a:tabLst>
            </a:pPr>
            <a:r>
              <a:rPr lang="en-US" sz="2800" dirty="0">
                <a:solidFill>
                  <a:srgbClr val="0000FF"/>
                </a:solidFill>
              </a:rPr>
              <a:t>6</a:t>
            </a:r>
            <a:r>
              <a:rPr lang="en-US" sz="2800" i="1" dirty="0">
                <a:solidFill>
                  <a:srgbClr val="0000FF"/>
                </a:solidFill>
              </a:rPr>
              <a:t>a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FF"/>
                </a:solidFill>
              </a:rPr>
              <a:t> 31</a:t>
            </a:r>
            <a:r>
              <a:rPr lang="en-US" sz="2800" i="1" dirty="0">
                <a:solidFill>
                  <a:srgbClr val="0000FF"/>
                </a:solidFill>
              </a:rPr>
              <a:t>a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FF"/>
                </a:solidFill>
              </a:rPr>
              <a:t> 5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11946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6" grpId="0"/>
      <p:bldP spid="7177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Note</a:t>
            </a:r>
          </a:p>
        </p:txBody>
      </p:sp>
      <p:sp>
        <p:nvSpPr>
          <p:cNvPr id="36867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224676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342900" algn="l"/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No matter which method you use (the </a:t>
            </a:r>
            <a:r>
              <a:rPr lang="en-US" i="1" dirty="0">
                <a:solidFill>
                  <a:srgbClr val="000000"/>
                </a:solidFill>
              </a:rPr>
              <a:t>ac</a:t>
            </a:r>
            <a:r>
              <a:rPr lang="en-US" i="0" dirty="0">
                <a:solidFill>
                  <a:srgbClr val="000000"/>
                </a:solidFill>
              </a:rPr>
              <a:t>-method or the trial-and-error method), factoring trinomials takes time. With practice, you will become more efficient with either method. Make sure to be patient and observant.</a:t>
            </a:r>
          </a:p>
        </p:txBody>
      </p:sp>
    </p:spTree>
    <p:extLst>
      <p:ext uri="{BB962C8B-B14F-4D97-AF65-F5344CB8AC3E}">
        <p14:creationId xmlns:p14="http://schemas.microsoft.com/office/powerpoint/2010/main" val="573603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Using the Trial-and-Error Method (cont.)</a:t>
            </a:r>
          </a:p>
        </p:txBody>
      </p:sp>
      <p:sp>
        <p:nvSpPr>
          <p:cNvPr id="12390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25000"/>
              </a:spcBef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b.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For </a:t>
            </a:r>
            <a:r>
              <a:rPr lang="en-US" b="1" i="0" dirty="0">
                <a:solidFill>
                  <a:srgbClr val="9900FF"/>
                </a:solidFill>
              </a:rPr>
              <a:t>F</a:t>
            </a:r>
            <a:r>
              <a:rPr lang="en-US" i="0" dirty="0">
                <a:solidFill>
                  <a:srgbClr val="9900FF"/>
                </a:solidFill>
              </a:rPr>
              <a:t>: 4</a:t>
            </a:r>
            <a:r>
              <a:rPr lang="en-US" i="1" dirty="0">
                <a:solidFill>
                  <a:srgbClr val="9900FF"/>
                </a:solidFill>
              </a:rPr>
              <a:t>x</a:t>
            </a:r>
            <a:r>
              <a:rPr lang="en-US" i="0" baseline="30000" dirty="0">
                <a:solidFill>
                  <a:srgbClr val="9900FF"/>
                </a:solidFill>
              </a:rPr>
              <a:t>2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4</a:t>
            </a:r>
            <a:r>
              <a:rPr lang="en-US" i="1" dirty="0">
                <a:solidFill>
                  <a:srgbClr val="9900FF"/>
                </a:solidFill>
              </a:rPr>
              <a:t>x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charset="2"/>
                <a:cs typeface="Symbol" charset="2"/>
                <a:sym typeface="Symbol"/>
              </a:rPr>
              <a:t>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1" dirty="0">
                <a:solidFill>
                  <a:srgbClr val="9900FF"/>
                </a:solidFill>
              </a:rPr>
              <a:t>x</a:t>
            </a:r>
            <a:r>
              <a:rPr lang="en-US" i="0" dirty="0">
                <a:solidFill>
                  <a:srgbClr val="9900FF"/>
                </a:solidFill>
              </a:rPr>
              <a:t>   </a:t>
            </a:r>
            <a:r>
              <a:rPr lang="en-US" i="0" dirty="0">
                <a:solidFill>
                  <a:schemeClr val="tx1"/>
                </a:solidFill>
              </a:rPr>
              <a:t>and   </a:t>
            </a:r>
            <a:r>
              <a:rPr lang="en-US" i="0" dirty="0">
                <a:solidFill>
                  <a:srgbClr val="9900FF"/>
                </a:solidFill>
              </a:rPr>
              <a:t>4</a:t>
            </a:r>
            <a:r>
              <a:rPr lang="en-US" i="1" dirty="0">
                <a:solidFill>
                  <a:srgbClr val="9900FF"/>
                </a:solidFill>
              </a:rPr>
              <a:t>x</a:t>
            </a:r>
            <a:r>
              <a:rPr lang="en-US" i="0" baseline="30000" dirty="0">
                <a:solidFill>
                  <a:srgbClr val="9900FF"/>
                </a:solidFill>
              </a:rPr>
              <a:t>2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dirty="0">
                <a:solidFill>
                  <a:srgbClr val="9900FF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2</a:t>
            </a:r>
            <a:r>
              <a:rPr lang="en-US" i="1" dirty="0">
                <a:solidFill>
                  <a:srgbClr val="9900FF"/>
                </a:solidFill>
              </a:rPr>
              <a:t>x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dirty="0">
                <a:solidFill>
                  <a:srgbClr val="9900FF"/>
                </a:solidFill>
                <a:latin typeface="Symbol" charset="2"/>
                <a:cs typeface="Symbol" charset="2"/>
                <a:sym typeface="Symbol"/>
              </a:rPr>
              <a:t></a:t>
            </a:r>
            <a:r>
              <a:rPr lang="en-US" i="0" dirty="0">
                <a:solidFill>
                  <a:srgbClr val="9900FF"/>
                </a:solidFill>
              </a:rPr>
              <a:t> 2</a:t>
            </a:r>
            <a:r>
              <a:rPr lang="en-US" i="1" dirty="0">
                <a:solidFill>
                  <a:srgbClr val="9900FF"/>
                </a:solidFill>
              </a:rPr>
              <a:t>x</a:t>
            </a:r>
            <a:endParaRPr lang="en-US" i="0" dirty="0">
              <a:solidFill>
                <a:schemeClr val="tx1"/>
              </a:solidFill>
            </a:endParaRPr>
          </a:p>
          <a:p>
            <a:pPr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    For </a:t>
            </a:r>
            <a:r>
              <a:rPr lang="en-US" b="1" i="0" dirty="0">
                <a:solidFill>
                  <a:srgbClr val="00B050"/>
                </a:solidFill>
              </a:rPr>
              <a:t>L</a:t>
            </a:r>
            <a:r>
              <a:rPr lang="en-US" i="0" dirty="0">
                <a:solidFill>
                  <a:srgbClr val="00B050"/>
                </a:solidFill>
              </a:rPr>
              <a:t>: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15 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B050"/>
                </a:solidFill>
              </a:rPr>
              <a:t>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15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  <a:sym typeface="Symbol"/>
              </a:rPr>
              <a:t>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i="0" dirty="0">
                <a:solidFill>
                  <a:srgbClr val="00B050"/>
                </a:solidFill>
              </a:rPr>
              <a:t>1</a:t>
            </a:r>
            <a:r>
              <a:rPr lang="en-US" i="0" dirty="0">
                <a:solidFill>
                  <a:schemeClr val="tx1"/>
                </a:solidFill>
              </a:rPr>
              <a:t>,  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15 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B050"/>
                </a:solidFill>
              </a:rPr>
              <a:t>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1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i="0" dirty="0">
                <a:solidFill>
                  <a:srgbClr val="00B050"/>
                </a:solidFill>
              </a:rPr>
              <a:t>⋅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i="0" dirty="0">
                <a:solidFill>
                  <a:srgbClr val="00B050"/>
                </a:solidFill>
              </a:rPr>
              <a:t>15</a:t>
            </a:r>
            <a:r>
              <a:rPr lang="en-US" i="0" dirty="0">
                <a:solidFill>
                  <a:schemeClr val="tx1"/>
                </a:solidFill>
              </a:rPr>
              <a:t>,  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15 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B050"/>
                </a:solidFill>
              </a:rPr>
              <a:t>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3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  <a:sym typeface="Symbol"/>
              </a:rPr>
              <a:t>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i="0" dirty="0">
                <a:solidFill>
                  <a:srgbClr val="00B050"/>
                </a:solidFill>
              </a:rPr>
              <a:t>5</a:t>
            </a:r>
            <a:r>
              <a:rPr lang="en-US" i="0" dirty="0">
                <a:solidFill>
                  <a:schemeClr val="tx1"/>
                </a:solidFill>
              </a:rPr>
              <a:t>,     	and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15 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B050"/>
                </a:solidFill>
              </a:rPr>
              <a:t>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5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  <a:sym typeface="Symbol"/>
              </a:rPr>
              <a:t>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i="0" dirty="0">
                <a:solidFill>
                  <a:srgbClr val="00B050"/>
                </a:solidFill>
              </a:rPr>
              <a:t>3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Trials: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rgbClr val="000087"/>
                </a:solidFill>
              </a:rPr>
              <a:t>	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endParaRPr lang="en-US" sz="2000" i="0" dirty="0">
              <a:solidFill>
                <a:srgbClr val="CC0060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endParaRPr lang="en-US" i="0" dirty="0">
              <a:solidFill>
                <a:schemeClr val="tx1"/>
              </a:solidFill>
            </a:endParaRPr>
          </a:p>
        </p:txBody>
      </p: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1295400" y="4292600"/>
            <a:ext cx="1874520" cy="684213"/>
            <a:chOff x="1920" y="2976"/>
            <a:chExt cx="624" cy="480"/>
          </a:xfrm>
        </p:grpSpPr>
        <p:sp>
          <p:nvSpPr>
            <p:cNvPr id="8204" name="Line 6"/>
            <p:cNvSpPr>
              <a:spLocks noChangeShapeType="1"/>
            </p:cNvSpPr>
            <p:nvPr/>
          </p:nvSpPr>
          <p:spPr bwMode="auto">
            <a:xfrm flipV="1">
              <a:off x="1920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205" name="Line 7"/>
            <p:cNvSpPr>
              <a:spLocks noChangeShapeType="1"/>
            </p:cNvSpPr>
            <p:nvPr/>
          </p:nvSpPr>
          <p:spPr bwMode="auto">
            <a:xfrm>
              <a:off x="1920" y="3456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206" name="Line 8"/>
            <p:cNvSpPr>
              <a:spLocks noChangeShapeType="1"/>
            </p:cNvSpPr>
            <p:nvPr/>
          </p:nvSpPr>
          <p:spPr bwMode="auto">
            <a:xfrm flipV="1">
              <a:off x="2544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1905000" y="4292600"/>
            <a:ext cx="609600" cy="304800"/>
            <a:chOff x="2016" y="2688"/>
            <a:chExt cx="624" cy="480"/>
          </a:xfrm>
        </p:grpSpPr>
        <p:sp>
          <p:nvSpPr>
            <p:cNvPr id="8201" name="Line 10"/>
            <p:cNvSpPr>
              <a:spLocks noChangeShapeType="1"/>
            </p:cNvSpPr>
            <p:nvPr/>
          </p:nvSpPr>
          <p:spPr bwMode="auto">
            <a:xfrm flipV="1">
              <a:off x="2016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202" name="Line 11"/>
            <p:cNvSpPr>
              <a:spLocks noChangeShapeType="1"/>
            </p:cNvSpPr>
            <p:nvPr/>
          </p:nvSpPr>
          <p:spPr bwMode="auto">
            <a:xfrm>
              <a:off x="2016" y="3168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203" name="Line 12"/>
            <p:cNvSpPr>
              <a:spLocks noChangeShapeType="1"/>
            </p:cNvSpPr>
            <p:nvPr/>
          </p:nvSpPr>
          <p:spPr bwMode="auto">
            <a:xfrm flipV="1">
              <a:off x="2640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8199" name="Text Box 13"/>
          <p:cNvSpPr txBox="1">
            <a:spLocks noChangeArrowheads="1"/>
          </p:cNvSpPr>
          <p:nvPr/>
        </p:nvSpPr>
        <p:spPr bwMode="auto">
          <a:xfrm>
            <a:off x="1828800" y="4597400"/>
            <a:ext cx="838200" cy="40011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30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8200" name="Text Box 14"/>
          <p:cNvSpPr txBox="1">
            <a:spLocks noChangeArrowheads="1"/>
          </p:cNvSpPr>
          <p:nvPr/>
        </p:nvSpPr>
        <p:spPr bwMode="auto">
          <a:xfrm>
            <a:off x="2057400" y="4978400"/>
            <a:ext cx="609600" cy="40011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2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810000" y="3837437"/>
            <a:ext cx="45556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2</a:t>
            </a:r>
            <a:r>
              <a:rPr lang="en-US" sz="2000" i="1" dirty="0">
                <a:solidFill>
                  <a:srgbClr val="008080"/>
                </a:solidFill>
              </a:rPr>
              <a:t>x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 30</a:t>
            </a:r>
            <a:r>
              <a:rPr lang="en-US" sz="2000" i="1" dirty="0">
                <a:solidFill>
                  <a:srgbClr val="008080"/>
                </a:solidFill>
              </a:rPr>
              <a:t>x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28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is the wrong middle term.</a:t>
            </a: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0732676"/>
              </p:ext>
            </p:extLst>
          </p:nvPr>
        </p:nvGraphicFramePr>
        <p:xfrm>
          <a:off x="1066800" y="3810000"/>
          <a:ext cx="23241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24100" imgH="495300" progId="Equation.DSMT4">
                  <p:embed/>
                </p:oleObj>
              </mc:Choice>
              <mc:Fallback>
                <p:oleObj name="Equation" r:id="rId2" imgW="2324100" imgH="495300" progId="Equation.DSMT4">
                  <p:embed/>
                  <p:pic>
                    <p:nvPicPr>
                      <p:cNvPr id="0" name="Picture 7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810000"/>
                        <a:ext cx="23241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318179"/>
              </p:ext>
            </p:extLst>
          </p:nvPr>
        </p:nvGraphicFramePr>
        <p:xfrm>
          <a:off x="1174750" y="3917950"/>
          <a:ext cx="393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3760" imgH="264960" progId="Equation.DSMT4">
                  <p:embed/>
                </p:oleObj>
              </mc:Choice>
              <mc:Fallback>
                <p:oleObj name="Equation" r:id="rId4" imgW="383760" imgH="264960" progId="Equation.DSMT4">
                  <p:embed/>
                  <p:pic>
                    <p:nvPicPr>
                      <p:cNvPr id="0" name="Picture 7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4750" y="3917950"/>
                        <a:ext cx="3937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4451528"/>
              </p:ext>
            </p:extLst>
          </p:nvPr>
        </p:nvGraphicFramePr>
        <p:xfrm>
          <a:off x="1587500" y="3920067"/>
          <a:ext cx="635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34725" imgH="380835" progId="Equation.DSMT4">
                  <p:embed/>
                </p:oleObj>
              </mc:Choice>
              <mc:Fallback>
                <p:oleObj name="Equation" r:id="rId6" imgW="634725" imgH="380835" progId="Equation.DSMT4">
                  <p:embed/>
                  <p:pic>
                    <p:nvPicPr>
                      <p:cNvPr id="0" name="Picture 7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500" y="3920067"/>
                        <a:ext cx="635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1087607"/>
              </p:ext>
            </p:extLst>
          </p:nvPr>
        </p:nvGraphicFramePr>
        <p:xfrm>
          <a:off x="2438400" y="3917950"/>
          <a:ext cx="38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80835" imgH="279279" progId="Equation.DSMT4">
                  <p:embed/>
                </p:oleObj>
              </mc:Choice>
              <mc:Fallback>
                <p:oleObj name="Equation" r:id="rId8" imgW="380835" imgH="279279" progId="Equation.DSMT4">
                  <p:embed/>
                  <p:pic>
                    <p:nvPicPr>
                      <p:cNvPr id="0" name="Picture 7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917950"/>
                        <a:ext cx="381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0120538"/>
              </p:ext>
            </p:extLst>
          </p:nvPr>
        </p:nvGraphicFramePr>
        <p:xfrm>
          <a:off x="2832100" y="3917950"/>
          <a:ext cx="457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57200" imgH="381000" progId="Equation.DSMT4">
                  <p:embed/>
                </p:oleObj>
              </mc:Choice>
              <mc:Fallback>
                <p:oleObj name="Equation" r:id="rId10" imgW="457200" imgH="381000" progId="Equation.DSMT4">
                  <p:embed/>
                  <p:pic>
                    <p:nvPicPr>
                      <p:cNvPr id="0" name="Picture 7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2100" y="3917950"/>
                        <a:ext cx="4572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17616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9" grpId="0"/>
      <p:bldP spid="8200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Using the Trial-and-Error Method (cont.)</a:t>
            </a:r>
          </a:p>
        </p:txBody>
      </p:sp>
      <p:sp>
        <p:nvSpPr>
          <p:cNvPr id="124109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lnSpc>
                <a:spcPct val="80000"/>
              </a:lnSpc>
              <a:buFont typeface="Courier New" pitchFamily="49" charset="0"/>
              <a:buNone/>
            </a:pPr>
            <a:r>
              <a:rPr lang="en-US" i="0" dirty="0">
                <a:solidFill>
                  <a:srgbClr val="000087"/>
                </a:solidFill>
              </a:rPr>
              <a:t>	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endParaRPr lang="en-US" sz="2000" i="0" dirty="0">
              <a:solidFill>
                <a:srgbClr val="CC0060"/>
              </a:solidFill>
            </a:endParaRPr>
          </a:p>
          <a:p>
            <a:pPr marL="0" indent="0">
              <a:lnSpc>
                <a:spcPct val="80000"/>
              </a:lnSpc>
              <a:buFont typeface="Courier New" pitchFamily="49" charset="0"/>
              <a:buNone/>
            </a:pPr>
            <a:endParaRPr lang="en-US" i="0" dirty="0">
              <a:solidFill>
                <a:srgbClr val="CC0060"/>
              </a:solidFill>
            </a:endParaRPr>
          </a:p>
          <a:p>
            <a:pPr marL="0" indent="0">
              <a:lnSpc>
                <a:spcPct val="8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	</a:t>
            </a:r>
            <a:endParaRPr lang="en-US" sz="2000" i="0" dirty="0">
              <a:solidFill>
                <a:srgbClr val="CC0060"/>
              </a:solidFill>
            </a:endParaRPr>
          </a:p>
          <a:p>
            <a:pPr marL="0" indent="0">
              <a:lnSpc>
                <a:spcPct val="80000"/>
              </a:lnSpc>
              <a:buFont typeface="Courier New" pitchFamily="49" charset="0"/>
              <a:buNone/>
            </a:pPr>
            <a:endParaRPr lang="en-US" sz="2000" i="0" dirty="0">
              <a:solidFill>
                <a:srgbClr val="CC0060"/>
              </a:solidFill>
            </a:endParaRPr>
          </a:p>
          <a:p>
            <a:pPr marL="0" indent="0">
              <a:lnSpc>
                <a:spcPct val="80000"/>
              </a:lnSpc>
              <a:buFont typeface="Courier New" pitchFamily="49" charset="0"/>
              <a:buNone/>
            </a:pPr>
            <a:endParaRPr lang="en-US" i="0" dirty="0">
              <a:solidFill>
                <a:srgbClr val="CC0060"/>
              </a:solidFill>
            </a:endParaRPr>
          </a:p>
          <a:p>
            <a:pPr marL="0" indent="0">
              <a:lnSpc>
                <a:spcPct val="80000"/>
              </a:lnSpc>
              <a:buFont typeface="Courier New" pitchFamily="49" charset="0"/>
              <a:buNone/>
            </a:pPr>
            <a:endParaRPr lang="en-US" i="0" dirty="0">
              <a:solidFill>
                <a:srgbClr val="CC0060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Now that we have the answer, there is no need to try all the possibilities with </a:t>
            </a:r>
            <a:r>
              <a:rPr lang="en-US" i="0" dirty="0">
                <a:solidFill>
                  <a:srgbClr val="FF0000"/>
                </a:solidFill>
              </a:rPr>
              <a:t>(4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dirty="0">
                <a:solidFill>
                  <a:srgbClr val="FF0000"/>
                </a:solidFill>
              </a:rPr>
              <a:t>     )(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dirty="0">
                <a:solidFill>
                  <a:srgbClr val="FF0000"/>
                </a:solidFill>
              </a:rPr>
              <a:t>     )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rgbClr val="CC0060"/>
              </a:solidFill>
            </a:endParaRPr>
          </a:p>
        </p:txBody>
      </p: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1752600" y="1866900"/>
            <a:ext cx="1676400" cy="684213"/>
            <a:chOff x="1920" y="2976"/>
            <a:chExt cx="624" cy="480"/>
          </a:xfrm>
        </p:grpSpPr>
        <p:sp>
          <p:nvSpPr>
            <p:cNvPr id="9239" name="Line 28"/>
            <p:cNvSpPr>
              <a:spLocks noChangeShapeType="1"/>
            </p:cNvSpPr>
            <p:nvPr/>
          </p:nvSpPr>
          <p:spPr bwMode="auto">
            <a:xfrm flipV="1">
              <a:off x="1920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40" name="Line 29"/>
            <p:cNvSpPr>
              <a:spLocks noChangeShapeType="1"/>
            </p:cNvSpPr>
            <p:nvPr/>
          </p:nvSpPr>
          <p:spPr bwMode="auto">
            <a:xfrm>
              <a:off x="1920" y="3456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41" name="Line 30"/>
            <p:cNvSpPr>
              <a:spLocks noChangeShapeType="1"/>
            </p:cNvSpPr>
            <p:nvPr/>
          </p:nvSpPr>
          <p:spPr bwMode="auto">
            <a:xfrm flipV="1">
              <a:off x="2544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2286000" y="1866900"/>
            <a:ext cx="609600" cy="304800"/>
            <a:chOff x="2016" y="2688"/>
            <a:chExt cx="624" cy="480"/>
          </a:xfrm>
        </p:grpSpPr>
        <p:sp>
          <p:nvSpPr>
            <p:cNvPr id="9236" name="Line 32"/>
            <p:cNvSpPr>
              <a:spLocks noChangeShapeType="1"/>
            </p:cNvSpPr>
            <p:nvPr/>
          </p:nvSpPr>
          <p:spPr bwMode="auto">
            <a:xfrm flipV="1">
              <a:off x="2016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37" name="Line 33"/>
            <p:cNvSpPr>
              <a:spLocks noChangeShapeType="1"/>
            </p:cNvSpPr>
            <p:nvPr/>
          </p:nvSpPr>
          <p:spPr bwMode="auto">
            <a:xfrm>
              <a:off x="2016" y="3168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38" name="Line 34"/>
            <p:cNvSpPr>
              <a:spLocks noChangeShapeType="1"/>
            </p:cNvSpPr>
            <p:nvPr/>
          </p:nvSpPr>
          <p:spPr bwMode="auto">
            <a:xfrm flipV="1">
              <a:off x="2640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9234" name="Text Box 35"/>
          <p:cNvSpPr txBox="1">
            <a:spLocks noChangeArrowheads="1"/>
          </p:cNvSpPr>
          <p:nvPr/>
        </p:nvSpPr>
        <p:spPr bwMode="auto">
          <a:xfrm>
            <a:off x="2286000" y="2159000"/>
            <a:ext cx="838200" cy="40011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6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9235" name="Text Box 36"/>
          <p:cNvSpPr txBox="1">
            <a:spLocks noChangeArrowheads="1"/>
          </p:cNvSpPr>
          <p:nvPr/>
        </p:nvSpPr>
        <p:spPr bwMode="auto">
          <a:xfrm>
            <a:off x="2349500" y="2546349"/>
            <a:ext cx="990600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</a:rPr>
              <a:t>10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</a:p>
        </p:txBody>
      </p:sp>
      <p:grpSp>
        <p:nvGrpSpPr>
          <p:cNvPr id="6" name="Group 40"/>
          <p:cNvGrpSpPr>
            <a:grpSpLocks/>
          </p:cNvGrpSpPr>
          <p:nvPr/>
        </p:nvGrpSpPr>
        <p:grpSpPr bwMode="auto">
          <a:xfrm>
            <a:off x="1752600" y="3723620"/>
            <a:ext cx="1676400" cy="684213"/>
            <a:chOff x="1920" y="2976"/>
            <a:chExt cx="624" cy="480"/>
          </a:xfrm>
        </p:grpSpPr>
        <p:sp>
          <p:nvSpPr>
            <p:cNvPr id="9229" name="Line 41"/>
            <p:cNvSpPr>
              <a:spLocks noChangeShapeType="1"/>
            </p:cNvSpPr>
            <p:nvPr/>
          </p:nvSpPr>
          <p:spPr bwMode="auto">
            <a:xfrm flipV="1">
              <a:off x="1920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30" name="Line 42"/>
            <p:cNvSpPr>
              <a:spLocks noChangeShapeType="1"/>
            </p:cNvSpPr>
            <p:nvPr/>
          </p:nvSpPr>
          <p:spPr bwMode="auto">
            <a:xfrm>
              <a:off x="1920" y="3456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31" name="Line 43"/>
            <p:cNvSpPr>
              <a:spLocks noChangeShapeType="1"/>
            </p:cNvSpPr>
            <p:nvPr/>
          </p:nvSpPr>
          <p:spPr bwMode="auto">
            <a:xfrm flipV="1">
              <a:off x="2544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7" name="Group 44"/>
          <p:cNvGrpSpPr>
            <a:grpSpLocks/>
          </p:cNvGrpSpPr>
          <p:nvPr/>
        </p:nvGrpSpPr>
        <p:grpSpPr bwMode="auto">
          <a:xfrm>
            <a:off x="2286000" y="3723620"/>
            <a:ext cx="609600" cy="314980"/>
            <a:chOff x="2016" y="2688"/>
            <a:chExt cx="624" cy="480"/>
          </a:xfrm>
        </p:grpSpPr>
        <p:sp>
          <p:nvSpPr>
            <p:cNvPr id="9226" name="Line 45"/>
            <p:cNvSpPr>
              <a:spLocks noChangeShapeType="1"/>
            </p:cNvSpPr>
            <p:nvPr/>
          </p:nvSpPr>
          <p:spPr bwMode="auto">
            <a:xfrm flipV="1">
              <a:off x="2016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27" name="Line 46"/>
            <p:cNvSpPr>
              <a:spLocks noChangeShapeType="1"/>
            </p:cNvSpPr>
            <p:nvPr/>
          </p:nvSpPr>
          <p:spPr bwMode="auto">
            <a:xfrm>
              <a:off x="2016" y="3168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28" name="Line 47"/>
            <p:cNvSpPr>
              <a:spLocks noChangeShapeType="1"/>
            </p:cNvSpPr>
            <p:nvPr/>
          </p:nvSpPr>
          <p:spPr bwMode="auto">
            <a:xfrm flipV="1">
              <a:off x="2640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9224" name="Text Box 48"/>
          <p:cNvSpPr txBox="1">
            <a:spLocks noChangeArrowheads="1"/>
          </p:cNvSpPr>
          <p:nvPr/>
        </p:nvSpPr>
        <p:spPr bwMode="auto">
          <a:xfrm>
            <a:off x="2438400" y="4028420"/>
            <a:ext cx="609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008080"/>
                </a:solidFill>
              </a:rPr>
              <a:t>6</a:t>
            </a:r>
            <a:r>
              <a:rPr lang="en-US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9225" name="Text Box 49"/>
          <p:cNvSpPr txBox="1">
            <a:spLocks noChangeArrowheads="1"/>
          </p:cNvSpPr>
          <p:nvPr/>
        </p:nvSpPr>
        <p:spPr bwMode="auto">
          <a:xfrm>
            <a:off x="2286000" y="4445000"/>
            <a:ext cx="990600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10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987799" y="1495961"/>
            <a:ext cx="4572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10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 6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000" dirty="0">
                <a:solidFill>
                  <a:srgbClr val="008080"/>
                </a:solidFill>
              </a:rPr>
              <a:t>4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is the wrong middle term only because the sign is wrong. So just switch the signs and the factors will be right.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954569" y="3257490"/>
            <a:ext cx="44098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10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000" dirty="0">
                <a:solidFill>
                  <a:srgbClr val="008080"/>
                </a:solidFill>
              </a:rPr>
              <a:t> 6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4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is the right middle term.</a:t>
            </a:r>
          </a:p>
        </p:txBody>
      </p:sp>
      <p:graphicFrame>
        <p:nvGraphicFramePr>
          <p:cNvPr id="11274" name="Object 10"/>
          <p:cNvGraphicFramePr>
            <a:graphicFrameLocks noChangeAspect="1"/>
          </p:cNvGraphicFramePr>
          <p:nvPr/>
        </p:nvGraphicFramePr>
        <p:xfrm>
          <a:off x="1485900" y="1397000"/>
          <a:ext cx="2159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59000" imgH="495300" progId="Equation.DSMT4">
                  <p:embed/>
                </p:oleObj>
              </mc:Choice>
              <mc:Fallback>
                <p:oleObj name="Equation" r:id="rId2" imgW="2159000" imgH="495300" progId="Equation.DSMT4">
                  <p:embed/>
                  <p:pic>
                    <p:nvPicPr>
                      <p:cNvPr id="0" name="Picture 4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5900" y="1397000"/>
                        <a:ext cx="21590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5" name="Object 11"/>
          <p:cNvGraphicFramePr>
            <a:graphicFrameLocks noChangeAspect="1"/>
          </p:cNvGraphicFramePr>
          <p:nvPr/>
        </p:nvGraphicFramePr>
        <p:xfrm>
          <a:off x="1587500" y="1479550"/>
          <a:ext cx="38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0835" imgH="279279" progId="Equation.DSMT4">
                  <p:embed/>
                </p:oleObj>
              </mc:Choice>
              <mc:Fallback>
                <p:oleObj name="Equation" r:id="rId4" imgW="380835" imgH="279279" progId="Equation.DSMT4">
                  <p:embed/>
                  <p:pic>
                    <p:nvPicPr>
                      <p:cNvPr id="0" name="Picture 4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500" y="1479550"/>
                        <a:ext cx="381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6" name="Object 12"/>
          <p:cNvGraphicFramePr>
            <a:graphicFrameLocks noChangeAspect="1"/>
          </p:cNvGraphicFramePr>
          <p:nvPr/>
        </p:nvGraphicFramePr>
        <p:xfrm>
          <a:off x="2012950" y="1492250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69696" imgH="380835" progId="Equation.DSMT4">
                  <p:embed/>
                </p:oleObj>
              </mc:Choice>
              <mc:Fallback>
                <p:oleObj name="Equation" r:id="rId6" imgW="469696" imgH="380835" progId="Equation.DSMT4">
                  <p:embed/>
                  <p:pic>
                    <p:nvPicPr>
                      <p:cNvPr id="0" name="Picture 4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2950" y="1492250"/>
                        <a:ext cx="469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7" name="Object 13"/>
          <p:cNvGraphicFramePr>
            <a:graphicFrameLocks noChangeAspect="1"/>
          </p:cNvGraphicFramePr>
          <p:nvPr/>
        </p:nvGraphicFramePr>
        <p:xfrm>
          <a:off x="2692400" y="1479550"/>
          <a:ext cx="38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80835" imgH="279279" progId="Equation.DSMT4">
                  <p:embed/>
                </p:oleObj>
              </mc:Choice>
              <mc:Fallback>
                <p:oleObj name="Equation" r:id="rId8" imgW="380835" imgH="279279" progId="Equation.DSMT4">
                  <p:embed/>
                  <p:pic>
                    <p:nvPicPr>
                      <p:cNvPr id="0" name="Picture 4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2400" y="1479550"/>
                        <a:ext cx="381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8" name="Object 14"/>
          <p:cNvGraphicFramePr>
            <a:graphicFrameLocks noChangeAspect="1"/>
          </p:cNvGraphicFramePr>
          <p:nvPr/>
        </p:nvGraphicFramePr>
        <p:xfrm>
          <a:off x="3079750" y="1479550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69696" imgH="380835" progId="Equation.DSMT4">
                  <p:embed/>
                </p:oleObj>
              </mc:Choice>
              <mc:Fallback>
                <p:oleObj name="Equation" r:id="rId9" imgW="469696" imgH="380835" progId="Equation.DSMT4">
                  <p:embed/>
                  <p:pic>
                    <p:nvPicPr>
                      <p:cNvPr id="0" name="Picture 4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9750" y="1479550"/>
                        <a:ext cx="469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4" name="Object 20"/>
          <p:cNvGraphicFramePr>
            <a:graphicFrameLocks noChangeAspect="1"/>
          </p:cNvGraphicFramePr>
          <p:nvPr/>
        </p:nvGraphicFramePr>
        <p:xfrm>
          <a:off x="1473200" y="3238500"/>
          <a:ext cx="2159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159000" imgH="495300" progId="Equation.DSMT4">
                  <p:embed/>
                </p:oleObj>
              </mc:Choice>
              <mc:Fallback>
                <p:oleObj name="Equation" r:id="rId11" imgW="2159000" imgH="495300" progId="Equation.DSMT4">
                  <p:embed/>
                  <p:pic>
                    <p:nvPicPr>
                      <p:cNvPr id="0" name="Picture 4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3200" y="3238500"/>
                        <a:ext cx="21590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5" name="Object 21"/>
          <p:cNvGraphicFramePr>
            <a:graphicFrameLocks noChangeAspect="1"/>
          </p:cNvGraphicFramePr>
          <p:nvPr/>
        </p:nvGraphicFramePr>
        <p:xfrm>
          <a:off x="1574800" y="3321050"/>
          <a:ext cx="38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80835" imgH="279279" progId="Equation.DSMT4">
                  <p:embed/>
                </p:oleObj>
              </mc:Choice>
              <mc:Fallback>
                <p:oleObj name="Equation" r:id="rId12" imgW="380835" imgH="279279" progId="Equation.DSMT4">
                  <p:embed/>
                  <p:pic>
                    <p:nvPicPr>
                      <p:cNvPr id="0" name="Picture 4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4800" y="3321050"/>
                        <a:ext cx="381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6" name="Object 22"/>
          <p:cNvGraphicFramePr>
            <a:graphicFrameLocks noChangeAspect="1"/>
          </p:cNvGraphicFramePr>
          <p:nvPr/>
        </p:nvGraphicFramePr>
        <p:xfrm>
          <a:off x="1974850" y="3333750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69696" imgH="380835" progId="Equation.DSMT4">
                  <p:embed/>
                </p:oleObj>
              </mc:Choice>
              <mc:Fallback>
                <p:oleObj name="Equation" r:id="rId13" imgW="469696" imgH="380835" progId="Equation.DSMT4">
                  <p:embed/>
                  <p:pic>
                    <p:nvPicPr>
                      <p:cNvPr id="0" name="Picture 4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4850" y="3333750"/>
                        <a:ext cx="469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7" name="Object 23"/>
          <p:cNvGraphicFramePr>
            <a:graphicFrameLocks noChangeAspect="1"/>
          </p:cNvGraphicFramePr>
          <p:nvPr/>
        </p:nvGraphicFramePr>
        <p:xfrm>
          <a:off x="2679700" y="3321050"/>
          <a:ext cx="38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80835" imgH="279279" progId="Equation.DSMT4">
                  <p:embed/>
                </p:oleObj>
              </mc:Choice>
              <mc:Fallback>
                <p:oleObj name="Equation" r:id="rId15" imgW="380835" imgH="279279" progId="Equation.DSMT4">
                  <p:embed/>
                  <p:pic>
                    <p:nvPicPr>
                      <p:cNvPr id="0" name="Picture 4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9700" y="3321050"/>
                        <a:ext cx="381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8" name="Object 24"/>
          <p:cNvGraphicFramePr>
            <a:graphicFrameLocks noChangeAspect="1"/>
          </p:cNvGraphicFramePr>
          <p:nvPr/>
        </p:nvGraphicFramePr>
        <p:xfrm>
          <a:off x="3067050" y="3321050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69696" imgH="380835" progId="Equation.DSMT4">
                  <p:embed/>
                </p:oleObj>
              </mc:Choice>
              <mc:Fallback>
                <p:oleObj name="Equation" r:id="rId16" imgW="469696" imgH="380835" progId="Equation.DSMT4">
                  <p:embed/>
                  <p:pic>
                    <p:nvPicPr>
                      <p:cNvPr id="0" name="Picture 4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7050" y="3321050"/>
                        <a:ext cx="469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07822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0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4" grpId="0"/>
      <p:bldP spid="9235" grpId="0"/>
      <p:bldP spid="9224" grpId="0"/>
      <p:bldP spid="9225" grpId="0"/>
      <p:bldP spid="26" grpId="0"/>
      <p:bldP spid="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Using the Trial-and-Error Method (cont.)</a:t>
            </a:r>
          </a:p>
        </p:txBody>
      </p:sp>
      <p:sp>
        <p:nvSpPr>
          <p:cNvPr id="12421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9304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25000"/>
              </a:spcBef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c.  </a:t>
            </a:r>
            <a:r>
              <a:rPr lang="en-US" i="0" dirty="0">
                <a:solidFill>
                  <a:schemeClr val="tx1"/>
                </a:solidFill>
              </a:rPr>
              <a:t>Since the middle term is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31</a:t>
            </a:r>
            <a:r>
              <a:rPr lang="en-US" i="1" dirty="0">
                <a:solidFill>
                  <a:srgbClr val="000099"/>
                </a:solidFill>
              </a:rPr>
              <a:t>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and the constant is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5, we know that the two factors of 5 must both be negative,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chemeClr val="tx1"/>
                </a:solidFill>
              </a:rPr>
              <a:t>5 and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chemeClr val="tx1"/>
                </a:solidFill>
              </a:rPr>
              <a:t>1. We try  </a:t>
            </a:r>
            <a:r>
              <a:rPr lang="en-US" b="1" dirty="0">
                <a:solidFill>
                  <a:srgbClr val="9900FF"/>
                </a:solidFill>
              </a:rPr>
              <a:t>F</a:t>
            </a:r>
            <a:r>
              <a:rPr lang="en-US" b="1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6</a:t>
            </a:r>
            <a:r>
              <a:rPr lang="en-US" i="1" dirty="0">
                <a:solidFill>
                  <a:srgbClr val="9900FF"/>
                </a:solidFill>
              </a:rPr>
              <a:t>a</a:t>
            </a:r>
            <a:r>
              <a:rPr lang="en-US" i="0" baseline="46000" dirty="0">
                <a:solidFill>
                  <a:srgbClr val="9900FF"/>
                </a:solidFill>
              </a:rPr>
              <a:t>2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6</a:t>
            </a:r>
            <a:r>
              <a:rPr lang="en-US" i="1" dirty="0">
                <a:solidFill>
                  <a:srgbClr val="9900FF"/>
                </a:solidFill>
              </a:rPr>
              <a:t>a</a:t>
            </a:r>
            <a:r>
              <a:rPr lang="en-US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</a:rPr>
              <a:t>· </a:t>
            </a:r>
            <a:r>
              <a:rPr lang="en-US" i="1" dirty="0">
                <a:solidFill>
                  <a:srgbClr val="9900FF"/>
                </a:solidFill>
              </a:rPr>
              <a:t>a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r>
              <a:rPr lang="en-US" dirty="0"/>
              <a:t> </a:t>
            </a:r>
          </a:p>
          <a:p>
            <a:pPr marL="0" indent="0">
              <a:spcBef>
                <a:spcPts val="18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pt-BR" i="0" dirty="0">
                <a:solidFill>
                  <a:schemeClr val="tx1"/>
                </a:solidFill>
              </a:rPr>
              <a:t>	</a:t>
            </a:r>
            <a:r>
              <a:rPr lang="pt-BR" i="0" dirty="0">
                <a:solidFill>
                  <a:srgbClr val="0000FF"/>
                </a:solidFill>
              </a:rPr>
              <a:t>6</a:t>
            </a:r>
            <a:r>
              <a:rPr lang="pt-BR" i="1" dirty="0">
                <a:solidFill>
                  <a:srgbClr val="0000FF"/>
                </a:solidFill>
              </a:rPr>
              <a:t>a</a:t>
            </a:r>
            <a:r>
              <a:rPr lang="pt-BR" i="0" baseline="46000" dirty="0">
                <a:solidFill>
                  <a:srgbClr val="0000FF"/>
                </a:solidFill>
              </a:rPr>
              <a:t>2</a:t>
            </a:r>
            <a:r>
              <a:rPr lang="pt-BR" i="0" dirty="0">
                <a:solidFill>
                  <a:srgbClr val="0000FF"/>
                </a:solidFill>
              </a:rPr>
              <a:t> </a:t>
            </a:r>
            <a:r>
              <a:rPr lang="pt-BR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pt-BR" i="0" dirty="0">
                <a:solidFill>
                  <a:srgbClr val="0000FF"/>
                </a:solidFill>
              </a:rPr>
              <a:t> 31</a:t>
            </a:r>
            <a:r>
              <a:rPr lang="pt-BR" i="1" dirty="0">
                <a:solidFill>
                  <a:srgbClr val="0000FF"/>
                </a:solidFill>
              </a:rPr>
              <a:t>a</a:t>
            </a:r>
            <a:r>
              <a:rPr lang="pt-BR" i="0" dirty="0">
                <a:solidFill>
                  <a:srgbClr val="0000FF"/>
                </a:solidFill>
              </a:rPr>
              <a:t> </a:t>
            </a:r>
            <a:r>
              <a:rPr lang="pt-BR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pt-BR" i="0" dirty="0">
                <a:solidFill>
                  <a:srgbClr val="0000FF"/>
                </a:solidFill>
              </a:rPr>
              <a:t> 5</a:t>
            </a:r>
            <a:endParaRPr lang="en-US" sz="2000" dirty="0">
              <a:solidFill>
                <a:srgbClr val="CC006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dirty="0"/>
          </a:p>
        </p:txBody>
      </p: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3558253" y="3293056"/>
            <a:ext cx="1676400" cy="684213"/>
            <a:chOff x="1920" y="2976"/>
            <a:chExt cx="624" cy="480"/>
          </a:xfrm>
        </p:grpSpPr>
        <p:sp>
          <p:nvSpPr>
            <p:cNvPr id="10253" name="Line 6"/>
            <p:cNvSpPr>
              <a:spLocks noChangeShapeType="1"/>
            </p:cNvSpPr>
            <p:nvPr/>
          </p:nvSpPr>
          <p:spPr bwMode="auto">
            <a:xfrm flipV="1">
              <a:off x="1920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254" name="Line 7"/>
            <p:cNvSpPr>
              <a:spLocks noChangeShapeType="1"/>
            </p:cNvSpPr>
            <p:nvPr/>
          </p:nvSpPr>
          <p:spPr bwMode="auto">
            <a:xfrm>
              <a:off x="1920" y="3456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255" name="Line 8"/>
            <p:cNvSpPr>
              <a:spLocks noChangeShapeType="1"/>
            </p:cNvSpPr>
            <p:nvPr/>
          </p:nvSpPr>
          <p:spPr bwMode="auto">
            <a:xfrm flipV="1">
              <a:off x="2544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4147073" y="3293056"/>
            <a:ext cx="609600" cy="304800"/>
            <a:chOff x="2016" y="2688"/>
            <a:chExt cx="624" cy="480"/>
          </a:xfrm>
        </p:grpSpPr>
        <p:sp>
          <p:nvSpPr>
            <p:cNvPr id="10250" name="Line 10"/>
            <p:cNvSpPr>
              <a:spLocks noChangeShapeType="1"/>
            </p:cNvSpPr>
            <p:nvPr/>
          </p:nvSpPr>
          <p:spPr bwMode="auto">
            <a:xfrm flipV="1">
              <a:off x="2016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251" name="Line 11"/>
            <p:cNvSpPr>
              <a:spLocks noChangeShapeType="1"/>
            </p:cNvSpPr>
            <p:nvPr/>
          </p:nvSpPr>
          <p:spPr bwMode="auto">
            <a:xfrm>
              <a:off x="2016" y="3168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252" name="Line 12"/>
            <p:cNvSpPr>
              <a:spLocks noChangeShapeType="1"/>
            </p:cNvSpPr>
            <p:nvPr/>
          </p:nvSpPr>
          <p:spPr bwMode="auto">
            <a:xfrm flipV="1">
              <a:off x="2640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0248" name="Text Box 13"/>
          <p:cNvSpPr txBox="1">
            <a:spLocks noChangeArrowheads="1"/>
          </p:cNvSpPr>
          <p:nvPr/>
        </p:nvSpPr>
        <p:spPr bwMode="auto">
          <a:xfrm>
            <a:off x="4223273" y="3533324"/>
            <a:ext cx="609600" cy="40011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a</a:t>
            </a:r>
          </a:p>
        </p:txBody>
      </p:sp>
      <p:sp>
        <p:nvSpPr>
          <p:cNvPr id="10249" name="Text Box 14"/>
          <p:cNvSpPr txBox="1">
            <a:spLocks noChangeArrowheads="1"/>
          </p:cNvSpPr>
          <p:nvPr/>
        </p:nvSpPr>
        <p:spPr bwMode="auto">
          <a:xfrm>
            <a:off x="4147073" y="3966156"/>
            <a:ext cx="990600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30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a</a:t>
            </a:r>
          </a:p>
        </p:txBody>
      </p:sp>
      <p:sp>
        <p:nvSpPr>
          <p:cNvPr id="1242127" name="Rectangle 15"/>
          <p:cNvSpPr>
            <a:spLocks noChangeArrowheads="1"/>
          </p:cNvSpPr>
          <p:nvPr/>
        </p:nvSpPr>
        <p:spPr bwMode="auto">
          <a:xfrm>
            <a:off x="510697" y="4405506"/>
            <a:ext cx="66758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dirty="0"/>
              <a:t>We found the correct factors on the first try.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785373" y="2827286"/>
            <a:ext cx="189346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30</a:t>
            </a:r>
            <a:r>
              <a:rPr lang="en-US" sz="2000" i="1" dirty="0">
                <a:solidFill>
                  <a:srgbClr val="008080"/>
                </a:solidFill>
              </a:rPr>
              <a:t>a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i="1" dirty="0">
                <a:solidFill>
                  <a:srgbClr val="008080"/>
                </a:solidFill>
              </a:rPr>
              <a:t>a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31</a:t>
            </a:r>
            <a:r>
              <a:rPr lang="en-US" sz="2000" i="1" dirty="0">
                <a:solidFill>
                  <a:srgbClr val="008080"/>
                </a:solidFill>
              </a:rPr>
              <a:t>a</a:t>
            </a:r>
          </a:p>
        </p:txBody>
      </p:sp>
      <p:graphicFrame>
        <p:nvGraphicFramePr>
          <p:cNvPr id="1229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1306880"/>
              </p:ext>
            </p:extLst>
          </p:nvPr>
        </p:nvGraphicFramePr>
        <p:xfrm>
          <a:off x="3124723" y="2772356"/>
          <a:ext cx="2273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58280" imgH="585000" progId="Equation.DSMT4">
                  <p:embed/>
                </p:oleObj>
              </mc:Choice>
              <mc:Fallback>
                <p:oleObj name="Equation" r:id="rId2" imgW="2258280" imgH="585000" progId="Equation.DSMT4">
                  <p:embed/>
                  <p:pic>
                    <p:nvPicPr>
                      <p:cNvPr id="0" name="Picture 7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723" y="2772356"/>
                        <a:ext cx="22733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8462875"/>
              </p:ext>
            </p:extLst>
          </p:nvPr>
        </p:nvGraphicFramePr>
        <p:xfrm>
          <a:off x="3454923" y="2912056"/>
          <a:ext cx="39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93529" imgH="291973" progId="Equation.DSMT4">
                  <p:embed/>
                </p:oleObj>
              </mc:Choice>
              <mc:Fallback>
                <p:oleObj name="Equation" r:id="rId4" imgW="393529" imgH="291973" progId="Equation.DSMT4">
                  <p:embed/>
                  <p:pic>
                    <p:nvPicPr>
                      <p:cNvPr id="0" name="Picture 7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4923" y="2912056"/>
                        <a:ext cx="393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199013"/>
              </p:ext>
            </p:extLst>
          </p:nvPr>
        </p:nvGraphicFramePr>
        <p:xfrm>
          <a:off x="3893073" y="2918406"/>
          <a:ext cx="457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57200" imgH="381000" progId="Equation.DSMT4">
                  <p:embed/>
                </p:oleObj>
              </mc:Choice>
              <mc:Fallback>
                <p:oleObj name="Equation" r:id="rId6" imgW="457200" imgH="381000" progId="Equation.DSMT4">
                  <p:embed/>
                  <p:pic>
                    <p:nvPicPr>
                      <p:cNvPr id="0" name="Picture 7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3073" y="2918406"/>
                        <a:ext cx="4572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2571239"/>
              </p:ext>
            </p:extLst>
          </p:nvPr>
        </p:nvGraphicFramePr>
        <p:xfrm>
          <a:off x="4578873" y="2950156"/>
          <a:ext cx="215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5713" imgH="241091" progId="Equation.DSMT4">
                  <p:embed/>
                </p:oleObj>
              </mc:Choice>
              <mc:Fallback>
                <p:oleObj name="Equation" r:id="rId8" imgW="215713" imgH="241091" progId="Equation.DSMT4">
                  <p:embed/>
                  <p:pic>
                    <p:nvPicPr>
                      <p:cNvPr id="0" name="Picture 7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8873" y="2950156"/>
                        <a:ext cx="2159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3183103"/>
              </p:ext>
            </p:extLst>
          </p:nvPr>
        </p:nvGraphicFramePr>
        <p:xfrm>
          <a:off x="4832873" y="2905706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69696" imgH="380835" progId="Equation.DSMT4">
                  <p:embed/>
                </p:oleObj>
              </mc:Choice>
              <mc:Fallback>
                <p:oleObj name="Equation" r:id="rId10" imgW="469696" imgH="380835" progId="Equation.DSMT4">
                  <p:embed/>
                  <p:pic>
                    <p:nvPicPr>
                      <p:cNvPr id="0" name="Picture 7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2873" y="2905706"/>
                        <a:ext cx="469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0603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8" grpId="0"/>
      <p:bldP spid="10249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Factoring Trinomials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2462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defTabSz="457200">
              <a:spcBef>
                <a:spcPct val="50000"/>
              </a:spcBef>
            </a:pPr>
            <a:r>
              <a:rPr lang="en-US" dirty="0"/>
              <a:t>Completely factor each polynomial. Be sure to look first for the greatest common monomial factor. 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 defTabSz="457200">
              <a:spcBef>
                <a:spcPct val="50000"/>
              </a:spcBef>
              <a:buClr>
                <a:srgbClr val="366092"/>
              </a:buClr>
              <a:buFont typeface="+mj-lt"/>
              <a:buAutoNum type="alphaLcPeriod"/>
            </a:pPr>
            <a:r>
              <a:rPr lang="en-US" i="0" dirty="0">
                <a:solidFill>
                  <a:srgbClr val="0000FF"/>
                </a:solidFill>
              </a:rPr>
              <a:t>6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3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2</a:t>
            </a:r>
            <a:r>
              <a:rPr lang="en-US" i="1" dirty="0">
                <a:solidFill>
                  <a:srgbClr val="0000FF"/>
                </a:solidFill>
              </a:rPr>
              <a:t>x</a:t>
            </a:r>
          </a:p>
          <a:p>
            <a:pPr marL="0" indent="0" defTabSz="457200">
              <a:spcBef>
                <a:spcPct val="50000"/>
              </a:spcBef>
              <a:buFont typeface="Courier New" pitchFamily="49" charset="0"/>
              <a:buNone/>
            </a:pPr>
            <a:r>
              <a:rPr lang="fr-FR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To begin, factor out the common monomial 2</a:t>
            </a:r>
            <a:r>
              <a:rPr lang="en-US" i="1" dirty="0"/>
              <a:t>x</a:t>
            </a:r>
            <a:r>
              <a:rPr lang="en-US" dirty="0"/>
              <a:t>. </a:t>
            </a:r>
          </a:p>
          <a:p>
            <a:pPr marL="0" indent="0" defTabSz="457200">
              <a:spcBef>
                <a:spcPct val="50000"/>
              </a:spcBef>
              <a:buFont typeface="Courier New" pitchFamily="49" charset="0"/>
              <a:buNone/>
              <a:tabLst>
                <a:tab pos="2147888" algn="l"/>
              </a:tabLst>
            </a:pPr>
            <a:r>
              <a:rPr lang="fr-FR" i="0" dirty="0">
                <a:solidFill>
                  <a:srgbClr val="0000FF"/>
                </a:solidFill>
              </a:rPr>
              <a:t>	6</a:t>
            </a:r>
            <a:r>
              <a:rPr lang="fr-FR" i="1" dirty="0">
                <a:solidFill>
                  <a:srgbClr val="0000FF"/>
                </a:solidFill>
              </a:rPr>
              <a:t>x</a:t>
            </a:r>
            <a:r>
              <a:rPr lang="fr-FR" i="0" baseline="46000" dirty="0">
                <a:solidFill>
                  <a:srgbClr val="0000FF"/>
                </a:solidFill>
              </a:rPr>
              <a:t>3</a:t>
            </a:r>
            <a:r>
              <a:rPr lang="fr-FR" i="0" dirty="0">
                <a:solidFill>
                  <a:srgbClr val="0000FF"/>
                </a:solidFill>
              </a:rPr>
              <a:t> </a:t>
            </a:r>
            <a:r>
              <a:rPr lang="fr-FR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fr-FR" i="0" dirty="0">
                <a:solidFill>
                  <a:srgbClr val="0000FF"/>
                </a:solidFill>
              </a:rPr>
              <a:t> 8</a:t>
            </a:r>
            <a:r>
              <a:rPr lang="fr-FR" i="1" dirty="0">
                <a:solidFill>
                  <a:srgbClr val="0000FF"/>
                </a:solidFill>
              </a:rPr>
              <a:t>x</a:t>
            </a:r>
            <a:r>
              <a:rPr lang="fr-FR" i="0" baseline="46000" dirty="0">
                <a:solidFill>
                  <a:srgbClr val="0000FF"/>
                </a:solidFill>
              </a:rPr>
              <a:t>2</a:t>
            </a:r>
            <a:r>
              <a:rPr lang="fr-FR" i="0" dirty="0">
                <a:solidFill>
                  <a:srgbClr val="0000FF"/>
                </a:solidFill>
              </a:rPr>
              <a:t> </a:t>
            </a:r>
            <a:r>
              <a:rPr lang="fr-FR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fr-FR" i="0" dirty="0">
                <a:solidFill>
                  <a:srgbClr val="0000FF"/>
                </a:solidFill>
              </a:rPr>
              <a:t> 2</a:t>
            </a:r>
            <a:r>
              <a:rPr lang="fr-FR" i="1" dirty="0">
                <a:solidFill>
                  <a:srgbClr val="0000FF"/>
                </a:solidFill>
              </a:rPr>
              <a:t>x</a:t>
            </a:r>
            <a:endParaRPr lang="en-US" i="0" dirty="0">
              <a:solidFill>
                <a:srgbClr val="FF0008"/>
              </a:solidFill>
            </a:endParaRPr>
          </a:p>
          <a:p>
            <a:pPr marL="0" indent="0" defTabSz="45720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FF0008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648200" y="4135966"/>
            <a:ext cx="28039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fr-FR" sz="2800" dirty="0">
                <a:solidFill>
                  <a:srgbClr val="000087"/>
                </a:solidFill>
              </a:rPr>
              <a:t> 2</a:t>
            </a:r>
            <a:r>
              <a:rPr lang="fr-FR" sz="2800" i="1" dirty="0">
                <a:solidFill>
                  <a:srgbClr val="000087"/>
                </a:solidFill>
              </a:rPr>
              <a:t>x</a:t>
            </a:r>
            <a:r>
              <a:rPr lang="fr-FR" sz="2800" dirty="0">
                <a:solidFill>
                  <a:srgbClr val="000087"/>
                </a:solidFill>
              </a:rPr>
              <a:t>(3</a:t>
            </a:r>
            <a:r>
              <a:rPr lang="fr-FR" sz="2800" i="1" dirty="0">
                <a:solidFill>
                  <a:srgbClr val="000087"/>
                </a:solidFill>
              </a:rPr>
              <a:t>x</a:t>
            </a:r>
            <a:r>
              <a:rPr lang="fr-FR" sz="2800" baseline="46000" dirty="0">
                <a:solidFill>
                  <a:srgbClr val="000087"/>
                </a:solidFill>
              </a:rPr>
              <a:t>2</a:t>
            </a:r>
            <a:r>
              <a:rPr lang="fr-FR" sz="2800" dirty="0">
                <a:solidFill>
                  <a:srgbClr val="000087"/>
                </a:solidFill>
              </a:rPr>
              <a:t> </a:t>
            </a:r>
            <a:r>
              <a:rPr lang="fr-FR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fr-FR" sz="2800" dirty="0">
                <a:solidFill>
                  <a:srgbClr val="000087"/>
                </a:solidFill>
              </a:rPr>
              <a:t> 4</a:t>
            </a:r>
            <a:r>
              <a:rPr lang="fr-FR" sz="2800" i="1" dirty="0">
                <a:solidFill>
                  <a:srgbClr val="000087"/>
                </a:solidFill>
              </a:rPr>
              <a:t>x</a:t>
            </a:r>
            <a:r>
              <a:rPr lang="fr-FR" sz="2800" dirty="0">
                <a:solidFill>
                  <a:srgbClr val="000087"/>
                </a:solidFill>
              </a:rPr>
              <a:t> </a:t>
            </a:r>
            <a:r>
              <a:rPr lang="fr-FR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fr-FR" sz="2800" dirty="0">
                <a:solidFill>
                  <a:srgbClr val="000087"/>
                </a:solidFill>
              </a:rPr>
              <a:t> 1)</a:t>
            </a:r>
            <a:r>
              <a:rPr lang="fr-FR" sz="2800" dirty="0"/>
              <a:t> 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3352800" y="2340631"/>
            <a:ext cx="251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Clr>
                <a:srgbClr val="366092"/>
              </a:buClr>
              <a:buFont typeface="+mj-lt"/>
              <a:buAutoNum type="alphaLcPeriod" startAt="2"/>
              <a:tabLst>
                <a:tab pos="444500" algn="l"/>
              </a:tabLst>
            </a:pPr>
            <a:r>
              <a:rPr 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FF"/>
                </a:solidFill>
              </a:rPr>
              <a:t>2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FF"/>
                </a:solidFill>
              </a:rPr>
              <a:t> 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56302" y="2340631"/>
            <a:ext cx="30352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Clr>
                <a:srgbClr val="366092"/>
              </a:buClr>
              <a:buFont typeface="+mj-lt"/>
              <a:buAutoNum type="alphaLcPeriod" startAt="3"/>
              <a:tabLst>
                <a:tab pos="444500" algn="l"/>
              </a:tabLst>
            </a:pPr>
            <a:r>
              <a:rPr lang="en-US" sz="2800" dirty="0">
                <a:solidFill>
                  <a:srgbClr val="0000FF"/>
                </a:solidFill>
              </a:rPr>
              <a:t>10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46000" dirty="0">
                <a:solidFill>
                  <a:srgbClr val="0000FF"/>
                </a:solidFill>
              </a:rPr>
              <a:t>3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FF"/>
                </a:solidFill>
              </a:rPr>
              <a:t> 5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FF"/>
                </a:solidFill>
              </a:rPr>
              <a:t> 5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endParaRPr lang="en-US" sz="28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344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6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6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6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6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Factoring Trinomials (cont.)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24621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3964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Now, factor the trinomial                     . Since the middle term is </a:t>
            </a:r>
            <a:r>
              <a:rPr lang="en-US" dirty="0">
                <a:latin typeface="Symbol" charset="2"/>
              </a:rPr>
              <a:t>-</a:t>
            </a:r>
            <a:r>
              <a:rPr lang="en-US" dirty="0"/>
              <a:t>4</a:t>
            </a:r>
            <a:r>
              <a:rPr lang="en-US" i="1" dirty="0"/>
              <a:t>x </a:t>
            </a:r>
            <a:r>
              <a:rPr lang="en-US" dirty="0"/>
              <a:t>and the constant is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1, we know that the two factors of 1 must both be negative, </a:t>
            </a:r>
            <a:r>
              <a:rPr lang="en-US" dirty="0">
                <a:latin typeface="Symbol" charset="2"/>
              </a:rPr>
              <a:t>-</a:t>
            </a:r>
            <a:r>
              <a:rPr lang="en-US" dirty="0"/>
              <a:t>1 and </a:t>
            </a:r>
            <a:r>
              <a:rPr lang="en-US" dirty="0">
                <a:latin typeface="Symbol" charset="2"/>
              </a:rPr>
              <a:t>-</a:t>
            </a:r>
            <a:r>
              <a:rPr lang="en-US" dirty="0"/>
              <a:t>1. We also know that </a:t>
            </a:r>
            <a:r>
              <a:rPr lang="en-US" b="1" dirty="0"/>
              <a:t>F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3</a:t>
            </a:r>
            <a:r>
              <a:rPr lang="en-US" i="1" dirty="0"/>
              <a:t>x</a:t>
            </a:r>
            <a:r>
              <a:rPr lang="en-US" baseline="30000" dirty="0"/>
              <a:t>2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3</a:t>
            </a:r>
            <a:r>
              <a:rPr lang="en-US" i="1" dirty="0"/>
              <a:t>x</a:t>
            </a:r>
            <a:r>
              <a:rPr lang="en-US" i="1" dirty="0">
                <a:latin typeface="Symbol" charset="2"/>
                <a:cs typeface="Symbol" charset="2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∙ </a:t>
            </a:r>
            <a:r>
              <a:rPr lang="en-US" i="1" dirty="0"/>
              <a:t>x</a:t>
            </a:r>
            <a:r>
              <a:rPr lang="en-US" dirty="0"/>
              <a:t>. This gives </a:t>
            </a:r>
          </a:p>
          <a:p>
            <a:endParaRPr lang="fr-FR" b="1" i="0" dirty="0">
              <a:solidFill>
                <a:srgbClr val="FF0008"/>
              </a:solidFill>
            </a:endParaRPr>
          </a:p>
          <a:p>
            <a:endParaRPr lang="fr-FR" b="1" dirty="0">
              <a:solidFill>
                <a:srgbClr val="FF0008"/>
              </a:solidFill>
            </a:endParaRPr>
          </a:p>
          <a:p>
            <a:endParaRPr lang="fr-FR" b="1" i="0" dirty="0">
              <a:solidFill>
                <a:srgbClr val="FF0008"/>
              </a:solidFill>
            </a:endParaRPr>
          </a:p>
          <a:p>
            <a:endParaRPr lang="fr-FR" sz="1600" b="1" i="0" dirty="0">
              <a:solidFill>
                <a:srgbClr val="FF0008"/>
              </a:solidFill>
            </a:endParaRPr>
          </a:p>
          <a:p>
            <a:r>
              <a:rPr lang="en-US" dirty="0"/>
              <a:t>Thus,                                                                             </a:t>
            </a:r>
            <a:br>
              <a:rPr lang="en-US" dirty="0"/>
            </a:br>
            <a:r>
              <a:rPr lang="en-US" dirty="0"/>
              <a:t>Be careful to include the monomial term in the answer.</a:t>
            </a:r>
            <a:endParaRPr lang="en-US" b="1" i="0" dirty="0">
              <a:solidFill>
                <a:srgbClr val="FF0008"/>
              </a:solidFill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3479805"/>
              </p:ext>
            </p:extLst>
          </p:nvPr>
        </p:nvGraphicFramePr>
        <p:xfrm>
          <a:off x="1600200" y="3200400"/>
          <a:ext cx="3987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976920" imgH="585000" progId="Equation.DSMT4">
                  <p:embed/>
                </p:oleObj>
              </mc:Choice>
              <mc:Fallback>
                <p:oleObj name="Equation" r:id="rId2" imgW="3976920" imgH="585000" progId="Equation.DSMT4">
                  <p:embed/>
                  <p:pic>
                    <p:nvPicPr>
                      <p:cNvPr id="0" name="Picture 3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200400"/>
                        <a:ext cx="39878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3873499" y="3733800"/>
            <a:ext cx="1426634" cy="684213"/>
            <a:chOff x="4038600" y="3886200"/>
            <a:chExt cx="1676400" cy="684213"/>
          </a:xfrm>
        </p:grpSpPr>
        <p:sp>
          <p:nvSpPr>
            <p:cNvPr id="10" name="Line 6"/>
            <p:cNvSpPr>
              <a:spLocks noChangeShapeType="1"/>
            </p:cNvSpPr>
            <p:nvPr/>
          </p:nvSpPr>
          <p:spPr bwMode="auto">
            <a:xfrm flipV="1">
              <a:off x="4038600" y="3886200"/>
              <a:ext cx="0" cy="684213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1" name="Line 7"/>
            <p:cNvSpPr>
              <a:spLocks noChangeShapeType="1"/>
            </p:cNvSpPr>
            <p:nvPr/>
          </p:nvSpPr>
          <p:spPr bwMode="auto">
            <a:xfrm>
              <a:off x="4038600" y="4570413"/>
              <a:ext cx="1676400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" name="Line 8"/>
            <p:cNvSpPr>
              <a:spLocks noChangeShapeType="1"/>
            </p:cNvSpPr>
            <p:nvPr/>
          </p:nvSpPr>
          <p:spPr bwMode="auto">
            <a:xfrm flipV="1">
              <a:off x="5715000" y="3886200"/>
              <a:ext cx="0" cy="684213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13" name="Group 9"/>
          <p:cNvGrpSpPr>
            <a:grpSpLocks/>
          </p:cNvGrpSpPr>
          <p:nvPr/>
        </p:nvGrpSpPr>
        <p:grpSpPr bwMode="auto">
          <a:xfrm>
            <a:off x="4375536" y="3733800"/>
            <a:ext cx="480099" cy="304800"/>
            <a:chOff x="2016" y="2688"/>
            <a:chExt cx="624" cy="480"/>
          </a:xfrm>
        </p:grpSpPr>
        <p:sp>
          <p:nvSpPr>
            <p:cNvPr id="14" name="Line 10"/>
            <p:cNvSpPr>
              <a:spLocks noChangeShapeType="1"/>
            </p:cNvSpPr>
            <p:nvPr/>
          </p:nvSpPr>
          <p:spPr bwMode="auto">
            <a:xfrm flipV="1">
              <a:off x="2016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5" name="Line 11"/>
            <p:cNvSpPr>
              <a:spLocks noChangeShapeType="1"/>
            </p:cNvSpPr>
            <p:nvPr/>
          </p:nvSpPr>
          <p:spPr bwMode="auto">
            <a:xfrm>
              <a:off x="2016" y="3168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" name="Line 12"/>
            <p:cNvSpPr>
              <a:spLocks noChangeShapeType="1"/>
            </p:cNvSpPr>
            <p:nvPr/>
          </p:nvSpPr>
          <p:spPr bwMode="auto">
            <a:xfrm flipV="1">
              <a:off x="2640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7" name="Text Box 13"/>
          <p:cNvSpPr txBox="1">
            <a:spLocks noChangeArrowheads="1"/>
          </p:cNvSpPr>
          <p:nvPr/>
        </p:nvSpPr>
        <p:spPr bwMode="auto">
          <a:xfrm>
            <a:off x="4377655" y="3974068"/>
            <a:ext cx="609600" cy="40011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18" name="Text Box 14"/>
          <p:cNvSpPr txBox="1">
            <a:spLocks noChangeArrowheads="1"/>
          </p:cNvSpPr>
          <p:nvPr/>
        </p:nvSpPr>
        <p:spPr bwMode="auto">
          <a:xfrm>
            <a:off x="4298950" y="4406900"/>
            <a:ext cx="990600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3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259370" y="3285064"/>
            <a:ext cx="160745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3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4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3501815"/>
              </p:ext>
            </p:extLst>
          </p:nvPr>
        </p:nvGraphicFramePr>
        <p:xfrm>
          <a:off x="4232096" y="1288731"/>
          <a:ext cx="1638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27200" imgH="393120" progId="Equation.DSMT4">
                  <p:embed/>
                </p:oleObj>
              </mc:Choice>
              <mc:Fallback>
                <p:oleObj name="Equation" r:id="rId4" imgW="1627200" imgH="393120" progId="Equation.DSMT4">
                  <p:embed/>
                  <p:pic>
                    <p:nvPicPr>
                      <p:cNvPr id="0" name="Picture 3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2096" y="1288731"/>
                        <a:ext cx="16383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0315302"/>
              </p:ext>
            </p:extLst>
          </p:nvPr>
        </p:nvGraphicFramePr>
        <p:xfrm>
          <a:off x="1355546" y="4875416"/>
          <a:ext cx="7391400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378560" imgH="583920" progId="Equation.DSMT4">
                  <p:embed/>
                </p:oleObj>
              </mc:Choice>
              <mc:Fallback>
                <p:oleObj name="Equation" r:id="rId6" imgW="7378560" imgH="583920" progId="Equation.DSMT4">
                  <p:embed/>
                  <p:pic>
                    <p:nvPicPr>
                      <p:cNvPr id="0" name="Picture 3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5546" y="4875416"/>
                        <a:ext cx="7391400" cy="592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66098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6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Factoring Trinomials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  <a:prstGeom prst="rect">
            <a:avLst/>
          </a:prstGeom>
          <a:noFill/>
          <a:ln w="28575">
            <a:noFill/>
          </a:ln>
        </p:spPr>
        <p:txBody>
          <a:bodyPr>
            <a:spAutoFit/>
          </a:bodyPr>
          <a:lstStyle/>
          <a:p>
            <a:pPr>
              <a:spcBef>
                <a:spcPct val="3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Check </a:t>
            </a:r>
          </a:p>
          <a:p>
            <a:pPr>
              <a:spcBef>
                <a:spcPct val="3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Check the factorization by multiplying.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spcBef>
                <a:spcPct val="3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FF0000"/>
                </a:solidFill>
              </a:rPr>
              <a:t>2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(3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0"/>
                </a:solidFill>
              </a:rPr>
              <a:t>1 )(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0"/>
                </a:solidFill>
              </a:rPr>
              <a:t> 1)</a:t>
            </a:r>
          </a:p>
          <a:p>
            <a:pPr>
              <a:spcBef>
                <a:spcPct val="30000"/>
              </a:spcBef>
              <a:buFont typeface="Symbol" pitchFamily="18" charset="2"/>
              <a:buNone/>
            </a:pP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			</a:t>
            </a: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ct val="30000"/>
              </a:spcBef>
              <a:buFont typeface="Symbol" pitchFamily="18" charset="2"/>
              <a:buNone/>
            </a:pPr>
            <a:r>
              <a:rPr lang="en-US" i="0" dirty="0">
                <a:solidFill>
                  <a:schemeClr val="tx1"/>
                </a:solidFill>
              </a:rPr>
              <a:t>  </a:t>
            </a:r>
          </a:p>
          <a:p>
            <a:pPr marL="514350" indent="-514350">
              <a:lnSpc>
                <a:spcPct val="140000"/>
              </a:lnSpc>
              <a:spcBef>
                <a:spcPct val="30000"/>
              </a:spcBef>
              <a:buClr>
                <a:srgbClr val="366092"/>
              </a:buClr>
              <a:buFont typeface="+mj-lt"/>
              <a:buAutoNum type="alphaLcPeriod" startAt="2"/>
            </a:pPr>
            <a:r>
              <a:rPr lang="en-US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2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46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FF"/>
                </a:solidFill>
              </a:rPr>
              <a:t> 6</a:t>
            </a:r>
            <a:endParaRPr lang="en-US" dirty="0">
              <a:solidFill>
                <a:srgbClr val="FF0008"/>
              </a:solidFill>
            </a:endParaRPr>
          </a:p>
          <a:p>
            <a:pPr>
              <a:spcBef>
                <a:spcPct val="30000"/>
              </a:spcBef>
              <a:buFont typeface="Symbol" pitchFamily="18" charset="2"/>
              <a:buNone/>
            </a:pPr>
            <a:r>
              <a:rPr lang="en-US" i="0" dirty="0">
                <a:solidFill>
                  <a:schemeClr val="tx1"/>
                </a:solidFill>
              </a:rPr>
              <a:t>                            </a:t>
            </a:r>
          </a:p>
        </p:txBody>
      </p:sp>
      <p:sp>
        <p:nvSpPr>
          <p:cNvPr id="4" name="Rectangle 3"/>
          <p:cNvSpPr/>
          <p:nvPr/>
        </p:nvSpPr>
        <p:spPr>
          <a:xfrm>
            <a:off x="5562600" y="3657600"/>
            <a:ext cx="262799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original polynomial</a:t>
            </a:r>
          </a:p>
        </p:txBody>
      </p:sp>
      <p:sp>
        <p:nvSpPr>
          <p:cNvPr id="5" name="Rectangle 4"/>
          <p:cNvSpPr/>
          <p:nvPr/>
        </p:nvSpPr>
        <p:spPr>
          <a:xfrm>
            <a:off x="2974962" y="2391696"/>
            <a:ext cx="32464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99"/>
                </a:solidFill>
              </a:rPr>
              <a:t> 2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rgbClr val="000099"/>
                </a:solidFill>
              </a:rPr>
              <a:t>( 3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baseline="46000" dirty="0">
                <a:solidFill>
                  <a:srgbClr val="000099"/>
                </a:solidFill>
              </a:rPr>
              <a:t>2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99"/>
                </a:solidFill>
              </a:rPr>
              <a:t>3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99"/>
                </a:solidFill>
              </a:rPr>
              <a:t>1)</a:t>
            </a:r>
          </a:p>
        </p:txBody>
      </p:sp>
      <p:sp>
        <p:nvSpPr>
          <p:cNvPr id="6" name="Rectangle 5"/>
          <p:cNvSpPr/>
          <p:nvPr/>
        </p:nvSpPr>
        <p:spPr>
          <a:xfrm>
            <a:off x="2974962" y="2971800"/>
            <a:ext cx="27302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99"/>
                </a:solidFill>
              </a:rPr>
              <a:t> 2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rgbClr val="000099"/>
                </a:solidFill>
              </a:rPr>
              <a:t>( 3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baseline="46000" dirty="0">
                <a:solidFill>
                  <a:srgbClr val="000099"/>
                </a:solidFill>
              </a:rPr>
              <a:t>2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99"/>
                </a:solidFill>
              </a:rPr>
              <a:t>4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99"/>
                </a:solidFill>
              </a:rPr>
              <a:t>1)</a:t>
            </a:r>
          </a:p>
        </p:txBody>
      </p:sp>
      <p:sp>
        <p:nvSpPr>
          <p:cNvPr id="7" name="Rectangle 6"/>
          <p:cNvSpPr/>
          <p:nvPr/>
        </p:nvSpPr>
        <p:spPr>
          <a:xfrm>
            <a:off x="2974962" y="3581400"/>
            <a:ext cx="24593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6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46000" dirty="0">
                <a:solidFill>
                  <a:srgbClr val="0000FF"/>
                </a:solidFill>
              </a:rPr>
              <a:t>3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FF"/>
                </a:solidFill>
              </a:rPr>
              <a:t>8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FF"/>
                </a:solidFill>
              </a:rPr>
              <a:t>2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</a:p>
        </p:txBody>
      </p:sp>
      <p:sp>
        <p:nvSpPr>
          <p:cNvPr id="8" name="Rectangle 7"/>
          <p:cNvSpPr/>
          <p:nvPr/>
        </p:nvSpPr>
        <p:spPr>
          <a:xfrm>
            <a:off x="5638799" y="4300458"/>
            <a:ext cx="341841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Notice that factoring out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1 gives a positive leading coefficient for the trinomial.</a:t>
            </a:r>
          </a:p>
        </p:txBody>
      </p:sp>
      <p:sp>
        <p:nvSpPr>
          <p:cNvPr id="9" name="Rectangle 8"/>
          <p:cNvSpPr/>
          <p:nvPr/>
        </p:nvSpPr>
        <p:spPr>
          <a:xfrm>
            <a:off x="2866622" y="4194762"/>
            <a:ext cx="26629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1(2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 6)</a:t>
            </a:r>
            <a:r>
              <a:rPr lang="en-US" sz="2800" dirty="0"/>
              <a:t> </a:t>
            </a:r>
          </a:p>
        </p:txBody>
      </p:sp>
      <p:sp>
        <p:nvSpPr>
          <p:cNvPr id="10" name="Rectangle 9"/>
          <p:cNvSpPr/>
          <p:nvPr/>
        </p:nvSpPr>
        <p:spPr>
          <a:xfrm>
            <a:off x="2863548" y="4865814"/>
            <a:ext cx="28600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</a:rPr>
              <a:t>1(2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</a:rPr>
              <a:t> 3)(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FF0008"/>
                </a:solidFill>
              </a:rPr>
              <a:t> 2)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80538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1834</TotalTime>
  <Words>2391</Words>
  <Application>Microsoft Office PowerPoint</Application>
  <PresentationFormat>On-screen Show (4:3)</PresentationFormat>
  <Paragraphs>269</Paragraphs>
  <Slides>30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7" baseType="lpstr">
      <vt:lpstr>Arial</vt:lpstr>
      <vt:lpstr>Calibri</vt:lpstr>
      <vt:lpstr>Courier New</vt:lpstr>
      <vt:lpstr>Myriad Roman</vt:lpstr>
      <vt:lpstr>Symbol</vt:lpstr>
      <vt:lpstr>Office Theme</vt:lpstr>
      <vt:lpstr>Equation</vt:lpstr>
      <vt:lpstr>Section 7.3</vt:lpstr>
      <vt:lpstr>Guidelines for the Trial-and-Error Method </vt:lpstr>
      <vt:lpstr>Example 1: Using the Trial-and-Error Method</vt:lpstr>
      <vt:lpstr>Example 1: Using the Trial-and-Error Method (cont.)</vt:lpstr>
      <vt:lpstr>Example 1: Using the Trial-and-Error Method (cont.)</vt:lpstr>
      <vt:lpstr>Example 1: Using the Trial-and-Error Method (cont.)</vt:lpstr>
      <vt:lpstr>Example 2: Factoring Trinomials </vt:lpstr>
      <vt:lpstr>Example 2: Factoring Trinomials (cont.) </vt:lpstr>
      <vt:lpstr>Example 2: Factoring Trinomials (cont.)</vt:lpstr>
      <vt:lpstr>Example 2: Factoring Trinomials (cont.)</vt:lpstr>
      <vt:lpstr>Note</vt:lpstr>
      <vt:lpstr>Procedure: Analysis of Factoring by the  ac-Method </vt:lpstr>
      <vt:lpstr>Procedure: Analysis of Factoring by the  ac-Method (cont.)</vt:lpstr>
      <vt:lpstr>Procedure: Analysis of Factoring by the  ac-Method (cont.)</vt:lpstr>
      <vt:lpstr>Procedure: Analysis of Factoring by the  ac-Method (cont.)</vt:lpstr>
      <vt:lpstr>Procedure: Analysis of Factoring by the  ac-Method (cont.)</vt:lpstr>
      <vt:lpstr>Example 3: Using the ac-Method</vt:lpstr>
      <vt:lpstr>Example 3: Using the ac-Method (cont.)</vt:lpstr>
      <vt:lpstr>Example 3: Using the ac-Method (cont.)</vt:lpstr>
      <vt:lpstr>Example 4: Using the ac-Method</vt:lpstr>
      <vt:lpstr>Example 4: Using the ac-Method (cont.)</vt:lpstr>
      <vt:lpstr>Example 4: Using the ac-Method (cont.)</vt:lpstr>
      <vt:lpstr>Example 4: Using the ac-Method (cont.)</vt:lpstr>
      <vt:lpstr>Example 4: Using the ac-Method (cont.)</vt:lpstr>
      <vt:lpstr>Example 5: Using the ac-Method</vt:lpstr>
      <vt:lpstr>Example 3: Using the ac-Method (cont.)</vt:lpstr>
      <vt:lpstr>Tips to Keep in Mind while Factoring </vt:lpstr>
      <vt:lpstr>Tips to Keep in Mind while Factoring (cont.)</vt:lpstr>
      <vt:lpstr>Completion Example 6: Factoring Trinomials</vt:lpstr>
      <vt:lpstr>Note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&amp; Intermediate Algebra, 3rd Edition</dc:title>
  <dc:creator>Hawkes Learning</dc:creator>
  <cp:lastModifiedBy>Jolie Even</cp:lastModifiedBy>
  <cp:revision>290</cp:revision>
  <dcterms:created xsi:type="dcterms:W3CDTF">2013-04-26T14:43:13Z</dcterms:created>
  <dcterms:modified xsi:type="dcterms:W3CDTF">2024-09-10T20:00:48Z</dcterms:modified>
</cp:coreProperties>
</file>