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2" r:id="rId16"/>
    <p:sldId id="27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00000"/>
    <a:srgbClr val="008080"/>
    <a:srgbClr val="008078"/>
    <a:srgbClr val="366092"/>
    <a:srgbClr val="0000FF"/>
    <a:srgbClr val="1F497D"/>
    <a:srgbClr val="FF0000"/>
    <a:srgbClr val="2D7D9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68" autoAdjust="0"/>
    <p:restoredTop sz="94660"/>
  </p:normalViewPr>
  <p:slideViewPr>
    <p:cSldViewPr>
      <p:cViewPr varScale="1">
        <p:scale>
          <a:sx n="111" d="100"/>
          <a:sy n="111" d="100"/>
        </p:scale>
        <p:origin x="172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9/10/2024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2758152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BCF1E8-340D-4BBE-B2B9-288E67BAFF53}" type="datetimeFigureOut">
              <a:rPr lang="en-US" smtClean="0"/>
              <a:pPr/>
              <a:t>9/10/2024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06B3A5-C5B2-4AE6-B7F2-80530B9B158A}" type="slidenum">
              <a:rPr lang="en-US" smtClean="0"/>
              <a:pPr/>
              <a:t>‹#›</a:t>
            </a:fld>
            <a:endParaRPr lang="en-US" dirty="0"/>
          </a:p>
        </p:txBody>
      </p:sp>
    </p:spTree>
    <p:extLst>
      <p:ext uri="{BB962C8B-B14F-4D97-AF65-F5344CB8AC3E}">
        <p14:creationId xmlns:p14="http://schemas.microsoft.com/office/powerpoint/2010/main" val="268543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oleObject" Target="../embeddings/oleObject18.bin"/><Relationship Id="rId1" Type="http://schemas.openxmlformats.org/officeDocument/2006/relationships/slideLayout" Target="../slideLayouts/slideLayout2.xml"/><Relationship Id="rId5" Type="http://schemas.openxmlformats.org/officeDocument/2006/relationships/image" Target="../media/image20.wmf"/><Relationship Id="rId4" Type="http://schemas.openxmlformats.org/officeDocument/2006/relationships/oleObject" Target="../embeddings/oleObject19.bin"/></Relationships>
</file>

<file path=ppt/slides/_rels/slide12.x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5" Type="http://schemas.openxmlformats.org/officeDocument/2006/relationships/image" Target="../media/image22.wmf"/><Relationship Id="rId4" Type="http://schemas.openxmlformats.org/officeDocument/2006/relationships/oleObject" Target="../embeddings/oleObject21.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26.bin"/><Relationship Id="rId3" Type="http://schemas.openxmlformats.org/officeDocument/2006/relationships/image" Target="../media/image24.wmf"/><Relationship Id="rId7" Type="http://schemas.openxmlformats.org/officeDocument/2006/relationships/image" Target="../media/image26.wmf"/><Relationship Id="rId2"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oleObject" Target="../embeddings/oleObject25.bin"/><Relationship Id="rId5" Type="http://schemas.openxmlformats.org/officeDocument/2006/relationships/image" Target="../media/image25.emf"/><Relationship Id="rId4" Type="http://schemas.openxmlformats.org/officeDocument/2006/relationships/oleObject" Target="../embeddings/oleObject24.bin"/><Relationship Id="rId9" Type="http://schemas.openxmlformats.org/officeDocument/2006/relationships/image" Target="../media/image27.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30.bin"/><Relationship Id="rId13"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0.wmf"/><Relationship Id="rId12" Type="http://schemas.openxmlformats.org/officeDocument/2006/relationships/oleObject" Target="../embeddings/oleObject32.bin"/><Relationship Id="rId17" Type="http://schemas.openxmlformats.org/officeDocument/2006/relationships/image" Target="../media/image35.emf"/><Relationship Id="rId2" Type="http://schemas.openxmlformats.org/officeDocument/2006/relationships/oleObject" Target="../embeddings/oleObject27.bin"/><Relationship Id="rId16"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29.bin"/><Relationship Id="rId11" Type="http://schemas.openxmlformats.org/officeDocument/2006/relationships/image" Target="../media/image32.emf"/><Relationship Id="rId5" Type="http://schemas.openxmlformats.org/officeDocument/2006/relationships/image" Target="../media/image29.wmf"/><Relationship Id="rId15" Type="http://schemas.openxmlformats.org/officeDocument/2006/relationships/image" Target="../media/image34.wmf"/><Relationship Id="rId10" Type="http://schemas.openxmlformats.org/officeDocument/2006/relationships/oleObject" Target="../embeddings/oleObject31.bin"/><Relationship Id="rId4" Type="http://schemas.openxmlformats.org/officeDocument/2006/relationships/oleObject" Target="../embeddings/oleObject28.bin"/><Relationship Id="rId9" Type="http://schemas.openxmlformats.org/officeDocument/2006/relationships/image" Target="../media/image31.wmf"/><Relationship Id="rId14" Type="http://schemas.openxmlformats.org/officeDocument/2006/relationships/oleObject" Target="../embeddings/oleObject33.bin"/></Relationships>
</file>

<file path=ppt/slides/_rels/slide15.xml.rels><?xml version="1.0" encoding="UTF-8" standalone="yes"?>
<Relationships xmlns="http://schemas.openxmlformats.org/package/2006/relationships"><Relationship Id="rId3" Type="http://schemas.openxmlformats.org/officeDocument/2006/relationships/image" Target="../media/image36.emf"/><Relationship Id="rId7" Type="http://schemas.openxmlformats.org/officeDocument/2006/relationships/image" Target="../media/image38.emf"/><Relationship Id="rId2"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oleObject" Target="../embeddings/oleObject37.bin"/><Relationship Id="rId5" Type="http://schemas.openxmlformats.org/officeDocument/2006/relationships/image" Target="../media/image37.wmf"/><Relationship Id="rId4" Type="http://schemas.openxmlformats.org/officeDocument/2006/relationships/oleObject" Target="../embeddings/oleObject36.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7" Type="http://schemas.openxmlformats.org/officeDocument/2006/relationships/image" Target="../media/image4.e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emf"/><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image" Target="../media/image5.emf"/><Relationship Id="rId7" Type="http://schemas.openxmlformats.org/officeDocument/2006/relationships/image" Target="../media/image7.e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6.bin"/><Relationship Id="rId5" Type="http://schemas.openxmlformats.org/officeDocument/2006/relationships/image" Target="../media/image6.wmf"/><Relationship Id="rId4" Type="http://schemas.openxmlformats.org/officeDocument/2006/relationships/oleObject" Target="../embeddings/oleObject5.bin"/><Relationship Id="rId9" Type="http://schemas.openxmlformats.org/officeDocument/2006/relationships/image" Target="../media/image8.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3" Type="http://schemas.openxmlformats.org/officeDocument/2006/relationships/image" Target="../media/image9.emf"/><Relationship Id="rId7" Type="http://schemas.openxmlformats.org/officeDocument/2006/relationships/image" Target="../media/image11.emf"/><Relationship Id="rId12" Type="http://schemas.openxmlformats.org/officeDocument/2006/relationships/oleObject" Target="../embeddings/oleObject13.bin"/><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emf"/><Relationship Id="rId5" Type="http://schemas.openxmlformats.org/officeDocument/2006/relationships/image" Target="../media/image10.e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emf"/></Relationships>
</file>

<file path=ppt/slides/_rels/slide6.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4.bin"/><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oleObject" Target="../embeddings/oleObject15.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oleObject" Target="../embeddings/oleObject16.bin"/><Relationship Id="rId1" Type="http://schemas.openxmlformats.org/officeDocument/2006/relationships/slideLayout" Target="../slideLayouts/slideLayout2.xml"/><Relationship Id="rId5" Type="http://schemas.openxmlformats.org/officeDocument/2006/relationships/image" Target="../media/image18.wmf"/><Relationship Id="rId4" Type="http://schemas.openxmlformats.org/officeDocument/2006/relationships/oleObject" Target="../embeddings/oleObject17.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7.2</a:t>
            </a:r>
          </a:p>
        </p:txBody>
      </p:sp>
      <p:sp>
        <p:nvSpPr>
          <p:cNvPr id="5"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Factoring Trinomials:  </a:t>
            </a:r>
          </a:p>
          <a:p>
            <a:pPr algn="ctr">
              <a:buNone/>
              <a:defRPr/>
            </a:pPr>
            <a:r>
              <a:rPr lang="en-US" b="1" i="1" dirty="0">
                <a:solidFill>
                  <a:srgbClr val="1F497D"/>
                </a:solidFill>
              </a:rPr>
              <a:t>x</a:t>
            </a:r>
            <a:r>
              <a:rPr lang="en-US" b="1" baseline="30000" dirty="0">
                <a:solidFill>
                  <a:srgbClr val="1F497D"/>
                </a:solidFill>
              </a:rPr>
              <a:t>2</a:t>
            </a:r>
            <a:r>
              <a:rPr lang="en-US" b="1" i="1" dirty="0">
                <a:solidFill>
                  <a:srgbClr val="1F497D"/>
                </a:solidFill>
              </a:rPr>
              <a:t> </a:t>
            </a:r>
            <a:r>
              <a:rPr lang="en-US" b="1" dirty="0">
                <a:solidFill>
                  <a:srgbClr val="1F497D"/>
                </a:solidFill>
                <a:latin typeface="Symbol" pitchFamily="18" charset="2"/>
              </a:rPr>
              <a:t>+</a:t>
            </a:r>
            <a:r>
              <a:rPr lang="en-US" b="1" i="1" dirty="0">
                <a:solidFill>
                  <a:srgbClr val="1F497D"/>
                </a:solidFill>
              </a:rPr>
              <a:t> bx </a:t>
            </a:r>
            <a:r>
              <a:rPr lang="en-US" b="1" dirty="0">
                <a:solidFill>
                  <a:srgbClr val="1F497D"/>
                </a:solidFill>
                <a:latin typeface="Symbol" pitchFamily="18" charset="2"/>
              </a:rPr>
              <a:t>+</a:t>
            </a:r>
            <a:r>
              <a:rPr lang="en-US" b="1" i="1" dirty="0">
                <a:solidFill>
                  <a:srgbClr val="1F497D"/>
                </a:solidFill>
              </a:rPr>
              <a:t> 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Procedure: Factoring Trinomials of the Form </a:t>
            </a:r>
            <a:br>
              <a:rPr lang="en-US" dirty="0"/>
            </a:br>
            <a:r>
              <a:rPr lang="en-US" i="1" dirty="0"/>
              <a:t>x</a:t>
            </a:r>
            <a:r>
              <a:rPr lang="en-US" baseline="30000" dirty="0"/>
              <a:t>2 </a:t>
            </a:r>
            <a:r>
              <a:rPr lang="en-US" b="1" dirty="0">
                <a:latin typeface="Symbol" charset="2"/>
                <a:cs typeface="Symbol" charset="2"/>
              </a:rPr>
              <a:t>+</a:t>
            </a:r>
            <a:r>
              <a:rPr lang="en-US" dirty="0"/>
              <a:t> </a:t>
            </a:r>
            <a:r>
              <a:rPr lang="en-US" i="1" dirty="0"/>
              <a:t>bx </a:t>
            </a:r>
            <a:r>
              <a:rPr lang="en-US" b="1" dirty="0">
                <a:latin typeface="Symbol" charset="2"/>
                <a:cs typeface="Symbol" charset="2"/>
              </a:rPr>
              <a:t>+</a:t>
            </a:r>
            <a:r>
              <a:rPr lang="en-US" dirty="0"/>
              <a:t> </a:t>
            </a:r>
            <a:r>
              <a:rPr lang="en-US" i="1" dirty="0"/>
              <a:t>c </a:t>
            </a:r>
            <a:r>
              <a:rPr lang="en-US" dirty="0"/>
              <a:t>(cont.)</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1783822"/>
          </a:xfrm>
          <a:prstGeom prst="rect">
            <a:avLst/>
          </a:prstGeom>
          <a:solidFill>
            <a:srgbClr val="FFFFCC"/>
          </a:solidFill>
          <a:ln w="28575">
            <a:solidFill>
              <a:srgbClr val="000000"/>
            </a:solidFill>
          </a:ln>
        </p:spPr>
        <p:txBody>
          <a:bodyPr>
            <a:spAutoFit/>
          </a:bodyPr>
          <a:lstStyle/>
          <a:p>
            <a:pPr marL="514350" indent="-514350">
              <a:lnSpc>
                <a:spcPct val="80000"/>
              </a:lnSpc>
              <a:buFont typeface="+mj-lt"/>
              <a:buAutoNum type="arabicPeriod" startAt="2"/>
              <a:tabLst>
                <a:tab pos="457200" algn="l"/>
              </a:tabLst>
            </a:pP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negative, then one factor must be positive and the other negative.</a:t>
            </a:r>
          </a:p>
          <a:p>
            <a:pPr algn="just">
              <a:lnSpc>
                <a:spcPct val="80000"/>
              </a:lnSpc>
              <a:spcBef>
                <a:spcPts val="1200"/>
              </a:spcBef>
              <a:tabLst>
                <a:tab pos="457200" algn="l"/>
              </a:tabLst>
            </a:pPr>
            <a:r>
              <a:rPr lang="en-US" i="0" dirty="0">
                <a:solidFill>
                  <a:srgbClr val="000000"/>
                </a:solidFill>
              </a:rPr>
              <a:t>	Examples: </a:t>
            </a:r>
            <a:r>
              <a:rPr lang="en-US" i="1" dirty="0">
                <a:solidFill>
                  <a:srgbClr val="000000"/>
                </a:solidFill>
              </a:rPr>
              <a:t>x</a:t>
            </a:r>
            <a:r>
              <a:rPr lang="en-US" i="0" baseline="30000" dirty="0">
                <a:solidFill>
                  <a:srgbClr val="000000"/>
                </a:solidFill>
              </a:rPr>
              <a:t>2</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6</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 </a:t>
            </a:r>
            <a:r>
              <a:rPr lang="en-US" i="0"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7)(</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1) and</a:t>
            </a:r>
          </a:p>
          <a:p>
            <a:pPr algn="just">
              <a:lnSpc>
                <a:spcPct val="80000"/>
              </a:lnSpc>
              <a:spcBef>
                <a:spcPts val="1200"/>
              </a:spcBef>
              <a:tabLst>
                <a:tab pos="457200" algn="l"/>
              </a:tabLst>
            </a:pPr>
            <a:r>
              <a:rPr lang="en-US" i="0" dirty="0">
                <a:solidFill>
                  <a:srgbClr val="000000"/>
                </a:solidFill>
              </a:rPr>
              <a:t>			  </a:t>
            </a:r>
            <a:r>
              <a:rPr lang="en-US" i="1" dirty="0">
                <a:solidFill>
                  <a:srgbClr val="000000"/>
                </a:solidFill>
              </a:rPr>
              <a:t>x</a:t>
            </a:r>
            <a:r>
              <a:rPr lang="en-US" i="0" baseline="30000" dirty="0">
                <a:solidFill>
                  <a:srgbClr val="000000"/>
                </a:solidFill>
              </a:rPr>
              <a:t>2</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6</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1)</a:t>
            </a:r>
          </a:p>
        </p:txBody>
      </p:sp>
    </p:spTree>
    <p:extLst>
      <p:ext uri="{BB962C8B-B14F-4D97-AF65-F5344CB8AC3E}">
        <p14:creationId xmlns:p14="http://schemas.microsoft.com/office/powerpoint/2010/main" val="3027176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a:t>
            </a:r>
            <a:r>
              <a:rPr lang="en-US" dirty="0"/>
              <a:t>Finding a Common Monomial Factor</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Completely factor </a:t>
            </a:r>
            <a:r>
              <a:rPr lang="en-US" dirty="0"/>
              <a:t>each trinomial by first factoring out the GCF in the form of a common monomial factor.</a:t>
            </a:r>
            <a:endParaRPr lang="en-US" i="0" dirty="0">
              <a:solidFill>
                <a:schemeClr val="tx1"/>
              </a:solidFill>
            </a:endParaRPr>
          </a:p>
          <a:p>
            <a:pPr marL="514350" indent="-514350">
              <a:buClr>
                <a:srgbClr val="366092"/>
              </a:buClr>
              <a:buFont typeface="+mj-lt"/>
              <a:buAutoNum type="alphaLcPeriod"/>
            </a:pPr>
            <a:r>
              <a:rPr lang="en-US" i="0" dirty="0">
                <a:solidFill>
                  <a:srgbClr val="0000FF"/>
                </a:solidFill>
              </a:rPr>
              <a:t>5</a:t>
            </a:r>
            <a:r>
              <a:rPr lang="en-US" i="1" dirty="0">
                <a:solidFill>
                  <a:srgbClr val="0000FF"/>
                </a:solidFill>
              </a:rPr>
              <a:t>x</a:t>
            </a:r>
            <a:r>
              <a:rPr lang="en-US" i="0" baseline="30000" dirty="0">
                <a:solidFill>
                  <a:srgbClr val="0000FF"/>
                </a:solidFill>
              </a:rPr>
              <a:t>3</a:t>
            </a:r>
            <a:r>
              <a:rPr lang="en-US" i="0" dirty="0">
                <a:solidFill>
                  <a:srgbClr val="0000FF"/>
                </a:solidFill>
              </a:rPr>
              <a:t> – 15</a:t>
            </a:r>
            <a:r>
              <a:rPr lang="en-US" i="1" dirty="0">
                <a:solidFill>
                  <a:srgbClr val="0000FF"/>
                </a:solidFill>
              </a:rPr>
              <a:t>x</a:t>
            </a:r>
            <a:r>
              <a:rPr lang="en-US" i="0" baseline="30000" dirty="0">
                <a:solidFill>
                  <a:srgbClr val="0000FF"/>
                </a:solidFill>
              </a:rPr>
              <a:t>2</a:t>
            </a:r>
            <a:r>
              <a:rPr lang="en-US" i="0" dirty="0">
                <a:solidFill>
                  <a:srgbClr val="0000FF"/>
                </a:solidFill>
              </a:rPr>
              <a:t> </a:t>
            </a:r>
            <a:r>
              <a:rPr lang="en-US" i="0" dirty="0">
                <a:solidFill>
                  <a:srgbClr val="0000FF"/>
                </a:solidFill>
                <a:latin typeface="Symbol" charset="2"/>
                <a:cs typeface="Symbol" charset="2"/>
              </a:rPr>
              <a:t>+</a:t>
            </a:r>
            <a:r>
              <a:rPr lang="en-US" i="0" dirty="0">
                <a:solidFill>
                  <a:srgbClr val="0000FF"/>
                </a:solidFill>
              </a:rPr>
              <a:t> 10</a:t>
            </a:r>
            <a:r>
              <a:rPr lang="en-US" i="1" dirty="0">
                <a:solidFill>
                  <a:srgbClr val="0000FF"/>
                </a:solidFill>
              </a:rPr>
              <a:t>x</a:t>
            </a:r>
          </a:p>
          <a:p>
            <a:pPr marL="514350" indent="-514350">
              <a:buClr>
                <a:srgbClr val="366092"/>
              </a:buClr>
              <a:buFont typeface="+mj-lt"/>
              <a:buAutoNum type="alphaLcPeriod"/>
            </a:pPr>
            <a:r>
              <a:rPr lang="en-US" dirty="0">
                <a:solidFill>
                  <a:srgbClr val="0000FF"/>
                </a:solidFill>
              </a:rPr>
              <a:t>10</a:t>
            </a:r>
            <a:r>
              <a:rPr lang="en-US" i="1" dirty="0">
                <a:solidFill>
                  <a:srgbClr val="0000FF"/>
                </a:solidFill>
              </a:rPr>
              <a:t>y</a:t>
            </a:r>
            <a:r>
              <a:rPr lang="en-US" baseline="30000" dirty="0">
                <a:solidFill>
                  <a:srgbClr val="0000FF"/>
                </a:solidFill>
              </a:rPr>
              <a:t>5 </a:t>
            </a:r>
            <a:r>
              <a:rPr lang="en-US" dirty="0">
                <a:solidFill>
                  <a:srgbClr val="0000FF"/>
                </a:solidFill>
                <a:latin typeface="Symbol" pitchFamily="18" charset="2"/>
              </a:rPr>
              <a:t>-</a:t>
            </a:r>
            <a:r>
              <a:rPr lang="en-US" dirty="0">
                <a:solidFill>
                  <a:srgbClr val="0000FF"/>
                </a:solidFill>
              </a:rPr>
              <a:t> 20</a:t>
            </a:r>
            <a:r>
              <a:rPr lang="en-US" i="1" dirty="0">
                <a:solidFill>
                  <a:srgbClr val="0000FF"/>
                </a:solidFill>
              </a:rPr>
              <a:t>y</a:t>
            </a:r>
            <a:r>
              <a:rPr lang="en-US" baseline="30000" dirty="0">
                <a:solidFill>
                  <a:srgbClr val="0000FF"/>
                </a:solidFill>
              </a:rPr>
              <a:t>4 </a:t>
            </a:r>
            <a:r>
              <a:rPr lang="en-US" dirty="0">
                <a:solidFill>
                  <a:srgbClr val="0000FF"/>
                </a:solidFill>
                <a:latin typeface="Symbol" pitchFamily="18" charset="2"/>
              </a:rPr>
              <a:t>-</a:t>
            </a:r>
            <a:r>
              <a:rPr lang="en-US" dirty="0">
                <a:solidFill>
                  <a:srgbClr val="0000FF"/>
                </a:solidFill>
              </a:rPr>
              <a:t> 80</a:t>
            </a:r>
            <a:r>
              <a:rPr lang="en-US" i="1" dirty="0">
                <a:solidFill>
                  <a:srgbClr val="0000FF"/>
                </a:solidFill>
              </a:rPr>
              <a:t>y</a:t>
            </a:r>
            <a:r>
              <a:rPr lang="en-US" baseline="30000" dirty="0">
                <a:solidFill>
                  <a:srgbClr val="0000FF"/>
                </a:solidFill>
              </a:rPr>
              <a:t>3</a:t>
            </a:r>
            <a:endParaRPr lang="en-US" dirty="0">
              <a:solidFill>
                <a:srgbClr val="0000FF"/>
              </a:solidFill>
            </a:endParaRPr>
          </a:p>
          <a:p>
            <a:pPr marL="0" indent="0">
              <a:lnSpc>
                <a:spcPct val="150000"/>
              </a:lnSpc>
              <a:buFont typeface="Courier New" pitchFamily="49" charset="0"/>
              <a:buNone/>
            </a:pPr>
            <a:r>
              <a:rPr lang="en-US" b="1" i="0" dirty="0">
                <a:solidFill>
                  <a:schemeClr val="tx1"/>
                </a:solidFill>
              </a:rPr>
              <a:t>Solution</a:t>
            </a:r>
          </a:p>
          <a:p>
            <a:r>
              <a:rPr lang="en-US" dirty="0">
                <a:solidFill>
                  <a:schemeClr val="tx1"/>
                </a:solidFill>
              </a:rPr>
              <a:t>a. </a:t>
            </a:r>
            <a:r>
              <a:rPr lang="en-US" i="0" dirty="0">
                <a:solidFill>
                  <a:schemeClr val="tx1"/>
                </a:solidFill>
              </a:rPr>
              <a:t>First factor out the GCF, </a:t>
            </a:r>
            <a:r>
              <a:rPr lang="en-US" i="0" dirty="0">
                <a:solidFill>
                  <a:srgbClr val="FF00FF"/>
                </a:solidFill>
              </a:rPr>
              <a:t>5</a:t>
            </a:r>
            <a:r>
              <a:rPr lang="en-US" i="1" dirty="0">
                <a:solidFill>
                  <a:srgbClr val="FF00FF"/>
                </a:solidFill>
              </a:rPr>
              <a:t>x</a:t>
            </a:r>
            <a:r>
              <a:rPr lang="en-US" i="0" dirty="0">
                <a:solidFill>
                  <a:schemeClr val="tx1"/>
                </a:solidFill>
              </a:rPr>
              <a:t>.</a:t>
            </a:r>
          </a:p>
        </p:txBody>
      </p:sp>
      <p:graphicFrame>
        <p:nvGraphicFramePr>
          <p:cNvPr id="6" name="Object 4"/>
          <p:cNvGraphicFramePr>
            <a:graphicFrameLocks noChangeAspect="1"/>
          </p:cNvGraphicFramePr>
          <p:nvPr>
            <p:extLst>
              <p:ext uri="{D42A27DB-BD31-4B8C-83A1-F6EECF244321}">
                <p14:modId xmlns:p14="http://schemas.microsoft.com/office/powerpoint/2010/main" val="1956226984"/>
              </p:ext>
            </p:extLst>
          </p:nvPr>
        </p:nvGraphicFramePr>
        <p:xfrm>
          <a:off x="884904" y="4536154"/>
          <a:ext cx="2349500" cy="381000"/>
        </p:xfrm>
        <a:graphic>
          <a:graphicData uri="http://schemas.openxmlformats.org/presentationml/2006/ole">
            <mc:AlternateContent xmlns:mc="http://schemas.openxmlformats.org/markup-compatibility/2006">
              <mc:Choice xmlns:v="urn:schemas-microsoft-com:vml" Requires="v">
                <p:oleObj name="Equation" r:id="rId2" imgW="2349500" imgH="381000" progId="Equation.DSMT4">
                  <p:embed/>
                </p:oleObj>
              </mc:Choice>
              <mc:Fallback>
                <p:oleObj name="Equation" r:id="rId2" imgW="2349500" imgH="381000" progId="Equation.DSMT4">
                  <p:embed/>
                  <p:pic>
                    <p:nvPicPr>
                      <p:cNvPr id="0" name="Picture 26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4904" y="4536154"/>
                        <a:ext cx="234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 Box 5"/>
          <p:cNvSpPr txBox="1">
            <a:spLocks noChangeArrowheads="1"/>
          </p:cNvSpPr>
          <p:nvPr/>
        </p:nvSpPr>
        <p:spPr bwMode="auto">
          <a:xfrm>
            <a:off x="5715000" y="4495800"/>
            <a:ext cx="3200400" cy="701675"/>
          </a:xfrm>
          <a:prstGeom prst="rect">
            <a:avLst/>
          </a:prstGeom>
          <a:noFill/>
          <a:ln w="9525">
            <a:noFill/>
            <a:miter lim="800000"/>
            <a:headEnd/>
            <a:tailEnd/>
          </a:ln>
          <a:effectLst/>
        </p:spPr>
        <p:txBody>
          <a:bodyPr>
            <a:spAutoFit/>
          </a:bodyPr>
          <a:lstStyle/>
          <a:p>
            <a:pPr>
              <a:spcBef>
                <a:spcPct val="50000"/>
              </a:spcBef>
            </a:pPr>
            <a:r>
              <a:rPr lang="en-US" sz="2000" dirty="0">
                <a:solidFill>
                  <a:srgbClr val="008080"/>
                </a:solidFill>
                <a:latin typeface="Calibri" pitchFamily="34" charset="0"/>
              </a:rPr>
              <a:t>Factored, but not completely factored </a:t>
            </a:r>
          </a:p>
        </p:txBody>
      </p:sp>
      <p:graphicFrame>
        <p:nvGraphicFramePr>
          <p:cNvPr id="8" name="Object 3"/>
          <p:cNvGraphicFramePr>
            <a:graphicFrameLocks noChangeAspect="1"/>
          </p:cNvGraphicFramePr>
          <p:nvPr>
            <p:extLst>
              <p:ext uri="{D42A27DB-BD31-4B8C-83A1-F6EECF244321}">
                <p14:modId xmlns:p14="http://schemas.microsoft.com/office/powerpoint/2010/main" val="3886554621"/>
              </p:ext>
            </p:extLst>
          </p:nvPr>
        </p:nvGraphicFramePr>
        <p:xfrm>
          <a:off x="3276600" y="4499387"/>
          <a:ext cx="2413000" cy="571500"/>
        </p:xfrm>
        <a:graphic>
          <a:graphicData uri="http://schemas.openxmlformats.org/presentationml/2006/ole">
            <mc:AlternateContent xmlns:mc="http://schemas.openxmlformats.org/markup-compatibility/2006">
              <mc:Choice xmlns:v="urn:schemas-microsoft-com:vml" Requires="v">
                <p:oleObj name="Equation" r:id="rId4" imgW="2413000" imgH="571500" progId="Equation.DSMT4">
                  <p:embed/>
                </p:oleObj>
              </mc:Choice>
              <mc:Fallback>
                <p:oleObj name="Equation" r:id="rId4" imgW="2413000" imgH="571500" progId="Equation.DSMT4">
                  <p:embed/>
                  <p:pic>
                    <p:nvPicPr>
                      <p:cNvPr id="0" name="Picture 26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6600" y="4499387"/>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095512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Now factor the trinomial </a:t>
            </a:r>
            <a:r>
              <a:rPr lang="en-US" i="1" dirty="0">
                <a:solidFill>
                  <a:srgbClr val="000066"/>
                </a:solidFill>
              </a:rPr>
              <a:t>x</a:t>
            </a:r>
            <a:r>
              <a:rPr lang="en-US" i="0" baseline="30000" dirty="0">
                <a:solidFill>
                  <a:srgbClr val="000066"/>
                </a:solidFill>
              </a:rPr>
              <a:t>2</a:t>
            </a:r>
            <a:r>
              <a:rPr lang="en-US" i="0" dirty="0">
                <a:solidFill>
                  <a:srgbClr val="000066"/>
                </a:solidFill>
              </a:rPr>
              <a:t> </a:t>
            </a:r>
            <a:r>
              <a:rPr lang="en-US" i="0" dirty="0">
                <a:solidFill>
                  <a:srgbClr val="000066"/>
                </a:solidFill>
                <a:latin typeface="Symbol" pitchFamily="18" charset="2"/>
              </a:rPr>
              <a:t>-</a:t>
            </a:r>
            <a:r>
              <a:rPr lang="en-US" i="0" dirty="0">
                <a:solidFill>
                  <a:srgbClr val="000066"/>
                </a:solidFill>
              </a:rPr>
              <a:t> 3</a:t>
            </a:r>
            <a:r>
              <a:rPr lang="en-US" i="1" dirty="0">
                <a:solidFill>
                  <a:srgbClr val="000066"/>
                </a:solidFill>
              </a:rPr>
              <a:t>x</a:t>
            </a:r>
            <a:r>
              <a:rPr lang="en-US" i="0" dirty="0">
                <a:solidFill>
                  <a:srgbClr val="000066"/>
                </a:solidFill>
              </a:rPr>
              <a:t> </a:t>
            </a:r>
            <a:r>
              <a:rPr lang="en-US" i="0" dirty="0">
                <a:solidFill>
                  <a:srgbClr val="000066"/>
                </a:solidFill>
                <a:latin typeface="Symbol" charset="2"/>
                <a:cs typeface="Symbol" charset="2"/>
              </a:rPr>
              <a:t>+</a:t>
            </a:r>
            <a:r>
              <a:rPr lang="en-US" i="0" dirty="0">
                <a:solidFill>
                  <a:srgbClr val="000066"/>
                </a:solidFill>
              </a:rPr>
              <a:t> 2</a:t>
            </a:r>
            <a:r>
              <a:rPr lang="en-US" i="0" dirty="0">
                <a:solidFill>
                  <a:schemeClr val="tx1"/>
                </a:solidFill>
              </a:rPr>
              <a:t>. Look for factors of </a:t>
            </a:r>
            <a:r>
              <a:rPr lang="en-US" dirty="0">
                <a:solidFill>
                  <a:schemeClr val="tx1"/>
                </a:solidFill>
                <a:latin typeface="Symbol" charset="2"/>
                <a:cs typeface="Symbol" charset="2"/>
              </a:rPr>
              <a:t>+</a:t>
            </a:r>
            <a:r>
              <a:rPr lang="en-US" i="0" dirty="0">
                <a:solidFill>
                  <a:schemeClr val="tx1"/>
                </a:solidFill>
              </a:rPr>
              <a:t>2 that add up to </a:t>
            </a:r>
            <a:r>
              <a:rPr lang="en-US" i="0" dirty="0">
                <a:solidFill>
                  <a:schemeClr val="tx1"/>
                </a:solidFill>
                <a:latin typeface="Symbol" pitchFamily="18" charset="2"/>
              </a:rPr>
              <a:t>-</a:t>
            </a:r>
            <a:r>
              <a:rPr lang="en-US" i="0" dirty="0">
                <a:solidFill>
                  <a:schemeClr val="tx1"/>
                </a:solidFill>
              </a:rPr>
              <a:t>3. Because </a:t>
            </a:r>
            <a:r>
              <a:rPr lang="en-US" i="0" dirty="0">
                <a:solidFill>
                  <a:srgbClr val="9900FF"/>
                </a:solidFill>
              </a:rPr>
              <a:t>(</a:t>
            </a:r>
            <a:r>
              <a:rPr lang="en-US" i="0" dirty="0">
                <a:solidFill>
                  <a:srgbClr val="9900FF"/>
                </a:solidFill>
                <a:latin typeface="Symbol" pitchFamily="18" charset="2"/>
              </a:rPr>
              <a:t>-</a:t>
            </a:r>
            <a:r>
              <a:rPr lang="en-US" i="0" dirty="0">
                <a:solidFill>
                  <a:srgbClr val="9900FF"/>
                </a:solidFill>
              </a:rPr>
              <a:t>1)(</a:t>
            </a:r>
            <a:r>
              <a:rPr lang="en-US" dirty="0">
                <a:solidFill>
                  <a:srgbClr val="9900FF"/>
                </a:solidFill>
                <a:latin typeface="Symbol" pitchFamily="18" charset="2"/>
              </a:rPr>
              <a:t>-</a:t>
            </a:r>
            <a:r>
              <a:rPr lang="en-US" i="0" dirty="0">
                <a:solidFill>
                  <a:srgbClr val="9900FF"/>
                </a:solidFill>
              </a:rPr>
              <a:t>2) </a:t>
            </a:r>
            <a:r>
              <a:rPr lang="en-US" i="0" dirty="0">
                <a:solidFill>
                  <a:srgbClr val="9900FF"/>
                </a:solidFill>
                <a:latin typeface="Symbol" charset="2"/>
                <a:cs typeface="Symbol" charset="2"/>
              </a:rPr>
              <a:t>=</a:t>
            </a:r>
            <a:r>
              <a:rPr lang="en-US" i="0" dirty="0">
                <a:solidFill>
                  <a:srgbClr val="9900FF"/>
                </a:solidFill>
              </a:rPr>
              <a:t> </a:t>
            </a:r>
            <a:r>
              <a:rPr lang="en-US" i="0" dirty="0">
                <a:solidFill>
                  <a:srgbClr val="9900FF"/>
                </a:solidFill>
                <a:latin typeface="Symbol" charset="2"/>
                <a:cs typeface="Symbol" charset="2"/>
              </a:rPr>
              <a:t>+</a:t>
            </a:r>
            <a:r>
              <a:rPr lang="en-US" i="0" dirty="0">
                <a:solidFill>
                  <a:srgbClr val="9900FF"/>
                </a:solidFill>
              </a:rPr>
              <a:t>2</a:t>
            </a:r>
            <a:r>
              <a:rPr lang="en-US" i="0" dirty="0">
                <a:solidFill>
                  <a:schemeClr val="tx1"/>
                </a:solidFill>
              </a:rPr>
              <a:t> and          </a:t>
            </a:r>
            <a:r>
              <a:rPr lang="en-US" i="0" dirty="0">
                <a:solidFill>
                  <a:srgbClr val="9900FF"/>
                </a:solidFill>
              </a:rPr>
              <a:t>(</a:t>
            </a:r>
            <a:r>
              <a:rPr lang="en-US" i="0" dirty="0">
                <a:solidFill>
                  <a:srgbClr val="9900FF"/>
                </a:solidFill>
                <a:latin typeface="Symbol" pitchFamily="18" charset="2"/>
              </a:rPr>
              <a:t>-</a:t>
            </a:r>
            <a:r>
              <a:rPr lang="en-US" i="0" dirty="0">
                <a:solidFill>
                  <a:srgbClr val="9900FF"/>
                </a:solidFill>
              </a:rPr>
              <a:t>1) + (</a:t>
            </a:r>
            <a:r>
              <a:rPr lang="en-US" dirty="0">
                <a:solidFill>
                  <a:srgbClr val="9900FF"/>
                </a:solidFill>
                <a:latin typeface="Symbol" pitchFamily="18" charset="2"/>
              </a:rPr>
              <a:t>-</a:t>
            </a:r>
            <a:r>
              <a:rPr lang="en-US" i="0" dirty="0">
                <a:solidFill>
                  <a:srgbClr val="9900FF"/>
                </a:solidFill>
              </a:rPr>
              <a:t>2) </a:t>
            </a:r>
            <a:r>
              <a:rPr lang="en-US" dirty="0">
                <a:solidFill>
                  <a:srgbClr val="9900FF"/>
                </a:solidFill>
                <a:latin typeface="Symbol" pitchFamily="18" charset="2"/>
              </a:rPr>
              <a:t>=</a:t>
            </a:r>
            <a:r>
              <a:rPr lang="en-US" i="0" dirty="0">
                <a:solidFill>
                  <a:srgbClr val="9900FF"/>
                </a:solidFill>
              </a:rPr>
              <a:t> </a:t>
            </a:r>
            <a:r>
              <a:rPr lang="en-US" dirty="0">
                <a:solidFill>
                  <a:srgbClr val="9900FF"/>
                </a:solidFill>
                <a:latin typeface="Symbol" pitchFamily="18" charset="2"/>
              </a:rPr>
              <a:t>-</a:t>
            </a:r>
            <a:r>
              <a:rPr lang="en-US" i="0" dirty="0">
                <a:solidFill>
                  <a:srgbClr val="9900FF"/>
                </a:solidFill>
              </a:rPr>
              <a:t>3</a:t>
            </a:r>
            <a:r>
              <a:rPr lang="en-US" i="0" dirty="0">
                <a:solidFill>
                  <a:schemeClr val="tx1"/>
                </a:solidFill>
              </a:rPr>
              <a:t>, we have</a:t>
            </a: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797765325"/>
              </p:ext>
            </p:extLst>
          </p:nvPr>
        </p:nvGraphicFramePr>
        <p:xfrm>
          <a:off x="533400" y="3037554"/>
          <a:ext cx="2349500" cy="381000"/>
        </p:xfrm>
        <a:graphic>
          <a:graphicData uri="http://schemas.openxmlformats.org/presentationml/2006/ole">
            <mc:AlternateContent xmlns:mc="http://schemas.openxmlformats.org/markup-compatibility/2006">
              <mc:Choice xmlns:v="urn:schemas-microsoft-com:vml" Requires="v">
                <p:oleObj name="Equation" r:id="rId2" imgW="2349500" imgH="381000" progId="Equation.DSMT4">
                  <p:embed/>
                </p:oleObj>
              </mc:Choice>
              <mc:Fallback>
                <p:oleObj name="Equation" r:id="rId2" imgW="2349500" imgH="381000" progId="Equation.DSMT4">
                  <p:embed/>
                  <p:pic>
                    <p:nvPicPr>
                      <p:cNvPr id="0" name="Picture 39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037554"/>
                        <a:ext cx="234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extLst>
              <p:ext uri="{D42A27DB-BD31-4B8C-83A1-F6EECF244321}">
                <p14:modId xmlns:p14="http://schemas.microsoft.com/office/powerpoint/2010/main" val="3851235098"/>
              </p:ext>
            </p:extLst>
          </p:nvPr>
        </p:nvGraphicFramePr>
        <p:xfrm>
          <a:off x="3003344" y="3001296"/>
          <a:ext cx="2413000" cy="571500"/>
        </p:xfrm>
        <a:graphic>
          <a:graphicData uri="http://schemas.openxmlformats.org/presentationml/2006/ole">
            <mc:AlternateContent xmlns:mc="http://schemas.openxmlformats.org/markup-compatibility/2006">
              <mc:Choice xmlns:v="urn:schemas-microsoft-com:vml" Requires="v">
                <p:oleObj name="Equation" r:id="rId4" imgW="2413000" imgH="571500" progId="Equation.DSMT4">
                  <p:embed/>
                </p:oleObj>
              </mc:Choice>
              <mc:Fallback>
                <p:oleObj name="Equation" r:id="rId4" imgW="2413000" imgH="571500" progId="Equation.DSMT4">
                  <p:embed/>
                  <p:pic>
                    <p:nvPicPr>
                      <p:cNvPr id="0" name="Picture 39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03344" y="3001296"/>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4167232017"/>
              </p:ext>
            </p:extLst>
          </p:nvPr>
        </p:nvGraphicFramePr>
        <p:xfrm>
          <a:off x="2982913" y="3722688"/>
          <a:ext cx="4918075" cy="492125"/>
        </p:xfrm>
        <a:graphic>
          <a:graphicData uri="http://schemas.openxmlformats.org/presentationml/2006/ole">
            <mc:AlternateContent xmlns:mc="http://schemas.openxmlformats.org/markup-compatibility/2006">
              <mc:Choice xmlns:v="urn:schemas-microsoft-com:vml" Requires="v">
                <p:oleObj name="Equation" r:id="rId6" imgW="4902120" imgH="482400" progId="Equation.DSMT4">
                  <p:embed/>
                </p:oleObj>
              </mc:Choice>
              <mc:Fallback>
                <p:oleObj name="Equation" r:id="rId6" imgW="4902120" imgH="482400" progId="Equation.DSMT4">
                  <p:embed/>
                  <p:pic>
                    <p:nvPicPr>
                      <p:cNvPr id="0" name="Picture 395"/>
                      <p:cNvPicPr>
                        <a:picLocks noChangeAspect="1" noChangeArrowheads="1"/>
                      </p:cNvPicPr>
                      <p:nvPr/>
                    </p:nvPicPr>
                    <p:blipFill>
                      <a:blip r:embed="rId7"/>
                      <a:srcRect/>
                      <a:stretch>
                        <a:fillRect/>
                      </a:stretch>
                    </p:blipFill>
                    <p:spPr bwMode="auto">
                      <a:xfrm>
                        <a:off x="2982913" y="3722688"/>
                        <a:ext cx="4918075"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562649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sp>
        <p:nvSpPr>
          <p:cNvPr id="5" name="Rectangle 3"/>
          <p:cNvSpPr>
            <a:spLocks noGrp="1"/>
          </p:cNvSpPr>
          <p:nvPr>
            <p:ph idx="1"/>
          </p:nvPr>
        </p:nvSpPr>
        <p:spPr>
          <a:xfrm>
            <a:off x="457200" y="1280160"/>
            <a:ext cx="8229600" cy="4572000"/>
          </a:xfrm>
          <a:prstGeom prst="rect">
            <a:avLst/>
          </a:prstGeom>
          <a:noFill/>
          <a:ln w="12700">
            <a:noFill/>
          </a:ln>
        </p:spPr>
        <p:txBody>
          <a:bodyPr/>
          <a:lstStyle/>
          <a:p>
            <a:pPr marL="0" indent="0">
              <a:buFont typeface="Courier New" pitchFamily="49" charset="0"/>
              <a:buNone/>
            </a:pPr>
            <a:r>
              <a:rPr lang="en-US" b="1" i="0" dirty="0">
                <a:solidFill>
                  <a:schemeClr val="tx1"/>
                </a:solidFill>
              </a:rPr>
              <a:t>Check</a:t>
            </a:r>
          </a:p>
          <a:p>
            <a:pPr marL="0" indent="0">
              <a:buFont typeface="Courier New" pitchFamily="49" charset="0"/>
              <a:buNone/>
            </a:pPr>
            <a:r>
              <a:rPr lang="en-US" i="0" dirty="0">
                <a:solidFill>
                  <a:schemeClr val="tx1"/>
                </a:solidFill>
              </a:rPr>
              <a:t>The factoring can be checked by multiplying the factors. </a:t>
            </a: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78032032"/>
              </p:ext>
            </p:extLst>
          </p:nvPr>
        </p:nvGraphicFramePr>
        <p:xfrm>
          <a:off x="571500" y="2857500"/>
          <a:ext cx="2247900" cy="469900"/>
        </p:xfrm>
        <a:graphic>
          <a:graphicData uri="http://schemas.openxmlformats.org/presentationml/2006/ole">
            <mc:AlternateContent xmlns:mc="http://schemas.openxmlformats.org/markup-compatibility/2006">
              <mc:Choice xmlns:v="urn:schemas-microsoft-com:vml" Requires="v">
                <p:oleObj name="Equation" r:id="rId2" imgW="2247900" imgH="469900" progId="Equation.DSMT4">
                  <p:embed/>
                </p:oleObj>
              </mc:Choice>
              <mc:Fallback>
                <p:oleObj name="Equation" r:id="rId2" imgW="2247900" imgH="469900" progId="Equation.DSMT4">
                  <p:embed/>
                  <p:pic>
                    <p:nvPicPr>
                      <p:cNvPr id="0" name="Picture 5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 y="2857500"/>
                        <a:ext cx="22479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extLst>
              <p:ext uri="{D42A27DB-BD31-4B8C-83A1-F6EECF244321}">
                <p14:modId xmlns:p14="http://schemas.microsoft.com/office/powerpoint/2010/main" val="1993656620"/>
              </p:ext>
            </p:extLst>
          </p:nvPr>
        </p:nvGraphicFramePr>
        <p:xfrm>
          <a:off x="2940050" y="4210050"/>
          <a:ext cx="5575300" cy="457200"/>
        </p:xfrm>
        <a:graphic>
          <a:graphicData uri="http://schemas.openxmlformats.org/presentationml/2006/ole">
            <mc:AlternateContent xmlns:mc="http://schemas.openxmlformats.org/markup-compatibility/2006">
              <mc:Choice xmlns:v="urn:schemas-microsoft-com:vml" Requires="v">
                <p:oleObj name="Equation" r:id="rId4" imgW="5558760" imgH="447840" progId="Equation.DSMT4">
                  <p:embed/>
                </p:oleObj>
              </mc:Choice>
              <mc:Fallback>
                <p:oleObj name="Equation" r:id="rId4" imgW="5558760" imgH="447840" progId="Equation.DSMT4">
                  <p:embed/>
                  <p:pic>
                    <p:nvPicPr>
                      <p:cNvPr id="0" name="Picture 5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0050" y="4210050"/>
                        <a:ext cx="5575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860799203"/>
              </p:ext>
            </p:extLst>
          </p:nvPr>
        </p:nvGraphicFramePr>
        <p:xfrm>
          <a:off x="2933700" y="3467100"/>
          <a:ext cx="2413000" cy="571500"/>
        </p:xfrm>
        <a:graphic>
          <a:graphicData uri="http://schemas.openxmlformats.org/presentationml/2006/ole">
            <mc:AlternateContent xmlns:mc="http://schemas.openxmlformats.org/markup-compatibility/2006">
              <mc:Choice xmlns:v="urn:schemas-microsoft-com:vml" Requires="v">
                <p:oleObj name="Equation" r:id="rId6" imgW="2413000" imgH="571500" progId="Equation.DSMT4">
                  <p:embed/>
                </p:oleObj>
              </mc:Choice>
              <mc:Fallback>
                <p:oleObj name="Equation" r:id="rId6" imgW="2413000" imgH="571500" progId="Equation.DSMT4">
                  <p:embed/>
                  <p:pic>
                    <p:nvPicPr>
                      <p:cNvPr id="0" name="Picture 52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33700" y="3467100"/>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5"/>
          <p:cNvGraphicFramePr>
            <a:graphicFrameLocks noChangeAspect="1"/>
          </p:cNvGraphicFramePr>
          <p:nvPr>
            <p:extLst>
              <p:ext uri="{D42A27DB-BD31-4B8C-83A1-F6EECF244321}">
                <p14:modId xmlns:p14="http://schemas.microsoft.com/office/powerpoint/2010/main" val="3568359673"/>
              </p:ext>
            </p:extLst>
          </p:nvPr>
        </p:nvGraphicFramePr>
        <p:xfrm>
          <a:off x="2933700" y="2804946"/>
          <a:ext cx="2908300" cy="571500"/>
        </p:xfrm>
        <a:graphic>
          <a:graphicData uri="http://schemas.openxmlformats.org/presentationml/2006/ole">
            <mc:AlternateContent xmlns:mc="http://schemas.openxmlformats.org/markup-compatibility/2006">
              <mc:Choice xmlns:v="urn:schemas-microsoft-com:vml" Requires="v">
                <p:oleObj name="Equation" r:id="rId8" imgW="2908300" imgH="571500" progId="Equation.DSMT4">
                  <p:embed/>
                </p:oleObj>
              </mc:Choice>
              <mc:Fallback>
                <p:oleObj name="Equation" r:id="rId8" imgW="2908300" imgH="571500" progId="Equation.DSMT4">
                  <p:embed/>
                  <p:pic>
                    <p:nvPicPr>
                      <p:cNvPr id="0" name="Picture 52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33700" y="2804946"/>
                        <a:ext cx="2908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656761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p:cNvSpPr>
          <p:nvPr>
            <p:ph idx="1"/>
          </p:nvPr>
        </p:nvSpPr>
        <p:spPr>
          <a:xfrm>
            <a:off x="457200" y="1280160"/>
            <a:ext cx="8382000" cy="4612545"/>
          </a:xfrm>
          <a:prstGeom prst="rect">
            <a:avLst/>
          </a:prstGeom>
          <a:noFill/>
        </p:spPr>
        <p:txBody>
          <a:bodyPr wrap="square">
            <a:spAutoFit/>
          </a:bodyPr>
          <a:lstStyle/>
          <a:p>
            <a:pPr marL="514350" indent="-514350">
              <a:buClr>
                <a:srgbClr val="366092"/>
              </a:buClr>
              <a:buFont typeface="+mj-lt"/>
              <a:buAutoNum type="alphaLcPeriod" startAt="2"/>
            </a:pPr>
            <a:r>
              <a:rPr lang="en-US" dirty="0">
                <a:solidFill>
                  <a:schemeClr val="tx1"/>
                </a:solidFill>
              </a:rPr>
              <a:t>First factor out the GCF, </a:t>
            </a:r>
            <a:r>
              <a:rPr lang="en-US" dirty="0">
                <a:solidFill>
                  <a:srgbClr val="FF00FF"/>
                </a:solidFill>
              </a:rPr>
              <a:t>10</a:t>
            </a:r>
            <a:r>
              <a:rPr lang="en-US" i="1" dirty="0">
                <a:solidFill>
                  <a:srgbClr val="FF00FF"/>
                </a:solidFill>
              </a:rPr>
              <a:t>y</a:t>
            </a:r>
            <a:r>
              <a:rPr lang="en-US" baseline="30000" dirty="0">
                <a:solidFill>
                  <a:srgbClr val="FF00FF"/>
                </a:solidFill>
              </a:rPr>
              <a:t>3</a:t>
            </a:r>
            <a:r>
              <a:rPr lang="en-US" dirty="0">
                <a:solidFill>
                  <a:schemeClr val="tx1"/>
                </a:solidFill>
              </a:rPr>
              <a:t>.</a:t>
            </a:r>
          </a:p>
          <a:p>
            <a:pPr marL="0" indent="0">
              <a:lnSpc>
                <a:spcPct val="90000"/>
              </a:lnSpc>
              <a:spcBef>
                <a:spcPts val="2400"/>
              </a:spcBef>
              <a:buFont typeface="Courier New" pitchFamily="49" charset="0"/>
              <a:buNone/>
            </a:pPr>
            <a:endParaRPr lang="en-US" i="0" dirty="0">
              <a:solidFill>
                <a:schemeClr val="tx1"/>
              </a:solidFill>
            </a:endParaRPr>
          </a:p>
          <a:p>
            <a:pPr>
              <a:lnSpc>
                <a:spcPct val="90000"/>
              </a:lnSpc>
              <a:spcBef>
                <a:spcPts val="3600"/>
              </a:spcBef>
            </a:pPr>
            <a:r>
              <a:rPr lang="en-US" i="0" dirty="0">
                <a:solidFill>
                  <a:schemeClr val="tx1"/>
                </a:solidFill>
              </a:rPr>
              <a:t>Now factor the trinomial                     Look for factors of</a:t>
            </a:r>
          </a:p>
          <a:p>
            <a:pPr>
              <a:lnSpc>
                <a:spcPct val="90000"/>
              </a:lnSpc>
              <a:spcBef>
                <a:spcPts val="2000"/>
              </a:spcBef>
            </a:pP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8 </a:t>
            </a:r>
            <a:r>
              <a:rPr lang="en-US" i="0" dirty="0">
                <a:solidFill>
                  <a:schemeClr val="tx1"/>
                </a:solidFill>
              </a:rPr>
              <a:t>that add up to </a:t>
            </a:r>
            <a:r>
              <a:rPr lang="en-US" i="0" dirty="0">
                <a:solidFill>
                  <a:srgbClr val="000099"/>
                </a:solidFill>
                <a:latin typeface="Symbol" pitchFamily="18" charset="2"/>
              </a:rPr>
              <a:t>-</a:t>
            </a:r>
            <a:r>
              <a:rPr lang="en-US" i="0" dirty="0">
                <a:solidFill>
                  <a:srgbClr val="000099"/>
                </a:solidFill>
              </a:rPr>
              <a:t>2</a:t>
            </a:r>
            <a:r>
              <a:rPr lang="en-US" i="0" dirty="0">
                <a:solidFill>
                  <a:schemeClr val="tx1"/>
                </a:solidFill>
              </a:rPr>
              <a:t>. </a:t>
            </a:r>
            <a:r>
              <a:rPr lang="en-US" dirty="0">
                <a:solidFill>
                  <a:schemeClr val="tx1"/>
                </a:solidFill>
              </a:rPr>
              <a:t>Because</a:t>
            </a:r>
            <a:endParaRPr lang="en-US" i="0" dirty="0">
              <a:solidFill>
                <a:schemeClr val="tx1"/>
              </a:solidFill>
            </a:endParaRPr>
          </a:p>
          <a:p>
            <a:pPr>
              <a:lnSpc>
                <a:spcPct val="90000"/>
              </a:lnSpc>
              <a:spcBef>
                <a:spcPts val="2000"/>
              </a:spcBef>
            </a:pPr>
            <a:r>
              <a:rPr lang="en-US" dirty="0">
                <a:solidFill>
                  <a:schemeClr val="tx1"/>
                </a:solidFill>
              </a:rPr>
              <a:t>                           , we have  </a:t>
            </a:r>
          </a:p>
          <a:p>
            <a:endParaRPr lang="en-US" i="0" dirty="0">
              <a:solidFill>
                <a:schemeClr val="tx1"/>
              </a:solidFill>
            </a:endParaRPr>
          </a:p>
          <a:p>
            <a:pPr>
              <a:spcBef>
                <a:spcPts val="2400"/>
              </a:spcBef>
            </a:pPr>
            <a:r>
              <a:rPr lang="en-US" dirty="0">
                <a:solidFill>
                  <a:schemeClr val="tx1"/>
                </a:solidFill>
              </a:rPr>
              <a:t>The factoring can be checked by multiplying the factors.</a:t>
            </a:r>
          </a:p>
        </p:txBody>
      </p:sp>
      <p:graphicFrame>
        <p:nvGraphicFramePr>
          <p:cNvPr id="14" name="Object 4"/>
          <p:cNvGraphicFramePr>
            <a:graphicFrameLocks noChangeAspect="1"/>
          </p:cNvGraphicFramePr>
          <p:nvPr>
            <p:extLst>
              <p:ext uri="{D42A27DB-BD31-4B8C-83A1-F6EECF244321}">
                <p14:modId xmlns:p14="http://schemas.microsoft.com/office/powerpoint/2010/main" val="3227528387"/>
              </p:ext>
            </p:extLst>
          </p:nvPr>
        </p:nvGraphicFramePr>
        <p:xfrm>
          <a:off x="3263900" y="4762500"/>
          <a:ext cx="2717800" cy="571500"/>
        </p:xfrm>
        <a:graphic>
          <a:graphicData uri="http://schemas.openxmlformats.org/presentationml/2006/ole">
            <mc:AlternateContent xmlns:mc="http://schemas.openxmlformats.org/markup-compatibility/2006">
              <mc:Choice xmlns:v="urn:schemas-microsoft-com:vml" Requires="v">
                <p:oleObj name="Equation" r:id="rId2" imgW="2717800" imgH="571500" progId="Equation.DSMT4">
                  <p:embed/>
                </p:oleObj>
              </mc:Choice>
              <mc:Fallback>
                <p:oleObj name="Equation" r:id="rId2" imgW="2717800" imgH="571500" progId="Equation.DSMT4">
                  <p:embed/>
                  <p:pic>
                    <p:nvPicPr>
                      <p:cNvPr id="0" name="Picture 7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63900" y="4762500"/>
                        <a:ext cx="2717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graphicFrame>
        <p:nvGraphicFramePr>
          <p:cNvPr id="6" name="Object 4"/>
          <p:cNvGraphicFramePr>
            <a:graphicFrameLocks noChangeAspect="1"/>
          </p:cNvGraphicFramePr>
          <p:nvPr>
            <p:extLst>
              <p:ext uri="{D42A27DB-BD31-4B8C-83A1-F6EECF244321}">
                <p14:modId xmlns:p14="http://schemas.microsoft.com/office/powerpoint/2010/main" val="1203395283"/>
              </p:ext>
            </p:extLst>
          </p:nvPr>
        </p:nvGraphicFramePr>
        <p:xfrm>
          <a:off x="1066800" y="2089356"/>
          <a:ext cx="2654300" cy="444500"/>
        </p:xfrm>
        <a:graphic>
          <a:graphicData uri="http://schemas.openxmlformats.org/presentationml/2006/ole">
            <mc:AlternateContent xmlns:mc="http://schemas.openxmlformats.org/markup-compatibility/2006">
              <mc:Choice xmlns:v="urn:schemas-microsoft-com:vml" Requires="v">
                <p:oleObj name="Equation" r:id="rId4" imgW="2654300" imgH="444500" progId="Equation.DSMT4">
                  <p:embed/>
                </p:oleObj>
              </mc:Choice>
              <mc:Fallback>
                <p:oleObj name="Equation" r:id="rId4" imgW="2654300" imgH="444500" progId="Equation.DSMT4">
                  <p:embed/>
                  <p:pic>
                    <p:nvPicPr>
                      <p:cNvPr id="0" name="Picture 7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2089356"/>
                        <a:ext cx="2654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163425390"/>
              </p:ext>
            </p:extLst>
          </p:nvPr>
        </p:nvGraphicFramePr>
        <p:xfrm>
          <a:off x="4178300" y="2844800"/>
          <a:ext cx="1511300" cy="457200"/>
        </p:xfrm>
        <a:graphic>
          <a:graphicData uri="http://schemas.openxmlformats.org/presentationml/2006/ole">
            <mc:AlternateContent xmlns:mc="http://schemas.openxmlformats.org/markup-compatibility/2006">
              <mc:Choice xmlns:v="urn:schemas-microsoft-com:vml" Requires="v">
                <p:oleObj name="Equation" r:id="rId6" imgW="1511300" imgH="457200" progId="Equation.DSMT4">
                  <p:embed/>
                </p:oleObj>
              </mc:Choice>
              <mc:Fallback>
                <p:oleObj name="Equation" r:id="rId6" imgW="1511300" imgH="457200" progId="Equation.DSMT4">
                  <p:embed/>
                  <p:pic>
                    <p:nvPicPr>
                      <p:cNvPr id="0" name="Picture 7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78300" y="2844800"/>
                        <a:ext cx="15113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518747591"/>
              </p:ext>
            </p:extLst>
          </p:nvPr>
        </p:nvGraphicFramePr>
        <p:xfrm>
          <a:off x="3835400" y="2057400"/>
          <a:ext cx="2717800" cy="571500"/>
        </p:xfrm>
        <a:graphic>
          <a:graphicData uri="http://schemas.openxmlformats.org/presentationml/2006/ole">
            <mc:AlternateContent xmlns:mc="http://schemas.openxmlformats.org/markup-compatibility/2006">
              <mc:Choice xmlns:v="urn:schemas-microsoft-com:vml" Requires="v">
                <p:oleObj name="Equation" r:id="rId8" imgW="2717800" imgH="571500" progId="Equation.DSMT4">
                  <p:embed/>
                </p:oleObj>
              </mc:Choice>
              <mc:Fallback>
                <p:oleObj name="Equation" r:id="rId8" imgW="2717800" imgH="571500" progId="Equation.DSMT4">
                  <p:embed/>
                  <p:pic>
                    <p:nvPicPr>
                      <p:cNvPr id="0" name="Picture 7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35400" y="2057400"/>
                        <a:ext cx="2717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2035719849"/>
              </p:ext>
            </p:extLst>
          </p:nvPr>
        </p:nvGraphicFramePr>
        <p:xfrm>
          <a:off x="5016500" y="3467100"/>
          <a:ext cx="2628900" cy="596900"/>
        </p:xfrm>
        <a:graphic>
          <a:graphicData uri="http://schemas.openxmlformats.org/presentationml/2006/ole">
            <mc:AlternateContent xmlns:mc="http://schemas.openxmlformats.org/markup-compatibility/2006">
              <mc:Choice xmlns:v="urn:schemas-microsoft-com:vml" Requires="v">
                <p:oleObj name="Equation" r:id="rId10" imgW="2614680" imgH="585000" progId="Equation.DSMT4">
                  <p:embed/>
                </p:oleObj>
              </mc:Choice>
              <mc:Fallback>
                <p:oleObj name="Equation" r:id="rId10" imgW="2614680" imgH="585000" progId="Equation.DSMT4">
                  <p:embed/>
                  <p:pic>
                    <p:nvPicPr>
                      <p:cNvPr id="0" name="Picture 7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16500" y="3467100"/>
                        <a:ext cx="26289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923974645"/>
              </p:ext>
            </p:extLst>
          </p:nvPr>
        </p:nvGraphicFramePr>
        <p:xfrm>
          <a:off x="546100" y="4785852"/>
          <a:ext cx="2654300" cy="444500"/>
        </p:xfrm>
        <a:graphic>
          <a:graphicData uri="http://schemas.openxmlformats.org/presentationml/2006/ole">
            <mc:AlternateContent xmlns:mc="http://schemas.openxmlformats.org/markup-compatibility/2006">
              <mc:Choice xmlns:v="urn:schemas-microsoft-com:vml" Requires="v">
                <p:oleObj name="Equation" r:id="rId12" imgW="2654300" imgH="444500" progId="Equation.DSMT4">
                  <p:embed/>
                </p:oleObj>
              </mc:Choice>
              <mc:Fallback>
                <p:oleObj name="Equation" r:id="rId12" imgW="2654300" imgH="444500" progId="Equation.DSMT4">
                  <p:embed/>
                  <p:pic>
                    <p:nvPicPr>
                      <p:cNvPr id="0" name="Picture 7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6100" y="4785852"/>
                        <a:ext cx="2654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1623331569"/>
              </p:ext>
            </p:extLst>
          </p:nvPr>
        </p:nvGraphicFramePr>
        <p:xfrm>
          <a:off x="6032500" y="4785852"/>
          <a:ext cx="2946400" cy="482600"/>
        </p:xfrm>
        <a:graphic>
          <a:graphicData uri="http://schemas.openxmlformats.org/presentationml/2006/ole">
            <mc:AlternateContent xmlns:mc="http://schemas.openxmlformats.org/markup-compatibility/2006">
              <mc:Choice xmlns:v="urn:schemas-microsoft-com:vml" Requires="v">
                <p:oleObj name="Equation" r:id="rId14" imgW="2946400" imgH="482600" progId="Equation.DSMT4">
                  <p:embed/>
                </p:oleObj>
              </mc:Choice>
              <mc:Fallback>
                <p:oleObj name="Equation" r:id="rId14" imgW="2946400" imgH="482600" progId="Equation.DSMT4">
                  <p:embed/>
                  <p:pic>
                    <p:nvPicPr>
                      <p:cNvPr id="0" name="Picture 7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32500" y="4785852"/>
                        <a:ext cx="2946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3081252444"/>
              </p:ext>
            </p:extLst>
          </p:nvPr>
        </p:nvGraphicFramePr>
        <p:xfrm>
          <a:off x="558800" y="4102100"/>
          <a:ext cx="2171700" cy="596900"/>
        </p:xfrm>
        <a:graphic>
          <a:graphicData uri="http://schemas.openxmlformats.org/presentationml/2006/ole">
            <mc:AlternateContent xmlns:mc="http://schemas.openxmlformats.org/markup-compatibility/2006">
              <mc:Choice xmlns:v="urn:schemas-microsoft-com:vml" Requires="v">
                <p:oleObj name="Equation" r:id="rId16" imgW="2157480" imgH="585000" progId="Equation.DSMT4">
                  <p:embed/>
                </p:oleObj>
              </mc:Choice>
              <mc:Fallback>
                <p:oleObj name="Equation" r:id="rId16" imgW="2157480" imgH="585000" progId="Equation.DSMT4">
                  <p:embed/>
                  <p:pic>
                    <p:nvPicPr>
                      <p:cNvPr id="0" name="Picture 7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58800" y="4102100"/>
                        <a:ext cx="21717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80891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Object 5"/>
          <p:cNvGraphicFramePr>
            <a:graphicFrameLocks noChangeAspect="1"/>
          </p:cNvGraphicFramePr>
          <p:nvPr>
            <p:extLst>
              <p:ext uri="{D42A27DB-BD31-4B8C-83A1-F6EECF244321}">
                <p14:modId xmlns:p14="http://schemas.microsoft.com/office/powerpoint/2010/main" val="472218540"/>
              </p:ext>
            </p:extLst>
          </p:nvPr>
        </p:nvGraphicFramePr>
        <p:xfrm>
          <a:off x="533400" y="2933700"/>
          <a:ext cx="5473700" cy="647700"/>
        </p:xfrm>
        <a:graphic>
          <a:graphicData uri="http://schemas.openxmlformats.org/presentationml/2006/ole">
            <mc:AlternateContent xmlns:mc="http://schemas.openxmlformats.org/markup-compatibility/2006">
              <mc:Choice xmlns:v="urn:schemas-microsoft-com:vml" Requires="v">
                <p:oleObj name="Equation" r:id="rId2" imgW="5457960" imgH="639720" progId="Equation.DSMT4">
                  <p:embed/>
                </p:oleObj>
              </mc:Choice>
              <mc:Fallback>
                <p:oleObj name="Equation" r:id="rId2" imgW="5457960" imgH="639720" progId="Equation.DSMT4">
                  <p:embed/>
                  <p:pic>
                    <p:nvPicPr>
                      <p:cNvPr id="0" name="Picture 3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933700"/>
                        <a:ext cx="54737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a:t>
            </a:r>
            <a:r>
              <a:rPr lang="en-US" dirty="0"/>
              <a:t>Finding a Common Monomial Factor</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Completely factor                             </a:t>
            </a:r>
            <a:r>
              <a:rPr lang="en-US" dirty="0"/>
              <a:t>by first factoring out the GCF in the form of a common monomial factor.   </a:t>
            </a:r>
            <a:endParaRPr lang="en-US" dirty="0">
              <a:solidFill>
                <a:schemeClr val="tx1"/>
              </a:solidFill>
            </a:endParaRPr>
          </a:p>
          <a:p>
            <a:pPr marL="0" indent="0">
              <a:spcBef>
                <a:spcPts val="1200"/>
              </a:spcBef>
              <a:buFont typeface="Courier New" pitchFamily="49" charset="0"/>
              <a:buNone/>
            </a:pPr>
            <a:r>
              <a:rPr lang="en-US" b="1" i="0" dirty="0">
                <a:solidFill>
                  <a:schemeClr val="tx1"/>
                </a:solidFill>
              </a:rPr>
              <a:t>Solution</a:t>
            </a:r>
          </a:p>
        </p:txBody>
      </p:sp>
      <p:graphicFrame>
        <p:nvGraphicFramePr>
          <p:cNvPr id="6" name="Object 4"/>
          <p:cNvGraphicFramePr>
            <a:graphicFrameLocks noChangeAspect="1"/>
          </p:cNvGraphicFramePr>
          <p:nvPr>
            <p:extLst>
              <p:ext uri="{D42A27DB-BD31-4B8C-83A1-F6EECF244321}">
                <p14:modId xmlns:p14="http://schemas.microsoft.com/office/powerpoint/2010/main" val="1102032942"/>
              </p:ext>
            </p:extLst>
          </p:nvPr>
        </p:nvGraphicFramePr>
        <p:xfrm>
          <a:off x="3213100" y="1333500"/>
          <a:ext cx="2171700" cy="381000"/>
        </p:xfrm>
        <a:graphic>
          <a:graphicData uri="http://schemas.openxmlformats.org/presentationml/2006/ole">
            <mc:AlternateContent xmlns:mc="http://schemas.openxmlformats.org/markup-compatibility/2006">
              <mc:Choice xmlns:v="urn:schemas-microsoft-com:vml" Requires="v">
                <p:oleObj name="Equation" r:id="rId4" imgW="2171700" imgH="381000" progId="Equation.DSMT4">
                  <p:embed/>
                </p:oleObj>
              </mc:Choice>
              <mc:Fallback>
                <p:oleObj name="Equation" r:id="rId4" imgW="2171700" imgH="381000" progId="Equation.DSMT4">
                  <p:embed/>
                  <p:pic>
                    <p:nvPicPr>
                      <p:cNvPr id="0" name="Picture 3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3100" y="1333500"/>
                        <a:ext cx="21717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582961260"/>
              </p:ext>
            </p:extLst>
          </p:nvPr>
        </p:nvGraphicFramePr>
        <p:xfrm>
          <a:off x="2692400" y="3657600"/>
          <a:ext cx="3467100" cy="596900"/>
        </p:xfrm>
        <a:graphic>
          <a:graphicData uri="http://schemas.openxmlformats.org/presentationml/2006/ole">
            <mc:AlternateContent xmlns:mc="http://schemas.openxmlformats.org/markup-compatibility/2006">
              <mc:Choice xmlns:v="urn:schemas-microsoft-com:vml" Requires="v">
                <p:oleObj name="Equation" r:id="rId6" imgW="3456000" imgH="585000" progId="Equation.DSMT4">
                  <p:embed/>
                </p:oleObj>
              </mc:Choice>
              <mc:Fallback>
                <p:oleObj name="Equation" r:id="rId6" imgW="3456000" imgH="585000" progId="Equation.DSMT4">
                  <p:embed/>
                  <p:pic>
                    <p:nvPicPr>
                      <p:cNvPr id="0" name="Picture 3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92400" y="3657600"/>
                        <a:ext cx="34671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6"/>
          <p:cNvSpPr txBox="1">
            <a:spLocks noChangeArrowheads="1"/>
          </p:cNvSpPr>
          <p:nvPr/>
        </p:nvSpPr>
        <p:spPr bwMode="auto">
          <a:xfrm>
            <a:off x="4013200" y="29337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5</a:t>
            </a:r>
          </a:p>
        </p:txBody>
      </p:sp>
      <p:sp>
        <p:nvSpPr>
          <p:cNvPr id="9" name="Text Box 7"/>
          <p:cNvSpPr txBox="1">
            <a:spLocks noChangeArrowheads="1"/>
          </p:cNvSpPr>
          <p:nvPr/>
        </p:nvSpPr>
        <p:spPr bwMode="auto">
          <a:xfrm>
            <a:off x="5219700" y="2935288"/>
            <a:ext cx="685800" cy="519112"/>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36</a:t>
            </a:r>
          </a:p>
        </p:txBody>
      </p:sp>
      <p:sp>
        <p:nvSpPr>
          <p:cNvPr id="10" name="Text Box 8"/>
          <p:cNvSpPr txBox="1">
            <a:spLocks noChangeArrowheads="1"/>
          </p:cNvSpPr>
          <p:nvPr/>
        </p:nvSpPr>
        <p:spPr bwMode="auto">
          <a:xfrm>
            <a:off x="3937000" y="3644900"/>
            <a:ext cx="6858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9</a:t>
            </a:r>
          </a:p>
        </p:txBody>
      </p:sp>
      <p:sp>
        <p:nvSpPr>
          <p:cNvPr id="11" name="Text Box 9"/>
          <p:cNvSpPr txBox="1">
            <a:spLocks noChangeArrowheads="1"/>
          </p:cNvSpPr>
          <p:nvPr/>
        </p:nvSpPr>
        <p:spPr bwMode="auto">
          <a:xfrm>
            <a:off x="5448300" y="3632200"/>
            <a:ext cx="6858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4</a:t>
            </a:r>
          </a:p>
        </p:txBody>
      </p:sp>
    </p:spTree>
    <p:extLst>
      <p:ext uri="{BB962C8B-B14F-4D97-AF65-F5344CB8AC3E}">
        <p14:creationId xmlns:p14="http://schemas.microsoft.com/office/powerpoint/2010/main" val="330493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Identifying Polynomials That Are Not Factorable </a:t>
            </a:r>
            <a:endParaRPr lang="en-US" sz="3200" dirty="0">
              <a:solidFill>
                <a:schemeClr val="accent1"/>
              </a:solidFill>
            </a:endParaRPr>
          </a:p>
        </p:txBody>
      </p:sp>
      <p:sp>
        <p:nvSpPr>
          <p:cNvPr id="5" name="TextBox 3"/>
          <p:cNvSpPr>
            <a:spLocks noGrp="1" noChangeArrowheads="1"/>
          </p:cNvSpPr>
          <p:nvPr>
            <p:ph idx="1"/>
          </p:nvPr>
        </p:nvSpPr>
        <p:spPr>
          <a:xfrm>
            <a:off x="457200" y="1097280"/>
            <a:ext cx="8229600" cy="4832092"/>
          </a:xfrm>
          <a:prstGeom prst="rect">
            <a:avLst/>
          </a:prstGeom>
          <a:noFill/>
          <a:ln w="28575">
            <a:solidFill>
              <a:srgbClr val="FF0000"/>
            </a:solidFill>
          </a:ln>
        </p:spPr>
        <p:txBody>
          <a:bodyPr>
            <a:spAutoFit/>
          </a:bodyPr>
          <a:lstStyle/>
          <a:p>
            <a:r>
              <a:rPr lang="en-US" dirty="0">
                <a:solidFill>
                  <a:srgbClr val="000000"/>
                </a:solidFill>
              </a:rPr>
              <a:t>When factoring polynomials, always look for a common monomial factor first. Then, if there is one, remember to include this common monomial factor as part of the answer. Not all polynomials are factorable. For example, no matter which combinations are tried,       </a:t>
            </a:r>
            <a:r>
              <a:rPr lang="en-US" i="1" dirty="0">
                <a:solidFill>
                  <a:srgbClr val="000000"/>
                </a:solidFill>
              </a:rPr>
              <a:t>x</a:t>
            </a:r>
            <a:r>
              <a:rPr lang="en-US" baseline="30000" dirty="0">
                <a:solidFill>
                  <a:srgbClr val="000000"/>
                </a:solidFill>
              </a:rPr>
              <a:t>2</a:t>
            </a:r>
            <a:r>
              <a:rPr lang="en-US" dirty="0">
                <a:solidFill>
                  <a:srgbClr val="000000"/>
                </a:solidFill>
              </a:rPr>
              <a:t> </a:t>
            </a:r>
            <a:r>
              <a:rPr lang="en-US" dirty="0">
                <a:solidFill>
                  <a:srgbClr val="000000"/>
                </a:solidFill>
                <a:latin typeface="Symbol" charset="2"/>
                <a:cs typeface="Symbol" charset="2"/>
              </a:rPr>
              <a:t>+</a:t>
            </a:r>
            <a:r>
              <a:rPr lang="en-US" dirty="0">
                <a:solidFill>
                  <a:srgbClr val="000000"/>
                </a:solidFill>
              </a:rPr>
              <a:t> 3</a:t>
            </a:r>
            <a:r>
              <a:rPr lang="en-US" i="1" dirty="0">
                <a:solidFill>
                  <a:srgbClr val="000000"/>
                </a:solidFill>
              </a:rPr>
              <a:t>x </a:t>
            </a:r>
            <a:r>
              <a:rPr lang="en-US" dirty="0">
                <a:solidFill>
                  <a:srgbClr val="000000"/>
                </a:solidFill>
                <a:latin typeface="Symbol" charset="2"/>
                <a:cs typeface="Symbol" charset="2"/>
              </a:rPr>
              <a:t>+</a:t>
            </a:r>
            <a:r>
              <a:rPr lang="en-US" dirty="0">
                <a:solidFill>
                  <a:srgbClr val="000000"/>
                </a:solidFill>
              </a:rPr>
              <a:t> 4 does not have two binomial factors with integer coefficients. (There are no factors of </a:t>
            </a:r>
            <a:r>
              <a:rPr lang="en-US" dirty="0">
                <a:solidFill>
                  <a:srgbClr val="000000"/>
                </a:solidFill>
                <a:latin typeface="Symbol" charset="2"/>
                <a:cs typeface="Symbol" charset="2"/>
              </a:rPr>
              <a:t>+</a:t>
            </a:r>
            <a:r>
              <a:rPr lang="en-US" dirty="0">
                <a:solidFill>
                  <a:srgbClr val="000000"/>
                </a:solidFill>
              </a:rPr>
              <a:t>4 that will add to </a:t>
            </a:r>
            <a:r>
              <a:rPr lang="en-US" dirty="0">
                <a:solidFill>
                  <a:srgbClr val="000000"/>
                </a:solidFill>
                <a:latin typeface="Symbol" charset="2"/>
                <a:cs typeface="Symbol" charset="2"/>
              </a:rPr>
              <a:t>+</a:t>
            </a:r>
            <a:r>
              <a:rPr lang="en-US" dirty="0">
                <a:solidFill>
                  <a:srgbClr val="000000"/>
                </a:solidFill>
              </a:rPr>
              <a:t>3.) We say that the polynomial is </a:t>
            </a:r>
            <a:r>
              <a:rPr lang="en-US" b="1" dirty="0">
                <a:solidFill>
                  <a:srgbClr val="C00000"/>
                </a:solidFill>
              </a:rPr>
              <a:t>not factorable</a:t>
            </a:r>
            <a:r>
              <a:rPr lang="en-US" dirty="0">
                <a:solidFill>
                  <a:srgbClr val="000000"/>
                </a:solidFill>
              </a:rPr>
              <a:t>.</a:t>
            </a:r>
            <a:r>
              <a:rPr lang="en-US" dirty="0">
                <a:solidFill>
                  <a:srgbClr val="C00000"/>
                </a:solidFill>
              </a:rPr>
              <a:t> </a:t>
            </a:r>
            <a:r>
              <a:rPr lang="en-US" dirty="0">
                <a:solidFill>
                  <a:srgbClr val="000000"/>
                </a:solidFill>
              </a:rPr>
              <a:t>A polynomial is not factorable if it cannot be factored as a product of polynomials with integer coefficients.   </a:t>
            </a:r>
          </a:p>
        </p:txBody>
      </p:sp>
    </p:spTree>
    <p:extLst>
      <p:ext uri="{BB962C8B-B14F-4D97-AF65-F5344CB8AC3E}">
        <p14:creationId xmlns:p14="http://schemas.microsoft.com/office/powerpoint/2010/main" val="4222770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t>
            </a:r>
            <a:r>
              <a:rPr lang="en-US" dirty="0"/>
              <a:t>Factoring Trinomials with Leading Coefficients of 1 </a:t>
            </a:r>
            <a:endParaRPr lang="en-US" sz="3200" dirty="0">
              <a:solidFill>
                <a:schemeClr val="accent1"/>
              </a:solidFill>
            </a:endParaRPr>
          </a:p>
        </p:txBody>
      </p:sp>
      <p:sp>
        <p:nvSpPr>
          <p:cNvPr id="5" name="Rectangle 3"/>
          <p:cNvSpPr>
            <a:spLocks noGrp="1"/>
          </p:cNvSpPr>
          <p:nvPr>
            <p:ph idx="1"/>
          </p:nvPr>
        </p:nvSpPr>
        <p:spPr>
          <a:xfrm>
            <a:off x="457200" y="1134444"/>
            <a:ext cx="8229600" cy="4815840"/>
          </a:xfrm>
          <a:prstGeom prst="rect">
            <a:avLst/>
          </a:prstGeom>
        </p:spPr>
        <p:txBody>
          <a:bodyPr>
            <a:normAutofit/>
          </a:bodyPr>
          <a:lstStyle/>
          <a:p>
            <a:pPr>
              <a:spcBef>
                <a:spcPct val="50000"/>
              </a:spcBef>
            </a:pPr>
            <a:r>
              <a:rPr lang="en-US" dirty="0"/>
              <a:t>Factor: </a:t>
            </a:r>
            <a:r>
              <a:rPr lang="en-US" i="1" dirty="0">
                <a:solidFill>
                  <a:srgbClr val="0000FF"/>
                </a:solidFill>
              </a:rPr>
              <a:t>x</a:t>
            </a:r>
            <a:r>
              <a:rPr lang="en-US" i="0" baseline="30000" dirty="0">
                <a:solidFill>
                  <a:srgbClr val="0000FF"/>
                </a:solidFill>
              </a:rPr>
              <a:t>2</a:t>
            </a:r>
            <a:r>
              <a:rPr lang="en-US" i="0" dirty="0">
                <a:solidFill>
                  <a:srgbClr val="0000FF"/>
                </a:solidFill>
              </a:rPr>
              <a:t> </a:t>
            </a:r>
            <a:r>
              <a:rPr lang="en-US" b="1" i="0" dirty="0">
                <a:solidFill>
                  <a:srgbClr val="0000FF"/>
                </a:solidFill>
                <a:latin typeface="Symbol" charset="2"/>
                <a:cs typeface="Symbol" charset="2"/>
              </a:rPr>
              <a:t>+</a:t>
            </a:r>
            <a:r>
              <a:rPr lang="en-US" i="0" dirty="0">
                <a:solidFill>
                  <a:srgbClr val="0000FF"/>
                </a:solidFill>
              </a:rPr>
              <a:t> 8</a:t>
            </a:r>
            <a:r>
              <a:rPr lang="en-US" i="1" dirty="0">
                <a:solidFill>
                  <a:srgbClr val="0000FF"/>
                </a:solidFill>
              </a:rPr>
              <a:t>x</a:t>
            </a:r>
            <a:r>
              <a:rPr lang="en-US" i="0" dirty="0">
                <a:solidFill>
                  <a:srgbClr val="0000FF"/>
                </a:solidFill>
              </a:rPr>
              <a:t> </a:t>
            </a:r>
            <a:r>
              <a:rPr lang="en-US" b="1" dirty="0">
                <a:solidFill>
                  <a:srgbClr val="0000FF"/>
                </a:solidFill>
                <a:latin typeface="Symbol" charset="2"/>
                <a:cs typeface="Symbol" charset="2"/>
              </a:rPr>
              <a:t>+</a:t>
            </a:r>
            <a:r>
              <a:rPr lang="en-US" i="0" dirty="0">
                <a:solidFill>
                  <a:srgbClr val="0000FF"/>
                </a:solidFill>
              </a:rPr>
              <a:t> 12</a:t>
            </a:r>
          </a:p>
          <a:p>
            <a:pPr marL="0" indent="0">
              <a:spcBef>
                <a:spcPct val="50000"/>
              </a:spcBef>
              <a:buFont typeface="Courier New" pitchFamily="49" charset="0"/>
              <a:buNone/>
            </a:pPr>
            <a:r>
              <a:rPr lang="en-US" b="1" i="0" dirty="0">
                <a:solidFill>
                  <a:schemeClr val="tx1"/>
                </a:solidFill>
              </a:rPr>
              <a:t>Solution</a:t>
            </a:r>
          </a:p>
          <a:p>
            <a:pPr>
              <a:spcBef>
                <a:spcPct val="50000"/>
              </a:spcBef>
            </a:pPr>
            <a:r>
              <a:rPr lang="en-US" i="0" dirty="0">
                <a:solidFill>
                  <a:srgbClr val="000099"/>
                </a:solidFill>
              </a:rPr>
              <a:t>12</a:t>
            </a:r>
            <a:r>
              <a:rPr lang="en-US" i="0" dirty="0">
                <a:solidFill>
                  <a:schemeClr val="tx1"/>
                </a:solidFill>
              </a:rPr>
              <a:t> has three pairs of positive integer factors</a:t>
            </a:r>
            <a:r>
              <a:rPr lang="en-US" dirty="0">
                <a:solidFill>
                  <a:schemeClr val="tx1"/>
                </a:solidFill>
              </a:rPr>
              <a:t>. Of these 3 pairs, only </a:t>
            </a:r>
            <a:r>
              <a:rPr lang="en-US" dirty="0">
                <a:solidFill>
                  <a:srgbClr val="9900FF"/>
                </a:solidFill>
              </a:rPr>
              <a:t>2 </a:t>
            </a:r>
            <a:r>
              <a:rPr lang="en-US" dirty="0">
                <a:solidFill>
                  <a:srgbClr val="9900FF"/>
                </a:solidFill>
                <a:latin typeface="Symbol" charset="2"/>
                <a:cs typeface="Symbol" charset="2"/>
              </a:rPr>
              <a:t>+</a:t>
            </a:r>
            <a:r>
              <a:rPr lang="en-US" dirty="0">
                <a:solidFill>
                  <a:srgbClr val="9900FF"/>
                </a:solidFill>
              </a:rPr>
              <a:t> 6 </a:t>
            </a:r>
            <a:r>
              <a:rPr lang="en-US" dirty="0">
                <a:solidFill>
                  <a:schemeClr val="tx1"/>
                </a:solidFill>
              </a:rPr>
              <a:t>is equal to </a:t>
            </a:r>
            <a:r>
              <a:rPr lang="en-US" dirty="0">
                <a:solidFill>
                  <a:srgbClr val="9900FF"/>
                </a:solidFill>
              </a:rPr>
              <a:t>8</a:t>
            </a:r>
            <a:r>
              <a:rPr lang="en-US" dirty="0">
                <a:solidFill>
                  <a:schemeClr val="tx1"/>
                </a:solidFill>
              </a:rPr>
              <a:t>. </a:t>
            </a:r>
          </a:p>
          <a:p>
            <a:pPr>
              <a:tabLst>
                <a:tab pos="635000" algn="l"/>
                <a:tab pos="1092200" algn="l"/>
              </a:tabLst>
            </a:pPr>
            <a:r>
              <a:rPr lang="en-US" b="1" u="sng" dirty="0">
                <a:solidFill>
                  <a:schemeClr val="tx1"/>
                </a:solidFill>
              </a:rPr>
              <a:t>Factors of 12</a:t>
            </a:r>
          </a:p>
          <a:p>
            <a:pPr>
              <a:tabLst>
                <a:tab pos="635000" algn="l"/>
                <a:tab pos="1092200" algn="l"/>
              </a:tabLst>
            </a:pPr>
            <a:r>
              <a:rPr lang="en-US" dirty="0">
                <a:solidFill>
                  <a:schemeClr val="tx1"/>
                </a:solidFill>
              </a:rPr>
              <a:t> </a:t>
            </a:r>
            <a:endParaRPr lang="en-US" dirty="0">
              <a:solidFill>
                <a:srgbClr val="000099"/>
              </a:solidFill>
            </a:endParaRPr>
          </a:p>
        </p:txBody>
      </p:sp>
      <p:sp>
        <p:nvSpPr>
          <p:cNvPr id="6" name="Line 5"/>
          <p:cNvSpPr>
            <a:spLocks noChangeShapeType="1"/>
          </p:cNvSpPr>
          <p:nvPr/>
        </p:nvSpPr>
        <p:spPr bwMode="auto">
          <a:xfrm>
            <a:off x="2670332" y="4810849"/>
            <a:ext cx="685800" cy="0"/>
          </a:xfrm>
          <a:prstGeom prst="line">
            <a:avLst/>
          </a:prstGeom>
          <a:noFill/>
          <a:ln w="38100">
            <a:solidFill>
              <a:srgbClr val="C00C08"/>
            </a:solidFill>
            <a:round/>
            <a:headEnd/>
            <a:tailEnd type="triangle" w="lg" len="lg"/>
          </a:ln>
          <a:effectLst/>
        </p:spPr>
        <p:txBody>
          <a:bodyPr/>
          <a:lstStyle/>
          <a:p>
            <a:endParaRPr lang="en-US" dirty="0"/>
          </a:p>
        </p:txBody>
      </p:sp>
      <p:sp>
        <p:nvSpPr>
          <p:cNvPr id="7" name="TextBox 6"/>
          <p:cNvSpPr txBox="1">
            <a:spLocks noChangeArrowheads="1"/>
          </p:cNvSpPr>
          <p:nvPr/>
        </p:nvSpPr>
        <p:spPr bwMode="auto">
          <a:xfrm>
            <a:off x="3602195" y="4588599"/>
            <a:ext cx="1088108" cy="400110"/>
          </a:xfrm>
          <a:prstGeom prst="rect">
            <a:avLst/>
          </a:prstGeom>
          <a:noFill/>
          <a:ln w="9525">
            <a:noFill/>
            <a:miter lim="800000"/>
            <a:headEnd/>
            <a:tailEnd/>
          </a:ln>
        </p:spPr>
        <p:txBody>
          <a:bodyPr wrap="none">
            <a:spAutoFit/>
          </a:bodyPr>
          <a:lstStyle/>
          <a:p>
            <a:r>
              <a:rPr lang="en-US" sz="2000" dirty="0">
                <a:solidFill>
                  <a:srgbClr val="008080"/>
                </a:solidFill>
              </a:rPr>
              <a:t>2 </a:t>
            </a:r>
            <a:r>
              <a:rPr lang="en-US" sz="2000" dirty="0">
                <a:solidFill>
                  <a:srgbClr val="008080"/>
                </a:solidFill>
                <a:latin typeface="Symbol" charset="2"/>
                <a:cs typeface="Symbol" charset="2"/>
              </a:rPr>
              <a:t>+</a:t>
            </a:r>
            <a:r>
              <a:rPr lang="en-US" sz="2000" dirty="0">
                <a:solidFill>
                  <a:srgbClr val="008080"/>
                </a:solidFill>
              </a:rPr>
              <a:t> 6 </a:t>
            </a:r>
            <a:r>
              <a:rPr lang="en-US" sz="2000" dirty="0">
                <a:solidFill>
                  <a:srgbClr val="008080"/>
                </a:solidFill>
                <a:latin typeface="Symbol" charset="2"/>
                <a:cs typeface="Symbol" charset="2"/>
              </a:rPr>
              <a:t>=</a:t>
            </a:r>
            <a:r>
              <a:rPr lang="en-US" sz="2000" dirty="0">
                <a:solidFill>
                  <a:srgbClr val="008080"/>
                </a:solidFill>
              </a:rPr>
              <a:t> 8 </a:t>
            </a:r>
          </a:p>
        </p:txBody>
      </p:sp>
      <p:graphicFrame>
        <p:nvGraphicFramePr>
          <p:cNvPr id="2" name="Object 1"/>
          <p:cNvGraphicFramePr>
            <a:graphicFrameLocks noChangeAspect="1"/>
          </p:cNvGraphicFramePr>
          <p:nvPr>
            <p:extLst>
              <p:ext uri="{D42A27DB-BD31-4B8C-83A1-F6EECF244321}">
                <p14:modId xmlns:p14="http://schemas.microsoft.com/office/powerpoint/2010/main" val="1477725917"/>
              </p:ext>
            </p:extLst>
          </p:nvPr>
        </p:nvGraphicFramePr>
        <p:xfrm>
          <a:off x="593912" y="4163209"/>
          <a:ext cx="1714500" cy="368300"/>
        </p:xfrm>
        <a:graphic>
          <a:graphicData uri="http://schemas.openxmlformats.org/presentationml/2006/ole">
            <mc:AlternateContent xmlns:mc="http://schemas.openxmlformats.org/markup-compatibility/2006">
              <mc:Choice xmlns:v="urn:schemas-microsoft-com:vml" Requires="v">
                <p:oleObj name="Equation" r:id="rId2" imgW="1700280" imgH="356400" progId="Equation.DSMT4">
                  <p:embed/>
                </p:oleObj>
              </mc:Choice>
              <mc:Fallback>
                <p:oleObj name="Equation" r:id="rId2" imgW="1700280" imgH="356400" progId="Equation.DSMT4">
                  <p:embed/>
                  <p:pic>
                    <p:nvPicPr>
                      <p:cNvPr id="0" name="Picture 33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912" y="4163209"/>
                        <a:ext cx="1714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610333650"/>
              </p:ext>
            </p:extLst>
          </p:nvPr>
        </p:nvGraphicFramePr>
        <p:xfrm>
          <a:off x="581212" y="4645809"/>
          <a:ext cx="1638300" cy="368300"/>
        </p:xfrm>
        <a:graphic>
          <a:graphicData uri="http://schemas.openxmlformats.org/presentationml/2006/ole">
            <mc:AlternateContent xmlns:mc="http://schemas.openxmlformats.org/markup-compatibility/2006">
              <mc:Choice xmlns:v="urn:schemas-microsoft-com:vml" Requires="v">
                <p:oleObj name="Equation" r:id="rId4" imgW="1627200" imgH="356400" progId="Equation.DSMT4">
                  <p:embed/>
                </p:oleObj>
              </mc:Choice>
              <mc:Fallback>
                <p:oleObj name="Equation" r:id="rId4" imgW="1627200" imgH="356400" progId="Equation.DSMT4">
                  <p:embed/>
                  <p:pic>
                    <p:nvPicPr>
                      <p:cNvPr id="0" name="Picture 33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1212" y="4645809"/>
                        <a:ext cx="1638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033119363"/>
              </p:ext>
            </p:extLst>
          </p:nvPr>
        </p:nvGraphicFramePr>
        <p:xfrm>
          <a:off x="581212" y="5141109"/>
          <a:ext cx="1663700" cy="368300"/>
        </p:xfrm>
        <a:graphic>
          <a:graphicData uri="http://schemas.openxmlformats.org/presentationml/2006/ole">
            <mc:AlternateContent xmlns:mc="http://schemas.openxmlformats.org/markup-compatibility/2006">
              <mc:Choice xmlns:v="urn:schemas-microsoft-com:vml" Requires="v">
                <p:oleObj name="Equation" r:id="rId6" imgW="1654560" imgH="356400" progId="Equation.DSMT4">
                  <p:embed/>
                </p:oleObj>
              </mc:Choice>
              <mc:Fallback>
                <p:oleObj name="Equation" r:id="rId6" imgW="1654560" imgH="356400" progId="Equation.DSMT4">
                  <p:embed/>
                  <p:pic>
                    <p:nvPicPr>
                      <p:cNvPr id="0" name="Picture 33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1212" y="5141109"/>
                        <a:ext cx="16637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a:spLocks noChangeArrowheads="1"/>
          </p:cNvSpPr>
          <p:nvPr/>
        </p:nvSpPr>
        <p:spPr bwMode="auto">
          <a:xfrm>
            <a:off x="3602195" y="4105999"/>
            <a:ext cx="1335071" cy="400110"/>
          </a:xfrm>
          <a:prstGeom prst="rect">
            <a:avLst/>
          </a:prstGeom>
          <a:noFill/>
          <a:ln w="9525">
            <a:noFill/>
            <a:miter lim="800000"/>
            <a:headEnd/>
            <a:tailEnd/>
          </a:ln>
        </p:spPr>
        <p:txBody>
          <a:bodyPr wrap="none">
            <a:spAutoFit/>
          </a:bodyPr>
          <a:lstStyle/>
          <a:p>
            <a:r>
              <a:rPr lang="en-US" sz="2000" dirty="0">
                <a:solidFill>
                  <a:srgbClr val="008080"/>
                </a:solidFill>
              </a:rPr>
              <a:t>1 </a:t>
            </a:r>
            <a:r>
              <a:rPr lang="en-US" sz="2000" dirty="0">
                <a:solidFill>
                  <a:srgbClr val="008080"/>
                </a:solidFill>
                <a:latin typeface="Symbol" charset="2"/>
                <a:cs typeface="Symbol" charset="2"/>
              </a:rPr>
              <a:t>+</a:t>
            </a:r>
            <a:r>
              <a:rPr lang="en-US" sz="2000" dirty="0">
                <a:solidFill>
                  <a:srgbClr val="008080"/>
                </a:solidFill>
              </a:rPr>
              <a:t> 12 </a:t>
            </a:r>
            <a:r>
              <a:rPr lang="en-US" sz="2000" dirty="0">
                <a:solidFill>
                  <a:srgbClr val="008080"/>
                </a:solidFill>
                <a:latin typeface="Symbol" charset="2"/>
                <a:cs typeface="Symbol" charset="2"/>
              </a:rPr>
              <a:t>=</a:t>
            </a:r>
            <a:r>
              <a:rPr lang="en-US" sz="2000" dirty="0">
                <a:solidFill>
                  <a:srgbClr val="008080"/>
                </a:solidFill>
              </a:rPr>
              <a:t> 13 </a:t>
            </a:r>
          </a:p>
        </p:txBody>
      </p:sp>
      <p:sp>
        <p:nvSpPr>
          <p:cNvPr id="13" name="TextBox 12"/>
          <p:cNvSpPr txBox="1">
            <a:spLocks noChangeArrowheads="1"/>
          </p:cNvSpPr>
          <p:nvPr/>
        </p:nvSpPr>
        <p:spPr bwMode="auto">
          <a:xfrm>
            <a:off x="3602195" y="5083899"/>
            <a:ext cx="1088108" cy="400110"/>
          </a:xfrm>
          <a:prstGeom prst="rect">
            <a:avLst/>
          </a:prstGeom>
          <a:noFill/>
          <a:ln w="9525">
            <a:noFill/>
            <a:miter lim="800000"/>
            <a:headEnd/>
            <a:tailEnd/>
          </a:ln>
        </p:spPr>
        <p:txBody>
          <a:bodyPr wrap="none">
            <a:spAutoFit/>
          </a:bodyPr>
          <a:lstStyle/>
          <a:p>
            <a:r>
              <a:rPr lang="en-US" sz="2000" dirty="0">
                <a:solidFill>
                  <a:srgbClr val="008080"/>
                </a:solidFill>
              </a:rPr>
              <a:t>3 </a:t>
            </a:r>
            <a:r>
              <a:rPr lang="en-US" sz="2000" dirty="0">
                <a:solidFill>
                  <a:srgbClr val="008080"/>
                </a:solidFill>
                <a:latin typeface="Symbol" charset="2"/>
                <a:cs typeface="Symbol" charset="2"/>
              </a:rPr>
              <a:t>+</a:t>
            </a:r>
            <a:r>
              <a:rPr lang="en-US" sz="2000" dirty="0">
                <a:solidFill>
                  <a:srgbClr val="008080"/>
                </a:solidFill>
              </a:rPr>
              <a:t> 4 </a:t>
            </a:r>
            <a:r>
              <a:rPr lang="en-US" sz="2000" dirty="0">
                <a:solidFill>
                  <a:srgbClr val="008080"/>
                </a:solidFill>
                <a:latin typeface="Symbol" charset="2"/>
                <a:cs typeface="Symbol" charset="2"/>
              </a:rPr>
              <a:t>=</a:t>
            </a:r>
            <a:r>
              <a:rPr lang="en-US" sz="2000" dirty="0">
                <a:solidFill>
                  <a:srgbClr val="008080"/>
                </a:solidFill>
              </a:rPr>
              <a:t> 7 </a:t>
            </a:r>
          </a:p>
        </p:txBody>
      </p:sp>
    </p:spTree>
    <p:extLst>
      <p:ext uri="{BB962C8B-B14F-4D97-AF65-F5344CB8AC3E}">
        <p14:creationId xmlns:p14="http://schemas.microsoft.com/office/powerpoint/2010/main" val="376632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2"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3"/>
          <p:cNvSpPr>
            <a:spLocks noGrp="1"/>
          </p:cNvSpPr>
          <p:nvPr>
            <p:ph idx="1"/>
          </p:nvPr>
        </p:nvSpPr>
        <p:spPr>
          <a:xfrm>
            <a:off x="457200" y="1280160"/>
            <a:ext cx="8229600" cy="4572000"/>
          </a:xfrm>
          <a:prstGeom prst="rect">
            <a:avLst/>
          </a:prstGeom>
        </p:spPr>
        <p:txBody>
          <a:bodyPr/>
          <a:lstStyle/>
          <a:p>
            <a:pPr>
              <a:spcBef>
                <a:spcPct val="50000"/>
              </a:spcBef>
              <a:tabLst>
                <a:tab pos="635000" algn="l"/>
                <a:tab pos="1092200" algn="l"/>
              </a:tabLst>
            </a:pPr>
            <a:endParaRPr lang="en-US" b="1" dirty="0"/>
          </a:p>
          <a:p>
            <a:r>
              <a:rPr lang="en-US" b="1" dirty="0"/>
              <a:t>Note: </a:t>
            </a:r>
            <a:r>
              <a:rPr lang="en-US" dirty="0"/>
              <a:t>If the middle term had been</a:t>
            </a:r>
            <a:r>
              <a:rPr lang="en-US" dirty="0">
                <a:latin typeface="Symbol" charset="2"/>
              </a:rPr>
              <a:t> </a:t>
            </a:r>
            <a:r>
              <a:rPr lang="en-US" dirty="0">
                <a:latin typeface="Symbol" charset="2"/>
                <a:cs typeface="Symbol" charset="2"/>
              </a:rPr>
              <a:t>-</a:t>
            </a:r>
            <a:r>
              <a:rPr lang="en-US" dirty="0"/>
              <a:t>8</a:t>
            </a:r>
            <a:r>
              <a:rPr lang="en-US" i="1" dirty="0"/>
              <a:t>x</a:t>
            </a:r>
            <a:r>
              <a:rPr lang="en-US" dirty="0"/>
              <a:t>, then we would have wanted pairs of negative integer factors to find a sum of −8. In other words, we would have found</a:t>
            </a:r>
            <a:r>
              <a:rPr lang="cs-CZ" dirty="0"/>
              <a:t> </a:t>
            </a:r>
            <a:r>
              <a:rPr lang="cs-CZ" dirty="0" err="1"/>
              <a:t>that</a:t>
            </a:r>
            <a:r>
              <a:rPr lang="cs-CZ" dirty="0"/>
              <a:t> </a:t>
            </a:r>
            <a:r>
              <a:rPr lang="en-US" dirty="0"/>
              <a:t> </a:t>
            </a:r>
          </a:p>
          <a:p>
            <a:pPr marL="0" indent="0" algn="just">
              <a:spcBef>
                <a:spcPct val="50000"/>
              </a:spcBef>
              <a:buFont typeface="Courier New" pitchFamily="49" charset="0"/>
              <a:buNone/>
            </a:pPr>
            <a:endParaRPr lang="en-US" dirty="0">
              <a:solidFill>
                <a:schemeClr val="tx1"/>
              </a:solidFill>
            </a:endParaRPr>
          </a:p>
        </p:txBody>
      </p:sp>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1: </a:t>
            </a:r>
            <a:r>
              <a:rPr lang="en-US" dirty="0"/>
              <a:t>Factoring Trinomials with Leading Coefficients of 1 </a:t>
            </a:r>
            <a:r>
              <a:rPr lang="en-US" sz="3200" dirty="0">
                <a:solidFill>
                  <a:schemeClr val="accent1"/>
                </a:solidFill>
              </a:rPr>
              <a:t>(cont.)</a:t>
            </a:r>
          </a:p>
        </p:txBody>
      </p:sp>
      <p:graphicFrame>
        <p:nvGraphicFramePr>
          <p:cNvPr id="6" name="Object 4"/>
          <p:cNvGraphicFramePr>
            <a:graphicFrameLocks noChangeAspect="1"/>
          </p:cNvGraphicFramePr>
          <p:nvPr>
            <p:extLst>
              <p:ext uri="{D42A27DB-BD31-4B8C-83A1-F6EECF244321}">
                <p14:modId xmlns:p14="http://schemas.microsoft.com/office/powerpoint/2010/main" val="4232463009"/>
              </p:ext>
            </p:extLst>
          </p:nvPr>
        </p:nvGraphicFramePr>
        <p:xfrm>
          <a:off x="558800" y="1327150"/>
          <a:ext cx="2400300" cy="469900"/>
        </p:xfrm>
        <a:graphic>
          <a:graphicData uri="http://schemas.openxmlformats.org/presentationml/2006/ole">
            <mc:AlternateContent xmlns:mc="http://schemas.openxmlformats.org/markup-compatibility/2006">
              <mc:Choice xmlns:v="urn:schemas-microsoft-com:vml" Requires="v">
                <p:oleObj name="Equation" r:id="rId2" imgW="2386080" imgH="456840" progId="Equation.DSMT4">
                  <p:embed/>
                </p:oleObj>
              </mc:Choice>
              <mc:Fallback>
                <p:oleObj name="Equation" r:id="rId2" imgW="2386080" imgH="456840" progId="Equation.DSMT4">
                  <p:embed/>
                  <p:pic>
                    <p:nvPicPr>
                      <p:cNvPr id="0" name="Picture 46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1327150"/>
                        <a:ext cx="240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3"/>
          <p:cNvGraphicFramePr>
            <a:graphicFrameLocks noChangeAspect="1"/>
          </p:cNvGraphicFramePr>
          <p:nvPr>
            <p:extLst>
              <p:ext uri="{D42A27DB-BD31-4B8C-83A1-F6EECF244321}">
                <p14:modId xmlns:p14="http://schemas.microsoft.com/office/powerpoint/2010/main" val="3311934218"/>
              </p:ext>
            </p:extLst>
          </p:nvPr>
        </p:nvGraphicFramePr>
        <p:xfrm>
          <a:off x="3022600" y="1377950"/>
          <a:ext cx="2108200" cy="469900"/>
        </p:xfrm>
        <a:graphic>
          <a:graphicData uri="http://schemas.openxmlformats.org/presentationml/2006/ole">
            <mc:AlternateContent xmlns:mc="http://schemas.openxmlformats.org/markup-compatibility/2006">
              <mc:Choice xmlns:v="urn:schemas-microsoft-com:vml" Requires="v">
                <p:oleObj name="Equation" r:id="rId4" imgW="2108200" imgH="469900" progId="Equation.DSMT4">
                  <p:embed/>
                </p:oleObj>
              </mc:Choice>
              <mc:Fallback>
                <p:oleObj name="Equation" r:id="rId4" imgW="2108200" imgH="469900" progId="Equation.DSMT4">
                  <p:embed/>
                  <p:pic>
                    <p:nvPicPr>
                      <p:cNvPr id="0" name="Picture 46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22600" y="1377950"/>
                        <a:ext cx="2108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Rectangle 1"/>
          <p:cNvSpPr/>
          <p:nvPr/>
        </p:nvSpPr>
        <p:spPr>
          <a:xfrm>
            <a:off x="2286000" y="2674948"/>
            <a:ext cx="4572000" cy="369332"/>
          </a:xfrm>
          <a:prstGeom prst="rect">
            <a:avLst/>
          </a:prstGeom>
        </p:spPr>
        <p:txBody>
          <a:bodyPr>
            <a:spAutoFit/>
          </a:bodyPr>
          <a:lstStyle/>
          <a:p>
            <a:pPr>
              <a:spcBef>
                <a:spcPct val="50000"/>
              </a:spcBef>
              <a:tabLst>
                <a:tab pos="635000" algn="l"/>
                <a:tab pos="1092200" algn="l"/>
              </a:tabLst>
            </a:pPr>
            <a:endParaRPr lang="en-US" dirty="0"/>
          </a:p>
        </p:txBody>
      </p:sp>
      <p:graphicFrame>
        <p:nvGraphicFramePr>
          <p:cNvPr id="15" name="Object 4"/>
          <p:cNvGraphicFramePr>
            <a:graphicFrameLocks noChangeAspect="1"/>
          </p:cNvGraphicFramePr>
          <p:nvPr>
            <p:extLst>
              <p:ext uri="{D42A27DB-BD31-4B8C-83A1-F6EECF244321}">
                <p14:modId xmlns:p14="http://schemas.microsoft.com/office/powerpoint/2010/main" val="4283989676"/>
              </p:ext>
            </p:extLst>
          </p:nvPr>
        </p:nvGraphicFramePr>
        <p:xfrm>
          <a:off x="533400" y="3155950"/>
          <a:ext cx="1612900" cy="495300"/>
        </p:xfrm>
        <a:graphic>
          <a:graphicData uri="http://schemas.openxmlformats.org/presentationml/2006/ole">
            <mc:AlternateContent xmlns:mc="http://schemas.openxmlformats.org/markup-compatibility/2006">
              <mc:Choice xmlns:v="urn:schemas-microsoft-com:vml" Requires="v">
                <p:oleObj name="Equation" r:id="rId6" imgW="1599840" imgH="484560" progId="Equation.DSMT4">
                  <p:embed/>
                </p:oleObj>
              </mc:Choice>
              <mc:Fallback>
                <p:oleObj name="Equation" r:id="rId6" imgW="1599840" imgH="484560" progId="Equation.DSMT4">
                  <p:embed/>
                  <p:pic>
                    <p:nvPicPr>
                      <p:cNvPr id="0" name="Picture 46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 y="3155950"/>
                        <a:ext cx="16129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3"/>
          <p:cNvGraphicFramePr>
            <a:graphicFrameLocks noChangeAspect="1"/>
          </p:cNvGraphicFramePr>
          <p:nvPr>
            <p:extLst>
              <p:ext uri="{D42A27DB-BD31-4B8C-83A1-F6EECF244321}">
                <p14:modId xmlns:p14="http://schemas.microsoft.com/office/powerpoint/2010/main" val="3861431701"/>
              </p:ext>
            </p:extLst>
          </p:nvPr>
        </p:nvGraphicFramePr>
        <p:xfrm>
          <a:off x="2260600" y="3149600"/>
          <a:ext cx="2082800" cy="596900"/>
        </p:xfrm>
        <a:graphic>
          <a:graphicData uri="http://schemas.openxmlformats.org/presentationml/2006/ole">
            <mc:AlternateContent xmlns:mc="http://schemas.openxmlformats.org/markup-compatibility/2006">
              <mc:Choice xmlns:v="urn:schemas-microsoft-com:vml" Requires="v">
                <p:oleObj name="Equation" r:id="rId8" imgW="2075400" imgH="585000" progId="Equation.DSMT4">
                  <p:embed/>
                </p:oleObj>
              </mc:Choice>
              <mc:Fallback>
                <p:oleObj name="Equation" r:id="rId8" imgW="2075400" imgH="585000" progId="Equation.DSMT4">
                  <p:embed/>
                  <p:pic>
                    <p:nvPicPr>
                      <p:cNvPr id="0" name="Picture 47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60600" y="3149600"/>
                        <a:ext cx="2082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472451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t>
            </a:r>
            <a:r>
              <a:rPr lang="en-US" dirty="0"/>
              <a:t>Factoring Trinomials with Leading Coefficients of 1</a:t>
            </a:r>
            <a:r>
              <a:rPr lang="en-US" b="1" dirty="0"/>
              <a:t> </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pPr algn="just">
              <a:spcBef>
                <a:spcPct val="50000"/>
              </a:spcBef>
            </a:pPr>
            <a:r>
              <a:rPr lang="en-US" dirty="0"/>
              <a:t>Factor: </a:t>
            </a:r>
            <a:r>
              <a:rPr lang="en-US" i="1" dirty="0">
                <a:solidFill>
                  <a:srgbClr val="0000FF"/>
                </a:solidFill>
              </a:rPr>
              <a:t>y</a:t>
            </a:r>
            <a:r>
              <a:rPr lang="en-US" i="0" baseline="30000" dirty="0">
                <a:solidFill>
                  <a:srgbClr val="0000FF"/>
                </a:solidFill>
              </a:rPr>
              <a:t>2</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8</a:t>
            </a:r>
            <a:r>
              <a:rPr lang="en-US" i="1" dirty="0">
                <a:solidFill>
                  <a:srgbClr val="0000FF"/>
                </a:solidFill>
              </a:rPr>
              <a:t>y</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20</a:t>
            </a:r>
          </a:p>
          <a:p>
            <a:pPr marL="0" indent="0" algn="just">
              <a:spcBef>
                <a:spcPct val="50000"/>
              </a:spcBef>
              <a:buFont typeface="Courier New" pitchFamily="49" charset="0"/>
              <a:buNone/>
            </a:pPr>
            <a:r>
              <a:rPr lang="en-US" b="1" i="0" dirty="0">
                <a:solidFill>
                  <a:schemeClr val="tx1"/>
                </a:solidFill>
              </a:rPr>
              <a:t>Solution</a:t>
            </a:r>
          </a:p>
          <a:p>
            <a:pPr marL="0" indent="0" algn="just">
              <a:spcBef>
                <a:spcPct val="50000"/>
              </a:spcBef>
              <a:buFont typeface="Courier New" pitchFamily="49" charset="0"/>
              <a:buNone/>
            </a:pPr>
            <a:r>
              <a:rPr lang="en-US" i="0" dirty="0">
                <a:solidFill>
                  <a:schemeClr val="tx1"/>
                </a:solidFill>
              </a:rPr>
              <a:t>We want a pair of integer factors of </a:t>
            </a:r>
            <a:r>
              <a:rPr lang="en-US" i="0" dirty="0">
                <a:solidFill>
                  <a:srgbClr val="000099"/>
                </a:solidFill>
                <a:latin typeface="Symbol" charset="2"/>
                <a:cs typeface="Symbol" charset="2"/>
              </a:rPr>
              <a:t>-</a:t>
            </a:r>
            <a:r>
              <a:rPr lang="en-US" i="0" dirty="0">
                <a:solidFill>
                  <a:srgbClr val="000099"/>
                </a:solidFill>
              </a:rPr>
              <a:t>20 </a:t>
            </a:r>
            <a:r>
              <a:rPr lang="en-US" i="0" dirty="0">
                <a:solidFill>
                  <a:schemeClr val="tx1"/>
                </a:solidFill>
              </a:rPr>
              <a:t>whose sum is </a:t>
            </a:r>
            <a:r>
              <a:rPr lang="en-US" dirty="0">
                <a:solidFill>
                  <a:srgbClr val="9900FF"/>
                </a:solidFill>
                <a:latin typeface="Symbol" charset="2"/>
              </a:rPr>
              <a:t> </a:t>
            </a:r>
            <a:r>
              <a:rPr lang="en-US" i="0" dirty="0">
                <a:solidFill>
                  <a:srgbClr val="9900FF"/>
                </a:solidFill>
                <a:latin typeface="Symbol" charset="2"/>
                <a:cs typeface="Symbol" charset="2"/>
              </a:rPr>
              <a:t>-</a:t>
            </a:r>
            <a:r>
              <a:rPr lang="en-US" i="0" dirty="0">
                <a:solidFill>
                  <a:srgbClr val="9900FF"/>
                </a:solidFill>
              </a:rPr>
              <a:t>8</a:t>
            </a:r>
            <a:r>
              <a:rPr lang="en-US" i="0" dirty="0">
                <a:solidFill>
                  <a:schemeClr val="tx1"/>
                </a:solidFill>
              </a:rPr>
              <a:t>. In this case, because the product is negative, one of the factors must be positive and the other negative.</a:t>
            </a:r>
            <a:r>
              <a:rPr lang="en-US" dirty="0">
                <a:solidFill>
                  <a:schemeClr val="tx1"/>
                </a:solidFill>
              </a:rPr>
              <a:t> </a:t>
            </a:r>
          </a:p>
        </p:txBody>
      </p:sp>
    </p:spTree>
    <p:extLst>
      <p:ext uri="{BB962C8B-B14F-4D97-AF65-F5344CB8AC3E}">
        <p14:creationId xmlns:p14="http://schemas.microsoft.com/office/powerpoint/2010/main" val="224000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tabLst>
                <a:tab pos="228600" algn="l"/>
                <a:tab pos="977900" algn="l"/>
                <a:tab pos="1435100" algn="l"/>
                <a:tab pos="1663700" algn="l"/>
              </a:tabLst>
            </a:pPr>
            <a:r>
              <a:rPr lang="en-US" b="1" i="0" u="sng" dirty="0">
                <a:solidFill>
                  <a:schemeClr val="tx1"/>
                </a:solidFill>
              </a:rPr>
              <a:t>Factors of </a:t>
            </a:r>
            <a:r>
              <a:rPr lang="en-US" b="1" i="0" u="sng" dirty="0">
                <a:solidFill>
                  <a:schemeClr val="tx1"/>
                </a:solidFill>
                <a:latin typeface="Symbol" pitchFamily="18" charset="2"/>
              </a:rPr>
              <a:t>-</a:t>
            </a:r>
            <a:r>
              <a:rPr lang="en-US" b="1" i="0" u="sng" dirty="0">
                <a:solidFill>
                  <a:schemeClr val="tx1"/>
                </a:solidFill>
              </a:rPr>
              <a:t>20</a:t>
            </a:r>
          </a:p>
        </p:txBody>
      </p:sp>
      <p:sp>
        <p:nvSpPr>
          <p:cNvPr id="6" name="Line 4"/>
          <p:cNvSpPr>
            <a:spLocks noChangeShapeType="1"/>
          </p:cNvSpPr>
          <p:nvPr/>
        </p:nvSpPr>
        <p:spPr bwMode="auto">
          <a:xfrm>
            <a:off x="2638425" y="3809940"/>
            <a:ext cx="914400" cy="0"/>
          </a:xfrm>
          <a:prstGeom prst="line">
            <a:avLst/>
          </a:prstGeom>
          <a:noFill/>
          <a:ln w="38100">
            <a:solidFill>
              <a:srgbClr val="C00C08"/>
            </a:solidFill>
            <a:round/>
            <a:headEnd/>
            <a:tailEnd type="triangle" w="lg" len="lg"/>
          </a:ln>
          <a:effectLst/>
        </p:spPr>
        <p:txBody>
          <a:bodyPr/>
          <a:lstStyle/>
          <a:p>
            <a:endParaRPr lang="en-US" dirty="0"/>
          </a:p>
        </p:txBody>
      </p:sp>
      <p:sp>
        <p:nvSpPr>
          <p:cNvPr id="7" name="TextBox 6"/>
          <p:cNvSpPr txBox="1">
            <a:spLocks noChangeArrowheads="1"/>
          </p:cNvSpPr>
          <p:nvPr/>
        </p:nvSpPr>
        <p:spPr bwMode="auto">
          <a:xfrm>
            <a:off x="3644900" y="3581400"/>
            <a:ext cx="1778051"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sym typeface="Symbol" pitchFamily="18" charset="2"/>
              </a:rPr>
              <a:t> </a:t>
            </a:r>
            <a:r>
              <a:rPr lang="en-US" sz="2000" dirty="0">
                <a:solidFill>
                  <a:srgbClr val="008080"/>
                </a:solidFill>
                <a:latin typeface="Calibri"/>
                <a:cs typeface="Calibri"/>
              </a:rPr>
              <a:t>2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10)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8</a:t>
            </a:r>
          </a:p>
        </p:txBody>
      </p:sp>
      <p:graphicFrame>
        <p:nvGraphicFramePr>
          <p:cNvPr id="8" name="Object 7"/>
          <p:cNvGraphicFramePr>
            <a:graphicFrameLocks noChangeAspect="1"/>
          </p:cNvGraphicFramePr>
          <p:nvPr>
            <p:extLst>
              <p:ext uri="{D42A27DB-BD31-4B8C-83A1-F6EECF244321}">
                <p14:modId xmlns:p14="http://schemas.microsoft.com/office/powerpoint/2010/main" val="3841425142"/>
              </p:ext>
            </p:extLst>
          </p:nvPr>
        </p:nvGraphicFramePr>
        <p:xfrm>
          <a:off x="774700" y="1981200"/>
          <a:ext cx="1587500" cy="368300"/>
        </p:xfrm>
        <a:graphic>
          <a:graphicData uri="http://schemas.openxmlformats.org/presentationml/2006/ole">
            <mc:AlternateContent xmlns:mc="http://schemas.openxmlformats.org/markup-compatibility/2006">
              <mc:Choice xmlns:v="urn:schemas-microsoft-com:vml" Requires="v">
                <p:oleObj name="Equation" r:id="rId2" imgW="1572480" imgH="356400" progId="Equation.DSMT4">
                  <p:embed/>
                </p:oleObj>
              </mc:Choice>
              <mc:Fallback>
                <p:oleObj name="Equation" r:id="rId2" imgW="1572480" imgH="356400" progId="Equation.DSMT4">
                  <p:embed/>
                  <p:pic>
                    <p:nvPicPr>
                      <p:cNvPr id="0" name="Picture 57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4700" y="1981200"/>
                        <a:ext cx="1587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393949719"/>
              </p:ext>
            </p:extLst>
          </p:nvPr>
        </p:nvGraphicFramePr>
        <p:xfrm>
          <a:off x="984250" y="2532380"/>
          <a:ext cx="1384300" cy="368300"/>
        </p:xfrm>
        <a:graphic>
          <a:graphicData uri="http://schemas.openxmlformats.org/presentationml/2006/ole">
            <mc:AlternateContent xmlns:mc="http://schemas.openxmlformats.org/markup-compatibility/2006">
              <mc:Choice xmlns:v="urn:schemas-microsoft-com:vml" Requires="v">
                <p:oleObj name="Equation" r:id="rId4" imgW="1371240" imgH="356400" progId="Equation.DSMT4">
                  <p:embed/>
                </p:oleObj>
              </mc:Choice>
              <mc:Fallback>
                <p:oleObj name="Equation" r:id="rId4" imgW="1371240" imgH="356400" progId="Equation.DSMT4">
                  <p:embed/>
                  <p:pic>
                    <p:nvPicPr>
                      <p:cNvPr id="0" name="Picture 57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4250" y="2532380"/>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460130033"/>
              </p:ext>
            </p:extLst>
          </p:nvPr>
        </p:nvGraphicFramePr>
        <p:xfrm>
          <a:off x="774700" y="3083560"/>
          <a:ext cx="1587500" cy="368300"/>
        </p:xfrm>
        <a:graphic>
          <a:graphicData uri="http://schemas.openxmlformats.org/presentationml/2006/ole">
            <mc:AlternateContent xmlns:mc="http://schemas.openxmlformats.org/markup-compatibility/2006">
              <mc:Choice xmlns:v="urn:schemas-microsoft-com:vml" Requires="v">
                <p:oleObj name="Equation" r:id="rId6" imgW="1572480" imgH="356400" progId="Equation.DSMT4">
                  <p:embed/>
                </p:oleObj>
              </mc:Choice>
              <mc:Fallback>
                <p:oleObj name="Equation" r:id="rId6" imgW="1572480" imgH="356400" progId="Equation.DSMT4">
                  <p:embed/>
                  <p:pic>
                    <p:nvPicPr>
                      <p:cNvPr id="0" name="Picture 58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4700" y="3083560"/>
                        <a:ext cx="1587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3226759226"/>
              </p:ext>
            </p:extLst>
          </p:nvPr>
        </p:nvGraphicFramePr>
        <p:xfrm>
          <a:off x="984250" y="3634740"/>
          <a:ext cx="1384300" cy="368300"/>
        </p:xfrm>
        <a:graphic>
          <a:graphicData uri="http://schemas.openxmlformats.org/presentationml/2006/ole">
            <mc:AlternateContent xmlns:mc="http://schemas.openxmlformats.org/markup-compatibility/2006">
              <mc:Choice xmlns:v="urn:schemas-microsoft-com:vml" Requires="v">
                <p:oleObj name="Equation" r:id="rId8" imgW="1371240" imgH="356400" progId="Equation.DSMT4">
                  <p:embed/>
                </p:oleObj>
              </mc:Choice>
              <mc:Fallback>
                <p:oleObj name="Equation" r:id="rId8" imgW="1371240" imgH="356400" progId="Equation.DSMT4">
                  <p:embed/>
                  <p:pic>
                    <p:nvPicPr>
                      <p:cNvPr id="0" name="Picture 58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84250" y="3634740"/>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3819537445"/>
              </p:ext>
            </p:extLst>
          </p:nvPr>
        </p:nvGraphicFramePr>
        <p:xfrm>
          <a:off x="768350" y="4185920"/>
          <a:ext cx="1600200" cy="368300"/>
        </p:xfrm>
        <a:graphic>
          <a:graphicData uri="http://schemas.openxmlformats.org/presentationml/2006/ole">
            <mc:AlternateContent xmlns:mc="http://schemas.openxmlformats.org/markup-compatibility/2006">
              <mc:Choice xmlns:v="urn:schemas-microsoft-com:vml" Requires="v">
                <p:oleObj name="Equation" r:id="rId10" imgW="1590840" imgH="356400" progId="Equation.DSMT4">
                  <p:embed/>
                </p:oleObj>
              </mc:Choice>
              <mc:Fallback>
                <p:oleObj name="Equation" r:id="rId10" imgW="1590840" imgH="356400" progId="Equation.DSMT4">
                  <p:embed/>
                  <p:pic>
                    <p:nvPicPr>
                      <p:cNvPr id="0" name="Picture 58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68350" y="4185920"/>
                        <a:ext cx="16002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2215486887"/>
              </p:ext>
            </p:extLst>
          </p:nvPr>
        </p:nvGraphicFramePr>
        <p:xfrm>
          <a:off x="914400" y="4725988"/>
          <a:ext cx="1492250" cy="392112"/>
        </p:xfrm>
        <a:graphic>
          <a:graphicData uri="http://schemas.openxmlformats.org/presentationml/2006/ole">
            <mc:AlternateContent xmlns:mc="http://schemas.openxmlformats.org/markup-compatibility/2006">
              <mc:Choice xmlns:v="urn:schemas-microsoft-com:vml" Requires="v">
                <p:oleObj name="Equation" r:id="rId12" imgW="1473120" imgH="380880" progId="Equation.DSMT4">
                  <p:embed/>
                </p:oleObj>
              </mc:Choice>
              <mc:Fallback>
                <p:oleObj name="Equation" r:id="rId12" imgW="1473120" imgH="380880" progId="Equation.DSMT4">
                  <p:embed/>
                  <p:pic>
                    <p:nvPicPr>
                      <p:cNvPr id="0" name="Picture 583"/>
                      <p:cNvPicPr>
                        <a:picLocks noChangeAspect="1" noChangeArrowheads="1"/>
                      </p:cNvPicPr>
                      <p:nvPr/>
                    </p:nvPicPr>
                    <p:blipFill>
                      <a:blip r:embed="rId13"/>
                      <a:srcRect/>
                      <a:stretch>
                        <a:fillRect/>
                      </a:stretch>
                    </p:blipFill>
                    <p:spPr bwMode="auto">
                      <a:xfrm>
                        <a:off x="914400" y="4725988"/>
                        <a:ext cx="1492250" cy="392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TextBox 17"/>
          <p:cNvSpPr txBox="1">
            <a:spLocks noChangeArrowheads="1"/>
          </p:cNvSpPr>
          <p:nvPr/>
        </p:nvSpPr>
        <p:spPr bwMode="auto">
          <a:xfrm>
            <a:off x="3657600" y="1917700"/>
            <a:ext cx="1545616"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sym typeface="Symbol" pitchFamily="18" charset="2"/>
              </a:rPr>
              <a:t> </a:t>
            </a:r>
            <a:r>
              <a:rPr lang="en-US" sz="2000" dirty="0">
                <a:solidFill>
                  <a:srgbClr val="008080"/>
                </a:solidFill>
                <a:latin typeface="Symbol" charset="2"/>
                <a:cs typeface="Calibri"/>
                <a:sym typeface="Symbol" pitchFamily="18" charset="2"/>
              </a:rPr>
              <a:t>-</a:t>
            </a:r>
            <a:r>
              <a:rPr lang="en-US" sz="2000" dirty="0">
                <a:solidFill>
                  <a:srgbClr val="008080"/>
                </a:solidFill>
                <a:latin typeface="Calibri"/>
                <a:cs typeface="Calibri"/>
              </a:rPr>
              <a:t>1 </a:t>
            </a:r>
            <a:r>
              <a:rPr lang="en-US" sz="2000" dirty="0">
                <a:solidFill>
                  <a:srgbClr val="008080"/>
                </a:solidFill>
                <a:latin typeface="Symbol" charset="2"/>
                <a:cs typeface="Symbol" charset="2"/>
              </a:rPr>
              <a:t>+</a:t>
            </a:r>
            <a:r>
              <a:rPr lang="en-US" sz="2000" dirty="0">
                <a:solidFill>
                  <a:srgbClr val="008080"/>
                </a:solidFill>
                <a:latin typeface="Calibri"/>
                <a:cs typeface="Calibri"/>
              </a:rPr>
              <a:t> 20 </a:t>
            </a:r>
            <a:r>
              <a:rPr lang="en-US" sz="2000" dirty="0">
                <a:solidFill>
                  <a:srgbClr val="008080"/>
                </a:solidFill>
                <a:latin typeface="Symbol" charset="2"/>
                <a:cs typeface="Symbol" charset="2"/>
              </a:rPr>
              <a:t>=</a:t>
            </a:r>
            <a:r>
              <a:rPr lang="en-US" sz="2000" dirty="0">
                <a:solidFill>
                  <a:srgbClr val="008080"/>
                </a:solidFill>
                <a:latin typeface="Calibri"/>
                <a:cs typeface="Calibri"/>
              </a:rPr>
              <a:t> 19</a:t>
            </a:r>
          </a:p>
        </p:txBody>
      </p:sp>
      <p:sp>
        <p:nvSpPr>
          <p:cNvPr id="20" name="TextBox 19"/>
          <p:cNvSpPr txBox="1">
            <a:spLocks noChangeArrowheads="1"/>
          </p:cNvSpPr>
          <p:nvPr/>
        </p:nvSpPr>
        <p:spPr bwMode="auto">
          <a:xfrm>
            <a:off x="3706011" y="2476500"/>
            <a:ext cx="1850186"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rPr>
              <a:t>1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20)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19</a:t>
            </a:r>
          </a:p>
        </p:txBody>
      </p:sp>
      <p:sp>
        <p:nvSpPr>
          <p:cNvPr id="22" name="TextBox 21"/>
          <p:cNvSpPr txBox="1">
            <a:spLocks noChangeArrowheads="1"/>
          </p:cNvSpPr>
          <p:nvPr/>
        </p:nvSpPr>
        <p:spPr bwMode="auto">
          <a:xfrm>
            <a:off x="3718711" y="3022600"/>
            <a:ext cx="1358064" cy="400110"/>
          </a:xfrm>
          <a:prstGeom prst="rect">
            <a:avLst/>
          </a:prstGeom>
          <a:noFill/>
          <a:ln w="9525">
            <a:noFill/>
            <a:miter lim="800000"/>
            <a:headEnd/>
            <a:tailEnd/>
          </a:ln>
        </p:spPr>
        <p:txBody>
          <a:bodyPr wrap="none">
            <a:spAutoFit/>
          </a:bodyPr>
          <a:lstStyle/>
          <a:p>
            <a:r>
              <a:rPr lang="en-US" sz="2000" dirty="0">
                <a:solidFill>
                  <a:srgbClr val="008080"/>
                </a:solidFill>
                <a:latin typeface="Symbol" charset="2"/>
                <a:cs typeface="Calibri"/>
              </a:rPr>
              <a:t>-</a:t>
            </a:r>
            <a:r>
              <a:rPr lang="en-US" sz="2000" dirty="0">
                <a:solidFill>
                  <a:srgbClr val="008080"/>
                </a:solidFill>
                <a:latin typeface="Calibri"/>
                <a:cs typeface="Calibri"/>
              </a:rPr>
              <a:t>2 </a:t>
            </a:r>
            <a:r>
              <a:rPr lang="en-US" sz="2000" dirty="0">
                <a:solidFill>
                  <a:srgbClr val="008080"/>
                </a:solidFill>
                <a:latin typeface="Symbol" charset="2"/>
                <a:cs typeface="Symbol" charset="2"/>
              </a:rPr>
              <a:t>+</a:t>
            </a:r>
            <a:r>
              <a:rPr lang="en-US" sz="2000" dirty="0">
                <a:solidFill>
                  <a:srgbClr val="008080"/>
                </a:solidFill>
                <a:latin typeface="Calibri"/>
                <a:cs typeface="Calibri"/>
              </a:rPr>
              <a:t> 10 </a:t>
            </a:r>
            <a:r>
              <a:rPr lang="en-US" sz="2000" dirty="0">
                <a:solidFill>
                  <a:srgbClr val="008080"/>
                </a:solidFill>
                <a:latin typeface="Symbol" charset="2"/>
                <a:cs typeface="Symbol" charset="2"/>
              </a:rPr>
              <a:t>=</a:t>
            </a:r>
            <a:r>
              <a:rPr lang="en-US" sz="2000" dirty="0">
                <a:solidFill>
                  <a:srgbClr val="008080"/>
                </a:solidFill>
                <a:latin typeface="Calibri"/>
                <a:cs typeface="Calibri"/>
              </a:rPr>
              <a:t> 8</a:t>
            </a:r>
          </a:p>
        </p:txBody>
      </p:sp>
      <p:sp>
        <p:nvSpPr>
          <p:cNvPr id="23" name="TextBox 22"/>
          <p:cNvSpPr txBox="1">
            <a:spLocks noChangeArrowheads="1"/>
          </p:cNvSpPr>
          <p:nvPr/>
        </p:nvSpPr>
        <p:spPr bwMode="auto">
          <a:xfrm>
            <a:off x="3718711" y="4121090"/>
            <a:ext cx="1228221" cy="400110"/>
          </a:xfrm>
          <a:prstGeom prst="rect">
            <a:avLst/>
          </a:prstGeom>
          <a:noFill/>
          <a:ln w="9525">
            <a:noFill/>
            <a:miter lim="800000"/>
            <a:headEnd/>
            <a:tailEnd/>
          </a:ln>
        </p:spPr>
        <p:txBody>
          <a:bodyPr wrap="none">
            <a:spAutoFit/>
          </a:bodyPr>
          <a:lstStyle/>
          <a:p>
            <a:r>
              <a:rPr lang="en-US" sz="2000" dirty="0">
                <a:solidFill>
                  <a:srgbClr val="008080"/>
                </a:solidFill>
                <a:latin typeface="Symbol" charset="2"/>
                <a:cs typeface="Calibri"/>
              </a:rPr>
              <a:t>-</a:t>
            </a:r>
            <a:r>
              <a:rPr lang="en-US" sz="2000" dirty="0">
                <a:solidFill>
                  <a:srgbClr val="008080"/>
                </a:solidFill>
                <a:latin typeface="Calibri"/>
                <a:cs typeface="Calibri"/>
              </a:rPr>
              <a:t>4 </a:t>
            </a:r>
            <a:r>
              <a:rPr lang="en-US" sz="2000" dirty="0">
                <a:solidFill>
                  <a:srgbClr val="008080"/>
                </a:solidFill>
                <a:latin typeface="Symbol" charset="2"/>
                <a:cs typeface="Symbol" charset="2"/>
              </a:rPr>
              <a:t>+</a:t>
            </a:r>
            <a:r>
              <a:rPr lang="en-US" sz="2000" dirty="0">
                <a:solidFill>
                  <a:srgbClr val="008080"/>
                </a:solidFill>
                <a:latin typeface="Calibri"/>
                <a:cs typeface="Calibri"/>
              </a:rPr>
              <a:t> 5 </a:t>
            </a:r>
            <a:r>
              <a:rPr lang="en-US" sz="2000" dirty="0">
                <a:solidFill>
                  <a:srgbClr val="008080"/>
                </a:solidFill>
                <a:latin typeface="Symbol" charset="2"/>
                <a:cs typeface="Symbol" charset="2"/>
              </a:rPr>
              <a:t>=</a:t>
            </a:r>
            <a:r>
              <a:rPr lang="en-US" sz="2000" dirty="0">
                <a:solidFill>
                  <a:srgbClr val="008080"/>
                </a:solidFill>
                <a:latin typeface="Calibri"/>
                <a:cs typeface="Calibri"/>
              </a:rPr>
              <a:t> 1</a:t>
            </a:r>
          </a:p>
        </p:txBody>
      </p:sp>
      <p:sp>
        <p:nvSpPr>
          <p:cNvPr id="24" name="TextBox 23"/>
          <p:cNvSpPr txBox="1">
            <a:spLocks noChangeArrowheads="1"/>
          </p:cNvSpPr>
          <p:nvPr/>
        </p:nvSpPr>
        <p:spPr bwMode="auto">
          <a:xfrm>
            <a:off x="3706011" y="4667190"/>
            <a:ext cx="1526380"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rPr>
              <a:t>4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5)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a:t>
            </a:r>
          </a:p>
        </p:txBody>
      </p:sp>
    </p:spTree>
    <p:extLst>
      <p:ext uri="{BB962C8B-B14F-4D97-AF65-F5344CB8AC3E}">
        <p14:creationId xmlns:p14="http://schemas.microsoft.com/office/powerpoint/2010/main" val="3961651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8" grpId="0"/>
      <p:bldP spid="20" grpId="0"/>
      <p:bldP spid="22" grpId="0"/>
      <p:bldP spid="23" grpId="0"/>
      <p:bldP spid="2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pPr>
            <a:r>
              <a:rPr lang="en-US" i="0" dirty="0">
                <a:solidFill>
                  <a:schemeClr val="tx1"/>
                </a:solidFill>
              </a:rPr>
              <a:t>We have listed all the pairs of integer factors of </a:t>
            </a:r>
            <a:r>
              <a:rPr lang="en-US" i="0" dirty="0">
                <a:solidFill>
                  <a:srgbClr val="000099"/>
                </a:solidFill>
                <a:latin typeface="Symbol" charset="2"/>
                <a:cs typeface="Symbol" charset="2"/>
              </a:rPr>
              <a:t>-</a:t>
            </a:r>
            <a:r>
              <a:rPr lang="en-US" i="0" dirty="0">
                <a:solidFill>
                  <a:srgbClr val="000099"/>
                </a:solidFill>
              </a:rPr>
              <a:t>20</a:t>
            </a:r>
            <a:r>
              <a:rPr lang="en-US" i="0" dirty="0">
                <a:solidFill>
                  <a:schemeClr val="tx1"/>
                </a:solidFill>
              </a:rPr>
              <a:t>.  You can see that </a:t>
            </a:r>
            <a:r>
              <a:rPr lang="en-US" i="0" dirty="0">
                <a:solidFill>
                  <a:srgbClr val="9900FF"/>
                </a:solidFill>
              </a:rPr>
              <a:t>2</a:t>
            </a:r>
            <a:r>
              <a:rPr lang="en-US" i="0" dirty="0">
                <a:solidFill>
                  <a:schemeClr val="tx1"/>
                </a:solidFill>
              </a:rPr>
              <a:t> and </a:t>
            </a:r>
            <a:r>
              <a:rPr lang="en-US" i="0" dirty="0">
                <a:solidFill>
                  <a:srgbClr val="9900FF"/>
                </a:solidFill>
                <a:latin typeface="Symbol" charset="2"/>
                <a:cs typeface="Symbol" charset="2"/>
              </a:rPr>
              <a:t>-</a:t>
            </a:r>
            <a:r>
              <a:rPr lang="en-US" i="0" dirty="0">
                <a:solidFill>
                  <a:srgbClr val="9900FF"/>
                </a:solidFill>
              </a:rPr>
              <a:t>10 </a:t>
            </a:r>
            <a:r>
              <a:rPr lang="en-US" i="0" dirty="0">
                <a:solidFill>
                  <a:schemeClr val="tx1"/>
                </a:solidFill>
              </a:rPr>
              <a:t>are the only two whose sum is </a:t>
            </a:r>
            <a:r>
              <a:rPr lang="en-US" i="0" dirty="0">
                <a:solidFill>
                  <a:srgbClr val="FF00FF"/>
                </a:solidFill>
              </a:rPr>
              <a:t>−8</a:t>
            </a:r>
            <a:r>
              <a:rPr lang="en-US" i="0" dirty="0">
                <a:solidFill>
                  <a:schemeClr val="tx1"/>
                </a:solidFill>
              </a:rPr>
              <a:t>. Thus, listing all the pairs is not necessary.  This stage is called the </a:t>
            </a:r>
            <a:r>
              <a:rPr lang="en-US" b="1" i="0" dirty="0">
                <a:solidFill>
                  <a:schemeClr val="tx1"/>
                </a:solidFill>
              </a:rPr>
              <a:t>trial-and-error stage</a:t>
            </a:r>
            <a:r>
              <a:rPr lang="en-US" i="0" dirty="0">
                <a:solidFill>
                  <a:schemeClr val="tx1"/>
                </a:solidFill>
              </a:rPr>
              <a:t>. That is, you can </a:t>
            </a:r>
            <a:r>
              <a:rPr lang="en-US" b="1" i="0" dirty="0">
                <a:solidFill>
                  <a:schemeClr val="tx1"/>
                </a:solidFill>
              </a:rPr>
              <a:t>try </a:t>
            </a:r>
            <a:r>
              <a:rPr lang="en-US" i="0" dirty="0">
                <a:solidFill>
                  <a:schemeClr val="tx1"/>
                </a:solidFill>
              </a:rPr>
              <a:t>different pairs (mentally or by making a list) until you find the correct pair. If such a pair does not exist, the polynomial is </a:t>
            </a:r>
            <a:r>
              <a:rPr lang="en-US" b="1" i="0" dirty="0">
                <a:solidFill>
                  <a:srgbClr val="FF0000"/>
                </a:solidFill>
              </a:rPr>
              <a:t>not factorable</a:t>
            </a:r>
            <a:r>
              <a:rPr lang="en-US" i="0" dirty="0">
                <a:solidFill>
                  <a:schemeClr val="tx1"/>
                </a:solidFill>
              </a:rPr>
              <a:t>.</a:t>
            </a:r>
            <a:r>
              <a:rPr lang="en-US" dirty="0">
                <a:solidFill>
                  <a:schemeClr val="tx1"/>
                </a:solidFill>
              </a:rPr>
              <a:t> </a:t>
            </a:r>
          </a:p>
          <a:p>
            <a:endParaRPr lang="en-US" dirty="0">
              <a:solidFill>
                <a:schemeClr val="tx1"/>
              </a:solidFill>
            </a:endParaRPr>
          </a:p>
          <a:p>
            <a:r>
              <a:rPr lang="en-US" dirty="0">
                <a:solidFill>
                  <a:schemeClr val="tx1"/>
                </a:solidFill>
              </a:rPr>
              <a:t>In this case, we have</a:t>
            </a:r>
          </a:p>
          <a:p>
            <a:pPr marL="0" indent="0">
              <a:buFont typeface="Courier New" pitchFamily="49" charset="0"/>
              <a:buNone/>
            </a:pP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773051514"/>
              </p:ext>
            </p:extLst>
          </p:nvPr>
        </p:nvGraphicFramePr>
        <p:xfrm>
          <a:off x="3619500" y="4914900"/>
          <a:ext cx="4127500" cy="482600"/>
        </p:xfrm>
        <a:graphic>
          <a:graphicData uri="http://schemas.openxmlformats.org/presentationml/2006/ole">
            <mc:AlternateContent xmlns:mc="http://schemas.openxmlformats.org/markup-compatibility/2006">
              <mc:Choice xmlns:v="urn:schemas-microsoft-com:vml" Requires="v">
                <p:oleObj name="Equation" r:id="rId2" imgW="4127500" imgH="482600" progId="Equation.DSMT4">
                  <p:embed/>
                </p:oleObj>
              </mc:Choice>
              <mc:Fallback>
                <p:oleObj name="Equation" r:id="rId2" imgW="4127500" imgH="482600" progId="Equation.DSMT4">
                  <p:embed/>
                  <p:pic>
                    <p:nvPicPr>
                      <p:cNvPr id="0" name="Picture 8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19500" y="4914900"/>
                        <a:ext cx="4127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694354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pPr>
            <a:r>
              <a:rPr lang="en-US" i="0" dirty="0">
                <a:solidFill>
                  <a:schemeClr val="tx1"/>
                </a:solidFill>
              </a:rPr>
              <a:t>Note that, by the commutative property of multiplication, the order of the factors does not matter. That is, we can also write</a:t>
            </a:r>
          </a:p>
          <a:p>
            <a:pPr marL="0" indent="0">
              <a:buFont typeface="Courier New" pitchFamily="49" charset="0"/>
              <a:buNone/>
            </a:pPr>
            <a:endParaRPr lang="en-US" i="0" dirty="0">
              <a:solidFill>
                <a:schemeClr val="tx1"/>
              </a:solidFill>
            </a:endParaRPr>
          </a:p>
        </p:txBody>
      </p:sp>
      <p:graphicFrame>
        <p:nvGraphicFramePr>
          <p:cNvPr id="7" name="Object 5"/>
          <p:cNvGraphicFramePr>
            <a:graphicFrameLocks noChangeAspect="1"/>
          </p:cNvGraphicFramePr>
          <p:nvPr>
            <p:extLst>
              <p:ext uri="{D42A27DB-BD31-4B8C-83A1-F6EECF244321}">
                <p14:modId xmlns:p14="http://schemas.microsoft.com/office/powerpoint/2010/main" val="1143342101"/>
              </p:ext>
            </p:extLst>
          </p:nvPr>
        </p:nvGraphicFramePr>
        <p:xfrm>
          <a:off x="2489200" y="2717800"/>
          <a:ext cx="4127500" cy="482600"/>
        </p:xfrm>
        <a:graphic>
          <a:graphicData uri="http://schemas.openxmlformats.org/presentationml/2006/ole">
            <mc:AlternateContent xmlns:mc="http://schemas.openxmlformats.org/markup-compatibility/2006">
              <mc:Choice xmlns:v="urn:schemas-microsoft-com:vml" Requires="v">
                <p:oleObj name="Equation" r:id="rId2" imgW="4127500" imgH="482600" progId="Equation.DSMT4">
                  <p:embed/>
                </p:oleObj>
              </mc:Choice>
              <mc:Fallback>
                <p:oleObj name="Equation" r:id="rId2" imgW="4127500" imgH="482600" progId="Equation.DSMT4">
                  <p:embed/>
                  <p:pic>
                    <p:nvPicPr>
                      <p:cNvPr id="0" name="Picture 17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9200" y="2717800"/>
                        <a:ext cx="4127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822879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Factoring Trinomials</a:t>
            </a:r>
          </a:p>
        </p:txBody>
      </p:sp>
      <p:sp>
        <p:nvSpPr>
          <p:cNvPr id="5" name="Rectangle 3"/>
          <p:cNvSpPr>
            <a:spLocks noGrp="1"/>
          </p:cNvSpPr>
          <p:nvPr>
            <p:ph idx="1"/>
          </p:nvPr>
        </p:nvSpPr>
        <p:spPr>
          <a:xfrm>
            <a:off x="457200" y="1280160"/>
            <a:ext cx="8229600" cy="4572000"/>
          </a:xfrm>
          <a:prstGeom prst="rect">
            <a:avLst/>
          </a:prstGeom>
        </p:spPr>
        <p:txBody>
          <a:bodyPr/>
          <a:lstStyle/>
          <a:p>
            <a:r>
              <a:rPr lang="en-US" dirty="0"/>
              <a:t>Factor: </a:t>
            </a:r>
            <a:endParaRPr lang="en-US" i="0" dirty="0">
              <a:solidFill>
                <a:schemeClr val="tx1"/>
              </a:solidFill>
            </a:endParaRPr>
          </a:p>
          <a:p>
            <a:pPr>
              <a:spcBef>
                <a:spcPts val="1200"/>
              </a:spcBef>
              <a:buFont typeface="Courier New" pitchFamily="49" charset="0"/>
              <a:buNone/>
            </a:pPr>
            <a:r>
              <a:rPr lang="en-US" b="1" i="0" dirty="0">
                <a:solidFill>
                  <a:schemeClr val="tx1"/>
                </a:solidFill>
              </a:rPr>
              <a:t>Solution</a:t>
            </a:r>
            <a:endParaRPr lang="en-US" b="1"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2995591360"/>
              </p:ext>
            </p:extLst>
          </p:nvPr>
        </p:nvGraphicFramePr>
        <p:xfrm>
          <a:off x="1674813" y="1286296"/>
          <a:ext cx="1792287" cy="469900"/>
        </p:xfrm>
        <a:graphic>
          <a:graphicData uri="http://schemas.openxmlformats.org/presentationml/2006/ole">
            <mc:AlternateContent xmlns:mc="http://schemas.openxmlformats.org/markup-compatibility/2006">
              <mc:Choice xmlns:v="urn:schemas-microsoft-com:vml" Requires="v">
                <p:oleObj name="Equation" r:id="rId2" imgW="1782720" imgH="456840" progId="Equation.DSMT4">
                  <p:embed/>
                </p:oleObj>
              </mc:Choice>
              <mc:Fallback>
                <p:oleObj name="Equation" r:id="rId2" imgW="1782720" imgH="456840" progId="Equation.DSMT4">
                  <p:embed/>
                  <p:pic>
                    <p:nvPicPr>
                      <p:cNvPr id="0" name="Picture 26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4813" y="1286296"/>
                        <a:ext cx="1792287"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1581105881"/>
              </p:ext>
            </p:extLst>
          </p:nvPr>
        </p:nvGraphicFramePr>
        <p:xfrm>
          <a:off x="533400" y="2622550"/>
          <a:ext cx="5321300" cy="495300"/>
        </p:xfrm>
        <a:graphic>
          <a:graphicData uri="http://schemas.openxmlformats.org/presentationml/2006/ole">
            <mc:AlternateContent xmlns:mc="http://schemas.openxmlformats.org/markup-compatibility/2006">
              <mc:Choice xmlns:v="urn:schemas-microsoft-com:vml" Requires="v">
                <p:oleObj name="Equation" r:id="rId4" imgW="5321300" imgH="495300" progId="Equation.DSMT4">
                  <p:embed/>
                </p:oleObj>
              </mc:Choice>
              <mc:Fallback>
                <p:oleObj name="Equation" r:id="rId4" imgW="5321300" imgH="495300" progId="Equation.DSMT4">
                  <p:embed/>
                  <p:pic>
                    <p:nvPicPr>
                      <p:cNvPr id="0" name="Picture 26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2622550"/>
                        <a:ext cx="5321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6"/>
          <p:cNvSpPr txBox="1">
            <a:spLocks noChangeArrowheads="1"/>
          </p:cNvSpPr>
          <p:nvPr/>
        </p:nvSpPr>
        <p:spPr bwMode="auto">
          <a:xfrm>
            <a:off x="3524250" y="25908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8</a:t>
            </a:r>
          </a:p>
        </p:txBody>
      </p:sp>
      <p:sp>
        <p:nvSpPr>
          <p:cNvPr id="9" name="Text Box 7"/>
          <p:cNvSpPr txBox="1">
            <a:spLocks noChangeArrowheads="1"/>
          </p:cNvSpPr>
          <p:nvPr/>
        </p:nvSpPr>
        <p:spPr bwMode="auto">
          <a:xfrm>
            <a:off x="5048250" y="25908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2</a:t>
            </a:r>
          </a:p>
        </p:txBody>
      </p:sp>
    </p:spTree>
    <p:extLst>
      <p:ext uri="{BB962C8B-B14F-4D97-AF65-F5344CB8AC3E}">
        <p14:creationId xmlns:p14="http://schemas.microsoft.com/office/powerpoint/2010/main" val="9604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Procedure: Factoring Trinomials of the Form </a:t>
            </a:r>
            <a:br>
              <a:rPr lang="en-US" dirty="0"/>
            </a:br>
            <a:r>
              <a:rPr lang="en-US" i="1" dirty="0"/>
              <a:t>x</a:t>
            </a:r>
            <a:r>
              <a:rPr lang="en-US" baseline="30000" dirty="0"/>
              <a:t>2 </a:t>
            </a:r>
            <a:r>
              <a:rPr lang="en-US" b="1" dirty="0">
                <a:latin typeface="Symbol" charset="2"/>
                <a:cs typeface="Symbol" charset="2"/>
              </a:rPr>
              <a:t>+</a:t>
            </a:r>
            <a:r>
              <a:rPr lang="en-US" dirty="0"/>
              <a:t> </a:t>
            </a:r>
            <a:r>
              <a:rPr lang="en-US" i="1" dirty="0"/>
              <a:t>bx </a:t>
            </a:r>
            <a:r>
              <a:rPr lang="en-US" b="1" dirty="0">
                <a:latin typeface="Symbol" charset="2"/>
                <a:cs typeface="Symbol" charset="2"/>
              </a:rPr>
              <a:t>+</a:t>
            </a:r>
            <a:r>
              <a:rPr lang="en-US" dirty="0"/>
              <a:t> </a:t>
            </a:r>
            <a:r>
              <a:rPr lang="en-US" i="1" dirty="0"/>
              <a:t>c</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3970318"/>
          </a:xfrm>
          <a:prstGeom prst="rect">
            <a:avLst/>
          </a:prstGeom>
          <a:solidFill>
            <a:srgbClr val="FFFFCC"/>
          </a:solidFill>
          <a:ln w="28575">
            <a:solidFill>
              <a:srgbClr val="000000"/>
            </a:solidFill>
          </a:ln>
        </p:spPr>
        <p:txBody>
          <a:bodyPr>
            <a:spAutoFit/>
          </a:bodyPr>
          <a:lstStyle/>
          <a:p>
            <a:r>
              <a:rPr lang="en-US" i="0" dirty="0">
                <a:solidFill>
                  <a:srgbClr val="000000"/>
                </a:solidFill>
              </a:rPr>
              <a:t>To factor </a:t>
            </a:r>
            <a:r>
              <a:rPr lang="en-US" b="1" i="1" dirty="0">
                <a:solidFill>
                  <a:srgbClr val="0000FF"/>
                </a:solidFill>
              </a:rPr>
              <a:t>x</a:t>
            </a:r>
            <a:r>
              <a:rPr lang="en-US" b="1" i="0" baseline="30000" dirty="0">
                <a:solidFill>
                  <a:srgbClr val="0000FF"/>
                </a:solidFill>
              </a:rPr>
              <a:t>2</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a:solidFill>
                  <a:srgbClr val="0000FF"/>
                </a:solidFill>
              </a:rPr>
              <a:t>bx</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a:solidFill>
                  <a:srgbClr val="0000FF"/>
                </a:solidFill>
              </a:rPr>
              <a:t>c</a:t>
            </a:r>
            <a:r>
              <a:rPr lang="en-US" i="0" dirty="0">
                <a:solidFill>
                  <a:srgbClr val="000000"/>
                </a:solidFill>
              </a:rPr>
              <a:t>, if possible, find </a:t>
            </a:r>
            <a:r>
              <a:rPr lang="en-US" dirty="0">
                <a:solidFill>
                  <a:srgbClr val="000000"/>
                </a:solidFill>
              </a:rPr>
              <a:t>a pair of integer factors of </a:t>
            </a:r>
            <a:r>
              <a:rPr lang="en-US" i="1" dirty="0">
                <a:solidFill>
                  <a:srgbClr val="000000"/>
                </a:solidFill>
              </a:rPr>
              <a:t>c </a:t>
            </a:r>
            <a:r>
              <a:rPr lang="en-US" dirty="0">
                <a:solidFill>
                  <a:srgbClr val="000000"/>
                </a:solidFill>
              </a:rPr>
              <a:t>whose </a:t>
            </a:r>
            <a:r>
              <a:rPr lang="en-US" i="0" dirty="0">
                <a:solidFill>
                  <a:srgbClr val="000000"/>
                </a:solidFill>
              </a:rPr>
              <a:t>sum is </a:t>
            </a:r>
            <a:r>
              <a:rPr lang="en-US" i="1" dirty="0">
                <a:solidFill>
                  <a:srgbClr val="000000"/>
                </a:solidFill>
              </a:rPr>
              <a:t>b</a:t>
            </a:r>
            <a:r>
              <a:rPr lang="en-US" i="0" dirty="0">
                <a:solidFill>
                  <a:srgbClr val="000000"/>
                </a:solidFill>
              </a:rPr>
              <a:t>.</a:t>
            </a:r>
          </a:p>
          <a:p>
            <a:pPr marL="514350" indent="-514350">
              <a:buFont typeface="+mj-lt"/>
              <a:buAutoNum type="arabicPeriod"/>
              <a:tabLst>
                <a:tab pos="457200" algn="l"/>
              </a:tabLst>
            </a:pP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positive, then both factors must have the same sign.</a:t>
            </a:r>
          </a:p>
          <a:p>
            <a:pPr marL="0" indent="0">
              <a:buFont typeface="Courier New" pitchFamily="49" charset="0"/>
              <a:buNone/>
              <a:tabLst>
                <a:tab pos="457200" algn="l"/>
              </a:tabLst>
            </a:pPr>
            <a:r>
              <a:rPr lang="en-US" b="1" i="0" dirty="0">
                <a:solidFill>
                  <a:srgbClr val="000000"/>
                </a:solidFill>
              </a:rPr>
              <a:t>	</a:t>
            </a:r>
            <a:r>
              <a:rPr lang="en-US" i="0" dirty="0">
                <a:solidFill>
                  <a:srgbClr val="000000"/>
                </a:solidFill>
              </a:rPr>
              <a:t>a.	Both will be positive if </a:t>
            </a:r>
            <a:r>
              <a:rPr lang="en-US" i="1" dirty="0">
                <a:solidFill>
                  <a:srgbClr val="000000"/>
                </a:solidFill>
              </a:rPr>
              <a:t>b</a:t>
            </a:r>
            <a:r>
              <a:rPr lang="en-US" dirty="0">
                <a:solidFill>
                  <a:srgbClr val="000000"/>
                </a:solidFill>
              </a:rPr>
              <a:t> </a:t>
            </a:r>
            <a:r>
              <a:rPr lang="en-US" i="0" dirty="0">
                <a:solidFill>
                  <a:srgbClr val="000000"/>
                </a:solidFill>
              </a:rPr>
              <a:t>is positive.</a:t>
            </a:r>
          </a:p>
          <a:p>
            <a:pPr>
              <a:tabLst>
                <a:tab pos="4572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 </a:t>
            </a:r>
            <a:r>
              <a:rPr lang="en-US" i="0" dirty="0">
                <a:solidFill>
                  <a:srgbClr val="000000"/>
                </a:solidFill>
                <a:latin typeface="Symbol" charset="2"/>
                <a:cs typeface="Symbol" charset="2"/>
              </a:rPr>
              <a:t>+</a:t>
            </a:r>
            <a:r>
              <a:rPr lang="en-US" i="0" dirty="0">
                <a:solidFill>
                  <a:srgbClr val="000000"/>
                </a:solidFill>
              </a:rPr>
              <a:t> 5</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4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dirty="0">
                <a:solidFill>
                  <a:srgbClr val="000000"/>
                </a:solidFill>
              </a:rPr>
              <a:t> </a:t>
            </a:r>
            <a:r>
              <a:rPr lang="en-US" dirty="0">
                <a:solidFill>
                  <a:srgbClr val="000000"/>
                </a:solidFill>
                <a:latin typeface="Symbol" charset="2"/>
                <a:cs typeface="Symbol" charset="2"/>
              </a:rPr>
              <a:t>+</a:t>
            </a:r>
            <a:r>
              <a:rPr lang="en-US" i="0" dirty="0">
                <a:solidFill>
                  <a:srgbClr val="000000"/>
                </a:solidFill>
              </a:rPr>
              <a:t> 4)(</a:t>
            </a:r>
            <a:r>
              <a:rPr lang="en-US" i="1" dirty="0">
                <a:solidFill>
                  <a:srgbClr val="000000"/>
                </a:solidFill>
              </a:rPr>
              <a:t>x</a:t>
            </a:r>
            <a:r>
              <a:rPr lang="en-US" dirty="0">
                <a:solidFill>
                  <a:srgbClr val="000000"/>
                </a:solidFill>
              </a:rPr>
              <a:t> </a:t>
            </a:r>
            <a:r>
              <a:rPr lang="en-US" dirty="0">
                <a:solidFill>
                  <a:srgbClr val="000000"/>
                </a:solidFill>
                <a:latin typeface="Symbol" charset="2"/>
                <a:cs typeface="Symbol" charset="2"/>
              </a:rPr>
              <a:t>+</a:t>
            </a:r>
            <a:r>
              <a:rPr lang="en-US" i="0" dirty="0">
                <a:solidFill>
                  <a:srgbClr val="000000"/>
                </a:solidFill>
              </a:rPr>
              <a:t> 1)</a:t>
            </a:r>
          </a:p>
          <a:p>
            <a:pPr marL="0" indent="0">
              <a:buFont typeface="Courier New" pitchFamily="49" charset="0"/>
              <a:buNone/>
              <a:tabLst>
                <a:tab pos="457200" algn="l"/>
              </a:tabLst>
            </a:pPr>
            <a:r>
              <a:rPr lang="en-US" i="0" dirty="0">
                <a:solidFill>
                  <a:srgbClr val="000000"/>
                </a:solidFill>
              </a:rPr>
              <a:t>	b.	Both will be negative if </a:t>
            </a:r>
            <a:r>
              <a:rPr lang="en-US" i="1" dirty="0">
                <a:solidFill>
                  <a:srgbClr val="000000"/>
                </a:solidFill>
              </a:rPr>
              <a:t>b</a:t>
            </a:r>
            <a:r>
              <a:rPr lang="en-US" dirty="0">
                <a:solidFill>
                  <a:srgbClr val="000000"/>
                </a:solidFill>
              </a:rPr>
              <a:t> </a:t>
            </a:r>
            <a:r>
              <a:rPr lang="en-US" i="0" dirty="0">
                <a:solidFill>
                  <a:srgbClr val="000000"/>
                </a:solidFill>
              </a:rPr>
              <a:t>is negative.</a:t>
            </a:r>
          </a:p>
          <a:p>
            <a:pPr>
              <a:tabLst>
                <a:tab pos="4572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 </a:t>
            </a:r>
            <a:r>
              <a:rPr lang="en-US" i="0" dirty="0">
                <a:solidFill>
                  <a:srgbClr val="000000"/>
                </a:solidFill>
                <a:latin typeface="Symbol" pitchFamily="18" charset="2"/>
              </a:rPr>
              <a:t>-</a:t>
            </a:r>
            <a:r>
              <a:rPr lang="en-US" i="0" dirty="0">
                <a:solidFill>
                  <a:srgbClr val="000000"/>
                </a:solidFill>
              </a:rPr>
              <a:t> 5</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4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4)(</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1)</a:t>
            </a:r>
          </a:p>
        </p:txBody>
      </p:sp>
    </p:spTree>
    <p:extLst>
      <p:ext uri="{BB962C8B-B14F-4D97-AF65-F5344CB8AC3E}">
        <p14:creationId xmlns:p14="http://schemas.microsoft.com/office/powerpoint/2010/main" val="4152156830"/>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1940</TotalTime>
  <Words>907</Words>
  <Application>Microsoft Office PowerPoint</Application>
  <PresentationFormat>On-screen Show (4:3)</PresentationFormat>
  <Paragraphs>78</Paragraphs>
  <Slides>16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Calibri</vt:lpstr>
      <vt:lpstr>Courier New</vt:lpstr>
      <vt:lpstr>Symbol</vt:lpstr>
      <vt:lpstr>Office Theme</vt:lpstr>
      <vt:lpstr>Equation</vt:lpstr>
      <vt:lpstr>Section 7.2</vt:lpstr>
      <vt:lpstr>Example 1: Factoring Trinomials with Leading Coefficients of 1 </vt:lpstr>
      <vt:lpstr>Example 1: Factoring Trinomials with Leading Coefficients of 1 (cont.)</vt:lpstr>
      <vt:lpstr>Example 2: Factoring Trinomials with Leading Coefficients of 1 </vt:lpstr>
      <vt:lpstr>Example 2: Factoring Trinomials with Leading Coefficients of 1 (cont.)</vt:lpstr>
      <vt:lpstr>Example 2: Factoring Trinomials with Leading Coefficients of 1 (cont.)</vt:lpstr>
      <vt:lpstr>Example 2: Factoring Trinomials with Leading Coefficients of 1 (cont.)</vt:lpstr>
      <vt:lpstr>Completion Example 3: Factoring Trinomials</vt:lpstr>
      <vt:lpstr>Procedure: Factoring Trinomials of the Form  x2 + bx + c</vt:lpstr>
      <vt:lpstr>Procedure: Factoring Trinomials of the Form  x2 + bx + c (cont.)</vt:lpstr>
      <vt:lpstr>Example 4: Finding a Common Monomial Factor</vt:lpstr>
      <vt:lpstr>Example 4: Finding a Common Monomial Factor (cont.)</vt:lpstr>
      <vt:lpstr>Example 4: Finding a Common Monomial Factor (cont.)</vt:lpstr>
      <vt:lpstr>Example 4: Finding a Common Monomial Factor (cont.)</vt:lpstr>
      <vt:lpstr>Completion Example 5: Finding a Common Monomial Factor</vt:lpstr>
      <vt:lpstr>Identifying Polynomials That Are Not Factorable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Jolie Even</cp:lastModifiedBy>
  <cp:revision>239</cp:revision>
  <dcterms:created xsi:type="dcterms:W3CDTF">2013-04-26T14:43:13Z</dcterms:created>
  <dcterms:modified xsi:type="dcterms:W3CDTF">2024-09-10T19:59:12Z</dcterms:modified>
</cp:coreProperties>
</file>