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260" r:id="rId3"/>
    <p:sldId id="283" r:id="rId4"/>
    <p:sldId id="261" r:id="rId5"/>
    <p:sldId id="262" r:id="rId6"/>
    <p:sldId id="263" r:id="rId7"/>
    <p:sldId id="266" r:id="rId8"/>
    <p:sldId id="284" r:id="rId9"/>
    <p:sldId id="267" r:id="rId10"/>
    <p:sldId id="268" r:id="rId11"/>
    <p:sldId id="269" r:id="rId12"/>
    <p:sldId id="270" r:id="rId13"/>
    <p:sldId id="271" r:id="rId14"/>
    <p:sldId id="282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Belloit, Nicholas G" initials="BNG" lastIdx="1" clrIdx="0"/>
  <p:cmAuthor id="2" name="Belloit, Nicholas G" initials="BNG [2]" lastIdx="1" clrIdx="1"/>
  <p:cmAuthor id="3" name="Belloit, Nicholas G" initials="BNG [3]" lastIdx="1" clrIdx="2"/>
  <p:cmAuthor id="4" name="Belloit, Nicholas G" initials="BNG [4]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showAnimation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36608C"/>
    <a:srgbClr val="C00000"/>
    <a:srgbClr val="2D7D9F"/>
    <a:srgbClr val="0000FF"/>
    <a:srgbClr val="000099"/>
    <a:srgbClr val="9900FF"/>
    <a:srgbClr val="FF00FF"/>
    <a:srgbClr val="FFFFCC"/>
    <a:srgbClr val="1F497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60" autoAdjust="0"/>
    <p:restoredTop sz="94660"/>
  </p:normalViewPr>
  <p:slideViewPr>
    <p:cSldViewPr>
      <p:cViewPr varScale="1">
        <p:scale>
          <a:sx n="111" d="100"/>
          <a:sy n="111" d="100"/>
        </p:scale>
        <p:origin x="1590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95" d="100"/>
        <a:sy n="95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1776" y="-10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E235DB0-18E5-42EE-8A41-3EE53E7DF1D8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74792EB-0FA9-4C62-9AEF-94474B71BCA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01949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A06C8C-854D-4A7C-A3FE-3DBBAFE00FA9}" type="datetimeFigureOut">
              <a:rPr lang="en-US" smtClean="0"/>
              <a:pPr/>
              <a:t>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80441D-D731-4991-A4A8-BAD1DA53562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5393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0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sp>
        <p:nvSpPr>
          <p:cNvPr id="12" name="Title 1"/>
          <p:cNvSpPr>
            <a:spLocks noGrp="1"/>
          </p:cNvSpPr>
          <p:nvPr userDrawn="1">
            <p:ph type="ctrTitle" idx="4294967295"/>
          </p:nvPr>
        </p:nvSpPr>
        <p:spPr>
          <a:xfrm>
            <a:off x="685800" y="2130552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endParaRPr lang="en-US" b="1" dirty="0">
              <a:solidFill>
                <a:srgbClr val="1F497D"/>
              </a:solidFill>
              <a:latin typeface="Arial" charset="0"/>
              <a:cs typeface="Arial" charset="0"/>
            </a:endParaRPr>
          </a:p>
        </p:txBody>
      </p:sp>
      <p:sp>
        <p:nvSpPr>
          <p:cNvPr id="13" name="Subtitle 2"/>
          <p:cNvSpPr>
            <a:spLocks noGrp="1"/>
          </p:cNvSpPr>
          <p:nvPr userDrawn="1">
            <p:ph type="subTitle" idx="4294967295"/>
          </p:nvPr>
        </p:nvSpPr>
        <p:spPr>
          <a:xfrm>
            <a:off x="1371600" y="3502152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endParaRPr lang="en-US" b="1" i="1" dirty="0">
              <a:solidFill>
                <a:srgbClr val="1F497D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7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lnSpc>
                <a:spcPts val="3000"/>
              </a:lnSpc>
              <a:defRPr sz="3200" baseline="0">
                <a:solidFill>
                  <a:srgbClr val="1F497D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2" name="TextBox 5"/>
          <p:cNvSpPr txBox="1">
            <a:spLocks noChangeArrowheads="1"/>
          </p:cNvSpPr>
          <p:nvPr userDrawn="1"/>
        </p:nvSpPr>
        <p:spPr bwMode="auto">
          <a:xfrm>
            <a:off x="906483" y="6008914"/>
            <a:ext cx="2819400" cy="55399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endParaRPr lang="en-US" dirty="0"/>
          </a:p>
        </p:txBody>
      </p:sp>
      <p:sp>
        <p:nvSpPr>
          <p:cNvPr id="14" name="TextBox 5"/>
          <p:cNvSpPr txBox="1">
            <a:spLocks noChangeArrowheads="1"/>
          </p:cNvSpPr>
          <p:nvPr userDrawn="1"/>
        </p:nvSpPr>
        <p:spPr bwMode="auto">
          <a:xfrm>
            <a:off x="6164283" y="5856514"/>
            <a:ext cx="2819400" cy="646331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endParaRPr lang="en-US" baseline="30000" dirty="0">
              <a:solidFill>
                <a:srgbClr val="004786"/>
              </a:solidFill>
            </a:endParaRP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Copyright © by Hawkes Learning</a:t>
            </a:r>
          </a:p>
          <a:p>
            <a:pPr eaLnBrk="1" hangingPunct="1"/>
            <a:r>
              <a:rPr lang="en-US" baseline="-25000" dirty="0">
                <a:solidFill>
                  <a:srgbClr val="2D7D9F"/>
                </a:solidFill>
              </a:rPr>
              <a:t>All rights reserved.</a:t>
            </a:r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57200" y="1005840"/>
            <a:ext cx="822960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800" b="0" i="0" baseline="0">
                <a:solidFill>
                  <a:srgbClr val="366092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152400" y="6019800"/>
            <a:ext cx="8778240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096038"/>
            <a:ext cx="1828649" cy="457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6598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166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9.bin"/><Relationship Id="rId13" Type="http://schemas.openxmlformats.org/officeDocument/2006/relationships/image" Target="../media/image46.emf"/><Relationship Id="rId3" Type="http://schemas.openxmlformats.org/officeDocument/2006/relationships/image" Target="../media/image41.wmf"/><Relationship Id="rId7" Type="http://schemas.openxmlformats.org/officeDocument/2006/relationships/image" Target="../media/image43.emf"/><Relationship Id="rId12" Type="http://schemas.openxmlformats.org/officeDocument/2006/relationships/oleObject" Target="../embeddings/oleObject51.bin"/><Relationship Id="rId2" Type="http://schemas.openxmlformats.org/officeDocument/2006/relationships/oleObject" Target="../embeddings/oleObject4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8.bin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oleObject" Target="../embeddings/oleObject50.bin"/><Relationship Id="rId4" Type="http://schemas.openxmlformats.org/officeDocument/2006/relationships/oleObject" Target="../embeddings/oleObject47.bin"/><Relationship Id="rId9" Type="http://schemas.openxmlformats.org/officeDocument/2006/relationships/image" Target="../media/image44.emf"/><Relationship Id="rId14" Type="http://schemas.openxmlformats.org/officeDocument/2006/relationships/oleObject" Target="../embeddings/oleObject52.bin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6.bin"/><Relationship Id="rId13" Type="http://schemas.openxmlformats.org/officeDocument/2006/relationships/image" Target="../media/image53.emf"/><Relationship Id="rId18" Type="http://schemas.openxmlformats.org/officeDocument/2006/relationships/oleObject" Target="../embeddings/oleObject61.bin"/><Relationship Id="rId3" Type="http://schemas.openxmlformats.org/officeDocument/2006/relationships/image" Target="../media/image48.emf"/><Relationship Id="rId21" Type="http://schemas.openxmlformats.org/officeDocument/2006/relationships/image" Target="../media/image57.wmf"/><Relationship Id="rId7" Type="http://schemas.openxmlformats.org/officeDocument/2006/relationships/image" Target="../media/image50.emf"/><Relationship Id="rId12" Type="http://schemas.openxmlformats.org/officeDocument/2006/relationships/oleObject" Target="../embeddings/oleObject58.bin"/><Relationship Id="rId17" Type="http://schemas.openxmlformats.org/officeDocument/2006/relationships/image" Target="../media/image55.wmf"/><Relationship Id="rId25" Type="http://schemas.openxmlformats.org/officeDocument/2006/relationships/image" Target="../media/image59.wmf"/><Relationship Id="rId2" Type="http://schemas.openxmlformats.org/officeDocument/2006/relationships/oleObject" Target="../embeddings/oleObject53.bin"/><Relationship Id="rId16" Type="http://schemas.openxmlformats.org/officeDocument/2006/relationships/oleObject" Target="../embeddings/oleObject60.bin"/><Relationship Id="rId20" Type="http://schemas.openxmlformats.org/officeDocument/2006/relationships/oleObject" Target="../embeddings/oleObject6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55.bin"/><Relationship Id="rId11" Type="http://schemas.openxmlformats.org/officeDocument/2006/relationships/image" Target="../media/image52.emf"/><Relationship Id="rId24" Type="http://schemas.openxmlformats.org/officeDocument/2006/relationships/oleObject" Target="../embeddings/oleObject64.bin"/><Relationship Id="rId5" Type="http://schemas.openxmlformats.org/officeDocument/2006/relationships/image" Target="../media/image49.wmf"/><Relationship Id="rId15" Type="http://schemas.openxmlformats.org/officeDocument/2006/relationships/image" Target="../media/image54.emf"/><Relationship Id="rId23" Type="http://schemas.openxmlformats.org/officeDocument/2006/relationships/image" Target="../media/image58.emf"/><Relationship Id="rId10" Type="http://schemas.openxmlformats.org/officeDocument/2006/relationships/oleObject" Target="../embeddings/oleObject57.bin"/><Relationship Id="rId19" Type="http://schemas.openxmlformats.org/officeDocument/2006/relationships/image" Target="../media/image56.emf"/><Relationship Id="rId4" Type="http://schemas.openxmlformats.org/officeDocument/2006/relationships/oleObject" Target="../embeddings/oleObject54.bin"/><Relationship Id="rId9" Type="http://schemas.openxmlformats.org/officeDocument/2006/relationships/image" Target="../media/image51.emf"/><Relationship Id="rId14" Type="http://schemas.openxmlformats.org/officeDocument/2006/relationships/oleObject" Target="../embeddings/oleObject59.bin"/><Relationship Id="rId22" Type="http://schemas.openxmlformats.org/officeDocument/2006/relationships/oleObject" Target="../embeddings/oleObject6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emf"/><Relationship Id="rId2" Type="http://schemas.openxmlformats.org/officeDocument/2006/relationships/oleObject" Target="../embeddings/oleObject65.bin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69.bin"/><Relationship Id="rId13" Type="http://schemas.openxmlformats.org/officeDocument/2006/relationships/image" Target="../media/image66.emf"/><Relationship Id="rId18" Type="http://schemas.openxmlformats.org/officeDocument/2006/relationships/oleObject" Target="../embeddings/oleObject74.bin"/><Relationship Id="rId3" Type="http://schemas.openxmlformats.org/officeDocument/2006/relationships/image" Target="../media/image61.wmf"/><Relationship Id="rId21" Type="http://schemas.openxmlformats.org/officeDocument/2006/relationships/image" Target="../media/image70.emf"/><Relationship Id="rId7" Type="http://schemas.openxmlformats.org/officeDocument/2006/relationships/image" Target="../media/image63.emf"/><Relationship Id="rId12" Type="http://schemas.openxmlformats.org/officeDocument/2006/relationships/oleObject" Target="../embeddings/oleObject71.bin"/><Relationship Id="rId17" Type="http://schemas.openxmlformats.org/officeDocument/2006/relationships/image" Target="../media/image68.emf"/><Relationship Id="rId2" Type="http://schemas.openxmlformats.org/officeDocument/2006/relationships/oleObject" Target="../embeddings/oleObject66.bin"/><Relationship Id="rId16" Type="http://schemas.openxmlformats.org/officeDocument/2006/relationships/oleObject" Target="../embeddings/oleObject73.bin"/><Relationship Id="rId20" Type="http://schemas.openxmlformats.org/officeDocument/2006/relationships/oleObject" Target="../embeddings/oleObject75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68.bin"/><Relationship Id="rId11" Type="http://schemas.openxmlformats.org/officeDocument/2006/relationships/image" Target="../media/image65.emf"/><Relationship Id="rId5" Type="http://schemas.openxmlformats.org/officeDocument/2006/relationships/image" Target="../media/image62.emf"/><Relationship Id="rId15" Type="http://schemas.openxmlformats.org/officeDocument/2006/relationships/image" Target="../media/image67.emf"/><Relationship Id="rId10" Type="http://schemas.openxmlformats.org/officeDocument/2006/relationships/oleObject" Target="../embeddings/oleObject70.bin"/><Relationship Id="rId19" Type="http://schemas.openxmlformats.org/officeDocument/2006/relationships/image" Target="../media/image69.wmf"/><Relationship Id="rId4" Type="http://schemas.openxmlformats.org/officeDocument/2006/relationships/oleObject" Target="../embeddings/oleObject67.bin"/><Relationship Id="rId9" Type="http://schemas.openxmlformats.org/officeDocument/2006/relationships/image" Target="../media/image64.emf"/><Relationship Id="rId14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wmf"/><Relationship Id="rId2" Type="http://schemas.openxmlformats.org/officeDocument/2006/relationships/oleObject" Target="../embeddings/oleObject76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emf"/><Relationship Id="rId4" Type="http://schemas.openxmlformats.org/officeDocument/2006/relationships/oleObject" Target="../embeddings/oleObject77.bin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emf"/><Relationship Id="rId3" Type="http://schemas.openxmlformats.org/officeDocument/2006/relationships/image" Target="../media/image2.emf"/><Relationship Id="rId7" Type="http://schemas.openxmlformats.org/officeDocument/2006/relationships/oleObject" Target="../embeddings/oleObject4.bin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emf"/><Relationship Id="rId5" Type="http://schemas.openxmlformats.org/officeDocument/2006/relationships/oleObject" Target="../embeddings/oleObject3.bin"/><Relationship Id="rId10" Type="http://schemas.openxmlformats.org/officeDocument/2006/relationships/image" Target="../media/image5.emf"/><Relationship Id="rId4" Type="http://schemas.openxmlformats.org/officeDocument/2006/relationships/oleObject" Target="../embeddings/oleObject2.bin"/><Relationship Id="rId9" Type="http://schemas.openxmlformats.org/officeDocument/2006/relationships/oleObject" Target="../embeddings/oleObject5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7" Type="http://schemas.openxmlformats.org/officeDocument/2006/relationships/image" Target="../media/image8.e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7.emf"/><Relationship Id="rId4" Type="http://schemas.openxmlformats.org/officeDocument/2006/relationships/oleObject" Target="../embeddings/oleObject7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0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11.bin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5.bin"/><Relationship Id="rId3" Type="http://schemas.openxmlformats.org/officeDocument/2006/relationships/image" Target="../media/image12.emf"/><Relationship Id="rId7" Type="http://schemas.openxmlformats.org/officeDocument/2006/relationships/image" Target="../media/image14.wmf"/><Relationship Id="rId12" Type="http://schemas.openxmlformats.org/officeDocument/2006/relationships/image" Target="../media/image16.emf"/><Relationship Id="rId2" Type="http://schemas.openxmlformats.org/officeDocument/2006/relationships/oleObject" Target="../embeddings/oleObject1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4.bin"/><Relationship Id="rId11" Type="http://schemas.openxmlformats.org/officeDocument/2006/relationships/oleObject" Target="../embeddings/oleObject17.bin"/><Relationship Id="rId5" Type="http://schemas.openxmlformats.org/officeDocument/2006/relationships/image" Target="../media/image13.emf"/><Relationship Id="rId10" Type="http://schemas.openxmlformats.org/officeDocument/2006/relationships/oleObject" Target="../embeddings/oleObject16.bin"/><Relationship Id="rId4" Type="http://schemas.openxmlformats.org/officeDocument/2006/relationships/oleObject" Target="../embeddings/oleObject13.bin"/><Relationship Id="rId9" Type="http://schemas.openxmlformats.org/officeDocument/2006/relationships/image" Target="../media/image1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1.bin"/><Relationship Id="rId13" Type="http://schemas.openxmlformats.org/officeDocument/2006/relationships/image" Target="../media/image22.emf"/><Relationship Id="rId18" Type="http://schemas.openxmlformats.org/officeDocument/2006/relationships/image" Target="../media/image24.emf"/><Relationship Id="rId3" Type="http://schemas.openxmlformats.org/officeDocument/2006/relationships/image" Target="../media/image17.emf"/><Relationship Id="rId7" Type="http://schemas.openxmlformats.org/officeDocument/2006/relationships/image" Target="../media/image19.emf"/><Relationship Id="rId12" Type="http://schemas.openxmlformats.org/officeDocument/2006/relationships/oleObject" Target="../embeddings/oleObject23.bin"/><Relationship Id="rId17" Type="http://schemas.openxmlformats.org/officeDocument/2006/relationships/oleObject" Target="../embeddings/oleObject26.bin"/><Relationship Id="rId2" Type="http://schemas.openxmlformats.org/officeDocument/2006/relationships/oleObject" Target="../embeddings/oleObject18.bin"/><Relationship Id="rId16" Type="http://schemas.openxmlformats.org/officeDocument/2006/relationships/image" Target="../media/image23.wmf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0.bin"/><Relationship Id="rId11" Type="http://schemas.openxmlformats.org/officeDocument/2006/relationships/image" Target="../media/image21.emf"/><Relationship Id="rId5" Type="http://schemas.openxmlformats.org/officeDocument/2006/relationships/image" Target="../media/image18.emf"/><Relationship Id="rId15" Type="http://schemas.openxmlformats.org/officeDocument/2006/relationships/oleObject" Target="../embeddings/oleObject25.bin"/><Relationship Id="rId10" Type="http://schemas.openxmlformats.org/officeDocument/2006/relationships/oleObject" Target="../embeddings/oleObject22.bin"/><Relationship Id="rId4" Type="http://schemas.openxmlformats.org/officeDocument/2006/relationships/oleObject" Target="../embeddings/oleObject19.bin"/><Relationship Id="rId9" Type="http://schemas.openxmlformats.org/officeDocument/2006/relationships/image" Target="../media/image20.emf"/><Relationship Id="rId14" Type="http://schemas.openxmlformats.org/officeDocument/2006/relationships/oleObject" Target="../embeddings/oleObject24.bin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13" Type="http://schemas.openxmlformats.org/officeDocument/2006/relationships/image" Target="../media/image30.wmf"/><Relationship Id="rId18" Type="http://schemas.openxmlformats.org/officeDocument/2006/relationships/oleObject" Target="../embeddings/oleObject36.bin"/><Relationship Id="rId3" Type="http://schemas.openxmlformats.org/officeDocument/2006/relationships/image" Target="../media/image25.emf"/><Relationship Id="rId21" Type="http://schemas.openxmlformats.org/officeDocument/2006/relationships/oleObject" Target="../embeddings/oleObject38.bin"/><Relationship Id="rId7" Type="http://schemas.openxmlformats.org/officeDocument/2006/relationships/image" Target="../media/image27.emf"/><Relationship Id="rId12" Type="http://schemas.openxmlformats.org/officeDocument/2006/relationships/oleObject" Target="../embeddings/oleObject32.bin"/><Relationship Id="rId17" Type="http://schemas.openxmlformats.org/officeDocument/2006/relationships/oleObject" Target="../embeddings/oleObject35.bin"/><Relationship Id="rId2" Type="http://schemas.openxmlformats.org/officeDocument/2006/relationships/oleObject" Target="../embeddings/oleObject27.bin"/><Relationship Id="rId16" Type="http://schemas.openxmlformats.org/officeDocument/2006/relationships/image" Target="../media/image31.emf"/><Relationship Id="rId20" Type="http://schemas.openxmlformats.org/officeDocument/2006/relationships/oleObject" Target="../embeddings/oleObject37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29.bin"/><Relationship Id="rId11" Type="http://schemas.openxmlformats.org/officeDocument/2006/relationships/image" Target="../media/image29.emf"/><Relationship Id="rId5" Type="http://schemas.openxmlformats.org/officeDocument/2006/relationships/image" Target="../media/image26.emf"/><Relationship Id="rId15" Type="http://schemas.openxmlformats.org/officeDocument/2006/relationships/oleObject" Target="../embeddings/oleObject34.bin"/><Relationship Id="rId10" Type="http://schemas.openxmlformats.org/officeDocument/2006/relationships/oleObject" Target="../embeddings/oleObject31.bin"/><Relationship Id="rId19" Type="http://schemas.openxmlformats.org/officeDocument/2006/relationships/image" Target="../media/image32.wmf"/><Relationship Id="rId4" Type="http://schemas.openxmlformats.org/officeDocument/2006/relationships/oleObject" Target="../embeddings/oleObject28.bin"/><Relationship Id="rId9" Type="http://schemas.openxmlformats.org/officeDocument/2006/relationships/image" Target="../media/image28.emf"/><Relationship Id="rId14" Type="http://schemas.openxmlformats.org/officeDocument/2006/relationships/oleObject" Target="../embeddings/oleObject33.bin"/><Relationship Id="rId22" Type="http://schemas.openxmlformats.org/officeDocument/2006/relationships/image" Target="../media/image33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2.bin"/><Relationship Id="rId13" Type="http://schemas.openxmlformats.org/officeDocument/2006/relationships/image" Target="../media/image39.wmf"/><Relationship Id="rId3" Type="http://schemas.openxmlformats.org/officeDocument/2006/relationships/image" Target="../media/image34.emf"/><Relationship Id="rId7" Type="http://schemas.openxmlformats.org/officeDocument/2006/relationships/image" Target="../media/image36.emf"/><Relationship Id="rId12" Type="http://schemas.openxmlformats.org/officeDocument/2006/relationships/oleObject" Target="../embeddings/oleObject44.bin"/><Relationship Id="rId2" Type="http://schemas.openxmlformats.org/officeDocument/2006/relationships/oleObject" Target="../embeddings/oleObject3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1.bin"/><Relationship Id="rId11" Type="http://schemas.openxmlformats.org/officeDocument/2006/relationships/image" Target="../media/image38.emf"/><Relationship Id="rId5" Type="http://schemas.openxmlformats.org/officeDocument/2006/relationships/image" Target="../media/image35.emf"/><Relationship Id="rId15" Type="http://schemas.openxmlformats.org/officeDocument/2006/relationships/image" Target="../media/image40.emf"/><Relationship Id="rId10" Type="http://schemas.openxmlformats.org/officeDocument/2006/relationships/oleObject" Target="../embeddings/oleObject43.bin"/><Relationship Id="rId4" Type="http://schemas.openxmlformats.org/officeDocument/2006/relationships/oleObject" Target="../embeddings/oleObject40.bin"/><Relationship Id="rId9" Type="http://schemas.openxmlformats.org/officeDocument/2006/relationships/image" Target="../media/image37.emf"/><Relationship Id="rId14" Type="http://schemas.openxmlformats.org/officeDocument/2006/relationships/oleObject" Target="../embeddings/oleObject4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 idx="4294967295"/>
          </p:nvPr>
        </p:nvSpPr>
        <p:spPr>
          <a:xfrm>
            <a:off x="685800" y="1828800"/>
            <a:ext cx="7772400" cy="1470025"/>
          </a:xfrm>
          <a:prstGeom prst="rect">
            <a:avLst/>
          </a:prstGeom>
        </p:spPr>
        <p:txBody>
          <a:bodyPr anchor="ctr" anchorCtr="0"/>
          <a:lstStyle/>
          <a:p>
            <a:pPr eaLnBrk="1" hangingPunct="1"/>
            <a:r>
              <a:rPr lang="en-US" b="1" dirty="0">
                <a:solidFill>
                  <a:srgbClr val="1F497D"/>
                </a:solidFill>
                <a:latin typeface="Arial" charset="0"/>
                <a:cs typeface="Arial" charset="0"/>
              </a:rPr>
              <a:t>Section 6.8</a:t>
            </a:r>
          </a:p>
        </p:txBody>
      </p:sp>
      <p:sp>
        <p:nvSpPr>
          <p:cNvPr id="7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3200400"/>
            <a:ext cx="6400800" cy="1752600"/>
          </a:xfrm>
          <a:prstGeom prst="rect">
            <a:avLst/>
          </a:prstGeom>
        </p:spPr>
        <p:txBody>
          <a:bodyPr rtlCol="0" anchor="t" anchorCtr="1">
            <a:normAutofit/>
          </a:bodyPr>
          <a:lstStyle/>
          <a:p>
            <a:pPr>
              <a:buNone/>
              <a:defRPr/>
            </a:pPr>
            <a:r>
              <a:rPr lang="en-US" b="1" i="1" dirty="0">
                <a:solidFill>
                  <a:srgbClr val="1F497D"/>
                </a:solidFill>
              </a:rPr>
              <a:t>Division with Polynomials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sp>
        <p:nvSpPr>
          <p:cNvPr id="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3077766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ts val="18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 we can write</a:t>
            </a:r>
          </a:p>
          <a:p>
            <a:pPr marL="0" indent="0">
              <a:spcBef>
                <a:spcPct val="75000"/>
              </a:spcBef>
              <a:buFont typeface="Courier New" pitchFamily="49" charset="0"/>
              <a:buNone/>
            </a:pPr>
            <a:endParaRPr lang="en-US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endParaRPr lang="en-US" b="1" dirty="0">
              <a:solidFill>
                <a:schemeClr val="tx1"/>
              </a:solidFill>
            </a:endParaRPr>
          </a:p>
          <a:p>
            <a:pPr marL="342900" indent="-342900">
              <a:spcBef>
                <a:spcPts val="0"/>
              </a:spcBef>
            </a:pPr>
            <a:r>
              <a:rPr lang="en-US" b="1" dirty="0">
                <a:solidFill>
                  <a:schemeClr val="tx1"/>
                </a:solidFill>
              </a:rPr>
              <a:t>Check</a:t>
            </a:r>
          </a:p>
          <a:p>
            <a:pPr marL="342900" indent="-342900">
              <a:spcBef>
                <a:spcPts val="600"/>
              </a:spcBef>
            </a:pPr>
            <a:r>
              <a:rPr lang="en-US" dirty="0">
                <a:solidFill>
                  <a:schemeClr val="tx1"/>
                </a:solidFill>
              </a:rPr>
              <a:t>Show </a:t>
            </a:r>
          </a:p>
        </p:txBody>
      </p:sp>
      <p:graphicFrame>
        <p:nvGraphicFramePr>
          <p:cNvPr id="9" name="Object 4"/>
          <p:cNvGraphicFramePr>
            <a:graphicFrameLocks noChangeAspect="1"/>
          </p:cNvGraphicFramePr>
          <p:nvPr/>
        </p:nvGraphicFramePr>
        <p:xfrm>
          <a:off x="2263422" y="1151466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825500" progId="Equation.DSMT4">
                  <p:embed/>
                </p:oleObj>
              </mc:Choice>
              <mc:Fallback>
                <p:oleObj name="Equation" r:id="rId2" imgW="838200" imgH="82550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3422" y="1151466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6620215"/>
              </p:ext>
            </p:extLst>
          </p:nvPr>
        </p:nvGraphicFramePr>
        <p:xfrm>
          <a:off x="1746250" y="206375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755360" imgH="914040" progId="Equation.DSMT4">
                  <p:embed/>
                </p:oleObj>
              </mc:Choice>
              <mc:Fallback>
                <p:oleObj name="Equation" r:id="rId4" imgW="1755360" imgH="91404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206375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39585437"/>
              </p:ext>
            </p:extLst>
          </p:nvPr>
        </p:nvGraphicFramePr>
        <p:xfrm>
          <a:off x="1508125" y="3937000"/>
          <a:ext cx="177800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64360" imgH="301680" progId="Equation.DSMT4">
                  <p:embed/>
                </p:oleObj>
              </mc:Choice>
              <mc:Fallback>
                <p:oleObj name="Equation" r:id="rId6" imgW="1764360" imgH="3016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08125" y="3937000"/>
                        <a:ext cx="177800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246784"/>
              </p:ext>
            </p:extLst>
          </p:nvPr>
        </p:nvGraphicFramePr>
        <p:xfrm>
          <a:off x="1752600" y="4654550"/>
          <a:ext cx="26924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678760" imgH="594000" progId="Equation.DSMT4">
                  <p:embed/>
                </p:oleObj>
              </mc:Choice>
              <mc:Fallback>
                <p:oleObj name="Equation" r:id="rId8" imgW="2678760" imgH="5940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4654550"/>
                        <a:ext cx="26924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3986035"/>
              </p:ext>
            </p:extLst>
          </p:nvPr>
        </p:nvGraphicFramePr>
        <p:xfrm>
          <a:off x="3600450" y="2101850"/>
          <a:ext cx="24765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468520" imgH="886680" progId="Equation.DSMT4">
                  <p:embed/>
                </p:oleObj>
              </mc:Choice>
              <mc:Fallback>
                <p:oleObj name="Equation" r:id="rId10" imgW="2468520" imgH="88668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00450" y="2101850"/>
                        <a:ext cx="2476500" cy="901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646093"/>
              </p:ext>
            </p:extLst>
          </p:nvPr>
        </p:nvGraphicFramePr>
        <p:xfrm>
          <a:off x="4527550" y="4648200"/>
          <a:ext cx="3238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227400" imgH="447840" progId="Equation.DSMT4">
                  <p:embed/>
                </p:oleObj>
              </mc:Choice>
              <mc:Fallback>
                <p:oleObj name="Equation" r:id="rId12" imgW="3227400" imgH="447840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7550" y="4648200"/>
                        <a:ext cx="3238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9561207"/>
              </p:ext>
            </p:extLst>
          </p:nvPr>
        </p:nvGraphicFramePr>
        <p:xfrm>
          <a:off x="4546600" y="5321300"/>
          <a:ext cx="2019300" cy="419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011320" imgH="411120" progId="Equation.DSMT4">
                  <p:embed/>
                </p:oleObj>
              </mc:Choice>
              <mc:Fallback>
                <p:oleObj name="Equation" r:id="rId14" imgW="2011320" imgH="41112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6600" y="5321300"/>
                        <a:ext cx="2019300" cy="419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3: </a:t>
            </a:r>
            <a:r>
              <a:rPr lang="en-US" dirty="0">
                <a:solidFill>
                  <a:schemeClr val="accent1"/>
                </a:solidFill>
              </a:rPr>
              <a:t>Using Long Division (Remainder 0)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097280"/>
            <a:ext cx="8229600" cy="4846320"/>
          </a:xfrm>
          <a:prstGeom prst="rect">
            <a:avLst/>
          </a:prstGeom>
        </p:spPr>
        <p:txBody>
          <a:bodyPr/>
          <a:lstStyle/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                                                      by using the division algorithm.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4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9569816"/>
              </p:ext>
            </p:extLst>
          </p:nvPr>
        </p:nvGraphicFramePr>
        <p:xfrm>
          <a:off x="1483685" y="1041564"/>
          <a:ext cx="4368800" cy="66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4361040" imgH="649080" progId="Equation.DSMT4">
                  <p:embed/>
                </p:oleObj>
              </mc:Choice>
              <mc:Fallback>
                <p:oleObj name="Equation" r:id="rId2" imgW="4361040" imgH="6490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83685" y="1041564"/>
                        <a:ext cx="4368800" cy="66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268977"/>
              </p:ext>
            </p:extLst>
          </p:nvPr>
        </p:nvGraphicFramePr>
        <p:xfrm>
          <a:off x="4159189" y="1955043"/>
          <a:ext cx="508000" cy="393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507780" imgH="393529" progId="Equation.DSMT4">
                  <p:embed/>
                </p:oleObj>
              </mc:Choice>
              <mc:Fallback>
                <p:oleObj name="Equation" r:id="rId4" imgW="507780" imgH="393529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59189" y="1955043"/>
                        <a:ext cx="508000" cy="393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5192946"/>
              </p:ext>
            </p:extLst>
          </p:nvPr>
        </p:nvGraphicFramePr>
        <p:xfrm>
          <a:off x="7316904" y="5440248"/>
          <a:ext cx="17272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718640" imgH="447840" progId="Equation.DSMT4">
                  <p:embed/>
                </p:oleObj>
              </mc:Choice>
              <mc:Fallback>
                <p:oleObj name="Equation" r:id="rId6" imgW="1718640" imgH="44784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6904" y="5440248"/>
                        <a:ext cx="172720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073107"/>
              </p:ext>
            </p:extLst>
          </p:nvPr>
        </p:nvGraphicFramePr>
        <p:xfrm>
          <a:off x="2152157" y="2335213"/>
          <a:ext cx="3746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729960" imgH="749520" progId="Equation.DSMT4">
                  <p:embed/>
                </p:oleObj>
              </mc:Choice>
              <mc:Fallback>
                <p:oleObj name="Equation" r:id="rId8" imgW="37299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2157" y="2335213"/>
                        <a:ext cx="37465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275423"/>
              </p:ext>
            </p:extLst>
          </p:nvPr>
        </p:nvGraphicFramePr>
        <p:xfrm>
          <a:off x="2833194" y="2909888"/>
          <a:ext cx="20320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020320" imgH="557640" progId="Equation.DSMT4">
                  <p:embed/>
                </p:oleObj>
              </mc:Choice>
              <mc:Fallback>
                <p:oleObj name="Equation" r:id="rId10" imgW="2020320" imgH="55764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3194" y="2909888"/>
                        <a:ext cx="20320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2549079"/>
              </p:ext>
            </p:extLst>
          </p:nvPr>
        </p:nvGraphicFramePr>
        <p:xfrm>
          <a:off x="3823794" y="3398838"/>
          <a:ext cx="16764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663920" imgH="447840" progId="Equation.DSMT4">
                  <p:embed/>
                </p:oleObj>
              </mc:Choice>
              <mc:Fallback>
                <p:oleObj name="Equation" r:id="rId12" imgW="1663920" imgH="447840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3794" y="3398838"/>
                        <a:ext cx="16764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4214188"/>
              </p:ext>
            </p:extLst>
          </p:nvPr>
        </p:nvGraphicFramePr>
        <p:xfrm>
          <a:off x="3506294" y="3830638"/>
          <a:ext cx="21463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130120" imgH="530280" progId="Equation.DSMT4">
                  <p:embed/>
                </p:oleObj>
              </mc:Choice>
              <mc:Fallback>
                <p:oleObj name="Equation" r:id="rId14" imgW="2130120" imgH="53028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6294" y="3830638"/>
                        <a:ext cx="21463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27534961"/>
              </p:ext>
            </p:extLst>
          </p:nvPr>
        </p:nvGraphicFramePr>
        <p:xfrm>
          <a:off x="5112844" y="4402312"/>
          <a:ext cx="8636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863225" imgH="291973" progId="Equation.DSMT4">
                  <p:embed/>
                </p:oleObj>
              </mc:Choice>
              <mc:Fallback>
                <p:oleObj name="Equation" r:id="rId16" imgW="863225" imgH="291973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2844" y="4402312"/>
                        <a:ext cx="8636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832041"/>
              </p:ext>
            </p:extLst>
          </p:nvPr>
        </p:nvGraphicFramePr>
        <p:xfrm>
          <a:off x="4724400" y="4711700"/>
          <a:ext cx="13716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1362240" imgH="530280" progId="Equation.DSMT4">
                  <p:embed/>
                </p:oleObj>
              </mc:Choice>
              <mc:Fallback>
                <p:oleObj name="Equation" r:id="rId18" imgW="1362240" imgH="53028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4711700"/>
                        <a:ext cx="13716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38141155"/>
              </p:ext>
            </p:extLst>
          </p:nvPr>
        </p:nvGraphicFramePr>
        <p:xfrm>
          <a:off x="5802148" y="5275008"/>
          <a:ext cx="2159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215713" imgH="291847" progId="Equation.DSMT4">
                  <p:embed/>
                </p:oleObj>
              </mc:Choice>
              <mc:Fallback>
                <p:oleObj name="Equation" r:id="rId20" imgW="215713" imgH="291847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2148" y="5275008"/>
                        <a:ext cx="2159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/>
          <p:cNvSpPr/>
          <p:nvPr/>
        </p:nvSpPr>
        <p:spPr>
          <a:xfrm>
            <a:off x="298389" y="5473317"/>
            <a:ext cx="7245411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700" dirty="0"/>
              <a:t>There is no remainder, thus the quotient is simply  </a:t>
            </a:r>
          </a:p>
        </p:txBody>
      </p:sp>
      <p:graphicFrame>
        <p:nvGraphicFramePr>
          <p:cNvPr id="19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4930775"/>
              </p:ext>
            </p:extLst>
          </p:nvPr>
        </p:nvGraphicFramePr>
        <p:xfrm>
          <a:off x="4705317" y="2068676"/>
          <a:ext cx="5842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2" imgW="576000" imgH="264960" progId="Equation.DSMT4">
                  <p:embed/>
                </p:oleObj>
              </mc:Choice>
              <mc:Fallback>
                <p:oleObj name="Equation" r:id="rId22" imgW="576000" imgH="264960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05317" y="2068676"/>
                        <a:ext cx="5842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6883754"/>
              </p:ext>
            </p:extLst>
          </p:nvPr>
        </p:nvGraphicFramePr>
        <p:xfrm>
          <a:off x="5381592" y="2069343"/>
          <a:ext cx="5588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4" imgW="558800" imgH="279400" progId="Equation.DSMT4">
                  <p:embed/>
                </p:oleObj>
              </mc:Choice>
              <mc:Fallback>
                <p:oleObj name="Equation" r:id="rId24" imgW="558800" imgH="27940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81592" y="2069343"/>
                        <a:ext cx="5588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7C2076C9-21C8-DF6F-8706-6164097448BD}"/>
              </a:ext>
            </a:extLst>
          </p:cNvPr>
          <p:cNvSpPr/>
          <p:nvPr/>
        </p:nvSpPr>
        <p:spPr>
          <a:xfrm>
            <a:off x="475757" y="2092903"/>
            <a:ext cx="1676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/>
              <a:t>Solution</a:t>
            </a:r>
            <a:endParaRPr lang="en-US" sz="27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4: </a:t>
            </a:r>
            <a:r>
              <a:rPr lang="en-US" dirty="0">
                <a:solidFill>
                  <a:schemeClr val="accent1"/>
                </a:solidFill>
              </a:rPr>
              <a:t>Using Long </a:t>
            </a:r>
            <a:r>
              <a:rPr lang="en-US" sz="3200" dirty="0">
                <a:solidFill>
                  <a:schemeClr val="accent1"/>
                </a:solidFill>
              </a:rPr>
              <a:t>Division (Terms Missing)</a:t>
            </a:r>
          </a:p>
        </p:txBody>
      </p:sp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Simplify                                 using </a:t>
            </a:r>
            <a:r>
              <a:rPr lang="en-IN" dirty="0"/>
              <a:t>the division algorithm.</a:t>
            </a:r>
            <a:endParaRPr lang="en-US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b="1" i="0" dirty="0">
              <a:solidFill>
                <a:schemeClr val="tx1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Note that 0 is written as a placeholder for any missing powers of the variable. In this way, like terms are easily aligned vertically.</a:t>
            </a:r>
          </a:p>
        </p:txBody>
      </p:sp>
      <p:graphicFrame>
        <p:nvGraphicFramePr>
          <p:cNvPr id="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4629029"/>
              </p:ext>
            </p:extLst>
          </p:nvPr>
        </p:nvGraphicFramePr>
        <p:xfrm>
          <a:off x="1841500" y="1168400"/>
          <a:ext cx="2463800" cy="97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450160" imgH="969120" progId="Equation.DSMT4">
                  <p:embed/>
                </p:oleObj>
              </mc:Choice>
              <mc:Fallback>
                <p:oleObj name="Equation" r:id="rId2" imgW="2450160" imgH="969120" progId="Equation.DSMT4">
                  <p:embed/>
                  <p:pic>
                    <p:nvPicPr>
                      <p:cNvPr id="0" name="Picture 7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41500" y="1168400"/>
                        <a:ext cx="2463800" cy="97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Missing)(c</a:t>
            </a:r>
            <a:r>
              <a:rPr lang="en-US" sz="3200" dirty="0">
                <a:solidFill>
                  <a:schemeClr val="accent1"/>
                </a:solidFill>
              </a:rPr>
              <a:t>ont.)</a:t>
            </a:r>
          </a:p>
        </p:txBody>
      </p:sp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7147358"/>
              </p:ext>
            </p:extLst>
          </p:nvPr>
        </p:nvGraphicFramePr>
        <p:xfrm>
          <a:off x="3624835" y="1299908"/>
          <a:ext cx="330200" cy="381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330057" imgH="380835" progId="Equation.DSMT4">
                  <p:embed/>
                </p:oleObj>
              </mc:Choice>
              <mc:Fallback>
                <p:oleObj name="Equation" r:id="rId2" imgW="330057" imgH="380835" progId="Equation.DSMT4">
                  <p:embed/>
                  <p:pic>
                    <p:nvPicPr>
                      <p:cNvPr id="0" name="Picture 38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24835" y="1299908"/>
                        <a:ext cx="330200" cy="381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Text Box 7"/>
          <p:cNvSpPr txBox="1">
            <a:spLocks noChangeArrowheads="1"/>
          </p:cNvSpPr>
          <p:nvPr/>
        </p:nvSpPr>
        <p:spPr bwMode="auto">
          <a:xfrm>
            <a:off x="5638800" y="4926181"/>
            <a:ext cx="2991839" cy="10156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2000" dirty="0">
                <a:solidFill>
                  <a:srgbClr val="008080"/>
                </a:solidFill>
              </a:rPr>
              <a:t>Note that the remainder is of smaller degree than the divisor.</a:t>
            </a:r>
          </a:p>
        </p:txBody>
      </p:sp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5824281"/>
              </p:ext>
            </p:extLst>
          </p:nvPr>
        </p:nvGraphicFramePr>
        <p:xfrm>
          <a:off x="498587" y="1674813"/>
          <a:ext cx="47879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4772520" imgH="749520" progId="Equation.DSMT4">
                  <p:embed/>
                </p:oleObj>
              </mc:Choice>
              <mc:Fallback>
                <p:oleObj name="Equation" r:id="rId4" imgW="4772520" imgH="749520" progId="Equation.DSMT4">
                  <p:embed/>
                  <p:pic>
                    <p:nvPicPr>
                      <p:cNvPr id="0" name="Picture 38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8587" y="1674813"/>
                        <a:ext cx="47879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69315186"/>
              </p:ext>
            </p:extLst>
          </p:nvPr>
        </p:nvGraphicFramePr>
        <p:xfrm>
          <a:off x="1662225" y="2344738"/>
          <a:ext cx="24638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450160" imgH="712800" progId="Equation.DSMT4">
                  <p:embed/>
                </p:oleObj>
              </mc:Choice>
              <mc:Fallback>
                <p:oleObj name="Equation" r:id="rId6" imgW="2450160" imgH="712800" progId="Equation.DSMT4">
                  <p:embed/>
                  <p:pic>
                    <p:nvPicPr>
                      <p:cNvPr id="0" name="Picture 38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2225" y="2344738"/>
                        <a:ext cx="24638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29025454"/>
              </p:ext>
            </p:extLst>
          </p:nvPr>
        </p:nvGraphicFramePr>
        <p:xfrm>
          <a:off x="2756012" y="3089275"/>
          <a:ext cx="18796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864800" imgH="447840" progId="Equation.DSMT4">
                  <p:embed/>
                </p:oleObj>
              </mc:Choice>
              <mc:Fallback>
                <p:oleObj name="Equation" r:id="rId8" imgW="1864800" imgH="447840" progId="Equation.DSMT4">
                  <p:embed/>
                  <p:pic>
                    <p:nvPicPr>
                      <p:cNvPr id="0" name="Picture 38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56012" y="3089275"/>
                        <a:ext cx="18796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5951854"/>
              </p:ext>
            </p:extLst>
          </p:nvPr>
        </p:nvGraphicFramePr>
        <p:xfrm>
          <a:off x="2360725" y="3598863"/>
          <a:ext cx="23876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377080" imgH="712800" progId="Equation.DSMT4">
                  <p:embed/>
                </p:oleObj>
              </mc:Choice>
              <mc:Fallback>
                <p:oleObj name="Equation" r:id="rId10" imgW="2377080" imgH="712800" progId="Equation.DSMT4">
                  <p:embed/>
                  <p:pic>
                    <p:nvPicPr>
                      <p:cNvPr id="0" name="Picture 38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0725" y="3598863"/>
                        <a:ext cx="23876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24370208"/>
              </p:ext>
            </p:extLst>
          </p:nvPr>
        </p:nvGraphicFramePr>
        <p:xfrm>
          <a:off x="3435462" y="4217988"/>
          <a:ext cx="171450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700280" imgH="447840" progId="Equation.DSMT4">
                  <p:embed/>
                </p:oleObj>
              </mc:Choice>
              <mc:Fallback>
                <p:oleObj name="Equation" r:id="rId12" imgW="1700280" imgH="447840" progId="Equation.DSMT4">
                  <p:embed/>
                  <p:pic>
                    <p:nvPicPr>
                      <p:cNvPr id="0" name="Picture 3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5462" y="4217988"/>
                        <a:ext cx="1714500" cy="457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659292"/>
              </p:ext>
            </p:extLst>
          </p:nvPr>
        </p:nvGraphicFramePr>
        <p:xfrm>
          <a:off x="3057637" y="4710113"/>
          <a:ext cx="24003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386080" imgH="712800" progId="Equation.DSMT4">
                  <p:embed/>
                </p:oleObj>
              </mc:Choice>
              <mc:Fallback>
                <p:oleObj name="Equation" r:id="rId14" imgW="2386080" imgH="712800" progId="Equation.DSMT4">
                  <p:embed/>
                  <p:pic>
                    <p:nvPicPr>
                      <p:cNvPr id="0" name="Picture 3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7637" y="4710113"/>
                        <a:ext cx="24003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4322544"/>
              </p:ext>
            </p:extLst>
          </p:nvPr>
        </p:nvGraphicFramePr>
        <p:xfrm>
          <a:off x="4289537" y="5500688"/>
          <a:ext cx="10414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032840" imgH="264960" progId="Equation.DSMT4">
                  <p:embed/>
                </p:oleObj>
              </mc:Choice>
              <mc:Fallback>
                <p:oleObj name="Equation" r:id="rId16" imgW="1032840" imgH="264960" progId="Equation.DSMT4">
                  <p:embed/>
                  <p:pic>
                    <p:nvPicPr>
                      <p:cNvPr id="0" name="Picture 3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9537" y="5500688"/>
                        <a:ext cx="10414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61083780"/>
              </p:ext>
            </p:extLst>
          </p:nvPr>
        </p:nvGraphicFramePr>
        <p:xfrm>
          <a:off x="4052539" y="1439608"/>
          <a:ext cx="584200" cy="241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583947" imgH="241195" progId="Equation.DSMT4">
                  <p:embed/>
                </p:oleObj>
              </mc:Choice>
              <mc:Fallback>
                <p:oleObj name="Equation" r:id="rId18" imgW="583947" imgH="241195" progId="Equation.DSMT4">
                  <p:embed/>
                  <p:pic>
                    <p:nvPicPr>
                      <p:cNvPr id="0" name="Picture 3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52539" y="1439608"/>
                        <a:ext cx="584200" cy="241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7658025"/>
              </p:ext>
            </p:extLst>
          </p:nvPr>
        </p:nvGraphicFramePr>
        <p:xfrm>
          <a:off x="4753087" y="1395413"/>
          <a:ext cx="520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511920" imgH="264960" progId="Equation.DSMT4">
                  <p:embed/>
                </p:oleObj>
              </mc:Choice>
              <mc:Fallback>
                <p:oleObj name="Equation" r:id="rId20" imgW="511920" imgH="264960" progId="Equation.DSMT4">
                  <p:embed/>
                  <p:pic>
                    <p:nvPicPr>
                      <p:cNvPr id="0" name="Picture 3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3087" y="1395413"/>
                        <a:ext cx="520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>
                <a:solidFill>
                  <a:schemeClr val="accent1"/>
                </a:solidFill>
              </a:rPr>
              <a:t>Example 4: Using Long Division </a:t>
            </a:r>
            <a:br>
              <a:rPr lang="en-US" dirty="0">
                <a:solidFill>
                  <a:schemeClr val="accent1"/>
                </a:solidFill>
              </a:rPr>
            </a:br>
            <a:r>
              <a:rPr lang="en-US" dirty="0">
                <a:solidFill>
                  <a:schemeClr val="accent1"/>
                </a:solidFill>
              </a:rPr>
              <a:t>(Terms Missing)(cont.)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/>
          <a:lstStyle/>
          <a:p>
            <a:r>
              <a:rPr lang="en-US" i="0" dirty="0">
                <a:solidFill>
                  <a:schemeClr val="tx1"/>
                </a:solidFill>
              </a:rPr>
              <a:t>Thus, the quotient is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baseline="30000" dirty="0">
                <a:solidFill>
                  <a:srgbClr val="FF0008"/>
                </a:solidFill>
              </a:rPr>
              <a:t>2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dirty="0">
                <a:solidFill>
                  <a:srgbClr val="FF0008"/>
                </a:solidFill>
                <a:latin typeface="Symbol" pitchFamily="18" charset="2"/>
              </a:rPr>
              <a:t>+</a:t>
            </a:r>
            <a:r>
              <a:rPr lang="en-US" i="0" dirty="0">
                <a:solidFill>
                  <a:srgbClr val="FF0008"/>
                </a:solidFill>
              </a:rPr>
              <a:t> 8</a:t>
            </a:r>
            <a:r>
              <a:rPr lang="en-US" i="0" dirty="0">
                <a:solidFill>
                  <a:schemeClr val="tx1"/>
                </a:solidFill>
              </a:rPr>
              <a:t> and the remainder is     </a:t>
            </a:r>
            <a:r>
              <a:rPr lang="en-US" i="0" dirty="0">
                <a:solidFill>
                  <a:srgbClr val="FF0008"/>
                </a:solidFill>
              </a:rPr>
              <a:t>3</a:t>
            </a:r>
            <a:r>
              <a:rPr lang="en-US" i="1" dirty="0">
                <a:solidFill>
                  <a:srgbClr val="FF0008"/>
                </a:solidFill>
              </a:rPr>
              <a:t>x</a:t>
            </a:r>
            <a:r>
              <a:rPr lang="en-US" i="0" dirty="0">
                <a:solidFill>
                  <a:srgbClr val="FF0008"/>
                </a:solidFill>
              </a:rPr>
              <a:t> </a:t>
            </a:r>
            <a:r>
              <a:rPr lang="en-US" i="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i="0" dirty="0">
                <a:solidFill>
                  <a:srgbClr val="FF0008"/>
                </a:solidFill>
              </a:rPr>
              <a:t> 11</a:t>
            </a:r>
            <a:r>
              <a:rPr lang="en-US" i="0" dirty="0">
                <a:solidFill>
                  <a:schemeClr val="tx1"/>
                </a:solidFill>
              </a:rPr>
              <a:t>.</a:t>
            </a:r>
          </a:p>
          <a:p>
            <a:pPr marL="0" indent="0">
              <a:spcBef>
                <a:spcPct val="45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In the form            , we can write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graphicFrame>
        <p:nvGraphicFramePr>
          <p:cNvPr id="12" name="Object 4"/>
          <p:cNvGraphicFramePr>
            <a:graphicFrameLocks noChangeAspect="1"/>
          </p:cNvGraphicFramePr>
          <p:nvPr/>
        </p:nvGraphicFramePr>
        <p:xfrm>
          <a:off x="2286000" y="2187222"/>
          <a:ext cx="838200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838200" imgH="825500" progId="Equation.DSMT4">
                  <p:embed/>
                </p:oleObj>
              </mc:Choice>
              <mc:Fallback>
                <p:oleObj name="Equation" r:id="rId2" imgW="838200" imgH="825500" progId="Equation.DSMT4">
                  <p:embed/>
                  <p:pic>
                    <p:nvPicPr>
                      <p:cNvPr id="0" name="Picture 3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0" y="2187222"/>
                        <a:ext cx="838200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304795"/>
              </p:ext>
            </p:extLst>
          </p:nvPr>
        </p:nvGraphicFramePr>
        <p:xfrm>
          <a:off x="2476500" y="3149600"/>
          <a:ext cx="3225800" cy="952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3218040" imgH="941400" progId="Equation.DSMT4">
                  <p:embed/>
                </p:oleObj>
              </mc:Choice>
              <mc:Fallback>
                <p:oleObj name="Equation" r:id="rId4" imgW="3218040" imgH="941400" progId="Equation.DSMT4">
                  <p:embed/>
                  <p:pic>
                    <p:nvPicPr>
                      <p:cNvPr id="0" name="Picture 3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6500" y="3149600"/>
                        <a:ext cx="3225800" cy="952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</a:t>
            </a:r>
          </a:p>
        </p:txBody>
      </p:sp>
      <p:sp>
        <p:nvSpPr>
          <p:cNvPr id="10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468128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chemeClr val="tx1"/>
                </a:solidFill>
              </a:rPr>
              <a:t>Divide each polynomial by the monomial denominator by writing each fraction as the sum (or difference) of fractions. Simplify each fraction, if possible.</a:t>
            </a:r>
          </a:p>
          <a:p>
            <a:pPr marL="514350" indent="-514350">
              <a:spcBef>
                <a:spcPct val="65000"/>
              </a:spcBef>
              <a:buFont typeface="+mj-lt"/>
              <a:buAutoNum type="alphaLcPeriod"/>
            </a:pPr>
            <a:r>
              <a:rPr lang="en-US" i="0" dirty="0">
                <a:solidFill>
                  <a:schemeClr val="tx1"/>
                </a:solidFill>
              </a:rPr>
              <a:t> </a:t>
            </a:r>
            <a:r>
              <a:rPr lang="en-US" b="1" i="0" dirty="0">
                <a:solidFill>
                  <a:schemeClr val="tx1"/>
                </a:solidFill>
              </a:rPr>
              <a:t>	</a:t>
            </a:r>
          </a:p>
          <a:p>
            <a:pPr marL="0" indent="0">
              <a:spcBef>
                <a:spcPct val="100000"/>
              </a:spcBef>
              <a:buFont typeface="Courier New" pitchFamily="49" charset="0"/>
              <a:buNone/>
            </a:pPr>
            <a:r>
              <a:rPr lang="en-US" b="1" i="0" dirty="0">
                <a:solidFill>
                  <a:schemeClr val="tx1"/>
                </a:solidFill>
              </a:rPr>
              <a:t>Solution</a:t>
            </a:r>
          </a:p>
          <a:p>
            <a:pPr marL="514350" indent="-514350">
              <a:spcBef>
                <a:spcPct val="100000"/>
              </a:spcBef>
              <a:buFont typeface="+mj-lt"/>
              <a:buAutoNum type="alphaLcPeriod"/>
            </a:pP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pPr>
              <a:spcBef>
                <a:spcPct val="100000"/>
              </a:spcBef>
            </a:pPr>
            <a:r>
              <a:rPr lang="en-US" dirty="0">
                <a:solidFill>
                  <a:schemeClr val="tx1"/>
                </a:solidFill>
              </a:rPr>
              <a:t> </a:t>
            </a:r>
            <a:endParaRPr lang="en-US" i="0" dirty="0">
              <a:solidFill>
                <a:schemeClr val="tx1"/>
              </a:solidFill>
            </a:endParaRPr>
          </a:p>
        </p:txBody>
      </p:sp>
      <p:graphicFrame>
        <p:nvGraphicFramePr>
          <p:cNvPr id="1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097198"/>
              </p:ext>
            </p:extLst>
          </p:nvPr>
        </p:nvGraphicFramePr>
        <p:xfrm>
          <a:off x="995363" y="2724150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928880" imgH="914040" progId="Equation.DSMT4">
                  <p:embed/>
                </p:oleObj>
              </mc:Choice>
              <mc:Fallback>
                <p:oleObj name="Equation" r:id="rId2" imgW="1928880" imgH="914040" progId="Equation.DSMT4">
                  <p:embed/>
                  <p:pic>
                    <p:nvPicPr>
                      <p:cNvPr id="0" name="Picture 88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5363" y="2724150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701664"/>
              </p:ext>
            </p:extLst>
          </p:nvPr>
        </p:nvGraphicFramePr>
        <p:xfrm>
          <a:off x="1109663" y="4365835"/>
          <a:ext cx="19431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928880" imgH="914040" progId="Equation.DSMT4">
                  <p:embed/>
                </p:oleObj>
              </mc:Choice>
              <mc:Fallback>
                <p:oleObj name="Equation" r:id="rId4" imgW="1928880" imgH="914040" progId="Equation.DSMT4">
                  <p:embed/>
                  <p:pic>
                    <p:nvPicPr>
                      <p:cNvPr id="0" name="Picture 88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9663" y="4365835"/>
                        <a:ext cx="19431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971131"/>
              </p:ext>
            </p:extLst>
          </p:nvPr>
        </p:nvGraphicFramePr>
        <p:xfrm>
          <a:off x="3103563" y="4384885"/>
          <a:ext cx="2400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5" imgW="2386080" imgH="914040" progId="Equation.DSMT4">
                  <p:embed/>
                </p:oleObj>
              </mc:Choice>
              <mc:Fallback>
                <p:oleObj name="Equation" r:id="rId5" imgW="2386080" imgH="914040" progId="Equation.DSMT4">
                  <p:embed/>
                  <p:pic>
                    <p:nvPicPr>
                      <p:cNvPr id="0" name="Picture 89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3563" y="4384885"/>
                        <a:ext cx="24003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3798044"/>
              </p:ext>
            </p:extLst>
          </p:nvPr>
        </p:nvGraphicFramePr>
        <p:xfrm>
          <a:off x="5575300" y="4389648"/>
          <a:ext cx="19685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7" imgW="1956240" imgH="914040" progId="Equation.DSMT4">
                  <p:embed/>
                </p:oleObj>
              </mc:Choice>
              <mc:Fallback>
                <p:oleObj name="Equation" r:id="rId7" imgW="1956240" imgH="914040" progId="Equation.DSMT4">
                  <p:embed/>
                  <p:pic>
                    <p:nvPicPr>
                      <p:cNvPr id="0" name="Picture 89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75300" y="4389648"/>
                        <a:ext cx="1968500" cy="927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32829404"/>
              </p:ext>
            </p:extLst>
          </p:nvPr>
        </p:nvGraphicFramePr>
        <p:xfrm>
          <a:off x="4876800" y="2743200"/>
          <a:ext cx="25781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9" imgW="2568960" imgH="987120" progId="Equation.DSMT4">
                  <p:embed/>
                </p:oleObj>
              </mc:Choice>
              <mc:Fallback>
                <p:oleObj name="Equation" r:id="rId9" imgW="2568960" imgH="987120" progId="Equation.DSMT4">
                  <p:embed/>
                  <p:pic>
                    <p:nvPicPr>
                      <p:cNvPr id="0" name="Picture 89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2743200"/>
                        <a:ext cx="2578100" cy="10033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4191000" y="2831158"/>
            <a:ext cx="4732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/>
              <a:t>b.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eriod" startAt="2"/>
            </a:pPr>
            <a:r>
              <a:rPr lang="en-US" dirty="0"/>
              <a:t> </a:t>
            </a:r>
          </a:p>
        </p:txBody>
      </p:sp>
      <p:sp>
        <p:nvSpPr>
          <p:cNvPr id="5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1: Dividing by a Monomial (cont.)</a:t>
            </a:r>
          </a:p>
        </p:txBody>
      </p:sp>
      <p:graphicFrame>
        <p:nvGraphicFramePr>
          <p:cNvPr id="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438694"/>
              </p:ext>
            </p:extLst>
          </p:nvPr>
        </p:nvGraphicFramePr>
        <p:xfrm>
          <a:off x="1106488" y="1147763"/>
          <a:ext cx="2625725" cy="954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616120" imgH="939600" progId="Equation.DSMT4">
                  <p:embed/>
                </p:oleObj>
              </mc:Choice>
              <mc:Fallback>
                <p:oleObj name="Equation" r:id="rId2" imgW="2616120" imgH="939600" progId="Equation.DSMT4">
                  <p:embed/>
                  <p:pic>
                    <p:nvPicPr>
                      <p:cNvPr id="0" name="Picture 20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06488" y="1147763"/>
                        <a:ext cx="2625725" cy="954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4177564"/>
              </p:ext>
            </p:extLst>
          </p:nvPr>
        </p:nvGraphicFramePr>
        <p:xfrm>
          <a:off x="3784600" y="1114789"/>
          <a:ext cx="2997200" cy="1003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89440" imgH="987120" progId="Equation.DSMT4">
                  <p:embed/>
                </p:oleObj>
              </mc:Choice>
              <mc:Fallback>
                <p:oleObj name="Equation" r:id="rId4" imgW="2989440" imgH="987120" progId="Equation.DSMT4">
                  <p:embed/>
                  <p:pic>
                    <p:nvPicPr>
                      <p:cNvPr id="0" name="Picture 20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84600" y="1114789"/>
                        <a:ext cx="2997200" cy="1003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8516088"/>
              </p:ext>
            </p:extLst>
          </p:nvPr>
        </p:nvGraphicFramePr>
        <p:xfrm>
          <a:off x="3798241" y="2318114"/>
          <a:ext cx="2019300" cy="48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011320" imgH="466200" progId="Equation.DSMT4">
                  <p:embed/>
                </p:oleObj>
              </mc:Choice>
              <mc:Fallback>
                <p:oleObj name="Equation" r:id="rId6" imgW="2011320" imgH="466200" progId="Equation.DSMT4">
                  <p:embed/>
                  <p:pic>
                    <p:nvPicPr>
                      <p:cNvPr id="0" name="Picture 2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98241" y="2318114"/>
                        <a:ext cx="2019300" cy="48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788991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Theorem: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sp>
        <p:nvSpPr>
          <p:cNvPr id="18" name="Rectangle 3"/>
          <p:cNvSpPr>
            <a:spLocks noGrp="1"/>
          </p:cNvSpPr>
          <p:nvPr>
            <p:ph idx="1"/>
          </p:nvPr>
        </p:nvSpPr>
        <p:spPr>
          <a:xfrm>
            <a:off x="457200" y="1280160"/>
            <a:ext cx="8229600" cy="2591479"/>
          </a:xfrm>
          <a:prstGeom prst="rect">
            <a:avLst/>
          </a:prstGeom>
          <a:solidFill>
            <a:srgbClr val="FFFFCC"/>
          </a:solidFill>
          <a:ln w="28575">
            <a:solidFill>
              <a:srgbClr val="000000"/>
            </a:solidFill>
          </a:ln>
        </p:spPr>
        <p:txBody>
          <a:bodyPr>
            <a:spAutoFit/>
          </a:bodyPr>
          <a:lstStyle/>
          <a:p>
            <a:pPr marL="0" indent="0">
              <a:spcBef>
                <a:spcPct val="50000"/>
              </a:spcBef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For polynomials </a:t>
            </a:r>
            <a:r>
              <a:rPr lang="en-US" i="1" dirty="0">
                <a:solidFill>
                  <a:srgbClr val="000000"/>
                </a:solidFill>
              </a:rPr>
              <a:t>P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, the division algorithm gives</a:t>
            </a: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endParaRPr lang="en-US" i="0" dirty="0">
              <a:solidFill>
                <a:srgbClr val="000000"/>
              </a:solidFill>
            </a:endParaRPr>
          </a:p>
          <a:p>
            <a:pPr marL="0" indent="0">
              <a:buFont typeface="Courier New" pitchFamily="49" charset="0"/>
              <a:buNone/>
            </a:pPr>
            <a:r>
              <a:rPr lang="en-US" i="0" dirty="0">
                <a:solidFill>
                  <a:srgbClr val="000000"/>
                </a:solidFill>
              </a:rPr>
              <a:t>where </a:t>
            </a:r>
            <a:r>
              <a:rPr lang="en-US" i="1" dirty="0">
                <a:solidFill>
                  <a:srgbClr val="000000"/>
                </a:solidFill>
              </a:rPr>
              <a:t>Q</a:t>
            </a:r>
            <a:r>
              <a:rPr lang="en-US" i="0" dirty="0">
                <a:solidFill>
                  <a:srgbClr val="000000"/>
                </a:solidFill>
              </a:rPr>
              <a:t> and </a:t>
            </a:r>
            <a:r>
              <a:rPr lang="en-US" i="1" dirty="0">
                <a:solidFill>
                  <a:srgbClr val="000000"/>
                </a:solidFill>
              </a:rPr>
              <a:t>R</a:t>
            </a:r>
            <a:r>
              <a:rPr lang="en-US" i="0" dirty="0">
                <a:solidFill>
                  <a:srgbClr val="000000"/>
                </a:solidFill>
              </a:rPr>
              <a:t> are polynomials and the </a:t>
            </a:r>
          </a:p>
          <a:p>
            <a:pPr marL="0" indent="0">
              <a:buFont typeface="Courier New" pitchFamily="49" charset="0"/>
              <a:buNone/>
            </a:pP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R</a:t>
            </a:r>
            <a:r>
              <a:rPr lang="en-US" i="0" dirty="0">
                <a:solidFill>
                  <a:srgbClr val="C00000"/>
                </a:solidFill>
              </a:rPr>
              <a:t> &lt; </a:t>
            </a:r>
            <a:r>
              <a:rPr lang="en-US" b="1" i="0" dirty="0">
                <a:solidFill>
                  <a:srgbClr val="C00000"/>
                </a:solidFill>
              </a:rPr>
              <a:t>degree of</a:t>
            </a:r>
            <a:r>
              <a:rPr lang="en-US" i="0" dirty="0">
                <a:solidFill>
                  <a:srgbClr val="C00000"/>
                </a:solidFill>
              </a:rPr>
              <a:t> </a:t>
            </a:r>
            <a:r>
              <a:rPr lang="en-US" b="1" i="1" dirty="0">
                <a:solidFill>
                  <a:srgbClr val="C00000"/>
                </a:solidFill>
              </a:rPr>
              <a:t>D</a:t>
            </a:r>
            <a:r>
              <a:rPr lang="en-US" i="0" dirty="0">
                <a:solidFill>
                  <a:srgbClr val="000000"/>
                </a:solidFill>
              </a:rPr>
              <a:t>.</a:t>
            </a:r>
          </a:p>
        </p:txBody>
      </p:sp>
      <p:graphicFrame>
        <p:nvGraphicFramePr>
          <p:cNvPr id="21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2785133"/>
              </p:ext>
            </p:extLst>
          </p:nvPr>
        </p:nvGraphicFramePr>
        <p:xfrm>
          <a:off x="3168650" y="1841500"/>
          <a:ext cx="2806700" cy="901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97560" imgH="886680" progId="Equation.DSMT4">
                  <p:embed/>
                </p:oleObj>
              </mc:Choice>
              <mc:Fallback>
                <p:oleObj name="Equation" r:id="rId2" imgW="2797560" imgH="886680" progId="Equation.DSMT4">
                  <p:embed/>
                  <p:pic>
                    <p:nvPicPr>
                      <p:cNvPr id="0" name="Picture 32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650" y="1841500"/>
                        <a:ext cx="2806700" cy="901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457200" y="1280160"/>
            <a:ext cx="82296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Simplify                        by using long </a:t>
            </a:r>
            <a:r>
              <a:rPr lang="en-US" sz="2800" dirty="0"/>
              <a:t>algorithm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10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Solution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36609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9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</a:t>
            </a:r>
            <a:r>
              <a:rPr lang="en-US" dirty="0">
                <a:solidFill>
                  <a:schemeClr val="accent1"/>
                </a:solidFill>
              </a:rPr>
              <a:t>Using The Division Algorithm</a:t>
            </a:r>
            <a:endParaRPr lang="en-US" sz="3200" dirty="0">
              <a:solidFill>
                <a:schemeClr val="accent1"/>
              </a:solidFill>
            </a:endParaRPr>
          </a:p>
        </p:txBody>
      </p:sp>
      <p:graphicFrame>
        <p:nvGraphicFramePr>
          <p:cNvPr id="2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3912970"/>
              </p:ext>
            </p:extLst>
          </p:nvPr>
        </p:nvGraphicFramePr>
        <p:xfrm>
          <a:off x="1803400" y="1079500"/>
          <a:ext cx="1765300" cy="927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55360" imgH="914040" progId="Equation.DSMT4">
                  <p:embed/>
                </p:oleObj>
              </mc:Choice>
              <mc:Fallback>
                <p:oleObj name="Equation" r:id="rId2" imgW="1755360" imgH="914040" progId="Equation.DSMT4">
                  <p:embed/>
                  <p:pic>
                    <p:nvPicPr>
                      <p:cNvPr id="0" name="Picture 5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3400" y="1079500"/>
                        <a:ext cx="1765300" cy="927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305940"/>
              </p:ext>
            </p:extLst>
          </p:nvPr>
        </p:nvGraphicFramePr>
        <p:xfrm>
          <a:off x="1860550" y="3259138"/>
          <a:ext cx="27305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715120" imgH="749520" progId="Equation.DSMT4">
                  <p:embed/>
                </p:oleObj>
              </mc:Choice>
              <mc:Fallback>
                <p:oleObj name="Equation" r:id="rId4" imgW="2715120" imgH="749520" progId="Equation.DSMT4">
                  <p:embed/>
                  <p:pic>
                    <p:nvPicPr>
                      <p:cNvPr id="0" name="Picture 54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60550" y="3259138"/>
                        <a:ext cx="2730500" cy="762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Rectangle 21"/>
          <p:cNvSpPr/>
          <p:nvPr/>
        </p:nvSpPr>
        <p:spPr>
          <a:xfrm>
            <a:off x="2286000" y="2643322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2643322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5" name="Rectangle 24"/>
          <p:cNvSpPr/>
          <p:nvPr/>
        </p:nvSpPr>
        <p:spPr>
          <a:xfrm>
            <a:off x="457200" y="3329122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1: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260260" y="3329122"/>
            <a:ext cx="3429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Write both polynomials in order of descending powers. </a:t>
            </a:r>
            <a:r>
              <a:rPr lang="en-US" sz="2000" b="1" dirty="0">
                <a:solidFill>
                  <a:srgbClr val="008080"/>
                </a:solidFill>
                <a:latin typeface="Calibri" pitchFamily="34" charset="0"/>
              </a:rPr>
              <a:t>If any powers are missing, fill in with 0s.</a:t>
            </a:r>
            <a:endParaRPr lang="en-US" sz="2000" b="1" i="1" dirty="0">
              <a:solidFill>
                <a:srgbClr val="008080"/>
              </a:solidFill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sp>
        <p:nvSpPr>
          <p:cNvPr id="14" name="Rectangle 13"/>
          <p:cNvSpPr/>
          <p:nvPr/>
        </p:nvSpPr>
        <p:spPr>
          <a:xfrm>
            <a:off x="5029200" y="3877112"/>
            <a:ext cx="3657600" cy="19902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3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dividend. Use a negative sign to indicate that the product is to be subtracted.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57200" y="396240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3:</a:t>
            </a:r>
          </a:p>
        </p:txBody>
      </p:sp>
      <p:graphicFrame>
        <p:nvGraphicFramePr>
          <p:cNvPr id="1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19168216"/>
              </p:ext>
            </p:extLst>
          </p:nvPr>
        </p:nvGraphicFramePr>
        <p:xfrm>
          <a:off x="2549525" y="4521200"/>
          <a:ext cx="1790700" cy="723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782720" imgH="712800" progId="Equation.DSMT4">
                  <p:embed/>
                </p:oleObj>
              </mc:Choice>
              <mc:Fallback>
                <p:oleObj name="Equation" r:id="rId2" imgW="1782720" imgH="712800" progId="Equation.DSMT4">
                  <p:embed/>
                  <p:pic>
                    <p:nvPicPr>
                      <p:cNvPr id="0" name="Picture 65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9525" y="4521200"/>
                        <a:ext cx="1790700" cy="723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7765276"/>
              </p:ext>
            </p:extLst>
          </p:nvPr>
        </p:nvGraphicFramePr>
        <p:xfrm>
          <a:off x="1770063" y="390048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2925360" imgH="749520" progId="Equation.DSMT4">
                  <p:embed/>
                </p:oleObj>
              </mc:Choice>
              <mc:Fallback>
                <p:oleObj name="Equation" r:id="rId4" imgW="2925360" imgH="749520" progId="Equation.DSMT4">
                  <p:embed/>
                  <p:pic>
                    <p:nvPicPr>
                      <p:cNvPr id="0" name="Picture 65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70063" y="390048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78582400"/>
              </p:ext>
            </p:extLst>
          </p:nvPr>
        </p:nvGraphicFramePr>
        <p:xfrm>
          <a:off x="3803070" y="3594997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380835" imgH="291973" progId="Equation.DSMT4">
                  <p:embed/>
                </p:oleObj>
              </mc:Choice>
              <mc:Fallback>
                <p:oleObj name="Equation" r:id="rId6" imgW="380835" imgH="291973" progId="Equation.DSMT4">
                  <p:embed/>
                  <p:pic>
                    <p:nvPicPr>
                      <p:cNvPr id="0" name="Picture 65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594997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887432"/>
              </p:ext>
            </p:extLst>
          </p:nvPr>
        </p:nvGraphicFramePr>
        <p:xfrm>
          <a:off x="5027613" y="1797050"/>
          <a:ext cx="2811462" cy="139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793960" imgH="1384200" progId="Equation.DSMT4">
                  <p:embed/>
                </p:oleObj>
              </mc:Choice>
              <mc:Fallback>
                <p:oleObj name="Equation" r:id="rId8" imgW="2793960" imgH="1384200" progId="Equation.DSMT4">
                  <p:embed/>
                  <p:pic>
                    <p:nvPicPr>
                      <p:cNvPr id="0" name="Picture 65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7613" y="1797050"/>
                        <a:ext cx="2811462" cy="1398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4361416"/>
              </p:ext>
            </p:extLst>
          </p:nvPr>
        </p:nvGraphicFramePr>
        <p:xfrm>
          <a:off x="1697038" y="2043113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749520" progId="Equation.DSMT4">
                  <p:embed/>
                </p:oleObj>
              </mc:Choice>
              <mc:Fallback>
                <p:oleObj name="Equation" r:id="rId10" imgW="2925360" imgH="749520" progId="Equation.DSMT4">
                  <p:embed/>
                  <p:pic>
                    <p:nvPicPr>
                      <p:cNvPr id="0" name="Picture 6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7038" y="2043113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9155128"/>
              </p:ext>
            </p:extLst>
          </p:nvPr>
        </p:nvGraphicFramePr>
        <p:xfrm>
          <a:off x="3721100" y="1729653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1" imgW="383760" imgH="264960" progId="Equation.DSMT4">
                  <p:embed/>
                </p:oleObj>
              </mc:Choice>
              <mc:Fallback>
                <p:oleObj name="Equation" r:id="rId11" imgW="383760" imgH="264960" progId="Equation.DSMT4">
                  <p:embed/>
                  <p:pic>
                    <p:nvPicPr>
                      <p:cNvPr id="0" name="Picture 6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1100" y="1729653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Rectangle 22"/>
          <p:cNvSpPr/>
          <p:nvPr/>
        </p:nvSpPr>
        <p:spPr>
          <a:xfrm>
            <a:off x="457200" y="212794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2:</a:t>
            </a:r>
          </a:p>
        </p:txBody>
      </p:sp>
      <p:sp>
        <p:nvSpPr>
          <p:cNvPr id="24" name="Rectangle 23"/>
          <p:cNvSpPr/>
          <p:nvPr/>
        </p:nvSpPr>
        <p:spPr>
          <a:xfrm>
            <a:off x="2286000" y="114300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5260260" y="114300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2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8"/>
          <p:cNvSpPr>
            <a:spLocks noChangeShapeType="1"/>
          </p:cNvSpPr>
          <p:nvPr/>
        </p:nvSpPr>
        <p:spPr bwMode="auto">
          <a:xfrm flipH="1">
            <a:off x="4724400" y="4845336"/>
            <a:ext cx="14748" cy="717264"/>
          </a:xfrm>
          <a:prstGeom prst="line">
            <a:avLst/>
          </a:prstGeom>
          <a:noFill/>
          <a:ln w="38100">
            <a:solidFill>
              <a:srgbClr val="C00000"/>
            </a:solidFill>
            <a:round/>
            <a:headEnd/>
            <a:tailEnd type="triangle" w="med" len="med"/>
          </a:ln>
          <a:effectLst/>
        </p:spPr>
        <p:txBody>
          <a:bodyPr wrap="square">
            <a:spAutoFit/>
          </a:bodyPr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57200" y="436882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5:</a:t>
            </a:r>
          </a:p>
        </p:txBody>
      </p:sp>
      <p:sp>
        <p:nvSpPr>
          <p:cNvPr id="8" name="Rectangle 7"/>
          <p:cNvSpPr/>
          <p:nvPr/>
        </p:nvSpPr>
        <p:spPr>
          <a:xfrm>
            <a:off x="457200" y="2138351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4:</a:t>
            </a:r>
          </a:p>
        </p:txBody>
      </p:sp>
      <p:sp>
        <p:nvSpPr>
          <p:cNvPr id="9" name="Rectangle 8"/>
          <p:cNvSpPr/>
          <p:nvPr/>
        </p:nvSpPr>
        <p:spPr>
          <a:xfrm>
            <a:off x="5257800" y="2212618"/>
            <a:ext cx="3301225" cy="75918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6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baseline="30000" dirty="0">
                <a:solidFill>
                  <a:srgbClr val="FF0000"/>
                </a:solidFill>
                <a:latin typeface="Calibri" pitchFamily="34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3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</a:t>
            </a:r>
          </a:p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signs and adding.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257800" y="4495800"/>
            <a:ext cx="217136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1200"/>
              </a:spcBef>
              <a:spcAft>
                <a:spcPct val="0"/>
              </a:spcAft>
              <a:defRPr/>
            </a:pPr>
            <a:r>
              <a:rPr lang="en-US" sz="2000" dirty="0">
                <a:solidFill>
                  <a:srgbClr val="008080"/>
                </a:solidFill>
              </a:rPr>
              <a:t>Bring down the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</a:rPr>
              <a:t>2</a:t>
            </a:r>
            <a:r>
              <a:rPr lang="en-US" sz="2000" dirty="0">
                <a:solidFill>
                  <a:srgbClr val="008080"/>
                </a:solidFill>
              </a:rPr>
              <a:t>.</a:t>
            </a:r>
          </a:p>
        </p:txBody>
      </p:sp>
      <p:graphicFrame>
        <p:nvGraphicFramePr>
          <p:cNvPr id="11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2243877"/>
              </p:ext>
            </p:extLst>
          </p:nvPr>
        </p:nvGraphicFramePr>
        <p:xfrm>
          <a:off x="2590800" y="26892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60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26892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535286"/>
              </p:ext>
            </p:extLst>
          </p:nvPr>
        </p:nvGraphicFramePr>
        <p:xfrm>
          <a:off x="3505200" y="3276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621360" imgH="264960" progId="Equation.DSMT4">
                  <p:embed/>
                </p:oleObj>
              </mc:Choice>
              <mc:Fallback>
                <p:oleObj name="Equation" r:id="rId4" imgW="621360" imgH="264960" progId="Equation.DSMT4">
                  <p:embed/>
                  <p:pic>
                    <p:nvPicPr>
                      <p:cNvPr id="0" name="Picture 6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3276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68403826"/>
              </p:ext>
            </p:extLst>
          </p:nvPr>
        </p:nvGraphicFramePr>
        <p:xfrm>
          <a:off x="1714500" y="2052638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2925360" imgH="749520" progId="Equation.DSMT4">
                  <p:embed/>
                </p:oleObj>
              </mc:Choice>
              <mc:Fallback>
                <p:oleObj name="Equation" r:id="rId6" imgW="2925360" imgH="749520" progId="Equation.DSMT4">
                  <p:embed/>
                  <p:pic>
                    <p:nvPicPr>
                      <p:cNvPr id="0" name="Picture 6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4500" y="2052638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542741"/>
              </p:ext>
            </p:extLst>
          </p:nvPr>
        </p:nvGraphicFramePr>
        <p:xfrm>
          <a:off x="3763962" y="1754188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383760" imgH="264960" progId="Equation.DSMT4">
                  <p:embed/>
                </p:oleObj>
              </mc:Choice>
              <mc:Fallback>
                <p:oleObj name="Equation" r:id="rId8" imgW="383760" imgH="264960" progId="Equation.DSMT4">
                  <p:embed/>
                  <p:pic>
                    <p:nvPicPr>
                      <p:cNvPr id="0" name="Picture 6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63962" y="1754188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7125149"/>
              </p:ext>
            </p:extLst>
          </p:nvPr>
        </p:nvGraphicFramePr>
        <p:xfrm>
          <a:off x="2590800" y="49355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63120" imgH="557640" progId="Equation.DSMT4">
                  <p:embed/>
                </p:oleObj>
              </mc:Choice>
              <mc:Fallback>
                <p:oleObj name="Equation" r:id="rId10" imgW="1563120" imgH="557640" progId="Equation.DSMT4">
                  <p:embed/>
                  <p:pic>
                    <p:nvPicPr>
                      <p:cNvPr id="0" name="Picture 6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90800" y="49355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206387"/>
              </p:ext>
            </p:extLst>
          </p:nvPr>
        </p:nvGraphicFramePr>
        <p:xfrm>
          <a:off x="3581400" y="5562600"/>
          <a:ext cx="6350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621360" imgH="264960" progId="Equation.DSMT4">
                  <p:embed/>
                </p:oleObj>
              </mc:Choice>
              <mc:Fallback>
                <p:oleObj name="Equation" r:id="rId12" imgW="621360" imgH="264960" progId="Equation.DSMT4">
                  <p:embed/>
                  <p:pic>
                    <p:nvPicPr>
                      <p:cNvPr id="0" name="Picture 6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5562600"/>
                        <a:ext cx="6350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0850374"/>
              </p:ext>
            </p:extLst>
          </p:nvPr>
        </p:nvGraphicFramePr>
        <p:xfrm>
          <a:off x="1712912" y="428307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2925360" imgH="749520" progId="Equation.DSMT4">
                  <p:embed/>
                </p:oleObj>
              </mc:Choice>
              <mc:Fallback>
                <p:oleObj name="Equation" r:id="rId14" imgW="2925360" imgH="749520" progId="Equation.DSMT4">
                  <p:embed/>
                  <p:pic>
                    <p:nvPicPr>
                      <p:cNvPr id="0" name="Picture 6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12912" y="428307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84593312"/>
              </p:ext>
            </p:extLst>
          </p:nvPr>
        </p:nvGraphicFramePr>
        <p:xfrm>
          <a:off x="3778392" y="3954026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380835" imgH="291973" progId="Equation.DSMT4">
                  <p:embed/>
                </p:oleObj>
              </mc:Choice>
              <mc:Fallback>
                <p:oleObj name="Equation" r:id="rId15" imgW="380835" imgH="291973" progId="Equation.DSMT4">
                  <p:embed/>
                  <p:pic>
                    <p:nvPicPr>
                      <p:cNvPr id="0" name="Picture 6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8392" y="3954026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1900820"/>
              </p:ext>
            </p:extLst>
          </p:nvPr>
        </p:nvGraphicFramePr>
        <p:xfrm>
          <a:off x="4267200" y="556260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383760" imgH="264960" progId="Equation.DSMT4">
                  <p:embed/>
                </p:oleObj>
              </mc:Choice>
              <mc:Fallback>
                <p:oleObj name="Equation" r:id="rId17" imgW="383760" imgH="264960" progId="Equation.DSMT4">
                  <p:embed/>
                  <p:pic>
                    <p:nvPicPr>
                      <p:cNvPr id="0" name="Picture 6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556260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ectangle 19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  <p:sp>
        <p:nvSpPr>
          <p:cNvPr id="22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8" grpId="0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graphicFrame>
        <p:nvGraphicFramePr>
          <p:cNvPr id="7" name="Object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718508"/>
              </p:ext>
            </p:extLst>
          </p:nvPr>
        </p:nvGraphicFramePr>
        <p:xfrm>
          <a:off x="5276850" y="1905000"/>
          <a:ext cx="2717800" cy="135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2706120" imgH="1343880" progId="Equation.DSMT4">
                  <p:embed/>
                </p:oleObj>
              </mc:Choice>
              <mc:Fallback>
                <p:oleObj name="Equation" r:id="rId2" imgW="2706120" imgH="1343880" progId="Equation.DSMT4">
                  <p:embed/>
                  <p:pic>
                    <p:nvPicPr>
                      <p:cNvPr id="0" name="Picture 80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76850" y="1905000"/>
                        <a:ext cx="2717800" cy="1358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" name="Rectangle 7"/>
          <p:cNvSpPr/>
          <p:nvPr/>
        </p:nvSpPr>
        <p:spPr>
          <a:xfrm>
            <a:off x="457200" y="1915180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6:</a:t>
            </a:r>
          </a:p>
        </p:txBody>
      </p:sp>
      <p:graphicFrame>
        <p:nvGraphicFramePr>
          <p:cNvPr id="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366415"/>
              </p:ext>
            </p:extLst>
          </p:nvPr>
        </p:nvGraphicFramePr>
        <p:xfrm>
          <a:off x="2646363" y="2359025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63120" imgH="557640" progId="Equation.DSMT4">
                  <p:embed/>
                </p:oleObj>
              </mc:Choice>
              <mc:Fallback>
                <p:oleObj name="Equation" r:id="rId4" imgW="1563120" imgH="557640" progId="Equation.DSMT4">
                  <p:embed/>
                  <p:pic>
                    <p:nvPicPr>
                      <p:cNvPr id="0" name="Picture 80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46363" y="2359025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9288977"/>
              </p:ext>
            </p:extLst>
          </p:nvPr>
        </p:nvGraphicFramePr>
        <p:xfrm>
          <a:off x="3505200" y="2987675"/>
          <a:ext cx="11557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142640" imgH="356400" progId="Equation.DSMT4">
                  <p:embed/>
                </p:oleObj>
              </mc:Choice>
              <mc:Fallback>
                <p:oleObj name="Equation" r:id="rId6" imgW="1142640" imgH="356400" progId="Equation.DSMT4">
                  <p:embed/>
                  <p:pic>
                    <p:nvPicPr>
                      <p:cNvPr id="0" name="Picture 8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05200" y="2987675"/>
                        <a:ext cx="11557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989012"/>
              </p:ext>
            </p:extLst>
          </p:nvPr>
        </p:nvGraphicFramePr>
        <p:xfrm>
          <a:off x="1754188" y="182880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925360" imgH="749520" progId="Equation.DSMT4">
                  <p:embed/>
                </p:oleObj>
              </mc:Choice>
              <mc:Fallback>
                <p:oleObj name="Equation" r:id="rId8" imgW="2925360" imgH="749520" progId="Equation.DSMT4">
                  <p:embed/>
                  <p:pic>
                    <p:nvPicPr>
                      <p:cNvPr id="0" name="Picture 8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4188" y="182880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21126097"/>
              </p:ext>
            </p:extLst>
          </p:nvPr>
        </p:nvGraphicFramePr>
        <p:xfrm>
          <a:off x="4254500" y="1530350"/>
          <a:ext cx="3937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383760" imgH="264960" progId="Equation.DSMT4">
                  <p:embed/>
                </p:oleObj>
              </mc:Choice>
              <mc:Fallback>
                <p:oleObj name="Equation" r:id="rId10" imgW="383760" imgH="264960" progId="Equation.DSMT4">
                  <p:embed/>
                  <p:pic>
                    <p:nvPicPr>
                      <p:cNvPr id="0" name="Picture 8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54500" y="1530350"/>
                        <a:ext cx="3937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5878520"/>
              </p:ext>
            </p:extLst>
          </p:nvPr>
        </p:nvGraphicFramePr>
        <p:xfrm>
          <a:off x="3821545" y="1524000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8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21545" y="1524000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Rectangle 13"/>
          <p:cNvSpPr/>
          <p:nvPr/>
        </p:nvSpPr>
        <p:spPr>
          <a:xfrm>
            <a:off x="5181600" y="3928408"/>
            <a:ext cx="35814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Multiply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2 times (2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1) and write the terms of the product,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, under the like terms in the expression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008080"/>
                </a:solidFill>
                <a:latin typeface="Calibri" pitchFamily="34" charset="0"/>
              </a:rPr>
              <a:t>x </a:t>
            </a:r>
            <a:r>
              <a:rPr lang="en-US" sz="2000" dirty="0">
                <a:solidFill>
                  <a:srgbClr val="00808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 2.  Use a negative sign to indicate that the product is to be subtracted.</a:t>
            </a:r>
            <a:endParaRPr lang="en-US" sz="2000" dirty="0">
              <a:solidFill>
                <a:srgbClr val="008080"/>
              </a:solidFill>
            </a:endParaRPr>
          </a:p>
        </p:txBody>
      </p:sp>
      <p:graphicFrame>
        <p:nvGraphicFramePr>
          <p:cNvPr id="15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9166294"/>
              </p:ext>
            </p:extLst>
          </p:nvPr>
        </p:nvGraphicFramePr>
        <p:xfrm>
          <a:off x="2638425" y="438943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63120" imgH="557640" progId="Equation.DSMT4">
                  <p:embed/>
                </p:oleObj>
              </mc:Choice>
              <mc:Fallback>
                <p:oleObj name="Equation" r:id="rId14" imgW="1563120" imgH="557640" progId="Equation.DSMT4">
                  <p:embed/>
                  <p:pic>
                    <p:nvPicPr>
                      <p:cNvPr id="0" name="Picture 81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425" y="438943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8324254"/>
              </p:ext>
            </p:extLst>
          </p:nvPr>
        </p:nvGraphicFramePr>
        <p:xfrm>
          <a:off x="3451225" y="504825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5" imgW="1206720" imgH="356400" progId="Equation.DSMT4">
                  <p:embed/>
                </p:oleObj>
              </mc:Choice>
              <mc:Fallback>
                <p:oleObj name="Equation" r:id="rId15" imgW="1206720" imgH="356400" progId="Equation.DSMT4">
                  <p:embed/>
                  <p:pic>
                    <p:nvPicPr>
                      <p:cNvPr id="0" name="Picture 8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51225" y="504825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3145993"/>
              </p:ext>
            </p:extLst>
          </p:nvPr>
        </p:nvGraphicFramePr>
        <p:xfrm>
          <a:off x="1746250" y="3765550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7" imgW="2925360" imgH="749520" progId="Equation.DSMT4">
                  <p:embed/>
                </p:oleObj>
              </mc:Choice>
              <mc:Fallback>
                <p:oleObj name="Equation" r:id="rId17" imgW="2925360" imgH="749520" progId="Equation.DSMT4">
                  <p:embed/>
                  <p:pic>
                    <p:nvPicPr>
                      <p:cNvPr id="0" name="Picture 8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0" y="3765550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4989417"/>
              </p:ext>
            </p:extLst>
          </p:nvPr>
        </p:nvGraphicFramePr>
        <p:xfrm>
          <a:off x="4262438" y="3490913"/>
          <a:ext cx="403225" cy="293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8" imgW="393480" imgH="279360" progId="Equation.DSMT4">
                  <p:embed/>
                </p:oleObj>
              </mc:Choice>
              <mc:Fallback>
                <p:oleObj name="Equation" r:id="rId18" imgW="393480" imgH="279360" progId="Equation.DSMT4">
                  <p:embed/>
                  <p:pic>
                    <p:nvPicPr>
                      <p:cNvPr id="0" name="Picture 8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2438" y="3490913"/>
                        <a:ext cx="403225" cy="293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5004290"/>
              </p:ext>
            </p:extLst>
          </p:nvPr>
        </p:nvGraphicFramePr>
        <p:xfrm>
          <a:off x="3803070" y="3490755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0" imgW="380835" imgH="291973" progId="Equation.DSMT4">
                  <p:embed/>
                </p:oleObj>
              </mc:Choice>
              <mc:Fallback>
                <p:oleObj name="Equation" r:id="rId20" imgW="380835" imgH="291973" progId="Equation.DSMT4">
                  <p:embed/>
                  <p:pic>
                    <p:nvPicPr>
                      <p:cNvPr id="0" name="Picture 8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03070" y="3490755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737199"/>
              </p:ext>
            </p:extLst>
          </p:nvPr>
        </p:nvGraphicFramePr>
        <p:xfrm>
          <a:off x="2984500" y="5434013"/>
          <a:ext cx="1865313" cy="557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1" imgW="1854000" imgH="545760" progId="Equation.DSMT4">
                  <p:embed/>
                </p:oleObj>
              </mc:Choice>
              <mc:Fallback>
                <p:oleObj name="Equation" r:id="rId21" imgW="1854000" imgH="545760" progId="Equation.DSMT4">
                  <p:embed/>
                  <p:pic>
                    <p:nvPicPr>
                      <p:cNvPr id="0" name="Picture 8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500" y="5434013"/>
                        <a:ext cx="1865313" cy="557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1" name="Rectangle 20"/>
          <p:cNvSpPr/>
          <p:nvPr/>
        </p:nvSpPr>
        <p:spPr>
          <a:xfrm>
            <a:off x="457200" y="3827208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7:</a:t>
            </a:r>
          </a:p>
        </p:txBody>
      </p:sp>
      <p:sp>
        <p:nvSpPr>
          <p:cNvPr id="22" name="Rectangle 21"/>
          <p:cNvSpPr/>
          <p:nvPr/>
        </p:nvSpPr>
        <p:spPr>
          <a:xfrm>
            <a:off x="2286000" y="10007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5260260" y="10007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6705839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4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/>
          </p:cNvSpPr>
          <p:nvPr>
            <p:ph type="title"/>
          </p:nvPr>
        </p:nvSpPr>
        <p:spPr>
          <a:xfrm>
            <a:off x="457200" y="182880"/>
            <a:ext cx="8229600" cy="914400"/>
          </a:xfrm>
          <a:prstGeom prst="rect">
            <a:avLst/>
          </a:prstGeom>
        </p:spPr>
        <p:txBody>
          <a:bodyPr/>
          <a:lstStyle/>
          <a:p>
            <a:r>
              <a:rPr lang="en-US" sz="3200" dirty="0">
                <a:solidFill>
                  <a:schemeClr val="accent1"/>
                </a:solidFill>
              </a:rPr>
              <a:t>Example 2: Using The Division Algorithm (cont.)</a:t>
            </a:r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53538842"/>
              </p:ext>
            </p:extLst>
          </p:nvPr>
        </p:nvGraphicFramePr>
        <p:xfrm>
          <a:off x="2559050" y="2744788"/>
          <a:ext cx="157480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563120" imgH="557640" progId="Equation.DSMT4">
                  <p:embed/>
                </p:oleObj>
              </mc:Choice>
              <mc:Fallback>
                <p:oleObj name="Equation" r:id="rId2" imgW="1563120" imgH="557640" progId="Equation.DSMT4">
                  <p:embed/>
                  <p:pic>
                    <p:nvPicPr>
                      <p:cNvPr id="0" name="Picture 47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59050" y="2744788"/>
                        <a:ext cx="1574800" cy="5715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3545170"/>
              </p:ext>
            </p:extLst>
          </p:nvPr>
        </p:nvGraphicFramePr>
        <p:xfrm>
          <a:off x="3371850" y="3403600"/>
          <a:ext cx="12192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206720" imgH="356400" progId="Equation.DSMT4">
                  <p:embed/>
                </p:oleObj>
              </mc:Choice>
              <mc:Fallback>
                <p:oleObj name="Equation" r:id="rId4" imgW="1206720" imgH="356400" progId="Equation.DSMT4">
                  <p:embed/>
                  <p:pic>
                    <p:nvPicPr>
                      <p:cNvPr id="0" name="Picture 47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71850" y="3403600"/>
                        <a:ext cx="12192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58670161"/>
              </p:ext>
            </p:extLst>
          </p:nvPr>
        </p:nvGraphicFramePr>
        <p:xfrm>
          <a:off x="3336573" y="3784600"/>
          <a:ext cx="1308100" cy="54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98160" imgH="530280" progId="Equation.DSMT4">
                  <p:embed/>
                </p:oleObj>
              </mc:Choice>
              <mc:Fallback>
                <p:oleObj name="Equation" r:id="rId6" imgW="1298160" imgH="530280" progId="Equation.DSMT4">
                  <p:embed/>
                  <p:pic>
                    <p:nvPicPr>
                      <p:cNvPr id="0" name="Picture 47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573" y="3784600"/>
                        <a:ext cx="1308100" cy="546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0202384"/>
              </p:ext>
            </p:extLst>
          </p:nvPr>
        </p:nvGraphicFramePr>
        <p:xfrm>
          <a:off x="4180182" y="4379913"/>
          <a:ext cx="444500" cy="368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429480" imgH="356400" progId="Equation.DSMT4">
                  <p:embed/>
                </p:oleObj>
              </mc:Choice>
              <mc:Fallback>
                <p:oleObj name="Equation" r:id="rId8" imgW="429480" imgH="356400" progId="Equation.DSMT4">
                  <p:embed/>
                  <p:pic>
                    <p:nvPicPr>
                      <p:cNvPr id="0" name="Picture 47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80182" y="4379913"/>
                        <a:ext cx="444500" cy="368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8734027"/>
              </p:ext>
            </p:extLst>
          </p:nvPr>
        </p:nvGraphicFramePr>
        <p:xfrm>
          <a:off x="1652588" y="2092325"/>
          <a:ext cx="2933700" cy="762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925360" imgH="749520" progId="Equation.DSMT4">
                  <p:embed/>
                </p:oleObj>
              </mc:Choice>
              <mc:Fallback>
                <p:oleObj name="Equation" r:id="rId10" imgW="2925360" imgH="749520" progId="Equation.DSMT4">
                  <p:embed/>
                  <p:pic>
                    <p:nvPicPr>
                      <p:cNvPr id="0" name="Picture 47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2588" y="2092325"/>
                        <a:ext cx="2933700" cy="762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4877581"/>
              </p:ext>
            </p:extLst>
          </p:nvPr>
        </p:nvGraphicFramePr>
        <p:xfrm>
          <a:off x="3699165" y="1787882"/>
          <a:ext cx="381000" cy="292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380835" imgH="291973" progId="Equation.DSMT4">
                  <p:embed/>
                </p:oleObj>
              </mc:Choice>
              <mc:Fallback>
                <p:oleObj name="Equation" r:id="rId12" imgW="380835" imgH="291973" progId="Equation.DSMT4">
                  <p:embed/>
                  <p:pic>
                    <p:nvPicPr>
                      <p:cNvPr id="0" name="Picture 47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9165" y="1787882"/>
                        <a:ext cx="381000" cy="2921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636026"/>
              </p:ext>
            </p:extLst>
          </p:nvPr>
        </p:nvGraphicFramePr>
        <p:xfrm>
          <a:off x="4095170" y="1793875"/>
          <a:ext cx="469900" cy="279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456840" imgH="264960" progId="Equation.DSMT4">
                  <p:embed/>
                </p:oleObj>
              </mc:Choice>
              <mc:Fallback>
                <p:oleObj name="Equation" r:id="rId14" imgW="456840" imgH="264960" progId="Equation.DSMT4">
                  <p:embed/>
                  <p:pic>
                    <p:nvPicPr>
                      <p:cNvPr id="0" name="Picture 47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5170" y="1793875"/>
                        <a:ext cx="469900" cy="279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Rectangle 14"/>
          <p:cNvSpPr/>
          <p:nvPr/>
        </p:nvSpPr>
        <p:spPr>
          <a:xfrm>
            <a:off x="457200" y="2175384"/>
            <a:ext cx="12126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Step 8: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070038" y="2198018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Subtract </a:t>
            </a:r>
            <a:r>
              <a:rPr lang="en-US" sz="2000" dirty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4</a:t>
            </a:r>
            <a:r>
              <a:rPr lang="en-US" sz="2000" i="1" dirty="0">
                <a:solidFill>
                  <a:srgbClr val="FF0000"/>
                </a:solidFill>
                <a:latin typeface="Calibri" pitchFamily="34" charset="0"/>
              </a:rPr>
              <a:t>x</a:t>
            </a:r>
            <a:r>
              <a:rPr lang="en-US" sz="2000" dirty="0">
                <a:solidFill>
                  <a:srgbClr val="FF0000"/>
                </a:solidFill>
                <a:latin typeface="Calibri" pitchFamily="34" charset="0"/>
              </a:rPr>
              <a:t> + 2 </a:t>
            </a:r>
            <a:r>
              <a:rPr lang="en-US" sz="2000" dirty="0">
                <a:solidFill>
                  <a:srgbClr val="008080"/>
                </a:solidFill>
                <a:latin typeface="Calibri" pitchFamily="34" charset="0"/>
              </a:rPr>
              <a:t>by changing signs and adding.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57200" y="4989493"/>
            <a:ext cx="82296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dirty="0"/>
              <a:t>Thus, the quotient is </a:t>
            </a:r>
            <a:r>
              <a:rPr lang="en-US" sz="2800" dirty="0">
                <a:solidFill>
                  <a:srgbClr val="FF0008"/>
                </a:solidFill>
              </a:rPr>
              <a:t>3</a:t>
            </a:r>
            <a:r>
              <a:rPr lang="en-US" sz="2800" i="1" dirty="0">
                <a:solidFill>
                  <a:srgbClr val="FF0008"/>
                </a:solidFill>
              </a:rPr>
              <a:t>x</a:t>
            </a:r>
            <a:r>
              <a:rPr lang="en-US" sz="2800" dirty="0">
                <a:solidFill>
                  <a:srgbClr val="FF0008"/>
                </a:solidFill>
              </a:rPr>
              <a:t>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 2</a:t>
            </a:r>
            <a:r>
              <a:rPr lang="en-US" sz="2800" dirty="0"/>
              <a:t> and the remainder is </a:t>
            </a:r>
            <a:r>
              <a:rPr lang="en-US" sz="2800" dirty="0">
                <a:solidFill>
                  <a:srgbClr val="FF0008"/>
                </a:solidFill>
                <a:latin typeface="Symbol" pitchFamily="18" charset="2"/>
              </a:rPr>
              <a:t>-</a:t>
            </a:r>
            <a:r>
              <a:rPr lang="en-US" sz="2800" dirty="0">
                <a:solidFill>
                  <a:srgbClr val="FF0008"/>
                </a:solidFill>
              </a:rPr>
              <a:t>4</a:t>
            </a:r>
            <a:r>
              <a:rPr lang="en-US" sz="2800" dirty="0"/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2286000" y="1229380"/>
            <a:ext cx="18452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fontAlgn="base" hangingPunct="0">
              <a:spcBef>
                <a:spcPts val="350"/>
              </a:spcBef>
              <a:spcAft>
                <a:spcPct val="0"/>
              </a:spcAft>
            </a:pPr>
            <a:r>
              <a:rPr lang="en-US" sz="2800" b="1" dirty="0">
                <a:latin typeface="Calibri" pitchFamily="34" charset="0"/>
              </a:rPr>
              <a:t>Calculation</a:t>
            </a:r>
            <a:endParaRPr lang="en-US" sz="2800" b="1" i="1" dirty="0">
              <a:latin typeface="Calibri" pitchFamily="34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5260260" y="1229380"/>
            <a:ext cx="194784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>
                <a:latin typeface="Calibri" pitchFamily="34" charset="0"/>
              </a:rPr>
              <a:t>Explanation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</p:bldLst>
  </p:timing>
</p:sld>
</file>

<file path=ppt/theme/theme1.xml><?xml version="1.0" encoding="utf-8"?>
<a:theme xmlns:a="http://schemas.openxmlformats.org/drawingml/2006/main" name="Office Theme">
  <a:themeElements>
    <a:clrScheme name="Custom 1">
      <a:dk1>
        <a:srgbClr val="366092"/>
      </a:dk1>
      <a:lt1>
        <a:srgbClr val="FFFFFF"/>
      </a:lt1>
      <a:dk2>
        <a:srgbClr val="4F81BD"/>
      </a:dk2>
      <a:lt2>
        <a:srgbClr val="FFFFFF"/>
      </a:lt2>
      <a:accent1>
        <a:srgbClr val="1F497D"/>
      </a:accent1>
      <a:accent2>
        <a:srgbClr val="366092"/>
      </a:accent2>
      <a:accent3>
        <a:srgbClr val="FFFFCC"/>
      </a:accent3>
      <a:accent4>
        <a:srgbClr val="B8CCE4"/>
      </a:accent4>
      <a:accent5>
        <a:srgbClr val="DBE5F1"/>
      </a:accent5>
      <a:accent6>
        <a:srgbClr val="C6D9F0"/>
      </a:accent6>
      <a:hlink>
        <a:srgbClr val="92CDDC"/>
      </a:hlink>
      <a:folHlink>
        <a:srgbClr val="8DB3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897</TotalTime>
  <Words>482</Words>
  <Application>Microsoft Office PowerPoint</Application>
  <PresentationFormat>On-screen Show (4:3)</PresentationFormat>
  <Paragraphs>74</Paragraphs>
  <Slides>14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Courier New</vt:lpstr>
      <vt:lpstr>Symbol</vt:lpstr>
      <vt:lpstr>Office Theme</vt:lpstr>
      <vt:lpstr>Equation</vt:lpstr>
      <vt:lpstr>Section 6.8</vt:lpstr>
      <vt:lpstr>Example 1: Dividing by a Monomial</vt:lpstr>
      <vt:lpstr>Example 1: Dividing by a Monomial (cont.)</vt:lpstr>
      <vt:lpstr>Theorem: The Division Algorithm</vt:lpstr>
      <vt:lpstr>Example 2: Using The Division Algorithm</vt:lpstr>
      <vt:lpstr>Example 2: Using The Division Algorithm (cont.)</vt:lpstr>
      <vt:lpstr>Example 2: Using The Division Algorithm (cont.)</vt:lpstr>
      <vt:lpstr>Example 2: Using The Division Algorithm (cont.)</vt:lpstr>
      <vt:lpstr>Example 2: Using The Division Algorithm (cont.)</vt:lpstr>
      <vt:lpstr>Example 2: Using The Division Algorithm (cont.)</vt:lpstr>
      <vt:lpstr>Example 3: Using Long Division (Remainder 0)</vt:lpstr>
      <vt:lpstr>Example 4: Using Long Division (Terms Missing)</vt:lpstr>
      <vt:lpstr>Example 4: Using Long Division  (Terms Missing)(cont.)</vt:lpstr>
      <vt:lpstr>Example 4: Using Long Division  (Terms Missing)(cont.)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Introductory &amp; Intermediate Algebra, 3rd Edition</dc:title>
  <dc:creator>Hawkes Learning</dc:creator>
  <cp:lastModifiedBy>Jolie Even</cp:lastModifiedBy>
  <cp:revision>220</cp:revision>
  <dcterms:created xsi:type="dcterms:W3CDTF">2013-04-26T14:43:13Z</dcterms:created>
  <dcterms:modified xsi:type="dcterms:W3CDTF">2024-09-11T20:16:42Z</dcterms:modified>
</cp:coreProperties>
</file>