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8" autoAdjust="0"/>
    <p:restoredTop sz="94660"/>
  </p:normalViewPr>
  <p:slideViewPr>
    <p:cSldViewPr>
      <p:cViewPr varScale="1">
        <p:scale>
          <a:sx n="111" d="100"/>
          <a:sy n="111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29.emf"/><Relationship Id="rId21" Type="http://schemas.openxmlformats.org/officeDocument/2006/relationships/image" Target="../media/image38.emf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6.emf"/><Relationship Id="rId25" Type="http://schemas.openxmlformats.org/officeDocument/2006/relationships/image" Target="../media/image40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e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42.e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9.wmf"/><Relationship Id="rId2" Type="http://schemas.openxmlformats.org/officeDocument/2006/relationships/oleObject" Target="../embeddings/oleObject41.bin"/><Relationship Id="rId16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6.w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6.7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Products of Binomials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15875" indent="-15875" algn="ctr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C00C08"/>
                </a:solidFill>
                <a:latin typeface="Calibri" pitchFamily="34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Wrong Solution                     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Correct Solution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Many algebra students	Avoid this error by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make the following error.	remembering that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square of a binomial is a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trinomial.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685800" y="4114800"/>
            <a:ext cx="2971800" cy="12192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762000" y="4038600"/>
            <a:ext cx="2743200" cy="13716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572000" y="4191000"/>
            <a:ext cx="3886200" cy="1371600"/>
          </a:xfrm>
          <a:prstGeom prst="ellipse">
            <a:avLst/>
          </a:prstGeom>
          <a:noFill/>
          <a:ln w="190500">
            <a:solidFill>
              <a:srgbClr val="8BA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Caution: Common Error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819150" y="4343400"/>
          <a:ext cx="24495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1092200" progId="Equation.DSMT4">
                  <p:embed/>
                </p:oleObj>
              </mc:Choice>
              <mc:Fallback>
                <p:oleObj name="Equation" r:id="rId2" imgW="2451100" imgH="10922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343400"/>
                        <a:ext cx="244951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07977"/>
              </p:ext>
            </p:extLst>
          </p:nvPr>
        </p:nvGraphicFramePr>
        <p:xfrm>
          <a:off x="4800600" y="4298950"/>
          <a:ext cx="3314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480" imgH="1106280" progId="Equation.DSMT4">
                  <p:embed/>
                </p:oleObj>
              </mc:Choice>
              <mc:Fallback>
                <p:oleObj name="Equation" r:id="rId4" imgW="3300480" imgH="11062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98950"/>
                        <a:ext cx="33147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539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5875" indent="-15875" algn="ctr">
              <a:tabLst>
                <a:tab pos="342900" algn="l"/>
                <a:tab pos="7493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714859"/>
              </p:ext>
            </p:extLst>
          </p:nvPr>
        </p:nvGraphicFramePr>
        <p:xfrm>
          <a:off x="2895600" y="1751330"/>
          <a:ext cx="3187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2320" imgH="585000" progId="Equation.DSMT4">
                  <p:embed/>
                </p:oleObj>
              </mc:Choice>
              <mc:Fallback>
                <p:oleObj name="Equation" r:id="rId2" imgW="3172320" imgH="585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1330"/>
                        <a:ext cx="3187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Definition: Difference of Two Squares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</a:t>
            </a:r>
          </a:p>
        </p:txBody>
      </p:sp>
      <p:sp>
        <p:nvSpPr>
          <p:cNvPr id="6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a.   The two binomials represent the sum and      	difference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4. So, the product is the 	difference of their squares.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14257"/>
              </p:ext>
            </p:extLst>
          </p:nvPr>
        </p:nvGraphicFramePr>
        <p:xfrm>
          <a:off x="1250950" y="4465204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28880" imgH="511920" progId="Equation.DSMT4">
                  <p:embed/>
                </p:oleObj>
              </mc:Choice>
              <mc:Fallback>
                <p:oleObj name="Equation" r:id="rId2" imgW="1928880" imgH="51192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4465204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58801"/>
              </p:ext>
            </p:extLst>
          </p:nvPr>
        </p:nvGraphicFramePr>
        <p:xfrm>
          <a:off x="3276600" y="4893621"/>
          <a:ext cx="419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160" imgH="466200" progId="Equation.DSMT4">
                  <p:embed/>
                </p:oleObj>
              </mc:Choice>
              <mc:Fallback>
                <p:oleObj name="Equation" r:id="rId4" imgW="4178160" imgH="4662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93621"/>
                        <a:ext cx="419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020478"/>
              </p:ext>
            </p:extLst>
          </p:nvPr>
        </p:nvGraphicFramePr>
        <p:xfrm>
          <a:off x="3276600" y="4465500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0800" imgH="393120" progId="Equation.DSMT4">
                  <p:embed/>
                </p:oleObj>
              </mc:Choice>
              <mc:Fallback>
                <p:oleObj name="Equation" r:id="rId6" imgW="1270800" imgH="39312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65500"/>
                        <a:ext cx="1282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30480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0198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04133"/>
              </p:ext>
            </p:extLst>
          </p:nvPr>
        </p:nvGraphicFramePr>
        <p:xfrm>
          <a:off x="914400" y="1828800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28880" imgH="511920" progId="Equation.DSMT4">
                  <p:embed/>
                </p:oleObj>
              </mc:Choice>
              <mc:Fallback>
                <p:oleObj name="Equation" r:id="rId8" imgW="1928880" imgH="51192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5136"/>
              </p:ext>
            </p:extLst>
          </p:nvPr>
        </p:nvGraphicFramePr>
        <p:xfrm>
          <a:off x="3556000" y="1855788"/>
          <a:ext cx="22875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73040" imgH="457200" progId="Equation.DSMT4">
                  <p:embed/>
                </p:oleObj>
              </mc:Choice>
              <mc:Fallback>
                <p:oleObj name="Equation" r:id="rId10" imgW="2273040" imgH="4572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55788"/>
                        <a:ext cx="22875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17624"/>
              </p:ext>
            </p:extLst>
          </p:nvPr>
        </p:nvGraphicFramePr>
        <p:xfrm>
          <a:off x="6489700" y="1773592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84840" imgH="585000" progId="Equation.DSMT4">
                  <p:embed/>
                </p:oleObj>
              </mc:Choice>
              <mc:Fallback>
                <p:oleObj name="Equation" r:id="rId12" imgW="2184840" imgH="5850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773592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/>
          </p:cNvSpPr>
          <p:nvPr>
            <p:ph idx="1"/>
          </p:nvPr>
        </p:nvSpPr>
        <p:spPr>
          <a:xfrm>
            <a:off x="457200" y="1211152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27506"/>
              </p:ext>
            </p:extLst>
          </p:nvPr>
        </p:nvGraphicFramePr>
        <p:xfrm>
          <a:off x="1005348" y="1228782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348" y="1228782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55469"/>
              </p:ext>
            </p:extLst>
          </p:nvPr>
        </p:nvGraphicFramePr>
        <p:xfrm>
          <a:off x="3340100" y="1127182"/>
          <a:ext cx="4622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8000" imgH="712800" progId="Equation.DSMT4">
                  <p:embed/>
                </p:oleObj>
              </mc:Choice>
              <mc:Fallback>
                <p:oleObj name="Equation" r:id="rId4" imgW="4608000" imgH="712800" progId="Equation.DSMT4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127182"/>
                        <a:ext cx="4622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94945"/>
              </p:ext>
            </p:extLst>
          </p:nvPr>
        </p:nvGraphicFramePr>
        <p:xfrm>
          <a:off x="3340100" y="1874895"/>
          <a:ext cx="440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97400" imgH="466200" progId="Equation.DSMT4">
                  <p:embed/>
                </p:oleObj>
              </mc:Choice>
              <mc:Fallback>
                <p:oleObj name="Equation" r:id="rId6" imgW="4397400" imgH="46620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874895"/>
                        <a:ext cx="4406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 (cont.)</a:t>
            </a:r>
          </a:p>
        </p:txBody>
      </p:sp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58451"/>
              </p:ext>
            </p:extLst>
          </p:nvPr>
        </p:nvGraphicFramePr>
        <p:xfrm>
          <a:off x="1017588" y="3252788"/>
          <a:ext cx="212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11760" imgH="639720" progId="Equation.DSMT4">
                  <p:embed/>
                </p:oleObj>
              </mc:Choice>
              <mc:Fallback>
                <p:oleObj name="Equation" r:id="rId8" imgW="2111760" imgH="63972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3252788"/>
                        <a:ext cx="2120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15368"/>
              </p:ext>
            </p:extLst>
          </p:nvPr>
        </p:nvGraphicFramePr>
        <p:xfrm>
          <a:off x="3303588" y="3136900"/>
          <a:ext cx="4445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34120" imgH="758520" progId="Equation.DSMT4">
                  <p:embed/>
                </p:oleObj>
              </mc:Choice>
              <mc:Fallback>
                <p:oleObj name="Equation" r:id="rId10" imgW="4434120" imgH="758520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136900"/>
                        <a:ext cx="4445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48115"/>
              </p:ext>
            </p:extLst>
          </p:nvPr>
        </p:nvGraphicFramePr>
        <p:xfrm>
          <a:off x="3297590" y="3892550"/>
          <a:ext cx="440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97400" imgH="456840" progId="Equation.DSMT4">
                  <p:embed/>
                </p:oleObj>
              </mc:Choice>
              <mc:Fallback>
                <p:oleObj name="Equation" r:id="rId12" imgW="4397400" imgH="45684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590" y="3892550"/>
                        <a:ext cx="440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2: </a:t>
            </a:r>
            <a:r>
              <a:rPr lang="en-US" dirty="0">
                <a:solidFill>
                  <a:schemeClr val="accent1"/>
                </a:solidFill>
              </a:rPr>
              <a:t>Difference of Two Squares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60044"/>
              </p:ext>
            </p:extLst>
          </p:nvPr>
        </p:nvGraphicFramePr>
        <p:xfrm>
          <a:off x="3200400" y="1316392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6280" imgH="511920" progId="Equation.DSMT4">
                  <p:embed/>
                </p:oleObj>
              </mc:Choice>
              <mc:Fallback>
                <p:oleObj name="Equation" r:id="rId2" imgW="2276280" imgH="511920" progId="Equation.DSMT4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16392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65356"/>
              </p:ext>
            </p:extLst>
          </p:nvPr>
        </p:nvGraphicFramePr>
        <p:xfrm>
          <a:off x="1250950" y="2921000"/>
          <a:ext cx="51689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56280" imgH="1243080" progId="Equation.DSMT4">
                  <p:embed/>
                </p:oleObj>
              </mc:Choice>
              <mc:Fallback>
                <p:oleObj name="Equation" r:id="rId4" imgW="5156280" imgH="1243080" progId="Equation.DSMT4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921000"/>
                        <a:ext cx="51689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81631"/>
              </p:ext>
            </p:extLst>
          </p:nvPr>
        </p:nvGraphicFramePr>
        <p:xfrm>
          <a:off x="4146550" y="3068992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224" imgH="279279" progId="Equation.DSMT4">
                  <p:embed/>
                </p:oleObj>
              </mc:Choice>
              <mc:Fallback>
                <p:oleObj name="Equation" r:id="rId6" imgW="406224" imgH="279279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068992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06508"/>
              </p:ext>
            </p:extLst>
          </p:nvPr>
        </p:nvGraphicFramePr>
        <p:xfrm>
          <a:off x="4096100" y="36449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393700" progId="Equation.DSMT4">
                  <p:embed/>
                </p:oleObj>
              </mc:Choice>
              <mc:Fallback>
                <p:oleObj name="Equation" r:id="rId8" imgW="685800" imgH="39370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100" y="3644900"/>
                        <a:ext cx="685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64497"/>
              </p:ext>
            </p:extLst>
          </p:nvPr>
        </p:nvGraphicFramePr>
        <p:xfrm>
          <a:off x="5646560" y="3778512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5400" imgH="264960" progId="Equation.DSMT4">
                  <p:embed/>
                </p:oleObj>
              </mc:Choice>
              <mc:Fallback>
                <p:oleObj name="Equation" r:id="rId10" imgW="365400" imgH="26496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60" y="3778512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79602"/>
              </p:ext>
            </p:extLst>
          </p:nvPr>
        </p:nvGraphicFramePr>
        <p:xfrm>
          <a:off x="5651500" y="31242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1880" imgH="264960" progId="Equation.DSMT4">
                  <p:embed/>
                </p:oleObj>
              </mc:Choice>
              <mc:Fallback>
                <p:oleObj name="Equation" r:id="rId12" imgW="191880" imgH="26496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24200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Definition: Squares of Binomials </a:t>
            </a:r>
            <a:br>
              <a:rPr lang="en-US" dirty="0"/>
            </a:br>
            <a:r>
              <a:rPr lang="en-US" dirty="0"/>
              <a:t>(Perfect Square Trinomials)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46188"/>
              </p:ext>
            </p:extLst>
          </p:nvPr>
        </p:nvGraphicFramePr>
        <p:xfrm>
          <a:off x="519112" y="1633061"/>
          <a:ext cx="80914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076960" imgH="1206360" progId="Equation.DSMT4">
                  <p:embed/>
                </p:oleObj>
              </mc:Choice>
              <mc:Fallback>
                <p:oleObj name="Equation" r:id="rId2" imgW="8076960" imgH="12063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1633061"/>
                        <a:ext cx="809148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dirty="0"/>
              <a:t>The pattern for squaring a binomial gives </a:t>
            </a:r>
            <a:br>
              <a:rPr lang="en-US" dirty="0"/>
            </a:br>
            <a:r>
              <a:rPr lang="en-US" dirty="0"/>
              <a:t>the following</a:t>
            </a:r>
          </a:p>
          <a:p>
            <a:pPr marL="514350" indent="-514350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50038"/>
              </p:ext>
            </p:extLst>
          </p:nvPr>
        </p:nvGraphicFramePr>
        <p:xfrm>
          <a:off x="996950" y="168407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7360" imgH="685440" progId="Equation.DSMT4">
                  <p:embed/>
                </p:oleObj>
              </mc:Choice>
              <mc:Fallback>
                <p:oleObj name="Equation" r:id="rId2" imgW="1197360" imgH="68544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684070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90620"/>
              </p:ext>
            </p:extLst>
          </p:nvPr>
        </p:nvGraphicFramePr>
        <p:xfrm>
          <a:off x="1092200" y="4170363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7360" imgH="685440" progId="Equation.DSMT4">
                  <p:embed/>
                </p:oleObj>
              </mc:Choice>
              <mc:Fallback>
                <p:oleObj name="Equation" r:id="rId4" imgW="1197360" imgH="68544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170363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34014"/>
              </p:ext>
            </p:extLst>
          </p:nvPr>
        </p:nvGraphicFramePr>
        <p:xfrm>
          <a:off x="2286000" y="4157663"/>
          <a:ext cx="633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26640" imgH="712800" progId="Equation.DSMT4">
                  <p:embed/>
                </p:oleObj>
              </mc:Choice>
              <mc:Fallback>
                <p:oleObj name="Equation" r:id="rId6" imgW="6326640" imgH="7128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57663"/>
                        <a:ext cx="633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24384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61945"/>
              </p:ext>
            </p:extLst>
          </p:nvPr>
        </p:nvGraphicFramePr>
        <p:xfrm>
          <a:off x="3009900" y="1675444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70000" imgH="685440" progId="Equation.DSMT4">
                  <p:embed/>
                </p:oleObj>
              </mc:Choice>
              <mc:Fallback>
                <p:oleObj name="Equation" r:id="rId8" imgW="1170000" imgH="68544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675444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4196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05201"/>
              </p:ext>
            </p:extLst>
          </p:nvPr>
        </p:nvGraphicFramePr>
        <p:xfrm>
          <a:off x="4902200" y="1675444"/>
          <a:ext cx="1041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32840" imgH="685440" progId="Equation.DSMT4">
                  <p:embed/>
                </p:oleObj>
              </mc:Choice>
              <mc:Fallback>
                <p:oleObj name="Equation" r:id="rId10" imgW="1032840" imgH="68544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675444"/>
                        <a:ext cx="1041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d.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69055"/>
              </p:ext>
            </p:extLst>
          </p:nvPr>
        </p:nvGraphicFramePr>
        <p:xfrm>
          <a:off x="6616700" y="1641896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640" imgH="740520" progId="Equation.DSMT4">
                  <p:embed/>
                </p:oleObj>
              </mc:Choice>
              <mc:Fallback>
                <p:oleObj name="Equation" r:id="rId12" imgW="1142640" imgH="74052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641896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28243"/>
              </p:ext>
            </p:extLst>
          </p:nvPr>
        </p:nvGraphicFramePr>
        <p:xfrm>
          <a:off x="2286000" y="4927600"/>
          <a:ext cx="607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61680" imgH="466200" progId="Equation.DSMT4">
                  <p:embed/>
                </p:oleObj>
              </mc:Choice>
              <mc:Fallback>
                <p:oleObj name="Equation" r:id="rId14" imgW="6061680" imgH="4662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27600"/>
                        <a:ext cx="607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745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b.  </a:t>
            </a: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c. </a:t>
            </a: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d. 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80288"/>
              </p:ext>
            </p:extLst>
          </p:nvPr>
        </p:nvGraphicFramePr>
        <p:xfrm>
          <a:off x="1092200" y="1219200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70000" imgH="685440" progId="Equation.DSMT4">
                  <p:embed/>
                </p:oleObj>
              </mc:Choice>
              <mc:Fallback>
                <p:oleObj name="Equation" r:id="rId2" imgW="1170000" imgH="685440" progId="Equation.DSMT4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19200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39234"/>
              </p:ext>
            </p:extLst>
          </p:nvPr>
        </p:nvGraphicFramePr>
        <p:xfrm>
          <a:off x="2317750" y="1951038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2560" imgH="411120" progId="Equation.DSMT4">
                  <p:embed/>
                </p:oleObj>
              </mc:Choice>
              <mc:Fallback>
                <p:oleObj name="Equation" r:id="rId4" imgW="2212560" imgH="411120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951038"/>
                        <a:ext cx="2222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10698"/>
              </p:ext>
            </p:extLst>
          </p:nvPr>
        </p:nvGraphicFramePr>
        <p:xfrm>
          <a:off x="2305050" y="1233488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36840" imgH="685440" progId="Equation.DSMT4">
                  <p:embed/>
                </p:oleObj>
              </mc:Choice>
              <mc:Fallback>
                <p:oleObj name="Equation" r:id="rId6" imgW="3336840" imgH="68544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233488"/>
                        <a:ext cx="335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 (cont.)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76685"/>
              </p:ext>
            </p:extLst>
          </p:nvPr>
        </p:nvGraphicFramePr>
        <p:xfrm>
          <a:off x="5824538" y="2151063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89040" imgH="279360" progId="Equation.DSMT4">
                  <p:embed/>
                </p:oleObj>
              </mc:Choice>
              <mc:Fallback>
                <p:oleObj name="Equation" r:id="rId8" imgW="2489040" imgH="27936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151063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97469"/>
              </p:ext>
            </p:extLst>
          </p:nvPr>
        </p:nvGraphicFramePr>
        <p:xfrm>
          <a:off x="1092200" y="2747484"/>
          <a:ext cx="1079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9560" imgH="594000" progId="Equation.DSMT4">
                  <p:embed/>
                </p:oleObj>
              </mc:Choice>
              <mc:Fallback>
                <p:oleObj name="Equation" r:id="rId10" imgW="1069560" imgH="59400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47484"/>
                        <a:ext cx="1079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73015"/>
              </p:ext>
            </p:extLst>
          </p:nvPr>
        </p:nvGraphicFramePr>
        <p:xfrm>
          <a:off x="2339975" y="3987800"/>
          <a:ext cx="220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97080" imgH="393480" progId="Equation.DSMT4">
                  <p:embed/>
                </p:oleObj>
              </mc:Choice>
              <mc:Fallback>
                <p:oleObj name="Equation" r:id="rId12" imgW="2197080" imgH="3934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87800"/>
                        <a:ext cx="2208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02673"/>
              </p:ext>
            </p:extLst>
          </p:nvPr>
        </p:nvGraphicFramePr>
        <p:xfrm>
          <a:off x="2338388" y="2777647"/>
          <a:ext cx="317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63320" imgH="594000" progId="Equation.DSMT4">
                  <p:embed/>
                </p:oleObj>
              </mc:Choice>
              <mc:Fallback>
                <p:oleObj name="Equation" r:id="rId14" imgW="3163320" imgH="59400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777647"/>
                        <a:ext cx="317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15069"/>
              </p:ext>
            </p:extLst>
          </p:nvPr>
        </p:nvGraphicFramePr>
        <p:xfrm>
          <a:off x="2363788" y="3425347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21120" imgH="393120" progId="Equation.DSMT4">
                  <p:embed/>
                </p:oleObj>
              </mc:Choice>
              <mc:Fallback>
                <p:oleObj name="Equation" r:id="rId16" imgW="2121120" imgH="39312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5347"/>
                        <a:ext cx="213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73756"/>
              </p:ext>
            </p:extLst>
          </p:nvPr>
        </p:nvGraphicFramePr>
        <p:xfrm>
          <a:off x="5824538" y="4108450"/>
          <a:ext cx="24987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89040" imgH="279360" progId="Equation.DSMT4">
                  <p:embed/>
                </p:oleObj>
              </mc:Choice>
              <mc:Fallback>
                <p:oleObj name="Equation" r:id="rId18" imgW="2489040" imgH="2793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108450"/>
                        <a:ext cx="24987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43301"/>
              </p:ext>
            </p:extLst>
          </p:nvPr>
        </p:nvGraphicFramePr>
        <p:xfrm>
          <a:off x="1060450" y="4736850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2640" imgH="740520" progId="Equation.DSMT4">
                  <p:embed/>
                </p:oleObj>
              </mc:Choice>
              <mc:Fallback>
                <p:oleObj name="Equation" r:id="rId20" imgW="1142640" imgH="7405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736850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6892"/>
              </p:ext>
            </p:extLst>
          </p:nvPr>
        </p:nvGraphicFramePr>
        <p:xfrm>
          <a:off x="2322513" y="5537200"/>
          <a:ext cx="19129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760" imgH="457200" progId="Equation.DSMT4">
                  <p:embed/>
                </p:oleObj>
              </mc:Choice>
              <mc:Fallback>
                <p:oleObj name="Equation" r:id="rId22" imgW="1904760" imgH="45720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537200"/>
                        <a:ext cx="19129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26185"/>
              </p:ext>
            </p:extLst>
          </p:nvPr>
        </p:nvGraphicFramePr>
        <p:xfrm>
          <a:off x="2059716" y="4751138"/>
          <a:ext cx="63166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311880" imgH="660240" progId="Equation.DSMT4">
                  <p:embed/>
                </p:oleObj>
              </mc:Choice>
              <mc:Fallback>
                <p:oleObj name="Equation" r:id="rId24" imgW="6311880" imgH="66024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716" y="4751138"/>
                        <a:ext cx="63166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93159"/>
              </p:ext>
            </p:extLst>
          </p:nvPr>
        </p:nvGraphicFramePr>
        <p:xfrm>
          <a:off x="5824538" y="5659438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89040" imgH="279360" progId="Equation.DSMT4">
                  <p:embed/>
                </p:oleObj>
              </mc:Choice>
              <mc:Fallback>
                <p:oleObj name="Equation" r:id="rId26" imgW="2489040" imgH="27936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659438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4: Squares of Binomials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82045"/>
              </p:ext>
            </p:extLst>
          </p:nvPr>
        </p:nvGraphicFramePr>
        <p:xfrm>
          <a:off x="3200400" y="1206500"/>
          <a:ext cx="137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62240" imgH="685440" progId="Equation.DSMT4">
                  <p:embed/>
                </p:oleObj>
              </mc:Choice>
              <mc:Fallback>
                <p:oleObj name="Equation" r:id="rId2" imgW="1362240" imgH="68544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06500"/>
                        <a:ext cx="13716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84388"/>
              </p:ext>
            </p:extLst>
          </p:nvPr>
        </p:nvGraphicFramePr>
        <p:xfrm>
          <a:off x="857250" y="2641600"/>
          <a:ext cx="5829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14720" imgH="1152000" progId="Equation.DSMT4">
                  <p:embed/>
                </p:oleObj>
              </mc:Choice>
              <mc:Fallback>
                <p:oleObj name="Equation" r:id="rId4" imgW="5814720" imgH="115200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641600"/>
                        <a:ext cx="58293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768600" y="280035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35" imgH="291973" progId="Equation.DSMT4">
                  <p:embed/>
                </p:oleObj>
              </mc:Choice>
              <mc:Fallback>
                <p:oleObj name="Equation" r:id="rId6" imgW="380835" imgH="291973" progId="Equation.DSMT4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80035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00632"/>
              </p:ext>
            </p:extLst>
          </p:nvPr>
        </p:nvGraphicFramePr>
        <p:xfrm>
          <a:off x="4973990" y="28194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990" y="28194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26844"/>
              </p:ext>
            </p:extLst>
          </p:nvPr>
        </p:nvGraphicFramePr>
        <p:xfrm>
          <a:off x="4267200" y="281940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140" imgH="291973" progId="Equation.DSMT4">
                  <p:embed/>
                </p:oleObj>
              </mc:Choice>
              <mc:Fallback>
                <p:oleObj name="Equation" r:id="rId10" imgW="368140" imgH="291973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1940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6032500" y="281305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140" imgH="291973" progId="Equation.DSMT4">
                  <p:embed/>
                </p:oleObj>
              </mc:Choice>
              <mc:Fallback>
                <p:oleObj name="Equation" r:id="rId12" imgW="368140" imgH="291973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81305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02179"/>
              </p:ext>
            </p:extLst>
          </p:nvPr>
        </p:nvGraphicFramePr>
        <p:xfrm>
          <a:off x="2997200" y="3471352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1880" imgH="264960" progId="Equation.DSMT4">
                  <p:embed/>
                </p:oleObj>
              </mc:Choice>
              <mc:Fallback>
                <p:oleObj name="Equation" r:id="rId14" imgW="19188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471352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30244"/>
              </p:ext>
            </p:extLst>
          </p:nvPr>
        </p:nvGraphicFramePr>
        <p:xfrm>
          <a:off x="4038600" y="34650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65002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95919"/>
              </p:ext>
            </p:extLst>
          </p:nvPr>
        </p:nvGraphicFramePr>
        <p:xfrm>
          <a:off x="4991100" y="3452302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863" imgH="291973" progId="Equation.DSMT4">
                  <p:embed/>
                </p:oleObj>
              </mc:Choice>
              <mc:Fallback>
                <p:oleObj name="Equation" r:id="rId18" imgW="545863" imgH="291973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452302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190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Equation</vt:lpstr>
      <vt:lpstr>Section 6.7</vt:lpstr>
      <vt:lpstr>Definition: Difference of Two Squares</vt:lpstr>
      <vt:lpstr>Example 1: Difference of Two Squares</vt:lpstr>
      <vt:lpstr>Example 1: Difference of Two Squares (cont.)</vt:lpstr>
      <vt:lpstr>Completion Example 2: Difference of Two Squares</vt:lpstr>
      <vt:lpstr>Definition: Squares of Binomials  (Perfect Square Trinomials)</vt:lpstr>
      <vt:lpstr>Example 3: Squares of Binomials</vt:lpstr>
      <vt:lpstr>Example 3: Squares of Binomials (cont.)</vt:lpstr>
      <vt:lpstr>Completion Example 4: Squares of Binomials</vt:lpstr>
      <vt:lpstr>Caution: Common Error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&amp; Intermediate Algebra, 3rd Edition</dc:title>
  <dc:creator>Hawkes Learning</dc:creator>
  <cp:lastModifiedBy>Jolie Even</cp:lastModifiedBy>
  <cp:revision>190</cp:revision>
  <dcterms:created xsi:type="dcterms:W3CDTF">2013-04-26T14:43:13Z</dcterms:created>
  <dcterms:modified xsi:type="dcterms:W3CDTF">2024-09-11T20:15:47Z</dcterms:modified>
  <cp:category/>
</cp:coreProperties>
</file>