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51" r:id="rId2"/>
  </p:sldMasterIdLst>
  <p:notesMasterIdLst>
    <p:notesMasterId r:id="rId20"/>
  </p:notesMasterIdLst>
  <p:handoutMasterIdLst>
    <p:handoutMasterId r:id="rId21"/>
  </p:handoutMasterIdLst>
  <p:sldIdLst>
    <p:sldId id="256" r:id="rId3"/>
    <p:sldId id="259" r:id="rId4"/>
    <p:sldId id="260" r:id="rId5"/>
    <p:sldId id="261" r:id="rId6"/>
    <p:sldId id="262" r:id="rId7"/>
    <p:sldId id="263" r:id="rId8"/>
    <p:sldId id="272" r:id="rId9"/>
    <p:sldId id="274" r:id="rId10"/>
    <p:sldId id="264" r:id="rId11"/>
    <p:sldId id="275" r:id="rId12"/>
    <p:sldId id="265" r:id="rId13"/>
    <p:sldId id="276" r:id="rId14"/>
    <p:sldId id="266" r:id="rId15"/>
    <p:sldId id="278" r:id="rId16"/>
    <p:sldId id="280" r:id="rId17"/>
    <p:sldId id="277" r:id="rId18"/>
    <p:sldId id="281" r:id="rId19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1CBB"/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64" autoAdjust="0"/>
    <p:restoredTop sz="94660"/>
  </p:normalViewPr>
  <p:slideViewPr>
    <p:cSldViewPr>
      <p:cViewPr varScale="1">
        <p:scale>
          <a:sx n="111" d="100"/>
          <a:sy n="111" d="100"/>
        </p:scale>
        <p:origin x="153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font" Target="fonts/font1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0711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800571-4ACC-4A88-B0DC-8525C55A730E}" type="datetimeFigureOut">
              <a:rPr lang="en-US" smtClean="0"/>
              <a:pPr/>
              <a:t>9/12/2024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4EC820-F3AE-4D88-A52E-BE74AEE301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675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8490F4A-962C-4221-B5BA-9C7049AA9FE6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653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294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13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9063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28.wmf"/><Relationship Id="rId18" Type="http://schemas.openxmlformats.org/officeDocument/2006/relationships/oleObject" Target="../embeddings/oleObject30.bin"/><Relationship Id="rId3" Type="http://schemas.openxmlformats.org/officeDocument/2006/relationships/image" Target="../media/image23.wmf"/><Relationship Id="rId21" Type="http://schemas.openxmlformats.org/officeDocument/2006/relationships/image" Target="../media/image32.wmf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27.bin"/><Relationship Id="rId17" Type="http://schemas.openxmlformats.org/officeDocument/2006/relationships/image" Target="../media/image30.wmf"/><Relationship Id="rId25" Type="http://schemas.openxmlformats.org/officeDocument/2006/relationships/image" Target="../media/image34.wmf"/><Relationship Id="rId2" Type="http://schemas.openxmlformats.org/officeDocument/2006/relationships/oleObject" Target="../embeddings/oleObject22.bin"/><Relationship Id="rId16" Type="http://schemas.openxmlformats.org/officeDocument/2006/relationships/oleObject" Target="../embeddings/oleObject29.bin"/><Relationship Id="rId20" Type="http://schemas.openxmlformats.org/officeDocument/2006/relationships/oleObject" Target="../embeddings/oleObject31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7.wmf"/><Relationship Id="rId24" Type="http://schemas.openxmlformats.org/officeDocument/2006/relationships/oleObject" Target="../embeddings/oleObject33.bin"/><Relationship Id="rId5" Type="http://schemas.openxmlformats.org/officeDocument/2006/relationships/image" Target="../media/image24.wmf"/><Relationship Id="rId15" Type="http://schemas.openxmlformats.org/officeDocument/2006/relationships/image" Target="../media/image29.wmf"/><Relationship Id="rId23" Type="http://schemas.openxmlformats.org/officeDocument/2006/relationships/image" Target="../media/image33.wmf"/><Relationship Id="rId10" Type="http://schemas.openxmlformats.org/officeDocument/2006/relationships/oleObject" Target="../embeddings/oleObject26.bin"/><Relationship Id="rId19" Type="http://schemas.openxmlformats.org/officeDocument/2006/relationships/image" Target="../media/image31.wmf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6.wmf"/><Relationship Id="rId14" Type="http://schemas.openxmlformats.org/officeDocument/2006/relationships/oleObject" Target="../embeddings/oleObject28.bin"/><Relationship Id="rId22" Type="http://schemas.openxmlformats.org/officeDocument/2006/relationships/oleObject" Target="../embeddings/oleObject32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3" Type="http://schemas.openxmlformats.org/officeDocument/2006/relationships/image" Target="../media/image36.wmf"/><Relationship Id="rId7" Type="http://schemas.openxmlformats.org/officeDocument/2006/relationships/image" Target="../media/image38.wmf"/><Relationship Id="rId2" Type="http://schemas.openxmlformats.org/officeDocument/2006/relationships/oleObject" Target="../embeddings/oleObject35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37.bin"/><Relationship Id="rId5" Type="http://schemas.openxmlformats.org/officeDocument/2006/relationships/image" Target="../media/image37.wmf"/><Relationship Id="rId4" Type="http://schemas.openxmlformats.org/officeDocument/2006/relationships/oleObject" Target="../embeddings/oleObject36.bin"/><Relationship Id="rId9" Type="http://schemas.openxmlformats.org/officeDocument/2006/relationships/image" Target="../media/image39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40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7" Type="http://schemas.openxmlformats.org/officeDocument/2006/relationships/image" Target="../media/image45.wmf"/><Relationship Id="rId2" Type="http://schemas.openxmlformats.org/officeDocument/2006/relationships/oleObject" Target="../embeddings/oleObject42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44.bin"/><Relationship Id="rId5" Type="http://schemas.openxmlformats.org/officeDocument/2006/relationships/image" Target="../media/image44.wmf"/><Relationship Id="rId4" Type="http://schemas.openxmlformats.org/officeDocument/2006/relationships/oleObject" Target="../embeddings/oleObject43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3" Type="http://schemas.openxmlformats.org/officeDocument/2006/relationships/image" Target="../media/image46.wmf"/><Relationship Id="rId7" Type="http://schemas.openxmlformats.org/officeDocument/2006/relationships/image" Target="../media/image48.wmf"/><Relationship Id="rId2" Type="http://schemas.openxmlformats.org/officeDocument/2006/relationships/oleObject" Target="../embeddings/oleObject45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47.bin"/><Relationship Id="rId5" Type="http://schemas.openxmlformats.org/officeDocument/2006/relationships/image" Target="../media/image47.wmf"/><Relationship Id="rId4" Type="http://schemas.openxmlformats.org/officeDocument/2006/relationships/oleObject" Target="../embeddings/oleObject46.bin"/><Relationship Id="rId9" Type="http://schemas.openxmlformats.org/officeDocument/2006/relationships/image" Target="../media/image49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oleObject" Target="../embeddings/oleObject54.bin"/><Relationship Id="rId18" Type="http://schemas.openxmlformats.org/officeDocument/2006/relationships/image" Target="../media/image57.wmf"/><Relationship Id="rId3" Type="http://schemas.openxmlformats.org/officeDocument/2006/relationships/oleObject" Target="../embeddings/oleObject49.bin"/><Relationship Id="rId21" Type="http://schemas.openxmlformats.org/officeDocument/2006/relationships/oleObject" Target="../embeddings/oleObject58.bin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54.wmf"/><Relationship Id="rId17" Type="http://schemas.openxmlformats.org/officeDocument/2006/relationships/oleObject" Target="../embeddings/oleObject56.bin"/><Relationship Id="rId2" Type="http://schemas.openxmlformats.org/officeDocument/2006/relationships/image" Target="../media/image50.png"/><Relationship Id="rId16" Type="http://schemas.openxmlformats.org/officeDocument/2006/relationships/image" Target="../media/image56.wmf"/><Relationship Id="rId20" Type="http://schemas.openxmlformats.org/officeDocument/2006/relationships/image" Target="../media/image58.wmf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53.bin"/><Relationship Id="rId5" Type="http://schemas.openxmlformats.org/officeDocument/2006/relationships/oleObject" Target="../embeddings/oleObject50.bin"/><Relationship Id="rId15" Type="http://schemas.openxmlformats.org/officeDocument/2006/relationships/oleObject" Target="../embeddings/oleObject55.bin"/><Relationship Id="rId10" Type="http://schemas.openxmlformats.org/officeDocument/2006/relationships/image" Target="../media/image53.wmf"/><Relationship Id="rId19" Type="http://schemas.openxmlformats.org/officeDocument/2006/relationships/oleObject" Target="../embeddings/oleObject57.bin"/><Relationship Id="rId4" Type="http://schemas.openxmlformats.org/officeDocument/2006/relationships/image" Target="../media/image50.wmf"/><Relationship Id="rId9" Type="http://schemas.openxmlformats.org/officeDocument/2006/relationships/oleObject" Target="../embeddings/oleObject52.bin"/><Relationship Id="rId14" Type="http://schemas.openxmlformats.org/officeDocument/2006/relationships/image" Target="../media/image55.wmf"/><Relationship Id="rId22" Type="http://schemas.openxmlformats.org/officeDocument/2006/relationships/image" Target="../media/image59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oleObject" Target="../embeddings/oleObject59.bin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7" Type="http://schemas.openxmlformats.org/officeDocument/2006/relationships/image" Target="../media/image8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14.wmf"/><Relationship Id="rId18" Type="http://schemas.openxmlformats.org/officeDocument/2006/relationships/oleObject" Target="../embeddings/oleObject16.bin"/><Relationship Id="rId3" Type="http://schemas.openxmlformats.org/officeDocument/2006/relationships/image" Target="../media/image9.wmf"/><Relationship Id="rId21" Type="http://schemas.openxmlformats.org/officeDocument/2006/relationships/image" Target="../media/image18.wmf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13.bin"/><Relationship Id="rId17" Type="http://schemas.openxmlformats.org/officeDocument/2006/relationships/image" Target="../media/image16.wmf"/><Relationship Id="rId2" Type="http://schemas.openxmlformats.org/officeDocument/2006/relationships/oleObject" Target="../embeddings/oleObject8.bin"/><Relationship Id="rId16" Type="http://schemas.openxmlformats.org/officeDocument/2006/relationships/oleObject" Target="../embeddings/oleObject15.bin"/><Relationship Id="rId20" Type="http://schemas.openxmlformats.org/officeDocument/2006/relationships/oleObject" Target="../embeddings/oleObject17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5" Type="http://schemas.openxmlformats.org/officeDocument/2006/relationships/image" Target="../media/image15.wmf"/><Relationship Id="rId10" Type="http://schemas.openxmlformats.org/officeDocument/2006/relationships/oleObject" Target="../embeddings/oleObject12.bin"/><Relationship Id="rId19" Type="http://schemas.openxmlformats.org/officeDocument/2006/relationships/image" Target="../media/image17.wmf"/><Relationship Id="rId4" Type="http://schemas.openxmlformats.org/officeDocument/2006/relationships/oleObject" Target="../embeddings/oleObject9.bin"/><Relationship Id="rId9" Type="http://schemas.openxmlformats.org/officeDocument/2006/relationships/image" Target="../media/image12.wmf"/><Relationship Id="rId14" Type="http://schemas.openxmlformats.org/officeDocument/2006/relationships/oleObject" Target="../embeddings/oleObject14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7" Type="http://schemas.openxmlformats.org/officeDocument/2006/relationships/image" Target="../media/image22.w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21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2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Determinants and Systems of Linear Equations: Cramer’s Rule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Using Cramer’s Rule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80160"/>
            <a:ext cx="8229600" cy="4739640"/>
          </a:xfrm>
        </p:spPr>
        <p:txBody>
          <a:bodyPr/>
          <a:lstStyle/>
          <a:p>
            <a:r>
              <a:rPr lang="en-US" dirty="0"/>
              <a:t>Since </a:t>
            </a:r>
            <a:r>
              <a:rPr lang="en-US" i="1" dirty="0">
                <a:latin typeface="+mj-lt"/>
              </a:rPr>
              <a:t>D</a:t>
            </a:r>
            <a:r>
              <a:rPr lang="en-US" i="0" dirty="0">
                <a:latin typeface="+mj-lt"/>
              </a:rPr>
              <a:t> </a:t>
            </a:r>
            <a:r>
              <a:rPr lang="en-US" i="0" dirty="0">
                <a:latin typeface="+mj-lt"/>
                <a:ea typeface="Cambria Math" panose="02040503050406030204" pitchFamily="18" charset="0"/>
              </a:rPr>
              <a:t>≠ </a:t>
            </a:r>
            <a:r>
              <a:rPr lang="en-US" i="0" dirty="0">
                <a:latin typeface="+mj-lt"/>
              </a:rPr>
              <a:t>0</a:t>
            </a:r>
            <a:r>
              <a:rPr lang="en-US" dirty="0"/>
              <a:t>, the system has a unique solution. Next, find</a:t>
            </a:r>
            <a:r>
              <a:rPr lang="en-US" i="1" dirty="0"/>
              <a:t> D</a:t>
            </a:r>
            <a:r>
              <a:rPr lang="en-US" i="1" baseline="-25000" dirty="0"/>
              <a:t>x</a:t>
            </a:r>
            <a:r>
              <a:rPr lang="en-US" dirty="0"/>
              <a:t> and </a:t>
            </a:r>
            <a:r>
              <a:rPr lang="en-US" i="1" dirty="0"/>
              <a:t>D</a:t>
            </a:r>
            <a:r>
              <a:rPr lang="en-US" i="1" baseline="-25000" dirty="0"/>
              <a:t>y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                                     and</a:t>
            </a:r>
          </a:p>
          <a:p>
            <a:endParaRPr lang="en-US" dirty="0"/>
          </a:p>
          <a:p>
            <a:r>
              <a:rPr lang="en-US" dirty="0"/>
              <a:t>Applying Cramer’s rule, we can solve for </a:t>
            </a:r>
            <a:r>
              <a:rPr lang="en-US" i="1" dirty="0">
                <a:latin typeface="+mj-lt"/>
              </a:rPr>
              <a:t>x</a:t>
            </a:r>
            <a:r>
              <a:rPr lang="en-US" dirty="0"/>
              <a:t> and </a:t>
            </a:r>
            <a:r>
              <a:rPr lang="en-US" i="1" dirty="0">
                <a:latin typeface="+mj-lt"/>
              </a:rPr>
              <a:t>y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Therefore, the solution to the system is            .</a:t>
            </a:r>
          </a:p>
        </p:txBody>
      </p:sp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5866536"/>
              </p:ext>
            </p:extLst>
          </p:nvPr>
        </p:nvGraphicFramePr>
        <p:xfrm>
          <a:off x="685800" y="2476500"/>
          <a:ext cx="18161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15840" imgH="1028520" progId="Equation.DSMT4">
                  <p:embed/>
                </p:oleObj>
              </mc:Choice>
              <mc:Fallback>
                <p:oleObj name="Equation" r:id="rId2" imgW="1815840" imgH="1028520" progId="Equation.DSMT4">
                  <p:embed/>
                  <p:pic>
                    <p:nvPicPr>
                      <p:cNvPr id="512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476500"/>
                        <a:ext cx="18161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815466"/>
              </p:ext>
            </p:extLst>
          </p:nvPr>
        </p:nvGraphicFramePr>
        <p:xfrm>
          <a:off x="2571750" y="2867025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47640" imgH="291960" progId="Equation.DSMT4">
                  <p:embed/>
                </p:oleObj>
              </mc:Choice>
              <mc:Fallback>
                <p:oleObj name="Equation" r:id="rId4" imgW="647640" imgH="291960" progId="Equation.DSMT4">
                  <p:embed/>
                  <p:pic>
                    <p:nvPicPr>
                      <p:cNvPr id="512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2867025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3651781"/>
              </p:ext>
            </p:extLst>
          </p:nvPr>
        </p:nvGraphicFramePr>
        <p:xfrm>
          <a:off x="4495800" y="2514600"/>
          <a:ext cx="20193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19240" imgH="1028520" progId="Equation.DSMT4">
                  <p:embed/>
                </p:oleObj>
              </mc:Choice>
              <mc:Fallback>
                <p:oleObj name="Equation" r:id="rId6" imgW="2019240" imgH="1028520" progId="Equation.DSMT4">
                  <p:embed/>
                  <p:pic>
                    <p:nvPicPr>
                      <p:cNvPr id="512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514600"/>
                        <a:ext cx="20193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6717553"/>
              </p:ext>
            </p:extLst>
          </p:nvPr>
        </p:nvGraphicFramePr>
        <p:xfrm>
          <a:off x="6553200" y="2861733"/>
          <a:ext cx="69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98400" imgH="291960" progId="Equation.DSMT4">
                  <p:embed/>
                </p:oleObj>
              </mc:Choice>
              <mc:Fallback>
                <p:oleObj name="Equation" r:id="rId8" imgW="698400" imgH="291960" progId="Equation.DSMT4">
                  <p:embed/>
                  <p:pic>
                    <p:nvPicPr>
                      <p:cNvPr id="512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2861733"/>
                        <a:ext cx="69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4685907"/>
              </p:ext>
            </p:extLst>
          </p:nvPr>
        </p:nvGraphicFramePr>
        <p:xfrm>
          <a:off x="1905000" y="4419600"/>
          <a:ext cx="96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65160" imgH="838080" progId="Equation.DSMT4">
                  <p:embed/>
                </p:oleObj>
              </mc:Choice>
              <mc:Fallback>
                <p:oleObj name="Equation" r:id="rId10" imgW="965160" imgH="838080" progId="Equation.DSMT4">
                  <p:embed/>
                  <p:pic>
                    <p:nvPicPr>
                      <p:cNvPr id="513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419600"/>
                        <a:ext cx="965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8642094"/>
              </p:ext>
            </p:extLst>
          </p:nvPr>
        </p:nvGraphicFramePr>
        <p:xfrm>
          <a:off x="2875845" y="4439355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23600" imgH="838080" progId="Equation.DSMT4">
                  <p:embed/>
                </p:oleObj>
              </mc:Choice>
              <mc:Fallback>
                <p:oleObj name="Equation" r:id="rId12" imgW="723600" imgH="838080" progId="Equation.DSMT4">
                  <p:embed/>
                  <p:pic>
                    <p:nvPicPr>
                      <p:cNvPr id="513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5845" y="4439355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8050490"/>
              </p:ext>
            </p:extLst>
          </p:nvPr>
        </p:nvGraphicFramePr>
        <p:xfrm>
          <a:off x="3626556" y="4713111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82400" imgH="291960" progId="Equation.DSMT4">
                  <p:embed/>
                </p:oleObj>
              </mc:Choice>
              <mc:Fallback>
                <p:oleObj name="Equation" r:id="rId14" imgW="482400" imgH="291960" progId="Equation.DSMT4">
                  <p:embed/>
                  <p:pic>
                    <p:nvPicPr>
                      <p:cNvPr id="513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6556" y="4713111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367036"/>
              </p:ext>
            </p:extLst>
          </p:nvPr>
        </p:nvGraphicFramePr>
        <p:xfrm>
          <a:off x="5039079" y="4343400"/>
          <a:ext cx="952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52200" imgH="876240" progId="Equation.DSMT4">
                  <p:embed/>
                </p:oleObj>
              </mc:Choice>
              <mc:Fallback>
                <p:oleObj name="Equation" r:id="rId16" imgW="952200" imgH="876240" progId="Equation.DSMT4">
                  <p:embed/>
                  <p:pic>
                    <p:nvPicPr>
                      <p:cNvPr id="513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9079" y="4343400"/>
                        <a:ext cx="9525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5385364"/>
              </p:ext>
            </p:extLst>
          </p:nvPr>
        </p:nvGraphicFramePr>
        <p:xfrm>
          <a:off x="6018388" y="4374444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49160" imgH="838080" progId="Equation.DSMT4">
                  <p:embed/>
                </p:oleObj>
              </mc:Choice>
              <mc:Fallback>
                <p:oleObj name="Equation" r:id="rId18" imgW="749160" imgH="838080" progId="Equation.DSMT4">
                  <p:embed/>
                  <p:pic>
                    <p:nvPicPr>
                      <p:cNvPr id="513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8388" y="4374444"/>
                        <a:ext cx="749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0191344"/>
              </p:ext>
            </p:extLst>
          </p:nvPr>
        </p:nvGraphicFramePr>
        <p:xfrm>
          <a:off x="6781800" y="4651022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685800" imgH="279360" progId="Equation.DSMT4">
                  <p:embed/>
                </p:oleObj>
              </mc:Choice>
              <mc:Fallback>
                <p:oleObj name="Equation" r:id="rId20" imgW="685800" imgH="279360" progId="Equation.DSMT4">
                  <p:embed/>
                  <p:pic>
                    <p:nvPicPr>
                      <p:cNvPr id="5135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4651022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2">
            <a:extLst>
              <a:ext uri="{FF2B5EF4-FFF2-40B4-BE49-F238E27FC236}">
                <a16:creationId xmlns:a16="http://schemas.microsoft.com/office/drawing/2014/main" id="{42AF0DB5-4F59-64E1-1171-71BA160C12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1704605"/>
              </p:ext>
            </p:extLst>
          </p:nvPr>
        </p:nvGraphicFramePr>
        <p:xfrm>
          <a:off x="4264025" y="4686300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558720" imgH="304560" progId="Equation.DSMT4">
                  <p:embed/>
                </p:oleObj>
              </mc:Choice>
              <mc:Fallback>
                <p:oleObj name="Equation" r:id="rId22" imgW="558720" imgH="304560" progId="Equation.DSMT4">
                  <p:embed/>
                  <p:pic>
                    <p:nvPicPr>
                      <p:cNvPr id="513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4025" y="4686300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F0054E54-D34A-B166-9F72-B4A317593F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6911807"/>
              </p:ext>
            </p:extLst>
          </p:nvPr>
        </p:nvGraphicFramePr>
        <p:xfrm>
          <a:off x="6322483" y="5334000"/>
          <a:ext cx="916517" cy="5237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44240" imgH="253800" progId="Equation.DSMT4">
                  <p:embed/>
                </p:oleObj>
              </mc:Choice>
              <mc:Fallback>
                <p:oleObj name="Equation" r:id="rId24" imgW="44424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6322483" y="5334000"/>
                        <a:ext cx="916517" cy="5237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63557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Using Cramer’s Rule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Use Cramer’s Rule to solve the system, if possible: </a:t>
            </a:r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</p:txBody>
      </p:sp>
      <p:graphicFrame>
        <p:nvGraphicFramePr>
          <p:cNvPr id="11776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5256675"/>
              </p:ext>
            </p:extLst>
          </p:nvPr>
        </p:nvGraphicFramePr>
        <p:xfrm>
          <a:off x="685800" y="1909763"/>
          <a:ext cx="2640012" cy="170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00120" imgH="1549080" progId="Equation.DSMT4">
                  <p:embed/>
                </p:oleObj>
              </mc:Choice>
              <mc:Fallback>
                <p:oleObj name="Equation" r:id="rId2" imgW="2400120" imgH="1549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909763"/>
                        <a:ext cx="2640012" cy="1703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Using Cramer’s Rule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846320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Solution</a:t>
            </a:r>
          </a:p>
          <a:p>
            <a:r>
              <a:rPr lang="en-US" dirty="0"/>
              <a:t>First, determine the value of </a:t>
            </a:r>
            <a:r>
              <a:rPr lang="en-US" b="0" i="1" dirty="0">
                <a:latin typeface="+mj-lt"/>
              </a:rPr>
              <a:t>D</a:t>
            </a:r>
            <a:r>
              <a:rPr lang="en-US" dirty="0"/>
              <a:t>, since Cramer’s Rule cannot be used if </a:t>
            </a:r>
            <a:r>
              <a:rPr lang="en-US" i="1" dirty="0"/>
              <a:t>D </a:t>
            </a:r>
            <a:r>
              <a:rPr lang="en-US" dirty="0"/>
              <a:t>= 0.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Because </a:t>
            </a:r>
            <a:r>
              <a:rPr lang="en-US" i="1" dirty="0"/>
              <a:t>D </a:t>
            </a:r>
            <a:r>
              <a:rPr lang="en-US" dirty="0"/>
              <a:t>= 0, Cramer’s Rule cannot be used to solve the system. (You might try to solve the system by using the elimination method to see what happens in this case.)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773252"/>
              </p:ext>
            </p:extLst>
          </p:nvPr>
        </p:nvGraphicFramePr>
        <p:xfrm>
          <a:off x="630390" y="2438400"/>
          <a:ext cx="1731818" cy="13392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04760" imgH="1473120" progId="Equation.DSMT4">
                  <p:embed/>
                </p:oleObj>
              </mc:Choice>
              <mc:Fallback>
                <p:oleObj name="Equation" r:id="rId2" imgW="1904760" imgH="1473120" progId="Equation.DSMT4">
                  <p:embed/>
                  <p:pic>
                    <p:nvPicPr>
                      <p:cNvPr id="614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390" y="2438400"/>
                        <a:ext cx="1731818" cy="133927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9368890"/>
              </p:ext>
            </p:extLst>
          </p:nvPr>
        </p:nvGraphicFramePr>
        <p:xfrm>
          <a:off x="2667000" y="2660009"/>
          <a:ext cx="3786909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165560" imgH="977760" progId="Equation.DSMT4">
                  <p:embed/>
                </p:oleObj>
              </mc:Choice>
              <mc:Fallback>
                <p:oleObj name="Equation" r:id="rId4" imgW="4165560" imgH="977760" progId="Equation.DSMT4">
                  <p:embed/>
                  <p:pic>
                    <p:nvPicPr>
                      <p:cNvPr id="614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660009"/>
                        <a:ext cx="3786909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5498942"/>
              </p:ext>
            </p:extLst>
          </p:nvPr>
        </p:nvGraphicFramePr>
        <p:xfrm>
          <a:off x="2667000" y="3810000"/>
          <a:ext cx="3327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27120" imgH="469800" progId="Equation.DSMT4">
                  <p:embed/>
                </p:oleObj>
              </mc:Choice>
              <mc:Fallback>
                <p:oleObj name="Equation" r:id="rId6" imgW="3327120" imgH="469800" progId="Equation.DSMT4">
                  <p:embed/>
                  <p:pic>
                    <p:nvPicPr>
                      <p:cNvPr id="615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810000"/>
                        <a:ext cx="3327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649156"/>
              </p:ext>
            </p:extLst>
          </p:nvPr>
        </p:nvGraphicFramePr>
        <p:xfrm>
          <a:off x="6070600" y="3887788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69800" imgH="291960" progId="Equation.DSMT4">
                  <p:embed/>
                </p:oleObj>
              </mc:Choice>
              <mc:Fallback>
                <p:oleObj name="Equation" r:id="rId8" imgW="469800" imgH="291960" progId="Equation.DSMT4">
                  <p:embed/>
                  <p:pic>
                    <p:nvPicPr>
                      <p:cNvPr id="615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0600" y="3887788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50071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Cramer’s Rule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846320"/>
          </a:xfrm>
        </p:spPr>
        <p:txBody>
          <a:bodyPr/>
          <a:lstStyle/>
          <a:p>
            <a:r>
              <a:rPr lang="en-US" dirty="0"/>
              <a:t>Use Cramer’s Rule to solve the system, if possible:</a:t>
            </a:r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r>
              <a:rPr lang="en-US" b="1" dirty="0"/>
              <a:t>Solution</a:t>
            </a:r>
          </a:p>
          <a:p>
            <a:r>
              <a:rPr lang="en-US" dirty="0"/>
              <a:t>First, determine the value of </a:t>
            </a:r>
            <a:r>
              <a:rPr lang="en-US" i="1" dirty="0"/>
              <a:t>D</a:t>
            </a:r>
            <a:r>
              <a:rPr lang="en-US" dirty="0"/>
              <a:t>, since Cramer’s Rule cannot be used if </a:t>
            </a:r>
            <a:r>
              <a:rPr lang="en-US" i="1" dirty="0"/>
              <a:t>D </a:t>
            </a:r>
            <a:r>
              <a:rPr lang="en-US" dirty="0"/>
              <a:t>= 0.</a:t>
            </a:r>
          </a:p>
        </p:txBody>
      </p:sp>
      <p:graphicFrame>
        <p:nvGraphicFramePr>
          <p:cNvPr id="11776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2316102"/>
              </p:ext>
            </p:extLst>
          </p:nvPr>
        </p:nvGraphicFramePr>
        <p:xfrm>
          <a:off x="490602" y="1600200"/>
          <a:ext cx="2387600" cy="154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387520" imgH="1549080" progId="Equation.DSMT4">
                  <p:embed/>
                </p:oleObj>
              </mc:Choice>
              <mc:Fallback>
                <p:oleObj name="Equation" r:id="rId3" imgW="2387520" imgH="1549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602" y="1600200"/>
                        <a:ext cx="2387600" cy="154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5656003"/>
              </p:ext>
            </p:extLst>
          </p:nvPr>
        </p:nvGraphicFramePr>
        <p:xfrm>
          <a:off x="562713" y="4535055"/>
          <a:ext cx="2170545" cy="14085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387520" imgH="1549080" progId="Equation.DSMT4">
                  <p:embed/>
                </p:oleObj>
              </mc:Choice>
              <mc:Fallback>
                <p:oleObj name="Equation" r:id="rId5" imgW="2387520" imgH="1549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713" y="4535055"/>
                        <a:ext cx="2170545" cy="140854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2999078"/>
              </p:ext>
            </p:extLst>
          </p:nvPr>
        </p:nvGraphicFramePr>
        <p:xfrm>
          <a:off x="2895600" y="4758331"/>
          <a:ext cx="4491182" cy="9351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940280" imgH="1028520" progId="Equation.DSMT4">
                  <p:embed/>
                </p:oleObj>
              </mc:Choice>
              <mc:Fallback>
                <p:oleObj name="Equation" r:id="rId7" imgW="4940280" imgH="10285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758331"/>
                        <a:ext cx="4491182" cy="93518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8D0EB-47A4-36AF-052E-6D56C74D1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Cramer’s Rule (cont.)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7CE834-928D-D834-943D-8C79B17871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6344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Since </a:t>
            </a:r>
            <a:r>
              <a:rPr lang="en-US" i="1" dirty="0">
                <a:latin typeface="+mj-lt"/>
              </a:rPr>
              <a:t>D</a:t>
            </a:r>
            <a:r>
              <a:rPr lang="en-US" i="0" dirty="0">
                <a:latin typeface="+mj-lt"/>
              </a:rPr>
              <a:t> </a:t>
            </a:r>
            <a:r>
              <a:rPr lang="en-US" i="0" dirty="0">
                <a:latin typeface="+mj-lt"/>
                <a:ea typeface="Cambria Math" panose="02040503050406030204" pitchFamily="18" charset="0"/>
              </a:rPr>
              <a:t>≠ </a:t>
            </a:r>
            <a:r>
              <a:rPr lang="en-US" i="0" dirty="0">
                <a:latin typeface="+mj-lt"/>
              </a:rPr>
              <a:t>0</a:t>
            </a:r>
            <a:r>
              <a:rPr lang="en-US" dirty="0"/>
              <a:t>, the system has a unique solution. Next, find </a:t>
            </a:r>
            <a:r>
              <a:rPr lang="en-US" i="1" dirty="0"/>
              <a:t>D</a:t>
            </a:r>
            <a:r>
              <a:rPr lang="en-US" i="1" baseline="-25000" dirty="0">
                <a:latin typeface="+mj-lt"/>
              </a:rPr>
              <a:t>x</a:t>
            </a:r>
            <a:r>
              <a:rPr lang="en-US" dirty="0"/>
              <a:t>, </a:t>
            </a:r>
            <a:r>
              <a:rPr lang="en-US" i="1" dirty="0"/>
              <a:t>D</a:t>
            </a:r>
            <a:r>
              <a:rPr lang="en-US" i="1" baseline="-25000" dirty="0"/>
              <a:t>y</a:t>
            </a:r>
            <a:r>
              <a:rPr lang="en-US" dirty="0"/>
              <a:t>, and </a:t>
            </a:r>
            <a:r>
              <a:rPr lang="en-US" i="1" dirty="0"/>
              <a:t>D</a:t>
            </a:r>
            <a:r>
              <a:rPr lang="en-US" i="1" baseline="-25000" dirty="0"/>
              <a:t>z</a:t>
            </a:r>
            <a:r>
              <a:rPr lang="en-US" dirty="0"/>
              <a:t>.</a:t>
            </a:r>
          </a:p>
          <a:p>
            <a:endParaRPr lang="en-US" dirty="0">
              <a:solidFill>
                <a:srgbClr val="D61CBB"/>
              </a:solidFill>
            </a:endParaRPr>
          </a:p>
          <a:p>
            <a:endParaRPr lang="en-US" dirty="0">
              <a:solidFill>
                <a:srgbClr val="D61CBB"/>
              </a:solidFill>
            </a:endParaRPr>
          </a:p>
          <a:p>
            <a:endParaRPr lang="en-IN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A9F31181-27CC-4B2D-F653-9478FE9CF7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8268610"/>
              </p:ext>
            </p:extLst>
          </p:nvPr>
        </p:nvGraphicFramePr>
        <p:xfrm>
          <a:off x="533400" y="3200400"/>
          <a:ext cx="2743200" cy="154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43200" imgH="1549080" progId="Equation.DSMT4">
                  <p:embed/>
                </p:oleObj>
              </mc:Choice>
              <mc:Fallback>
                <p:oleObj name="Equation" r:id="rId2" imgW="2743200" imgH="1549080" progId="Equation.DSMT4">
                  <p:embed/>
                  <p:pic>
                    <p:nvPicPr>
                      <p:cNvPr id="819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200400"/>
                        <a:ext cx="2743200" cy="154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3EA0D36-7155-B59F-4367-F3FE57774D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7033722"/>
              </p:ext>
            </p:extLst>
          </p:nvPr>
        </p:nvGraphicFramePr>
        <p:xfrm>
          <a:off x="925689" y="4823460"/>
          <a:ext cx="53975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397480" imgH="1028520" progId="Equation.DSMT4">
                  <p:embed/>
                </p:oleObj>
              </mc:Choice>
              <mc:Fallback>
                <p:oleObj name="Equation" r:id="rId4" imgW="5397480" imgH="1028520" progId="Equation.DSMT4">
                  <p:embed/>
                  <p:pic>
                    <p:nvPicPr>
                      <p:cNvPr id="819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5689" y="4823460"/>
                        <a:ext cx="53975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680EFCCF-D56D-8721-0C45-DD0009AF5E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8503335"/>
              </p:ext>
            </p:extLst>
          </p:nvPr>
        </p:nvGraphicFramePr>
        <p:xfrm>
          <a:off x="528917" y="1236980"/>
          <a:ext cx="3176867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33440" imgH="431640" progId="Equation.DSMT4">
                  <p:embed/>
                </p:oleObj>
              </mc:Choice>
              <mc:Fallback>
                <p:oleObj name="Equation" r:id="rId6" imgW="133344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28917" y="1236980"/>
                        <a:ext cx="3176867" cy="1028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16112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E2EBB-5284-0975-4901-30089C4CA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Cramer’s Rule (cont.)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A10C7F-9220-80F0-A0F6-67054114E2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IN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84C05D9D-8AF3-1A27-4528-3A1BB59C0C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2493837"/>
              </p:ext>
            </p:extLst>
          </p:nvPr>
        </p:nvGraphicFramePr>
        <p:xfrm>
          <a:off x="495300" y="1393190"/>
          <a:ext cx="300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09600" imgH="838080" progId="Equation.DSMT4">
                  <p:embed/>
                </p:oleObj>
              </mc:Choice>
              <mc:Fallback>
                <p:oleObj name="Equation" r:id="rId2" imgW="3009600" imgH="8380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371AFAC3-32D4-447A-BC7C-F3BD9DB04B8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" y="1393190"/>
                        <a:ext cx="300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>
            <a:extLst>
              <a:ext uri="{FF2B5EF4-FFF2-40B4-BE49-F238E27FC236}">
                <a16:creationId xmlns:a16="http://schemas.microsoft.com/office/drawing/2014/main" id="{46548EDB-5C96-C47C-51F2-B57BE630CA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7533594"/>
              </p:ext>
            </p:extLst>
          </p:nvPr>
        </p:nvGraphicFramePr>
        <p:xfrm>
          <a:off x="457200" y="2481580"/>
          <a:ext cx="2527300" cy="154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27200" imgH="1549080" progId="Equation.DSMT4">
                  <p:embed/>
                </p:oleObj>
              </mc:Choice>
              <mc:Fallback>
                <p:oleObj name="Equation" r:id="rId4" imgW="2527200" imgH="1549080" progId="Equation.DSMT4">
                  <p:embed/>
                  <p:pic>
                    <p:nvPicPr>
                      <p:cNvPr id="10" name="Object 6">
                        <a:extLst>
                          <a:ext uri="{FF2B5EF4-FFF2-40B4-BE49-F238E27FC236}">
                            <a16:creationId xmlns:a16="http://schemas.microsoft.com/office/drawing/2014/main" id="{D2C43996-5160-4875-16DA-0836C1F06C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481580"/>
                        <a:ext cx="2527300" cy="154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7">
            <a:extLst>
              <a:ext uri="{FF2B5EF4-FFF2-40B4-BE49-F238E27FC236}">
                <a16:creationId xmlns:a16="http://schemas.microsoft.com/office/drawing/2014/main" id="{9EA22C8E-972A-0142-2C34-BED289F487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5660695"/>
              </p:ext>
            </p:extLst>
          </p:nvPr>
        </p:nvGraphicFramePr>
        <p:xfrm>
          <a:off x="3048000" y="2741930"/>
          <a:ext cx="49784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978080" imgH="1028520" progId="Equation.DSMT4">
                  <p:embed/>
                </p:oleObj>
              </mc:Choice>
              <mc:Fallback>
                <p:oleObj name="Equation" r:id="rId6" imgW="4978080" imgH="1028520" progId="Equation.DSMT4">
                  <p:embed/>
                  <p:pic>
                    <p:nvPicPr>
                      <p:cNvPr id="11" name="Object 7">
                        <a:extLst>
                          <a:ext uri="{FF2B5EF4-FFF2-40B4-BE49-F238E27FC236}">
                            <a16:creationId xmlns:a16="http://schemas.microsoft.com/office/drawing/2014/main" id="{593842C1-0B05-57E5-B076-E7E346CAEBE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741930"/>
                        <a:ext cx="49784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C5056A3C-7145-B3FE-4250-A1BCA88741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9350104"/>
              </p:ext>
            </p:extLst>
          </p:nvPr>
        </p:nvGraphicFramePr>
        <p:xfrm>
          <a:off x="838200" y="4131945"/>
          <a:ext cx="32639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263760" imgH="939600" progId="Equation.DSMT4">
                  <p:embed/>
                </p:oleObj>
              </mc:Choice>
              <mc:Fallback>
                <p:oleObj name="Equation" r:id="rId8" imgW="3263760" imgH="9396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84C05D9D-8AF3-1A27-4528-3A1BB59C0CF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131945"/>
                        <a:ext cx="32639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60007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9B8E8-3ADC-CCEE-5F9A-5F6BD84B2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Cramer’s Rule (cont.)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765DD96-43CD-C304-DDC8-2C09A8EB391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097280"/>
                <a:ext cx="8229600" cy="4754880"/>
              </a:xfrm>
            </p:spPr>
            <p:txBody>
              <a:bodyPr>
                <a:normAutofit fontScale="47500" lnSpcReduction="20000"/>
              </a:bodyPr>
              <a:lstStyle/>
              <a:p>
                <a:endParaRPr lang="en-US" i="1" dirty="0">
                  <a:latin typeface="Cambria Math" panose="02040503050406030204" pitchFamily="18" charset="0"/>
                </a:endParaRPr>
              </a:p>
              <a:p>
                <a:endParaRPr lang="en-US" i="1" dirty="0">
                  <a:latin typeface="Cambria Math" panose="02040503050406030204" pitchFamily="18" charset="0"/>
                </a:endParaRPr>
              </a:p>
              <a:p>
                <a:endParaRPr lang="en-US" i="1" dirty="0">
                  <a:latin typeface="Cambria Math" panose="02040503050406030204" pitchFamily="18" charset="0"/>
                </a:endParaRPr>
              </a:p>
              <a:p>
                <a:endParaRPr lang="en-US" i="1" dirty="0">
                  <a:latin typeface="Cambria Math" panose="02040503050406030204" pitchFamily="18" charset="0"/>
                </a:endParaRPr>
              </a:p>
              <a:p>
                <a:endParaRPr lang="en-US" i="1" dirty="0">
                  <a:latin typeface="Cambria Math" panose="02040503050406030204" pitchFamily="18" charset="0"/>
                </a:endParaRPr>
              </a:p>
              <a:p>
                <a:endParaRPr lang="en-US" i="1" dirty="0">
                  <a:latin typeface="Cambria Math" panose="02040503050406030204" pitchFamily="18" charset="0"/>
                </a:endParaRPr>
              </a:p>
              <a:p>
                <a:endParaRPr lang="en-US" sz="3600" dirty="0">
                  <a:latin typeface="Cambria Math" panose="02040503050406030204" pitchFamily="18" charset="0"/>
                </a:endParaRPr>
              </a:p>
              <a:p>
                <a:endParaRPr lang="en-US" sz="4500" dirty="0">
                  <a:latin typeface="Cambria Math" panose="02040503050406030204" pitchFamily="18" charset="0"/>
                </a:endParaRPr>
              </a:p>
              <a:p>
                <a:endParaRPr lang="en-US" sz="4500" dirty="0">
                  <a:latin typeface="Cambria Math" panose="02040503050406030204" pitchFamily="18" charset="0"/>
                </a:endParaRPr>
              </a:p>
              <a:p>
                <a:endParaRPr lang="en-US" sz="4500" dirty="0"/>
              </a:p>
              <a:p>
                <a:endParaRPr lang="en-US" sz="4500" dirty="0"/>
              </a:p>
              <a:p>
                <a:endParaRPr lang="en-US" sz="4500" dirty="0"/>
              </a:p>
              <a:p>
                <a:r>
                  <a:rPr lang="en-US" sz="5900" dirty="0"/>
                  <a:t>Applying Cramer’s rule, we can solve for </a:t>
                </a:r>
                <a:r>
                  <a:rPr lang="en-US" sz="5900" i="1" dirty="0">
                    <a:latin typeface="+mj-lt"/>
                  </a:rPr>
                  <a:t>x</a:t>
                </a:r>
                <a:r>
                  <a:rPr lang="en-US" sz="5900" i="0" dirty="0">
                    <a:latin typeface="+mj-lt"/>
                  </a:rPr>
                  <a:t>, </a:t>
                </a:r>
                <a:r>
                  <a:rPr lang="en-US" sz="5900" i="1" dirty="0">
                    <a:latin typeface="+mj-lt"/>
                  </a:rPr>
                  <a:t>y</a:t>
                </a:r>
                <a:r>
                  <a:rPr lang="en-US" sz="5900" i="0" dirty="0">
                    <a:latin typeface="+mj-lt"/>
                  </a:rPr>
                  <a:t>,</a:t>
                </a:r>
                <a:r>
                  <a:rPr lang="en-US" sz="5900" dirty="0"/>
                  <a:t> and </a:t>
                </a:r>
                <a:r>
                  <a:rPr lang="en-US" sz="5900" i="1" dirty="0">
                    <a:latin typeface="+mj-lt"/>
                  </a:rPr>
                  <a:t>z</a:t>
                </a:r>
                <a:r>
                  <a:rPr lang="en-US" sz="5900" i="0" dirty="0">
                    <a:latin typeface="+mj-lt"/>
                  </a:rPr>
                  <a:t>.</a:t>
                </a:r>
                <a:endParaRPr lang="en-IN" sz="5900" dirty="0"/>
              </a:p>
              <a:p>
                <a:endParaRPr lang="en-US" i="1" dirty="0">
                  <a:latin typeface="Cambria Math" panose="02040503050406030204" pitchFamily="18" charset="0"/>
                </a:endParaRPr>
              </a:p>
              <a:p>
                <a:endParaRPr lang="en-US" i="1" dirty="0">
                  <a:latin typeface="Cambria Math" panose="02040503050406030204" pitchFamily="18" charset="0"/>
                </a:endParaRPr>
              </a:p>
              <a:p>
                <a:r>
                  <a:rPr lang="en-US" b="0" dirty="0"/>
                  <a:t>  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i="1" dirty="0">
                  <a:latin typeface="Cambria Math" panose="02040503050406030204" pitchFamily="18" charset="0"/>
                </a:endParaRPr>
              </a:p>
              <a:p>
                <a:r>
                  <a:rPr lang="en-US" dirty="0">
                    <a:solidFill>
                      <a:srgbClr val="002060"/>
                    </a:solidFill>
                  </a:rPr>
                  <a:t>    </a:t>
                </a:r>
                <a:endParaRPr lang="en-US" dirty="0">
                  <a:solidFill>
                    <a:srgbClr val="D61CBB"/>
                  </a:solidFill>
                </a:endParaRP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IN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765DD96-43CD-C304-DDC8-2C09A8EB391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097280"/>
                <a:ext cx="8229600" cy="4754880"/>
              </a:xfrm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3" name="Object 3">
            <a:extLst>
              <a:ext uri="{FF2B5EF4-FFF2-40B4-BE49-F238E27FC236}">
                <a16:creationId xmlns:a16="http://schemas.microsoft.com/office/drawing/2014/main" id="{FB010EFD-C639-C261-B8D4-9E9965546A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3505858"/>
              </p:ext>
            </p:extLst>
          </p:nvPr>
        </p:nvGraphicFramePr>
        <p:xfrm>
          <a:off x="480508" y="1248975"/>
          <a:ext cx="2527300" cy="154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527200" imgH="1549080" progId="Equation.DSMT4">
                  <p:embed/>
                </p:oleObj>
              </mc:Choice>
              <mc:Fallback>
                <p:oleObj name="Equation" r:id="rId3" imgW="2527200" imgH="1549080" progId="Equation.DSMT4">
                  <p:embed/>
                  <p:pic>
                    <p:nvPicPr>
                      <p:cNvPr id="921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508" y="1248975"/>
                        <a:ext cx="2527300" cy="154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>
            <a:extLst>
              <a:ext uri="{FF2B5EF4-FFF2-40B4-BE49-F238E27FC236}">
                <a16:creationId xmlns:a16="http://schemas.microsoft.com/office/drawing/2014/main" id="{06EC35BF-7D3D-F614-F1C4-FC6CAA2665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7231053"/>
              </p:ext>
            </p:extLst>
          </p:nvPr>
        </p:nvGraphicFramePr>
        <p:xfrm>
          <a:off x="3122108" y="1497330"/>
          <a:ext cx="49784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978080" imgH="1028520" progId="Equation.DSMT4">
                  <p:embed/>
                </p:oleObj>
              </mc:Choice>
              <mc:Fallback>
                <p:oleObj name="Equation" r:id="rId5" imgW="4978080" imgH="1028520" progId="Equation.DSMT4">
                  <p:embed/>
                  <p:pic>
                    <p:nvPicPr>
                      <p:cNvPr id="922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2108" y="1497330"/>
                        <a:ext cx="49784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6">
            <a:extLst>
              <a:ext uri="{FF2B5EF4-FFF2-40B4-BE49-F238E27FC236}">
                <a16:creationId xmlns:a16="http://schemas.microsoft.com/office/drawing/2014/main" id="{2E2BEB7B-6A30-B523-FE08-634A717C27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3776575"/>
              </p:ext>
            </p:extLst>
          </p:nvPr>
        </p:nvGraphicFramePr>
        <p:xfrm>
          <a:off x="457200" y="4784725"/>
          <a:ext cx="187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879560" imgH="838080" progId="Equation.DSMT4">
                  <p:embed/>
                </p:oleObj>
              </mc:Choice>
              <mc:Fallback>
                <p:oleObj name="Equation" r:id="rId7" imgW="1879560" imgH="838080" progId="Equation.DSMT4">
                  <p:embed/>
                  <p:pic>
                    <p:nvPicPr>
                      <p:cNvPr id="13" name="Object 6">
                        <a:extLst>
                          <a:ext uri="{FF2B5EF4-FFF2-40B4-BE49-F238E27FC236}">
                            <a16:creationId xmlns:a16="http://schemas.microsoft.com/office/drawing/2014/main" id="{6059338E-216B-035B-093B-6A210B49D9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784725"/>
                        <a:ext cx="187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7">
            <a:extLst>
              <a:ext uri="{FF2B5EF4-FFF2-40B4-BE49-F238E27FC236}">
                <a16:creationId xmlns:a16="http://schemas.microsoft.com/office/drawing/2014/main" id="{45340A9C-4910-6D04-8309-BB5FDFE53C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4063173"/>
              </p:ext>
            </p:extLst>
          </p:nvPr>
        </p:nvGraphicFramePr>
        <p:xfrm>
          <a:off x="2451100" y="5043488"/>
          <a:ext cx="533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33160" imgH="330120" progId="Equation.DSMT4">
                  <p:embed/>
                </p:oleObj>
              </mc:Choice>
              <mc:Fallback>
                <p:oleObj name="Equation" r:id="rId9" imgW="533160" imgH="330120" progId="Equation.DSMT4">
                  <p:embed/>
                  <p:pic>
                    <p:nvPicPr>
                      <p:cNvPr id="14" name="Object 7">
                        <a:extLst>
                          <a:ext uri="{FF2B5EF4-FFF2-40B4-BE49-F238E27FC236}">
                            <a16:creationId xmlns:a16="http://schemas.microsoft.com/office/drawing/2014/main" id="{49DA3894-540E-EB10-7DDA-D588118559F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100" y="5043488"/>
                        <a:ext cx="5334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8">
            <a:extLst>
              <a:ext uri="{FF2B5EF4-FFF2-40B4-BE49-F238E27FC236}">
                <a16:creationId xmlns:a16="http://schemas.microsoft.com/office/drawing/2014/main" id="{D17B44B7-DDD0-1069-2E6B-AC0A379C01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1336647"/>
              </p:ext>
            </p:extLst>
          </p:nvPr>
        </p:nvGraphicFramePr>
        <p:xfrm>
          <a:off x="3043238" y="4765675"/>
          <a:ext cx="1879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879560" imgH="876240" progId="Equation.DSMT4">
                  <p:embed/>
                </p:oleObj>
              </mc:Choice>
              <mc:Fallback>
                <p:oleObj name="Equation" r:id="rId11" imgW="1879560" imgH="876240" progId="Equation.DSMT4">
                  <p:embed/>
                  <p:pic>
                    <p:nvPicPr>
                      <p:cNvPr id="15" name="Object 8">
                        <a:extLst>
                          <a:ext uri="{FF2B5EF4-FFF2-40B4-BE49-F238E27FC236}">
                            <a16:creationId xmlns:a16="http://schemas.microsoft.com/office/drawing/2014/main" id="{660AF2BB-CC36-237B-F890-6BCEF753C2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3238" y="4765675"/>
                        <a:ext cx="18796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9">
            <a:extLst>
              <a:ext uri="{FF2B5EF4-FFF2-40B4-BE49-F238E27FC236}">
                <a16:creationId xmlns:a16="http://schemas.microsoft.com/office/drawing/2014/main" id="{EA40FC1F-B59F-901C-0B0D-6D94D4B955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7202770"/>
              </p:ext>
            </p:extLst>
          </p:nvPr>
        </p:nvGraphicFramePr>
        <p:xfrm>
          <a:off x="4978400" y="5037138"/>
          <a:ext cx="558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558720" imgH="330120" progId="Equation.DSMT4">
                  <p:embed/>
                </p:oleObj>
              </mc:Choice>
              <mc:Fallback>
                <p:oleObj name="Equation" r:id="rId13" imgW="558720" imgH="330120" progId="Equation.DSMT4">
                  <p:embed/>
                  <p:pic>
                    <p:nvPicPr>
                      <p:cNvPr id="16" name="Object 9">
                        <a:extLst>
                          <a:ext uri="{FF2B5EF4-FFF2-40B4-BE49-F238E27FC236}">
                            <a16:creationId xmlns:a16="http://schemas.microsoft.com/office/drawing/2014/main" id="{859CC7E1-6A28-6611-622D-6D6DA9AE8F1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8400" y="5037138"/>
                        <a:ext cx="5588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0">
            <a:extLst>
              <a:ext uri="{FF2B5EF4-FFF2-40B4-BE49-F238E27FC236}">
                <a16:creationId xmlns:a16="http://schemas.microsoft.com/office/drawing/2014/main" id="{07B2E276-6D0A-38A0-2459-47164DD777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7056601"/>
              </p:ext>
            </p:extLst>
          </p:nvPr>
        </p:nvGraphicFramePr>
        <p:xfrm>
          <a:off x="6259513" y="4783138"/>
          <a:ext cx="185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854000" imgH="838080" progId="Equation.DSMT4">
                  <p:embed/>
                </p:oleObj>
              </mc:Choice>
              <mc:Fallback>
                <p:oleObj name="Equation" r:id="rId15" imgW="1854000" imgH="838080" progId="Equation.DSMT4">
                  <p:embed/>
                  <p:pic>
                    <p:nvPicPr>
                      <p:cNvPr id="17" name="Object 10">
                        <a:extLst>
                          <a:ext uri="{FF2B5EF4-FFF2-40B4-BE49-F238E27FC236}">
                            <a16:creationId xmlns:a16="http://schemas.microsoft.com/office/drawing/2014/main" id="{856C9650-4ED4-AC2B-C365-7813DACC80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9513" y="4783138"/>
                        <a:ext cx="1854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1">
            <a:extLst>
              <a:ext uri="{FF2B5EF4-FFF2-40B4-BE49-F238E27FC236}">
                <a16:creationId xmlns:a16="http://schemas.microsoft.com/office/drawing/2014/main" id="{6CA22A19-798E-6BA8-B110-9DDF762EC7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8712589"/>
              </p:ext>
            </p:extLst>
          </p:nvPr>
        </p:nvGraphicFramePr>
        <p:xfrm>
          <a:off x="8166100" y="4783138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33160" imgH="838080" progId="Equation.DSMT4">
                  <p:embed/>
                </p:oleObj>
              </mc:Choice>
              <mc:Fallback>
                <p:oleObj name="Equation" r:id="rId17" imgW="533160" imgH="838080" progId="Equation.DSMT4">
                  <p:embed/>
                  <p:pic>
                    <p:nvPicPr>
                      <p:cNvPr id="18" name="Object 11">
                        <a:extLst>
                          <a:ext uri="{FF2B5EF4-FFF2-40B4-BE49-F238E27FC236}">
                            <a16:creationId xmlns:a16="http://schemas.microsoft.com/office/drawing/2014/main" id="{AF8099C1-68B3-AD7D-AC24-D06F4D0691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66100" y="4783138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0">
            <a:extLst>
              <a:ext uri="{FF2B5EF4-FFF2-40B4-BE49-F238E27FC236}">
                <a16:creationId xmlns:a16="http://schemas.microsoft.com/office/drawing/2014/main" id="{039F697B-29A5-0F64-B68D-311723AE90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4888458"/>
              </p:ext>
            </p:extLst>
          </p:nvPr>
        </p:nvGraphicFramePr>
        <p:xfrm>
          <a:off x="5613400" y="5055870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558720" imgH="304560" progId="Equation.DSMT4">
                  <p:embed/>
                </p:oleObj>
              </mc:Choice>
              <mc:Fallback>
                <p:oleObj name="Equation" r:id="rId19" imgW="558720" imgH="304560" progId="Equation.DSMT4">
                  <p:embed/>
                  <p:pic>
                    <p:nvPicPr>
                      <p:cNvPr id="8" name="Object 10">
                        <a:extLst>
                          <a:ext uri="{FF2B5EF4-FFF2-40B4-BE49-F238E27FC236}">
                            <a16:creationId xmlns:a16="http://schemas.microsoft.com/office/drawing/2014/main" id="{07B2E276-6D0A-38A0-2459-47164DD7779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400" y="5055870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892D2CA6-ADFE-5AC2-6BBD-7AB27DA801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6374048"/>
              </p:ext>
            </p:extLst>
          </p:nvPr>
        </p:nvGraphicFramePr>
        <p:xfrm>
          <a:off x="889000" y="2867025"/>
          <a:ext cx="28956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895480" imgH="939600" progId="Equation.DSMT4">
                  <p:embed/>
                </p:oleObj>
              </mc:Choice>
              <mc:Fallback>
                <p:oleObj name="Equation" r:id="rId21" imgW="2895480" imgH="9396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C5056A3C-7145-B3FE-4250-A1BCA887410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9000" y="2867025"/>
                        <a:ext cx="28956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20923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283BC-BB6C-6B39-4678-23AAF086C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Cramer’s Rule (cont.)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609B6B-F10D-A65F-DD41-86A2DBB8CA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Therefore, the solution to the system is               .</a:t>
            </a:r>
          </a:p>
          <a:p>
            <a:endParaRPr lang="en-IN" dirty="0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A1B55362-87ED-2F0A-9578-611476D379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4373809"/>
              </p:ext>
            </p:extLst>
          </p:nvPr>
        </p:nvGraphicFramePr>
        <p:xfrm>
          <a:off x="6324600" y="1143000"/>
          <a:ext cx="1116013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33160" imgH="431640" progId="Equation.DSMT4">
                  <p:embed/>
                </p:oleObj>
              </mc:Choice>
              <mc:Fallback>
                <p:oleObj name="Equation" r:id="rId2" imgW="533160" imgH="4316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09B459B8-B151-F861-214A-29418BEE2AF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324600" y="1143000"/>
                        <a:ext cx="1116013" cy="903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46076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Formula: Cramer’s Rule for a 2 </a:t>
            </a:r>
            <a:r>
              <a:rPr lang="en-US" i="0" dirty="0">
                <a:latin typeface="+mj-lt"/>
                <a:ea typeface="Cambria Math" panose="02040503050406030204" pitchFamily="18" charset="0"/>
              </a:rPr>
              <a:t>×</a:t>
            </a:r>
            <a:r>
              <a:rPr lang="en-US" dirty="0"/>
              <a:t> 2 System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graphicFrame>
        <p:nvGraphicFramePr>
          <p:cNvPr id="9728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5693901"/>
              </p:ext>
            </p:extLst>
          </p:nvPr>
        </p:nvGraphicFramePr>
        <p:xfrm>
          <a:off x="647700" y="1625600"/>
          <a:ext cx="7810500" cy="294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810200" imgH="2946240" progId="Equation.DSMT4">
                  <p:embed/>
                </p:oleObj>
              </mc:Choice>
              <mc:Fallback>
                <p:oleObj name="Equation" r:id="rId2" imgW="7810200" imgH="29462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" y="1625600"/>
                        <a:ext cx="7810500" cy="294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7277455"/>
              </p:ext>
            </p:extLst>
          </p:nvPr>
        </p:nvGraphicFramePr>
        <p:xfrm>
          <a:off x="629355" y="4495800"/>
          <a:ext cx="5295900" cy="130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295600" imgH="1307880" progId="Equation.DSMT4">
                  <p:embed/>
                </p:oleObj>
              </mc:Choice>
              <mc:Fallback>
                <p:oleObj name="Equation" r:id="rId4" imgW="5295600" imgH="1307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355" y="4495800"/>
                        <a:ext cx="5295900" cy="1308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Formula: Cramer’s Rule for a 3 </a:t>
            </a:r>
            <a:r>
              <a:rPr lang="en-US" i="0" dirty="0">
                <a:latin typeface="+mj-lt"/>
                <a:ea typeface="Cambria Math" panose="02040503050406030204" pitchFamily="18" charset="0"/>
              </a:rPr>
              <a:t>×</a:t>
            </a:r>
            <a:r>
              <a:rPr lang="en-US" b="0" i="0" dirty="0">
                <a:latin typeface="+mj-lt"/>
                <a:ea typeface="Cambria Math" panose="02040503050406030204" pitchFamily="18" charset="0"/>
              </a:rPr>
              <a:t> </a:t>
            </a:r>
            <a:r>
              <a:rPr lang="en-US" dirty="0"/>
              <a:t>3 System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347472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graphicFrame>
        <p:nvGraphicFramePr>
          <p:cNvPr id="9728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4235914"/>
              </p:ext>
            </p:extLst>
          </p:nvPr>
        </p:nvGraphicFramePr>
        <p:xfrm>
          <a:off x="774700" y="1311275"/>
          <a:ext cx="6477000" cy="30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476760" imgH="3047760" progId="Equation.DSMT4">
                  <p:embed/>
                </p:oleObj>
              </mc:Choice>
              <mc:Fallback>
                <p:oleObj name="Equation" r:id="rId2" imgW="6476760" imgH="304776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700" y="1311275"/>
                        <a:ext cx="6477000" cy="304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9218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>
                  <a:defRPr/>
                </a:pPr>
                <a:r>
                  <a:rPr lang="en-US" dirty="0"/>
                  <a:t>Formula: Cramer’s Rule for a 3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US" dirty="0"/>
                  <a:t>3 System (cont.)</a:t>
                </a:r>
              </a:p>
            </p:txBody>
          </p:sp>
        </mc:Choice>
        <mc:Fallback xmlns="">
          <p:sp>
            <p:nvSpPr>
              <p:cNvPr id="9218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1185" r="-118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483600" cy="457200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graphicFrame>
        <p:nvGraphicFramePr>
          <p:cNvPr id="9728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9545060"/>
              </p:ext>
            </p:extLst>
          </p:nvPr>
        </p:nvGraphicFramePr>
        <p:xfrm>
          <a:off x="533400" y="1828800"/>
          <a:ext cx="8178800" cy="386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178480" imgH="3860640" progId="Equation.DSMT4">
                  <p:embed/>
                </p:oleObj>
              </mc:Choice>
              <mc:Fallback>
                <p:oleObj name="Equation" r:id="rId3" imgW="8178480" imgH="38606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28800"/>
                        <a:ext cx="8178800" cy="3860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Caution!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4676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D</a:t>
            </a:r>
            <a:r>
              <a:rPr lang="en-US" dirty="0">
                <a:solidFill>
                  <a:srgbClr val="000000"/>
                </a:solidFill>
              </a:rPr>
              <a:t> = 0, Cramer’s Rule cannot be used. In a case where </a:t>
            </a:r>
            <a:r>
              <a:rPr lang="en-US" i="1" dirty="0">
                <a:solidFill>
                  <a:srgbClr val="000000"/>
                </a:solidFill>
              </a:rPr>
              <a:t>D</a:t>
            </a:r>
            <a:r>
              <a:rPr lang="en-US" dirty="0">
                <a:solidFill>
                  <a:srgbClr val="000000"/>
                </a:solidFill>
              </a:rPr>
              <a:t> = 0 (either for a 2 × 2 or a 3 × 3 matrix), use the algebraic method of elimination or substitution. You will find that the system is either dependent (infinite solutions) or inconsistent (no solution).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Cramer’s Rule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Cramer’s Rule to solve the system, </a:t>
            </a:r>
          </a:p>
          <a:p>
            <a:r>
              <a:rPr lang="en-US" dirty="0"/>
              <a:t>if possible:</a:t>
            </a:r>
          </a:p>
          <a:p>
            <a:endParaRPr lang="en-US" dirty="0"/>
          </a:p>
          <a:p>
            <a:r>
              <a:rPr lang="en-US" b="1" dirty="0"/>
              <a:t>Solution</a:t>
            </a:r>
            <a:endParaRPr lang="en-US" dirty="0"/>
          </a:p>
          <a:p>
            <a:r>
              <a:rPr lang="en-US" dirty="0"/>
              <a:t>First, determine the value of </a:t>
            </a:r>
            <a:r>
              <a:rPr lang="en-US" i="1" dirty="0">
                <a:latin typeface="+mj-lt"/>
              </a:rPr>
              <a:t>D</a:t>
            </a:r>
            <a:r>
              <a:rPr lang="en-US" dirty="0"/>
              <a:t>, since Cramer’s Rule cannot be used if </a:t>
            </a:r>
            <a:r>
              <a:rPr lang="en-US" i="1" dirty="0">
                <a:latin typeface="+mj-lt"/>
              </a:rPr>
              <a:t>D </a:t>
            </a:r>
            <a:r>
              <a:rPr lang="en-US" i="0" dirty="0">
                <a:latin typeface="+mj-lt"/>
              </a:rPr>
              <a:t>= 0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1776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8422876"/>
              </p:ext>
            </p:extLst>
          </p:nvPr>
        </p:nvGraphicFramePr>
        <p:xfrm>
          <a:off x="2209800" y="1676400"/>
          <a:ext cx="17018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01720" imgH="1015920" progId="Equation.DSMT4">
                  <p:embed/>
                </p:oleObj>
              </mc:Choice>
              <mc:Fallback>
                <p:oleObj name="Equation" r:id="rId2" imgW="1701720" imgH="10159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676400"/>
                        <a:ext cx="17018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0">
            <a:extLst>
              <a:ext uri="{FF2B5EF4-FFF2-40B4-BE49-F238E27FC236}">
                <a16:creationId xmlns:a16="http://schemas.microsoft.com/office/drawing/2014/main" id="{69D0AA8C-A33E-0911-D4E7-2EAE08D30F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0988355"/>
              </p:ext>
            </p:extLst>
          </p:nvPr>
        </p:nvGraphicFramePr>
        <p:xfrm>
          <a:off x="2237591" y="4495801"/>
          <a:ext cx="16764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76160" imgH="1028520" progId="Equation.DSMT4">
                  <p:embed/>
                </p:oleObj>
              </mc:Choice>
              <mc:Fallback>
                <p:oleObj name="Equation" r:id="rId4" imgW="1676160" imgH="1028520" progId="Equation.DSMT4">
                  <p:embed/>
                  <p:pic>
                    <p:nvPicPr>
                      <p:cNvPr id="23562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7591" y="4495801"/>
                        <a:ext cx="16764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1">
            <a:extLst>
              <a:ext uri="{FF2B5EF4-FFF2-40B4-BE49-F238E27FC236}">
                <a16:creationId xmlns:a16="http://schemas.microsoft.com/office/drawing/2014/main" id="{8820D8A1-6CA5-DA57-68AB-0AC8A8990B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6411600"/>
              </p:ext>
            </p:extLst>
          </p:nvPr>
        </p:nvGraphicFramePr>
        <p:xfrm>
          <a:off x="4035425" y="4876800"/>
          <a:ext cx="673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72840" imgH="279360" progId="Equation.DSMT4">
                  <p:embed/>
                </p:oleObj>
              </mc:Choice>
              <mc:Fallback>
                <p:oleObj name="Equation" r:id="rId6" imgW="672840" imgH="279360" progId="Equation.DSMT4">
                  <p:embed/>
                  <p:pic>
                    <p:nvPicPr>
                      <p:cNvPr id="2356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5425" y="4876800"/>
                        <a:ext cx="673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Cramer’s Rule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36" y="1309013"/>
            <a:ext cx="8229600" cy="4634588"/>
          </a:xfrm>
        </p:spPr>
        <p:txBody>
          <a:bodyPr/>
          <a:lstStyle/>
          <a:p>
            <a:r>
              <a:rPr lang="en-US" dirty="0"/>
              <a:t>Since </a:t>
            </a:r>
            <a:r>
              <a:rPr lang="en-US" i="1" dirty="0">
                <a:latin typeface="+mj-lt"/>
              </a:rPr>
              <a:t>D</a:t>
            </a:r>
            <a:r>
              <a:rPr lang="en-US" i="0" dirty="0">
                <a:latin typeface="+mj-lt"/>
              </a:rPr>
              <a:t> </a:t>
            </a:r>
            <a:r>
              <a:rPr lang="en-US" i="0" dirty="0">
                <a:latin typeface="+mj-lt"/>
                <a:ea typeface="Cambria Math" panose="02040503050406030204" pitchFamily="18" charset="0"/>
              </a:rPr>
              <a:t>≠ </a:t>
            </a:r>
            <a:r>
              <a:rPr lang="en-US" b="0" i="0" dirty="0">
                <a:latin typeface="+mj-lt"/>
                <a:ea typeface="Cambria Math" panose="02040503050406030204" pitchFamily="18" charset="0"/>
              </a:rPr>
              <a:t>0,</a:t>
            </a:r>
            <a:r>
              <a:rPr lang="en-US" dirty="0"/>
              <a:t> the system has a unique solution. Next, find </a:t>
            </a:r>
            <a:r>
              <a:rPr lang="en-US" i="1" dirty="0"/>
              <a:t>D</a:t>
            </a:r>
            <a:r>
              <a:rPr lang="en-US" i="1" baseline="-25000" dirty="0"/>
              <a:t>x</a:t>
            </a:r>
            <a:r>
              <a:rPr lang="en-US" dirty="0"/>
              <a:t> and </a:t>
            </a:r>
            <a:r>
              <a:rPr lang="en-US" i="1" dirty="0">
                <a:latin typeface="+mj-lt"/>
              </a:rPr>
              <a:t>D</a:t>
            </a:r>
            <a:r>
              <a:rPr lang="en-US" b="0" i="1" baseline="-25000" dirty="0">
                <a:latin typeface="+mj-lt"/>
              </a:rPr>
              <a:t>y</a:t>
            </a:r>
            <a:r>
              <a:rPr lang="en-US" i="0" dirty="0">
                <a:latin typeface="+mj-lt"/>
              </a:rPr>
              <a:t>.</a:t>
            </a:r>
            <a:endParaRPr lang="en-US" dirty="0"/>
          </a:p>
          <a:p>
            <a:endParaRPr lang="en-US" dirty="0"/>
          </a:p>
          <a:p>
            <a:r>
              <a:rPr lang="en-US" dirty="0"/>
              <a:t>                                         and  </a:t>
            </a:r>
          </a:p>
          <a:p>
            <a:endParaRPr lang="en-US" dirty="0"/>
          </a:p>
          <a:p>
            <a:r>
              <a:rPr lang="en-US" dirty="0"/>
              <a:t>Applying Cramer’s rule, we can solve for </a:t>
            </a:r>
            <a:r>
              <a:rPr lang="en-US" i="1" dirty="0"/>
              <a:t>x</a:t>
            </a:r>
            <a:r>
              <a:rPr lang="en-US" dirty="0"/>
              <a:t> and </a:t>
            </a:r>
            <a:r>
              <a:rPr lang="en-US" i="1" dirty="0"/>
              <a:t>y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                                   and</a:t>
            </a:r>
          </a:p>
        </p:txBody>
      </p:sp>
      <p:graphicFrame>
        <p:nvGraphicFramePr>
          <p:cNvPr id="2356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6143092"/>
              </p:ext>
            </p:extLst>
          </p:nvPr>
        </p:nvGraphicFramePr>
        <p:xfrm>
          <a:off x="569688" y="2564172"/>
          <a:ext cx="18161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15840" imgH="1028520" progId="Equation.DSMT4">
                  <p:embed/>
                </p:oleObj>
              </mc:Choice>
              <mc:Fallback>
                <p:oleObj name="Equation" r:id="rId2" imgW="1815840" imgH="102852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688" y="2564172"/>
                        <a:ext cx="18161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0679060"/>
              </p:ext>
            </p:extLst>
          </p:nvPr>
        </p:nvGraphicFramePr>
        <p:xfrm>
          <a:off x="2515610" y="2909612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63280" imgH="279360" progId="Equation.DSMT4">
                  <p:embed/>
                </p:oleObj>
              </mc:Choice>
              <mc:Fallback>
                <p:oleObj name="Equation" r:id="rId4" imgW="86328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610" y="2909612"/>
                        <a:ext cx="863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1893260"/>
              </p:ext>
            </p:extLst>
          </p:nvPr>
        </p:nvGraphicFramePr>
        <p:xfrm>
          <a:off x="4926581" y="2505602"/>
          <a:ext cx="16002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00200" imgH="1028520" progId="Equation.DSMT4">
                  <p:embed/>
                </p:oleObj>
              </mc:Choice>
              <mc:Fallback>
                <p:oleObj name="Equation" r:id="rId6" imgW="1600200" imgH="10285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6581" y="2505602"/>
                        <a:ext cx="16002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5813074"/>
              </p:ext>
            </p:extLst>
          </p:nvPr>
        </p:nvGraphicFramePr>
        <p:xfrm>
          <a:off x="6682229" y="2855558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57200" imgH="279360" progId="Equation.DSMT4">
                  <p:embed/>
                </p:oleObj>
              </mc:Choice>
              <mc:Fallback>
                <p:oleObj name="Equation" r:id="rId8" imgW="457200" imgH="2793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2229" y="2855558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8628530"/>
              </p:ext>
            </p:extLst>
          </p:nvPr>
        </p:nvGraphicFramePr>
        <p:xfrm>
          <a:off x="541162" y="4625622"/>
          <a:ext cx="96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65160" imgH="838080" progId="Equation.DSMT4">
                  <p:embed/>
                </p:oleObj>
              </mc:Choice>
              <mc:Fallback>
                <p:oleObj name="Equation" r:id="rId10" imgW="965160" imgH="838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162" y="4625622"/>
                        <a:ext cx="965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7054218"/>
              </p:ext>
            </p:extLst>
          </p:nvPr>
        </p:nvGraphicFramePr>
        <p:xfrm>
          <a:off x="1528939" y="4625622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14400" imgH="838080" progId="Equation.DSMT4">
                  <p:embed/>
                </p:oleObj>
              </mc:Choice>
              <mc:Fallback>
                <p:oleObj name="Equation" r:id="rId12" imgW="914400" imgH="8380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8939" y="4625622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0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9778819"/>
              </p:ext>
            </p:extLst>
          </p:nvPr>
        </p:nvGraphicFramePr>
        <p:xfrm>
          <a:off x="2499784" y="464820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98400" imgH="838080" progId="Equation.DSMT4">
                  <p:embed/>
                </p:oleObj>
              </mc:Choice>
              <mc:Fallback>
                <p:oleObj name="Equation" r:id="rId14" imgW="698400" imgH="8380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9784" y="4648200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4665884"/>
              </p:ext>
            </p:extLst>
          </p:nvPr>
        </p:nvGraphicFramePr>
        <p:xfrm>
          <a:off x="4268479" y="4619263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27000" imgH="838080" progId="Equation.DSMT4">
                  <p:embed/>
                </p:oleObj>
              </mc:Choice>
              <mc:Fallback>
                <p:oleObj name="Equation" r:id="rId16" imgW="927000" imgH="8380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8479" y="4619263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3745246"/>
              </p:ext>
            </p:extLst>
          </p:nvPr>
        </p:nvGraphicFramePr>
        <p:xfrm>
          <a:off x="5259079" y="4622086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49160" imgH="838080" progId="Equation.DSMT4">
                  <p:embed/>
                </p:oleObj>
              </mc:Choice>
              <mc:Fallback>
                <p:oleObj name="Equation" r:id="rId18" imgW="749160" imgH="8380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9079" y="4622086"/>
                        <a:ext cx="749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3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2372696"/>
              </p:ext>
            </p:extLst>
          </p:nvPr>
        </p:nvGraphicFramePr>
        <p:xfrm>
          <a:off x="6030957" y="4610797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74360" imgH="838080" progId="Equation.DSMT4">
                  <p:embed/>
                </p:oleObj>
              </mc:Choice>
              <mc:Fallback>
                <p:oleObj name="Equation" r:id="rId20" imgW="774360" imgH="8380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0957" y="4610797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8AB2A-5F64-5307-C065-EB669D6A8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Cramer’s Rule (cont.)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E94A07-14C7-DFCD-BEBF-0F7A1E209C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Therefore, the solution to the system is                  </a:t>
            </a:r>
            <a:r>
              <a:rPr lang="en-IN" dirty="0"/>
              <a:t>.</a:t>
            </a:r>
            <a:endParaRPr lang="en-US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09B459B8-B151-F861-214A-29418BEE2A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0304649"/>
              </p:ext>
            </p:extLst>
          </p:nvPr>
        </p:nvGraphicFramePr>
        <p:xfrm>
          <a:off x="6324600" y="1600200"/>
          <a:ext cx="1301796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22080" imgH="431640" progId="Equation.DSMT4">
                  <p:embed/>
                </p:oleObj>
              </mc:Choice>
              <mc:Fallback>
                <p:oleObj name="Equation" r:id="rId2" imgW="62208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324600" y="1600200"/>
                        <a:ext cx="1301796" cy="903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476103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Using Cramer’s Rule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Cramer’s Rule to solve the system, if possible:</a:t>
            </a:r>
          </a:p>
          <a:p>
            <a:endParaRPr lang="en-US" dirty="0"/>
          </a:p>
          <a:p>
            <a:endParaRPr lang="en-US" sz="1000" b="1" dirty="0"/>
          </a:p>
          <a:p>
            <a:endParaRPr lang="en-US" b="1" dirty="0"/>
          </a:p>
          <a:p>
            <a:r>
              <a:rPr lang="en-US" b="1" dirty="0"/>
              <a:t>Solution</a:t>
            </a:r>
          </a:p>
          <a:p>
            <a:r>
              <a:rPr lang="en-US" dirty="0"/>
              <a:t>First, determine the value of </a:t>
            </a:r>
            <a:r>
              <a:rPr lang="en-US" i="1" dirty="0">
                <a:latin typeface="+mj-lt"/>
              </a:rPr>
              <a:t>D</a:t>
            </a:r>
            <a:r>
              <a:rPr lang="en-US" dirty="0"/>
              <a:t>, since Cramer’s Rule cannot be used if </a:t>
            </a:r>
            <a:r>
              <a:rPr lang="en-US" i="1" dirty="0">
                <a:latin typeface="+mj-lt"/>
              </a:rPr>
              <a:t>D</a:t>
            </a:r>
            <a:r>
              <a:rPr lang="en-US" i="0" dirty="0">
                <a:latin typeface="+mj-lt"/>
              </a:rPr>
              <a:t> </a:t>
            </a:r>
            <a:r>
              <a:rPr lang="en-US" b="0" i="0" dirty="0">
                <a:latin typeface="+mj-lt"/>
              </a:rPr>
              <a:t>= 0</a:t>
            </a:r>
            <a:r>
              <a:rPr lang="en-US" dirty="0"/>
              <a:t>.</a:t>
            </a:r>
          </a:p>
        </p:txBody>
      </p:sp>
      <p:graphicFrame>
        <p:nvGraphicFramePr>
          <p:cNvPr id="11776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9557219"/>
              </p:ext>
            </p:extLst>
          </p:nvPr>
        </p:nvGraphicFramePr>
        <p:xfrm>
          <a:off x="512582" y="1827388"/>
          <a:ext cx="19685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68480" imgH="1015920" progId="Equation.DSMT4">
                  <p:embed/>
                </p:oleObj>
              </mc:Choice>
              <mc:Fallback>
                <p:oleObj name="Equation" r:id="rId2" imgW="1968480" imgH="10159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582" y="1827388"/>
                        <a:ext cx="19685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8934255"/>
              </p:ext>
            </p:extLst>
          </p:nvPr>
        </p:nvGraphicFramePr>
        <p:xfrm>
          <a:off x="578556" y="4531077"/>
          <a:ext cx="16764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76160" imgH="1028520" progId="Equation.DSMT4">
                  <p:embed/>
                </p:oleObj>
              </mc:Choice>
              <mc:Fallback>
                <p:oleObj name="Equation" r:id="rId4" imgW="1676160" imgH="10285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556" y="4531077"/>
                        <a:ext cx="16764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4790553"/>
              </p:ext>
            </p:extLst>
          </p:nvPr>
        </p:nvGraphicFramePr>
        <p:xfrm>
          <a:off x="2325688" y="4911725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69800" imgH="291960" progId="Equation.DSMT4">
                  <p:embed/>
                </p:oleObj>
              </mc:Choice>
              <mc:Fallback>
                <p:oleObj name="Equation" r:id="rId6" imgW="4698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5688" y="4911725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495</Words>
  <Application>Microsoft Office PowerPoint</Application>
  <PresentationFormat>On-screen Show (4:3)</PresentationFormat>
  <Paragraphs>97</Paragraphs>
  <Slides>17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Cambria Math</vt:lpstr>
      <vt:lpstr>Office Theme</vt:lpstr>
      <vt:lpstr>1_Office Theme</vt:lpstr>
      <vt:lpstr>Equation</vt:lpstr>
      <vt:lpstr>Section 5.9</vt:lpstr>
      <vt:lpstr>Formula: Cramer’s Rule for a 2 × 2 System</vt:lpstr>
      <vt:lpstr>Formula: Cramer’s Rule for a 3 × 3 System</vt:lpstr>
      <vt:lpstr>Formula: Cramer’s Rule for a 3×3 System (cont.)</vt:lpstr>
      <vt:lpstr>Caution!</vt:lpstr>
      <vt:lpstr>Example 1: Using Cramer’s Rule</vt:lpstr>
      <vt:lpstr>Example 1: Using Cramer’s Rule (cont.)</vt:lpstr>
      <vt:lpstr>Example 1: Using Cramer’s Rule (cont.)</vt:lpstr>
      <vt:lpstr>Example 2: Using Cramer’s Rule</vt:lpstr>
      <vt:lpstr>Example 2: Using Cramer’s Rule (cont.)</vt:lpstr>
      <vt:lpstr>Example 3: Using Cramer’s Rule</vt:lpstr>
      <vt:lpstr>Example 3: Using Cramer’s Rule (cont.)</vt:lpstr>
      <vt:lpstr>Example 4: Using Cramer’s Rule</vt:lpstr>
      <vt:lpstr>Example 4: Using Cramer’s Rule (cont.)</vt:lpstr>
      <vt:lpstr>Example 4: Using Cramer’s Rule (cont.)</vt:lpstr>
      <vt:lpstr>Example 4: Using Cramer’s Rule (cont.)</vt:lpstr>
      <vt:lpstr>Example 4: Using Cramer’s Rule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Rebecca Johnson</cp:lastModifiedBy>
  <cp:revision>64</cp:revision>
  <dcterms:created xsi:type="dcterms:W3CDTF">2013-04-26T14:43:13Z</dcterms:created>
  <dcterms:modified xsi:type="dcterms:W3CDTF">2024-09-12T17:24:24Z</dcterms:modified>
</cp:coreProperties>
</file>