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  <p:sldMasterId id="2147483651" r:id="rId2"/>
  </p:sldMasterIdLst>
  <p:notesMasterIdLst>
    <p:notesMasterId r:id="rId25"/>
  </p:notesMasterIdLst>
  <p:handoutMasterIdLst>
    <p:handoutMasterId r:id="rId26"/>
  </p:handoutMasterIdLst>
  <p:sldIdLst>
    <p:sldId id="256" r:id="rId3"/>
    <p:sldId id="259" r:id="rId4"/>
    <p:sldId id="260" r:id="rId5"/>
    <p:sldId id="261" r:id="rId6"/>
    <p:sldId id="278" r:id="rId7"/>
    <p:sldId id="279" r:id="rId8"/>
    <p:sldId id="280" r:id="rId9"/>
    <p:sldId id="282" r:id="rId10"/>
    <p:sldId id="283" r:id="rId11"/>
    <p:sldId id="262" r:id="rId12"/>
    <p:sldId id="284" r:id="rId13"/>
    <p:sldId id="268" r:id="rId14"/>
    <p:sldId id="286" r:id="rId15"/>
    <p:sldId id="287" r:id="rId16"/>
    <p:sldId id="288" r:id="rId17"/>
    <p:sldId id="270" r:id="rId18"/>
    <p:sldId id="289" r:id="rId19"/>
    <p:sldId id="277" r:id="rId20"/>
    <p:sldId id="290" r:id="rId21"/>
    <p:sldId id="291" r:id="rId22"/>
    <p:sldId id="292" r:id="rId23"/>
    <p:sldId id="293" r:id="rId24"/>
  </p:sldIdLst>
  <p:sldSz cx="9144000" cy="6858000" type="screen4x3"/>
  <p:notesSz cx="6858000" cy="9144000"/>
  <p:embeddedFontLst>
    <p:embeddedFont>
      <p:font typeface="Ti86pc" panose="020B0609020003040203" charset="0"/>
      <p:regular r:id="rId27"/>
      <p:bold r:id="rId2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764EC6"/>
    <a:srgbClr val="2D7D9F"/>
    <a:srgbClr val="CCFFCC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85" autoAdjust="0"/>
    <p:restoredTop sz="94660"/>
  </p:normalViewPr>
  <p:slideViewPr>
    <p:cSldViewPr>
      <p:cViewPr varScale="1">
        <p:scale>
          <a:sx n="111" d="100"/>
          <a:sy n="111" d="100"/>
        </p:scale>
        <p:origin x="153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font" Target="fonts/font2.fntdata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font" Target="fonts/font1.fntdata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983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83B03B-F0F6-4A9C-98CF-3B1C79A2206C}" type="datetimeFigureOut">
              <a:rPr lang="en-US" smtClean="0"/>
              <a:pPr/>
              <a:t>9/12/2024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C134BD-326C-4FAF-BC87-181C2E9046B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9558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8490F4A-962C-4221-B5BA-9C7049AA9FE6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93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8490F4A-962C-4221-B5BA-9C7049AA9FE6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00647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8490F4A-962C-4221-B5BA-9C7049AA9FE6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44501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 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7036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1173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2221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oleObject" Target="../embeddings/oleObject25.bin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6.wmf"/><Relationship Id="rId4" Type="http://schemas.openxmlformats.org/officeDocument/2006/relationships/oleObject" Target="../embeddings/oleObject26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oleObject" Target="../embeddings/oleObject27.bin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8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7" Type="http://schemas.openxmlformats.org/officeDocument/2006/relationships/image" Target="../media/image31.wmf"/><Relationship Id="rId2" Type="http://schemas.openxmlformats.org/officeDocument/2006/relationships/oleObject" Target="../embeddings/oleObject29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31.bin"/><Relationship Id="rId5" Type="http://schemas.openxmlformats.org/officeDocument/2006/relationships/image" Target="../media/image30.wmf"/><Relationship Id="rId4" Type="http://schemas.openxmlformats.org/officeDocument/2006/relationships/oleObject" Target="../embeddings/oleObject30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oleObject" Target="../embeddings/oleObject32.bin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3.wmf"/><Relationship Id="rId4" Type="http://schemas.openxmlformats.org/officeDocument/2006/relationships/oleObject" Target="../embeddings/oleObject33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5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35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8.wmf"/><Relationship Id="rId4" Type="http://schemas.openxmlformats.org/officeDocument/2006/relationships/oleObject" Target="../embeddings/oleObject38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9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7.png"/><Relationship Id="rId4" Type="http://schemas.openxmlformats.org/officeDocument/2006/relationships/image" Target="../media/image4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6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2.wmf"/><Relationship Id="rId18" Type="http://schemas.openxmlformats.org/officeDocument/2006/relationships/oleObject" Target="../embeddings/oleObject14.bin"/><Relationship Id="rId3" Type="http://schemas.openxmlformats.org/officeDocument/2006/relationships/image" Target="../media/image7.wmf"/><Relationship Id="rId21" Type="http://schemas.openxmlformats.org/officeDocument/2006/relationships/image" Target="../media/image16.wmf"/><Relationship Id="rId7" Type="http://schemas.openxmlformats.org/officeDocument/2006/relationships/image" Target="../media/image9.wmf"/><Relationship Id="rId12" Type="http://schemas.openxmlformats.org/officeDocument/2006/relationships/oleObject" Target="../embeddings/oleObject11.bin"/><Relationship Id="rId17" Type="http://schemas.openxmlformats.org/officeDocument/2006/relationships/image" Target="../media/image14.wmf"/><Relationship Id="rId25" Type="http://schemas.openxmlformats.org/officeDocument/2006/relationships/image" Target="../media/image18.wmf"/><Relationship Id="rId2" Type="http://schemas.openxmlformats.org/officeDocument/2006/relationships/oleObject" Target="../embeddings/oleObject6.bin"/><Relationship Id="rId16" Type="http://schemas.openxmlformats.org/officeDocument/2006/relationships/oleObject" Target="../embeddings/oleObject13.bin"/><Relationship Id="rId20" Type="http://schemas.openxmlformats.org/officeDocument/2006/relationships/oleObject" Target="../embeddings/oleObject15.bin"/><Relationship Id="rId1" Type="http://schemas.openxmlformats.org/officeDocument/2006/relationships/slideLayout" Target="../slideLayouts/slideLayout4.x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1.wmf"/><Relationship Id="rId24" Type="http://schemas.openxmlformats.org/officeDocument/2006/relationships/oleObject" Target="../embeddings/oleObject17.bin"/><Relationship Id="rId5" Type="http://schemas.openxmlformats.org/officeDocument/2006/relationships/image" Target="../media/image8.wmf"/><Relationship Id="rId15" Type="http://schemas.openxmlformats.org/officeDocument/2006/relationships/image" Target="../media/image13.wmf"/><Relationship Id="rId23" Type="http://schemas.openxmlformats.org/officeDocument/2006/relationships/image" Target="../media/image17.wmf"/><Relationship Id="rId10" Type="http://schemas.openxmlformats.org/officeDocument/2006/relationships/oleObject" Target="../embeddings/oleObject10.bin"/><Relationship Id="rId19" Type="http://schemas.openxmlformats.org/officeDocument/2006/relationships/image" Target="../media/image15.w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10.wmf"/><Relationship Id="rId14" Type="http://schemas.openxmlformats.org/officeDocument/2006/relationships/oleObject" Target="../embeddings/oleObject12.bin"/><Relationship Id="rId22" Type="http://schemas.openxmlformats.org/officeDocument/2006/relationships/oleObject" Target="../embeddings/oleObject16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oleObject" Target="../embeddings/oleObject18.bin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1.wmf"/><Relationship Id="rId4" Type="http://schemas.openxmlformats.org/officeDocument/2006/relationships/oleObject" Target="../embeddings/oleObject20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3.wmf"/><Relationship Id="rId4" Type="http://schemas.openxmlformats.org/officeDocument/2006/relationships/oleObject" Target="../embeddings/oleObject2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oleObject" Target="../embeddings/oleObject23.bin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4.wmf"/><Relationship Id="rId4" Type="http://schemas.openxmlformats.org/officeDocument/2006/relationships/oleObject" Target="../embeddings/oleObject2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5.8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Determinants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Determinant of a 3 × 3 Matrix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808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527546"/>
              </p:ext>
            </p:extLst>
          </p:nvPr>
        </p:nvGraphicFramePr>
        <p:xfrm>
          <a:off x="825500" y="1566863"/>
          <a:ext cx="5473700" cy="1422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473440" imgH="1422360" progId="Equation.DSMT4">
                  <p:embed/>
                </p:oleObj>
              </mc:Choice>
              <mc:Fallback>
                <p:oleObj name="Equation" r:id="rId2" imgW="5473440" imgH="14223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5500" y="1566863"/>
                        <a:ext cx="5473700" cy="1422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7934194"/>
              </p:ext>
            </p:extLst>
          </p:nvPr>
        </p:nvGraphicFramePr>
        <p:xfrm>
          <a:off x="538163" y="3113088"/>
          <a:ext cx="7989887" cy="2397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216640" imgH="2463480" progId="Equation.DSMT4">
                  <p:embed/>
                </p:oleObj>
              </mc:Choice>
              <mc:Fallback>
                <p:oleObj name="Equation" r:id="rId4" imgW="8216640" imgH="2463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163" y="3113088"/>
                        <a:ext cx="7989887" cy="2397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44040"/>
          </a:xfr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The negative sign in the middle term of the expansion (representing </a:t>
            </a:r>
            <a:r>
              <a:rPr lang="en-US" dirty="0">
                <a:solidFill>
                  <a:srgbClr val="000000"/>
                </a:solidFill>
                <a:latin typeface="+mj-lt"/>
              </a:rPr>
              <a:t>─</a:t>
            </a:r>
            <a:r>
              <a:rPr lang="en-US" i="0" dirty="0">
                <a:solidFill>
                  <a:srgbClr val="000000"/>
                </a:solidFill>
                <a:latin typeface="+mj-lt"/>
              </a:rPr>
              <a:t>1</a:t>
            </a:r>
            <a:r>
              <a:rPr lang="en-US" dirty="0">
                <a:solidFill>
                  <a:srgbClr val="000000"/>
                </a:solidFill>
              </a:rPr>
              <a:t> times </a:t>
            </a:r>
            <a:r>
              <a:rPr lang="en-US" b="0" i="1" dirty="0">
                <a:solidFill>
                  <a:srgbClr val="000000"/>
                </a:solidFill>
                <a:latin typeface="+mj-lt"/>
              </a:rPr>
              <a:t>a</a:t>
            </a:r>
            <a:r>
              <a:rPr lang="en-US" b="0" i="0" baseline="-25000" dirty="0">
                <a:solidFill>
                  <a:srgbClr val="000000"/>
                </a:solidFill>
                <a:latin typeface="+mj-lt"/>
              </a:rPr>
              <a:t>12</a:t>
            </a:r>
            <a:r>
              <a:rPr lang="en-US" dirty="0">
                <a:solidFill>
                  <a:srgbClr val="000000"/>
                </a:solidFill>
              </a:rPr>
              <a:t>) is a critical part of the method and is a source of error for many students. Be careful.</a:t>
            </a:r>
          </a:p>
        </p:txBody>
      </p:sp>
    </p:spTree>
    <p:extLst>
      <p:ext uri="{BB962C8B-B14F-4D97-AF65-F5344CB8AC3E}">
        <p14:creationId xmlns:p14="http://schemas.microsoft.com/office/powerpoint/2010/main" val="6590468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Evaluating the Determinant of 3 × 3 Matrices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925" y="1184575"/>
            <a:ext cx="8229600" cy="4573560"/>
          </a:xfrm>
        </p:spPr>
        <p:txBody>
          <a:bodyPr>
            <a:spAutoFit/>
          </a:bodyPr>
          <a:lstStyle/>
          <a:p>
            <a:r>
              <a:rPr lang="en-US" dirty="0"/>
              <a:t>Evaluate the determinant for each square matrix.</a:t>
            </a:r>
          </a:p>
          <a:p>
            <a:endParaRPr lang="en-US" dirty="0"/>
          </a:p>
          <a:p>
            <a:r>
              <a:rPr lang="en-US" dirty="0"/>
              <a:t>a.                                                   b.  </a:t>
            </a:r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Using Row 1, determine the minors and then simplify.</a:t>
            </a:r>
            <a:endParaRPr lang="en-US" b="1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860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3932921"/>
              </p:ext>
            </p:extLst>
          </p:nvPr>
        </p:nvGraphicFramePr>
        <p:xfrm>
          <a:off x="1244600" y="1727200"/>
          <a:ext cx="2184400" cy="154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184120" imgH="1549080" progId="Equation.DSMT4">
                  <p:embed/>
                </p:oleObj>
              </mc:Choice>
              <mc:Fallback>
                <p:oleObj name="Equation" r:id="rId2" imgW="2184120" imgH="1549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4600" y="1727200"/>
                        <a:ext cx="2184400" cy="154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E09803ED-0376-58D1-1828-BEB3B4C554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6425613"/>
              </p:ext>
            </p:extLst>
          </p:nvPr>
        </p:nvGraphicFramePr>
        <p:xfrm>
          <a:off x="5408613" y="1727200"/>
          <a:ext cx="2527300" cy="154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27200" imgH="1549080" progId="Equation.DSMT4">
                  <p:embed/>
                </p:oleObj>
              </mc:Choice>
              <mc:Fallback>
                <p:oleObj name="Equation" r:id="rId4" imgW="2527200" imgH="1549080" progId="Equation.DSMT4">
                  <p:embed/>
                  <p:pic>
                    <p:nvPicPr>
                      <p:cNvPr id="8601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8613" y="1727200"/>
                        <a:ext cx="2527300" cy="154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Evaluating the Determinant of 3 × 3 Matrices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8923"/>
            <a:ext cx="8229600" cy="4659737"/>
          </a:xfrm>
        </p:spPr>
        <p:txBody>
          <a:bodyPr>
            <a:sp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4E1FE65F-2FD0-20B9-EDE3-BC719AF4C23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8538664"/>
              </p:ext>
            </p:extLst>
          </p:nvPr>
        </p:nvGraphicFramePr>
        <p:xfrm>
          <a:off x="762000" y="1143000"/>
          <a:ext cx="3009900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09600" imgH="1600200" progId="Equation.DSMT4">
                  <p:embed/>
                </p:oleObj>
              </mc:Choice>
              <mc:Fallback>
                <p:oleObj name="Equation" r:id="rId2" imgW="3009600" imgH="160020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ED201C93-2102-4A5B-8DC1-A892A0867D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143000"/>
                        <a:ext cx="3009900" cy="160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7405F48E-F6FB-A951-D100-6D4E9658E4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8930005"/>
              </p:ext>
            </p:extLst>
          </p:nvPr>
        </p:nvGraphicFramePr>
        <p:xfrm>
          <a:off x="1597211" y="2814843"/>
          <a:ext cx="7035801" cy="154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7035480" imgH="1549080" progId="Equation.DSMT4">
                  <p:embed/>
                </p:oleObj>
              </mc:Choice>
              <mc:Fallback>
                <p:oleObj name="Equation" r:id="rId4" imgW="7035480" imgH="1549080" progId="Equation.DSMT4">
                  <p:embed/>
                  <p:pic>
                    <p:nvPicPr>
                      <p:cNvPr id="8601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7211" y="2814843"/>
                        <a:ext cx="7035801" cy="154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7C0931D6-99C0-7EC4-0547-F66B9ED3A4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3107256"/>
              </p:ext>
            </p:extLst>
          </p:nvPr>
        </p:nvGraphicFramePr>
        <p:xfrm>
          <a:off x="1597211" y="4622800"/>
          <a:ext cx="46482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647960" imgH="1091880" progId="Equation.DSMT4">
                  <p:embed/>
                </p:oleObj>
              </mc:Choice>
              <mc:Fallback>
                <p:oleObj name="Equation" r:id="rId6" imgW="4647960" imgH="10918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406FAD88-5353-36C6-B8B2-13E460BFF1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97211" y="4622800"/>
                        <a:ext cx="4648200" cy="1092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L-Shape 3">
            <a:extLst>
              <a:ext uri="{FF2B5EF4-FFF2-40B4-BE49-F238E27FC236}">
                <a16:creationId xmlns:a16="http://schemas.microsoft.com/office/drawing/2014/main" id="{2E4A2F4F-A8A5-1296-AC9D-BA9166892A29}"/>
              </a:ext>
            </a:extLst>
          </p:cNvPr>
          <p:cNvSpPr/>
          <p:nvPr/>
        </p:nvSpPr>
        <p:spPr>
          <a:xfrm rot="5400000">
            <a:off x="2286000" y="2814843"/>
            <a:ext cx="1485900" cy="1485900"/>
          </a:xfrm>
          <a:prstGeom prst="corner">
            <a:avLst>
              <a:gd name="adj1" fmla="val 24379"/>
              <a:gd name="adj2" fmla="val 24975"/>
            </a:avLst>
          </a:prstGeom>
          <a:solidFill>
            <a:srgbClr val="764EC6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L-Shape 6">
            <a:extLst>
              <a:ext uri="{FF2B5EF4-FFF2-40B4-BE49-F238E27FC236}">
                <a16:creationId xmlns:a16="http://schemas.microsoft.com/office/drawing/2014/main" id="{20976E0F-C663-3EA8-1BDF-1498515C2E2A}"/>
              </a:ext>
            </a:extLst>
          </p:cNvPr>
          <p:cNvSpPr/>
          <p:nvPr/>
        </p:nvSpPr>
        <p:spPr>
          <a:xfrm rot="10800000">
            <a:off x="7049106" y="2846593"/>
            <a:ext cx="1549400" cy="1485900"/>
          </a:xfrm>
          <a:prstGeom prst="corner">
            <a:avLst>
              <a:gd name="adj1" fmla="val 24379"/>
              <a:gd name="adj2" fmla="val 24975"/>
            </a:avLst>
          </a:prstGeom>
          <a:solidFill>
            <a:srgbClr val="764EC6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E25406-E294-52B9-D0BD-F192900168D0}"/>
              </a:ext>
            </a:extLst>
          </p:cNvPr>
          <p:cNvSpPr/>
          <p:nvPr/>
        </p:nvSpPr>
        <p:spPr>
          <a:xfrm>
            <a:off x="4572000" y="2846593"/>
            <a:ext cx="1485900" cy="353807"/>
          </a:xfrm>
          <a:prstGeom prst="rect">
            <a:avLst/>
          </a:prstGeom>
          <a:solidFill>
            <a:srgbClr val="764EC6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AD46F0B-EEDD-697D-979B-AE0F44BA3888}"/>
              </a:ext>
            </a:extLst>
          </p:cNvPr>
          <p:cNvSpPr/>
          <p:nvPr/>
        </p:nvSpPr>
        <p:spPr>
          <a:xfrm rot="16200000">
            <a:off x="4619442" y="3611580"/>
            <a:ext cx="1162423" cy="342903"/>
          </a:xfrm>
          <a:prstGeom prst="rect">
            <a:avLst/>
          </a:prstGeom>
          <a:solidFill>
            <a:srgbClr val="764EC6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67485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9C9AE-4747-F805-65FC-60A9A5C08C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Evaluating the Determinant of 3 × 3 Matrices (cont.)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E07DB-A103-5169-1FE7-8E7F9632DE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846320"/>
          </a:xfrm>
        </p:spPr>
        <p:txBody>
          <a:bodyPr/>
          <a:lstStyle/>
          <a:p>
            <a:pPr marL="514350" indent="-514350">
              <a:buFont typeface="+mj-lt"/>
              <a:buAutoNum type="alphaLcPeriod" startAt="2"/>
            </a:pPr>
            <a:endParaRPr lang="en-IN" dirty="0"/>
          </a:p>
          <a:p>
            <a:pPr marL="514350" indent="-514350">
              <a:buFont typeface="+mj-lt"/>
              <a:buAutoNum type="alphaLcPeriod" startAt="2"/>
            </a:pPr>
            <a:endParaRPr lang="en-IN" dirty="0"/>
          </a:p>
          <a:p>
            <a:pPr marL="514350" indent="-514350">
              <a:buFont typeface="+mj-lt"/>
              <a:buAutoNum type="alphaLcPeriod" startAt="2"/>
            </a:pPr>
            <a:endParaRPr lang="en-IN" dirty="0"/>
          </a:p>
          <a:p>
            <a:endParaRPr lang="en-IN" dirty="0"/>
          </a:p>
          <a:p>
            <a:pPr marL="514350" indent="-514350">
              <a:buFont typeface="+mj-lt"/>
              <a:buAutoNum type="alphaLcPeriod" startAt="2"/>
            </a:pPr>
            <a:r>
              <a:rPr lang="en-IN" dirty="0"/>
              <a:t>Using Row 1, determine the minors and then simplify.</a:t>
            </a:r>
          </a:p>
          <a:p>
            <a:endParaRPr lang="en-IN" dirty="0"/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81B1A917-4D52-8940-5965-4C59BBBE95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8342209"/>
              </p:ext>
            </p:extLst>
          </p:nvPr>
        </p:nvGraphicFramePr>
        <p:xfrm>
          <a:off x="1143000" y="4343400"/>
          <a:ext cx="3530600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30520" imgH="1600200" progId="Equation.DSMT4">
                  <p:embed/>
                </p:oleObj>
              </mc:Choice>
              <mc:Fallback>
                <p:oleObj name="Equation" r:id="rId2" imgW="3530520" imgH="1600200" progId="Equation.DSMT4">
                  <p:embed/>
                  <p:pic>
                    <p:nvPicPr>
                      <p:cNvPr id="5" name="Object 2">
                        <a:extLst>
                          <a:ext uri="{FF2B5EF4-FFF2-40B4-BE49-F238E27FC236}">
                            <a16:creationId xmlns:a16="http://schemas.microsoft.com/office/drawing/2014/main" id="{4E1FE65F-2FD0-20B9-EDE3-BC719AF4C23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4343400"/>
                        <a:ext cx="3530600" cy="160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1C8A1F1F-3943-4672-EABD-4E8A7C0616E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723875"/>
              </p:ext>
            </p:extLst>
          </p:nvPr>
        </p:nvGraphicFramePr>
        <p:xfrm>
          <a:off x="990600" y="1101592"/>
          <a:ext cx="4572000" cy="19747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05040" imgH="1168200" progId="Equation.DSMT4">
                  <p:embed/>
                </p:oleObj>
              </mc:Choice>
              <mc:Fallback>
                <p:oleObj name="Equation" r:id="rId4" imgW="2705040" imgH="1168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90600" y="1101592"/>
                        <a:ext cx="4572000" cy="197476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503600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D6943-FBBE-CA07-9FC2-8B963435F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Evaluating the Determinant of 3 × 3 Matrices (cont.)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0ACAD0-F77B-D5A0-DBF6-11A516719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754880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39133A67-98B5-4D2C-E883-02AE7E2D49A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8756701"/>
              </p:ext>
            </p:extLst>
          </p:nvPr>
        </p:nvGraphicFramePr>
        <p:xfrm>
          <a:off x="838200" y="1219200"/>
          <a:ext cx="6223000" cy="320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222960" imgH="3200400" progId="Equation.DSMT4">
                  <p:embed/>
                </p:oleObj>
              </mc:Choice>
              <mc:Fallback>
                <p:oleObj name="Equation" r:id="rId2" imgW="6222960" imgH="3200400" progId="Equation.DSMT4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7C0931D6-99C0-7EC4-0547-F66B9ED3A40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38200" y="1219200"/>
                        <a:ext cx="6223000" cy="320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398916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3000"/>
              </a:lnSpc>
            </a:pPr>
            <a:r>
              <a:rPr lang="en-US" dirty="0"/>
              <a:t>Example 4: Solving Equations with Determinants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63440"/>
          </a:xfrm>
        </p:spPr>
        <p:txBody>
          <a:bodyPr/>
          <a:lstStyle/>
          <a:p>
            <a:endParaRPr lang="en-US" dirty="0"/>
          </a:p>
          <a:p>
            <a:r>
              <a:rPr lang="en-US" dirty="0"/>
              <a:t>Solve:</a:t>
            </a:r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r>
              <a:rPr lang="en-US" dirty="0"/>
              <a:t>First, expand the minors and simplify.</a:t>
            </a:r>
          </a:p>
          <a:p>
            <a:endParaRPr lang="en-US" dirty="0"/>
          </a:p>
          <a:p>
            <a:r>
              <a:rPr lang="en-US" dirty="0"/>
              <a:t>          </a:t>
            </a:r>
          </a:p>
          <a:p>
            <a:endParaRPr lang="en-US" dirty="0"/>
          </a:p>
          <a:p>
            <a:r>
              <a:rPr lang="en-US" dirty="0"/>
              <a:t>                </a:t>
            </a:r>
          </a:p>
        </p:txBody>
      </p:sp>
      <p:graphicFrame>
        <p:nvGraphicFramePr>
          <p:cNvPr id="8806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5209111"/>
              </p:ext>
            </p:extLst>
          </p:nvPr>
        </p:nvGraphicFramePr>
        <p:xfrm>
          <a:off x="1524000" y="1290638"/>
          <a:ext cx="2260600" cy="154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260440" imgH="1549080" progId="Equation.DSMT4">
                  <p:embed/>
                </p:oleObj>
              </mc:Choice>
              <mc:Fallback>
                <p:oleObj name="Equation" r:id="rId3" imgW="2260440" imgH="1549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290638"/>
                        <a:ext cx="2260600" cy="154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273F74C4-2B14-1530-D0AF-C7771E6CFD6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7508953"/>
              </p:ext>
            </p:extLst>
          </p:nvPr>
        </p:nvGraphicFramePr>
        <p:xfrm>
          <a:off x="488950" y="3784600"/>
          <a:ext cx="6718300" cy="215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6717960" imgH="2158920" progId="Equation.DSMT4">
                  <p:embed/>
                </p:oleObj>
              </mc:Choice>
              <mc:Fallback>
                <p:oleObj name="Equation" r:id="rId5" imgW="6717960" imgH="2158920" progId="Equation.DSMT4">
                  <p:embed/>
                  <p:pic>
                    <p:nvPicPr>
                      <p:cNvPr id="8806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50" y="3784600"/>
                        <a:ext cx="6718300" cy="215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4225C4-4C07-EB28-B89D-CD3BC7C1BD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Solving Equations with Determinants (cont.)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711B7-FA03-3426-18DE-FAA6867CCC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Now, set this expression equal to 53 and solve the resulting equation.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629B1F9E-2C24-0DAB-79C0-39073AF60AE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1133867"/>
              </p:ext>
            </p:extLst>
          </p:nvPr>
        </p:nvGraphicFramePr>
        <p:xfrm>
          <a:off x="685800" y="1277284"/>
          <a:ext cx="2847258" cy="14659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82680" imgH="660240" progId="Equation.DSMT4">
                  <p:embed/>
                </p:oleObj>
              </mc:Choice>
              <mc:Fallback>
                <p:oleObj name="Equation" r:id="rId2" imgW="1282680" imgH="660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85800" y="1277284"/>
                        <a:ext cx="2847258" cy="14659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D1C1429B-5096-E8D9-B655-CF194AC73F0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8785688"/>
              </p:ext>
            </p:extLst>
          </p:nvPr>
        </p:nvGraphicFramePr>
        <p:xfrm>
          <a:off x="756168" y="3733800"/>
          <a:ext cx="3081689" cy="13017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73120" imgH="622080" progId="Equation.DSMT4">
                  <p:embed/>
                </p:oleObj>
              </mc:Choice>
              <mc:Fallback>
                <p:oleObj name="Equation" r:id="rId4" imgW="1473120" imgH="6220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56168" y="3733800"/>
                        <a:ext cx="3081689" cy="13017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291734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3000"/>
              </a:lnSpc>
            </a:pPr>
            <a:r>
              <a:rPr lang="en-US" dirty="0"/>
              <a:t>Example 5: Evaluating Determinants with a Graphing Calculator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a graphing calculator to find the value of </a:t>
            </a:r>
            <a:r>
              <a:rPr lang="en-US" i="0" dirty="0">
                <a:latin typeface="+mj-lt"/>
              </a:rPr>
              <a:t>det⁡(</a:t>
            </a:r>
            <a:r>
              <a:rPr lang="en-US" i="1" dirty="0">
                <a:latin typeface="+mj-lt"/>
              </a:rPr>
              <a:t>A</a:t>
            </a:r>
            <a:r>
              <a:rPr lang="en-US" i="0" dirty="0">
                <a:latin typeface="+mj-lt"/>
              </a:rPr>
              <a:t>) </a:t>
            </a:r>
            <a:r>
              <a:rPr lang="en-US" dirty="0"/>
              <a:t>for the following matrix.</a:t>
            </a:r>
          </a:p>
          <a:p>
            <a:r>
              <a:rPr lang="en-US" dirty="0"/>
              <a:t>      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108DC508-2E8B-9305-9773-F2B37EE977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0812453"/>
              </p:ext>
            </p:extLst>
          </p:nvPr>
        </p:nvGraphicFramePr>
        <p:xfrm>
          <a:off x="3378200" y="2514600"/>
          <a:ext cx="1968500" cy="154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968480" imgH="1549080" progId="Equation.DSMT4">
                  <p:embed/>
                </p:oleObj>
              </mc:Choice>
              <mc:Fallback>
                <p:oleObj name="Equation" r:id="rId3" imgW="1968480" imgH="1549080" progId="Equation.DSMT4">
                  <p:embed/>
                  <p:pic>
                    <p:nvPicPr>
                      <p:cNvPr id="8806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8200" y="2514600"/>
                        <a:ext cx="1968500" cy="154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ts val="3000"/>
              </a:lnSpc>
            </a:pPr>
            <a:r>
              <a:rPr lang="en-US" dirty="0"/>
              <a:t>Example 5: Evaluating Determinants with a Graphing Calculator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</a:t>
            </a:r>
          </a:p>
          <a:p>
            <a:r>
              <a:rPr lang="en-US" b="1" dirty="0"/>
              <a:t>Step 1: </a:t>
            </a:r>
            <a:r>
              <a:rPr lang="en-US" dirty="0"/>
              <a:t>Press        </a:t>
            </a:r>
            <a:r>
              <a:rPr lang="en-US" dirty="0">
                <a:solidFill>
                  <a:srgbClr val="002060"/>
                </a:solidFill>
              </a:rPr>
              <a:t>MATRIX</a:t>
            </a:r>
            <a:r>
              <a:rPr lang="en-US" dirty="0"/>
              <a:t>, then go to the </a:t>
            </a:r>
            <a:r>
              <a:rPr lang="en-US" dirty="0">
                <a:solidFill>
                  <a:srgbClr val="002060"/>
                </a:solidFill>
                <a:latin typeface="Ti86pc" pitchFamily="49" charset="0"/>
              </a:rPr>
              <a:t>EDIT</a:t>
            </a:r>
            <a:r>
              <a:rPr lang="en-US" dirty="0"/>
              <a:t> menu. Press           to open matrix </a:t>
            </a:r>
            <a:r>
              <a:rPr lang="en-US" i="0" dirty="0">
                <a:solidFill>
                  <a:srgbClr val="002060"/>
                </a:solidFill>
                <a:latin typeface="+mj-lt"/>
              </a:rPr>
              <a:t>[A]</a:t>
            </a:r>
            <a:r>
              <a:rPr lang="en-US" i="0" dirty="0">
                <a:latin typeface="+mj-lt"/>
              </a:rPr>
              <a:t>. </a:t>
            </a:r>
            <a:r>
              <a:rPr lang="en-US" dirty="0"/>
              <a:t>Enter the appropriate dimensions (in this case, 3 </a:t>
            </a:r>
            <a:r>
              <a:rPr lang="en-US" i="0" dirty="0">
                <a:latin typeface="+mj-lt"/>
                <a:ea typeface="Cambria Math" panose="02040503050406030204" pitchFamily="18" charset="0"/>
              </a:rPr>
              <a:t>× </a:t>
            </a:r>
            <a:r>
              <a:rPr lang="en-US" dirty="0"/>
              <a:t>3) and coefficients in matrix </a:t>
            </a:r>
            <a:r>
              <a:rPr lang="en-US" i="1" dirty="0">
                <a:latin typeface="+mj-lt"/>
              </a:rPr>
              <a:t>A</a:t>
            </a:r>
            <a:r>
              <a:rPr lang="en-US" dirty="0"/>
              <a:t>. The display should appear as follows.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E0BF853-AD43-5B3F-365D-3EA501F295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600" y="1905000"/>
            <a:ext cx="476316" cy="30484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E6C2B54-7346-05C0-E988-2EEBF2FB5D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71600" y="2286000"/>
            <a:ext cx="790685" cy="33342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917AF02-3C9E-D12F-5F45-BC43AC70454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95600" y="3657600"/>
            <a:ext cx="2915057" cy="20767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0027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Definition: Determinant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4676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C00000"/>
                </a:solidFill>
              </a:rPr>
              <a:t>determinant</a:t>
            </a:r>
            <a:r>
              <a:rPr lang="en-US" dirty="0">
                <a:solidFill>
                  <a:srgbClr val="000000"/>
                </a:solidFill>
              </a:rPr>
              <a:t> is a real number associated with a square array of real numbers and is indicated by enclosing the array between two vertical bars. For a matrix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the corresponding determinant is designated as </a:t>
            </a:r>
            <a:r>
              <a:rPr lang="en-US" i="0" dirty="0">
                <a:solidFill>
                  <a:srgbClr val="000000"/>
                </a:solidFill>
                <a:latin typeface="+mj-lt"/>
              </a:rPr>
              <a:t>det⁡(</a:t>
            </a:r>
            <a:r>
              <a:rPr lang="en-US" i="1" dirty="0">
                <a:solidFill>
                  <a:srgbClr val="000000"/>
                </a:solidFill>
                <a:latin typeface="+mj-lt"/>
              </a:rPr>
              <a:t>A</a:t>
            </a:r>
            <a:r>
              <a:rPr lang="en-US" i="0" dirty="0">
                <a:solidFill>
                  <a:srgbClr val="000000"/>
                </a:solidFill>
                <a:latin typeface="+mj-lt"/>
              </a:rPr>
              <a:t>) </a:t>
            </a:r>
            <a:r>
              <a:rPr lang="en-US" dirty="0">
                <a:solidFill>
                  <a:srgbClr val="000000"/>
                </a:solidFill>
              </a:rPr>
              <a:t>and is read “determinant of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.”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168240-5727-5428-440C-1FE0CBD59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Evaluating Determinants with a Graphing Calculator (cont.)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232FF6-A940-09A2-B20F-9C6B986B24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2: </a:t>
            </a:r>
            <a:r>
              <a:rPr lang="en-US" dirty="0"/>
              <a:t>Press        </a:t>
            </a:r>
            <a:r>
              <a:rPr lang="en-US" dirty="0">
                <a:solidFill>
                  <a:srgbClr val="002060"/>
                </a:solidFill>
              </a:rPr>
              <a:t>QUIT</a:t>
            </a:r>
            <a:r>
              <a:rPr lang="en-US" dirty="0"/>
              <a:t> to exit the matrix edit menu. Next, press         </a:t>
            </a:r>
            <a:r>
              <a:rPr lang="en-US" dirty="0">
                <a:solidFill>
                  <a:srgbClr val="002060"/>
                </a:solidFill>
              </a:rPr>
              <a:t>MATRIX</a:t>
            </a:r>
            <a:r>
              <a:rPr lang="en-US" dirty="0"/>
              <a:t> and go to the          menu. On the          menu, choose </a:t>
            </a:r>
            <a:r>
              <a:rPr lang="en-US" dirty="0">
                <a:solidFill>
                  <a:srgbClr val="002060"/>
                </a:solidFill>
              </a:rPr>
              <a:t>det (</a:t>
            </a:r>
            <a:r>
              <a:rPr lang="en-US" dirty="0"/>
              <a:t> and press         .</a:t>
            </a:r>
          </a:p>
          <a:p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092F1F4-DE8E-0445-6E9E-0937CA153C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1371600"/>
            <a:ext cx="476316" cy="30484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9278C3E-6C4A-FCAC-3732-8BE6CF4BC7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6442" y="1814542"/>
            <a:ext cx="476316" cy="30484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AEBF0E7-4386-641D-E440-2E83E696A9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0691" y="1844126"/>
            <a:ext cx="581106" cy="28579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AA5ECA1-9234-9F32-C59D-DB8DC168AF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3000" y="2286000"/>
            <a:ext cx="581106" cy="28579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53D44B4E-903E-1F66-3078-0386F260C6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2200" y="2257421"/>
            <a:ext cx="638264" cy="31436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3F418C5-4170-92B9-8CA0-38843FF19BD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95600" y="2971800"/>
            <a:ext cx="2962688" cy="21720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3994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56D04B-2DCB-93A2-D794-CEC7A1DD13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Evaluating Determinants with a Graphing Calculator (cont.)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FB0B3E-B335-4249-7F67-56C71A955A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3: </a:t>
            </a:r>
            <a:r>
              <a:rPr lang="en-US" dirty="0"/>
              <a:t>Press        </a:t>
            </a:r>
            <a:r>
              <a:rPr lang="en-US" dirty="0">
                <a:solidFill>
                  <a:srgbClr val="002060"/>
                </a:solidFill>
              </a:rPr>
              <a:t>MATRIX</a:t>
            </a:r>
            <a:r>
              <a:rPr lang="en-US" dirty="0"/>
              <a:t> again and on the </a:t>
            </a:r>
            <a:r>
              <a:rPr lang="en-US" dirty="0">
                <a:solidFill>
                  <a:srgbClr val="002060"/>
                </a:solidFill>
              </a:rPr>
              <a:t>NAMES</a:t>
            </a:r>
            <a:r>
              <a:rPr lang="en-US" dirty="0"/>
              <a:t> menu, choose </a:t>
            </a:r>
            <a:r>
              <a:rPr lang="en-US" dirty="0">
                <a:solidFill>
                  <a:srgbClr val="002060"/>
                </a:solidFill>
              </a:rPr>
              <a:t>[A]</a:t>
            </a:r>
            <a:r>
              <a:rPr lang="en-US" i="0" dirty="0">
                <a:solidFill>
                  <a:srgbClr val="002060"/>
                </a:solidFill>
                <a:latin typeface="+mj-lt"/>
              </a:rPr>
              <a:t> 3 </a:t>
            </a:r>
            <a:r>
              <a:rPr lang="en-US" i="0" dirty="0">
                <a:solidFill>
                  <a:srgbClr val="002060"/>
                </a:solidFill>
                <a:latin typeface="+mj-lt"/>
                <a:ea typeface="Cambria Math" panose="02040503050406030204" pitchFamily="18" charset="0"/>
              </a:rPr>
              <a:t>× </a:t>
            </a:r>
            <a:r>
              <a:rPr lang="en-US" i="0" dirty="0">
                <a:solidFill>
                  <a:srgbClr val="002060"/>
                </a:solidFill>
                <a:latin typeface="+mj-lt"/>
              </a:rPr>
              <a:t>3</a:t>
            </a:r>
            <a:r>
              <a:rPr lang="en-US" dirty="0"/>
              <a:t>. Press          and press      .</a:t>
            </a:r>
            <a:endParaRPr lang="en-IN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9E47CC9-EFEB-6CFA-79C8-69159D093B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5484" y="1371557"/>
            <a:ext cx="476316" cy="30484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F2D43E0-2E9B-71C1-C8C8-297693A2ABB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0536" y="1815353"/>
            <a:ext cx="638264" cy="31436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5898C29-40CC-3592-8756-32F291AD5C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00852" y="1796300"/>
            <a:ext cx="342948" cy="33342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1A198C9-ABCB-9B41-57F7-0A5E1EEDC7F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71237" y="2514600"/>
            <a:ext cx="3677163" cy="2686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781971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8B188-388C-94B5-0CB6-137C84409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Evaluating Determinants with a Graphing Calculator (cont.)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053BE7-59D9-2A0E-0893-DAC35D1037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Step 4: </a:t>
            </a:r>
            <a:r>
              <a:rPr lang="en-US" dirty="0"/>
              <a:t>Press         and the display will appear with the solution, </a:t>
            </a:r>
            <a:r>
              <a:rPr lang="en-US" i="0" dirty="0">
                <a:latin typeface="+mj-lt"/>
              </a:rPr>
              <a:t>det⁡(</a:t>
            </a:r>
            <a:r>
              <a:rPr lang="en-US" i="1" dirty="0">
                <a:latin typeface="+mj-lt"/>
              </a:rPr>
              <a:t>A</a:t>
            </a:r>
            <a:r>
              <a:rPr lang="en-US" i="0" dirty="0">
                <a:latin typeface="+mj-lt"/>
              </a:rPr>
              <a:t>) = ─67</a:t>
            </a:r>
            <a:r>
              <a:rPr lang="en-US" dirty="0"/>
              <a:t>.</a:t>
            </a:r>
            <a:endParaRPr lang="en-IN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BA0556E-3180-6EF3-3FD7-8E25D6E100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6885" y="1414630"/>
            <a:ext cx="657317" cy="29531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B9A1E51-D3B8-ABB9-B07C-361305BB4F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2944" y="2590800"/>
            <a:ext cx="3658111" cy="26292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136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Definition: Determinant of a 2 × 2 Matrix 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63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algn="ctr">
              <a:defRPr/>
            </a:pPr>
            <a:r>
              <a:rPr lang="en-US" b="1" dirty="0">
                <a:solidFill>
                  <a:srgbClr val="000000"/>
                </a:solidFill>
              </a:rPr>
              <a:t> </a:t>
            </a:r>
          </a:p>
        </p:txBody>
      </p:sp>
      <p:graphicFrame>
        <p:nvGraphicFramePr>
          <p:cNvPr id="788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9016499"/>
              </p:ext>
            </p:extLst>
          </p:nvPr>
        </p:nvGraphicFramePr>
        <p:xfrm>
          <a:off x="838200" y="1951416"/>
          <a:ext cx="58293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829120" imgH="1015920" progId="Equation.DSMT4">
                  <p:embed/>
                </p:oleObj>
              </mc:Choice>
              <mc:Fallback>
                <p:oleObj name="Equation" r:id="rId2" imgW="5829120" imgH="10159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951416"/>
                        <a:ext cx="58293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2107705"/>
              </p:ext>
            </p:extLst>
          </p:nvPr>
        </p:nvGraphicFramePr>
        <p:xfrm>
          <a:off x="838200" y="3150296"/>
          <a:ext cx="47371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736880" imgH="1028520" progId="Equation.DSMT4">
                  <p:embed/>
                </p:oleObj>
              </mc:Choice>
              <mc:Fallback>
                <p:oleObj name="Equation" r:id="rId4" imgW="4736880" imgH="10285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150296"/>
                        <a:ext cx="47371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6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0500749"/>
              </p:ext>
            </p:extLst>
          </p:nvPr>
        </p:nvGraphicFramePr>
        <p:xfrm>
          <a:off x="719138" y="4791075"/>
          <a:ext cx="25400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39800" imgH="1091880" progId="Equation.DSMT4">
                  <p:embed/>
                </p:oleObj>
              </mc:Choice>
              <mc:Fallback>
                <p:oleObj name="Equation" r:id="rId2" imgW="2539800" imgH="10918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9138" y="4791075"/>
                        <a:ext cx="25400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1912515"/>
              </p:ext>
            </p:extLst>
          </p:nvPr>
        </p:nvGraphicFramePr>
        <p:xfrm>
          <a:off x="643467" y="3124200"/>
          <a:ext cx="2933700" cy="149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33640" imgH="1498320" progId="Equation.DSMT4">
                  <p:embed/>
                </p:oleObj>
              </mc:Choice>
              <mc:Fallback>
                <p:oleObj name="Equation" r:id="rId4" imgW="2933640" imgH="1498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467" y="3124200"/>
                        <a:ext cx="2933700" cy="149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12844"/>
              </p:ext>
            </p:extLst>
          </p:nvPr>
        </p:nvGraphicFramePr>
        <p:xfrm>
          <a:off x="643467" y="1816381"/>
          <a:ext cx="26924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92080" imgH="1091880" progId="Equation.DSMT4">
                  <p:embed/>
                </p:oleObj>
              </mc:Choice>
              <mc:Fallback>
                <p:oleObj name="Equation" r:id="rId6" imgW="2692080" imgH="1091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467" y="1816381"/>
                        <a:ext cx="26924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Evaluating the Determinant of 2 × 2 Matrices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Evaluate the determinant for each square matrix.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6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1947830"/>
              </p:ext>
            </p:extLst>
          </p:nvPr>
        </p:nvGraphicFramePr>
        <p:xfrm>
          <a:off x="604838" y="4773613"/>
          <a:ext cx="28956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95480" imgH="1091880" progId="Equation.DSMT4">
                  <p:embed/>
                </p:oleObj>
              </mc:Choice>
              <mc:Fallback>
                <p:oleObj name="Equation" r:id="rId2" imgW="2895480" imgH="1091880" progId="Equation.DSMT4">
                  <p:embed/>
                  <p:pic>
                    <p:nvPicPr>
                      <p:cNvPr id="2061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838" y="4773613"/>
                        <a:ext cx="28956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8995660"/>
              </p:ext>
            </p:extLst>
          </p:nvPr>
        </p:nvGraphicFramePr>
        <p:xfrm>
          <a:off x="533400" y="2994025"/>
          <a:ext cx="3225800" cy="149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225600" imgH="1498320" progId="Equation.DSMT4">
                  <p:embed/>
                </p:oleObj>
              </mc:Choice>
              <mc:Fallback>
                <p:oleObj name="Equation" r:id="rId4" imgW="3225600" imgH="1498320" progId="Equation.DSMT4">
                  <p:embed/>
                  <p:pic>
                    <p:nvPicPr>
                      <p:cNvPr id="205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994025"/>
                        <a:ext cx="3225800" cy="149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0045817"/>
              </p:ext>
            </p:extLst>
          </p:nvPr>
        </p:nvGraphicFramePr>
        <p:xfrm>
          <a:off x="533400" y="1811338"/>
          <a:ext cx="29718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71800" imgH="1091880" progId="Equation.DSMT4">
                  <p:embed/>
                </p:oleObj>
              </mc:Choice>
              <mc:Fallback>
                <p:oleObj name="Equation" r:id="rId6" imgW="2971800" imgH="1091880" progId="Equation.DSMT4">
                  <p:embed/>
                  <p:pic>
                    <p:nvPicPr>
                      <p:cNvPr id="205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11338"/>
                        <a:ext cx="2971800" cy="1092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Evaluating the Determinant of 2 × 2 Matrices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63440"/>
          </a:xfrm>
        </p:spPr>
        <p:txBody>
          <a:bodyPr/>
          <a:lstStyle/>
          <a:p>
            <a:r>
              <a:rPr lang="en-US" b="1" dirty="0"/>
              <a:t>Solution</a:t>
            </a:r>
          </a:p>
        </p:txBody>
      </p:sp>
      <p:graphicFrame>
        <p:nvGraphicFramePr>
          <p:cNvPr id="205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41663771"/>
              </p:ext>
            </p:extLst>
          </p:nvPr>
        </p:nvGraphicFramePr>
        <p:xfrm>
          <a:off x="3716866" y="2130777"/>
          <a:ext cx="2044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44440" imgH="469800" progId="Equation.DSMT4">
                  <p:embed/>
                </p:oleObj>
              </mc:Choice>
              <mc:Fallback>
                <p:oleObj name="Equation" r:id="rId8" imgW="2044440" imgH="469800" progId="Equation.DSMT4">
                  <p:embed/>
                  <p:pic>
                    <p:nvPicPr>
                      <p:cNvPr id="205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6866" y="2130777"/>
                        <a:ext cx="2044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2433201"/>
              </p:ext>
            </p:extLst>
          </p:nvPr>
        </p:nvGraphicFramePr>
        <p:xfrm>
          <a:off x="5818011" y="2206977"/>
          <a:ext cx="1346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46040" imgH="291960" progId="Equation.DSMT4">
                  <p:embed/>
                </p:oleObj>
              </mc:Choice>
              <mc:Fallback>
                <p:oleObj name="Equation" r:id="rId10" imgW="1346040" imgH="291960" progId="Equation.DSMT4">
                  <p:embed/>
                  <p:pic>
                    <p:nvPicPr>
                      <p:cNvPr id="205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8011" y="2206977"/>
                        <a:ext cx="1346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3045565"/>
              </p:ext>
            </p:extLst>
          </p:nvPr>
        </p:nvGraphicFramePr>
        <p:xfrm>
          <a:off x="7200900" y="2198511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76240" imgH="291960" progId="Equation.DSMT4">
                  <p:embed/>
                </p:oleObj>
              </mc:Choice>
              <mc:Fallback>
                <p:oleObj name="Equation" r:id="rId12" imgW="876240" imgH="291960" progId="Equation.DSMT4">
                  <p:embed/>
                  <p:pic>
                    <p:nvPicPr>
                      <p:cNvPr id="205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00900" y="2198511"/>
                        <a:ext cx="876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0761606"/>
              </p:ext>
            </p:extLst>
          </p:nvPr>
        </p:nvGraphicFramePr>
        <p:xfrm>
          <a:off x="3813175" y="3268663"/>
          <a:ext cx="24257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425680" imgH="888840" progId="Equation.DSMT4">
                  <p:embed/>
                </p:oleObj>
              </mc:Choice>
              <mc:Fallback>
                <p:oleObj name="Equation" r:id="rId14" imgW="2425680" imgH="888840" progId="Equation.DSMT4">
                  <p:embed/>
                  <p:pic>
                    <p:nvPicPr>
                      <p:cNvPr id="205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3175" y="3268663"/>
                        <a:ext cx="24257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6309836"/>
              </p:ext>
            </p:extLst>
          </p:nvPr>
        </p:nvGraphicFramePr>
        <p:xfrm>
          <a:off x="6299200" y="3581400"/>
          <a:ext cx="1333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33440" imgH="291960" progId="Equation.DSMT4">
                  <p:embed/>
                </p:oleObj>
              </mc:Choice>
              <mc:Fallback>
                <p:oleObj name="Equation" r:id="rId16" imgW="1333440" imgH="291960" progId="Equation.DSMT4">
                  <p:embed/>
                  <p:pic>
                    <p:nvPicPr>
                      <p:cNvPr id="205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99200" y="3581400"/>
                        <a:ext cx="1333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0638358"/>
              </p:ext>
            </p:extLst>
          </p:nvPr>
        </p:nvGraphicFramePr>
        <p:xfrm>
          <a:off x="7670800" y="3589866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863280" imgH="279360" progId="Equation.DSMT4">
                  <p:embed/>
                </p:oleObj>
              </mc:Choice>
              <mc:Fallback>
                <p:oleObj name="Equation" r:id="rId18" imgW="863280" imgH="279360" progId="Equation.DSMT4">
                  <p:embed/>
                  <p:pic>
                    <p:nvPicPr>
                      <p:cNvPr id="206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70800" y="3589866"/>
                        <a:ext cx="863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2796414"/>
              </p:ext>
            </p:extLst>
          </p:nvPr>
        </p:nvGraphicFramePr>
        <p:xfrm>
          <a:off x="3581400" y="5091288"/>
          <a:ext cx="1968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968480" imgH="469800" progId="Equation.DSMT4">
                  <p:embed/>
                </p:oleObj>
              </mc:Choice>
              <mc:Fallback>
                <p:oleObj name="Equation" r:id="rId20" imgW="1968480" imgH="469800" progId="Equation.DSMT4">
                  <p:embed/>
                  <p:pic>
                    <p:nvPicPr>
                      <p:cNvPr id="2062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5091288"/>
                        <a:ext cx="1968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3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6405216"/>
              </p:ext>
            </p:extLst>
          </p:nvPr>
        </p:nvGraphicFramePr>
        <p:xfrm>
          <a:off x="5607756" y="5170311"/>
          <a:ext cx="13081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307880" imgH="279360" progId="Equation.DSMT4">
                  <p:embed/>
                </p:oleObj>
              </mc:Choice>
              <mc:Fallback>
                <p:oleObj name="Equation" r:id="rId22" imgW="1307880" imgH="279360" progId="Equation.DSMT4">
                  <p:embed/>
                  <p:pic>
                    <p:nvPicPr>
                      <p:cNvPr id="2063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7756" y="5170311"/>
                        <a:ext cx="13081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2338355"/>
              </p:ext>
            </p:extLst>
          </p:nvPr>
        </p:nvGraphicFramePr>
        <p:xfrm>
          <a:off x="6949722" y="5159022"/>
          <a:ext cx="495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495000" imgH="291960" progId="Equation.DSMT4">
                  <p:embed/>
                </p:oleObj>
              </mc:Choice>
              <mc:Fallback>
                <p:oleObj name="Equation" r:id="rId24" imgW="495000" imgH="291960" progId="Equation.DSMT4">
                  <p:embed/>
                  <p:pic>
                    <p:nvPicPr>
                      <p:cNvPr id="2064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9722" y="5159022"/>
                        <a:ext cx="495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68045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Finding Minors of a Determinant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63440"/>
          </a:xfrm>
        </p:spPr>
        <p:txBody>
          <a:bodyPr/>
          <a:lstStyle/>
          <a:p>
            <a:r>
              <a:rPr lang="en-US" dirty="0"/>
              <a:t>Given the following determinant, find the minor of each chosen entry.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a. </a:t>
            </a:r>
            <a:r>
              <a:rPr lang="en-US" b="0" i="1" dirty="0">
                <a:latin typeface="+mj-lt"/>
              </a:rPr>
              <a:t>a</a:t>
            </a:r>
            <a:r>
              <a:rPr lang="en-US" baseline="-25000" dirty="0"/>
              <a:t>13</a:t>
            </a:r>
            <a:r>
              <a:rPr lang="en-US" i="0" dirty="0">
                <a:latin typeface="+mj-lt"/>
              </a:rPr>
              <a:t>                               b. </a:t>
            </a:r>
            <a:r>
              <a:rPr lang="en-US" i="1" dirty="0">
                <a:latin typeface="+mj-lt"/>
              </a:rPr>
              <a:t>a</a:t>
            </a:r>
            <a:r>
              <a:rPr lang="en-US" b="0" i="0" baseline="-25000" dirty="0">
                <a:latin typeface="+mj-lt"/>
              </a:rPr>
              <a:t>22</a:t>
            </a:r>
            <a:r>
              <a:rPr lang="en-US" i="0" dirty="0">
                <a:latin typeface="+mj-lt"/>
              </a:rPr>
              <a:t>                            c. </a:t>
            </a:r>
            <a:r>
              <a:rPr lang="en-US" i="1" dirty="0">
                <a:latin typeface="+mj-lt"/>
              </a:rPr>
              <a:t>a</a:t>
            </a:r>
            <a:r>
              <a:rPr lang="en-US" i="0" baseline="-25000" dirty="0">
                <a:latin typeface="+mj-lt"/>
              </a:rPr>
              <a:t>3</a:t>
            </a:r>
            <a:r>
              <a:rPr lang="en-US" b="0" i="0" baseline="-25000" dirty="0">
                <a:latin typeface="+mj-lt"/>
              </a:rPr>
              <a:t>1</a:t>
            </a:r>
            <a:r>
              <a:rPr lang="en-US" dirty="0"/>
              <a:t> 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ED201C93-2102-4A5B-8DC1-A892A0867D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317393"/>
              </p:ext>
            </p:extLst>
          </p:nvPr>
        </p:nvGraphicFramePr>
        <p:xfrm>
          <a:off x="2487613" y="2292350"/>
          <a:ext cx="3302000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01920" imgH="1600200" progId="Equation.DSMT4">
                  <p:embed/>
                </p:oleObj>
              </mc:Choice>
              <mc:Fallback>
                <p:oleObj name="Equation" r:id="rId2" imgW="3301920" imgH="1600200" progId="Equation.DSMT4">
                  <p:embed/>
                  <p:pic>
                    <p:nvPicPr>
                      <p:cNvPr id="8294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7613" y="2292350"/>
                        <a:ext cx="3302000" cy="160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41122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Finding Minors of a Determinant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63440"/>
          </a:xfrm>
        </p:spPr>
        <p:txBody>
          <a:bodyPr>
            <a:normAutofit/>
          </a:bodyPr>
          <a:lstStyle/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To find the minor of </a:t>
            </a:r>
            <a:r>
              <a:rPr lang="en-US" i="1" dirty="0">
                <a:latin typeface="+mj-lt"/>
              </a:rPr>
              <a:t>a</a:t>
            </a:r>
            <a:r>
              <a:rPr lang="en-US" b="0" i="0" baseline="-25000" dirty="0">
                <a:latin typeface="+mj-lt"/>
              </a:rPr>
              <a:t>13</a:t>
            </a:r>
            <a:r>
              <a:rPr lang="en-US" dirty="0"/>
              <a:t>, we need to mentally cross out the first row and the third column. The remaining entries in the determinant form the minor of </a:t>
            </a:r>
            <a:r>
              <a:rPr lang="en-US" i="1" dirty="0">
                <a:latin typeface="+mj-lt"/>
              </a:rPr>
              <a:t>a</a:t>
            </a:r>
            <a:r>
              <a:rPr lang="en-US" i="0" baseline="-25000" dirty="0">
                <a:latin typeface="+mj-lt"/>
              </a:rPr>
              <a:t>13</a:t>
            </a:r>
            <a:r>
              <a:rPr lang="en-US" dirty="0"/>
              <a:t>.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ED201C93-2102-4A5B-8DC1-A892A0867D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9293651"/>
              </p:ext>
            </p:extLst>
          </p:nvPr>
        </p:nvGraphicFramePr>
        <p:xfrm>
          <a:off x="2514600" y="3886200"/>
          <a:ext cx="1930400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30320" imgH="1600200" progId="Equation.DSMT4">
                  <p:embed/>
                </p:oleObj>
              </mc:Choice>
              <mc:Fallback>
                <p:oleObj name="Equation" r:id="rId2" imgW="1930320" imgH="160020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ED201C93-2102-4A5B-8DC1-A892A0867D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3886200"/>
                        <a:ext cx="1930400" cy="160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06FAD88-5353-36C6-B8B2-13E460BFF1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6448640"/>
              </p:ext>
            </p:extLst>
          </p:nvPr>
        </p:nvGraphicFramePr>
        <p:xfrm>
          <a:off x="5480050" y="4140200"/>
          <a:ext cx="13081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07880" imgH="1091880" progId="Equation.DSMT4">
                  <p:embed/>
                </p:oleObj>
              </mc:Choice>
              <mc:Fallback>
                <p:oleObj name="Equation" r:id="rId4" imgW="1307880" imgH="1091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480050" y="4140200"/>
                        <a:ext cx="1308100" cy="1092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235FB2F-3C3E-E9DB-ECB1-E1A12B130A2D}"/>
              </a:ext>
            </a:extLst>
          </p:cNvPr>
          <p:cNvCxnSpPr>
            <a:cxnSpLocks/>
          </p:cNvCxnSpPr>
          <p:nvPr/>
        </p:nvCxnSpPr>
        <p:spPr>
          <a:xfrm>
            <a:off x="4572000" y="4686300"/>
            <a:ext cx="685800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L-Shape 5">
            <a:extLst>
              <a:ext uri="{FF2B5EF4-FFF2-40B4-BE49-F238E27FC236}">
                <a16:creationId xmlns:a16="http://schemas.microsoft.com/office/drawing/2014/main" id="{1B1705F4-CF18-83E5-7026-0FCCE84D790C}"/>
              </a:ext>
            </a:extLst>
          </p:cNvPr>
          <p:cNvSpPr/>
          <p:nvPr/>
        </p:nvSpPr>
        <p:spPr>
          <a:xfrm rot="10800000">
            <a:off x="2590800" y="3962400"/>
            <a:ext cx="1758950" cy="1447800"/>
          </a:xfrm>
          <a:prstGeom prst="corner">
            <a:avLst>
              <a:gd name="adj1" fmla="val 24379"/>
              <a:gd name="adj2" fmla="val 24379"/>
            </a:avLst>
          </a:prstGeom>
          <a:solidFill>
            <a:srgbClr val="764EC6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79926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Finding Minors of a Determinant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6344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To find the minor of </a:t>
            </a:r>
            <a:r>
              <a:rPr lang="en-US" i="1" dirty="0">
                <a:latin typeface="+mj-lt"/>
              </a:rPr>
              <a:t>a</a:t>
            </a:r>
            <a:r>
              <a:rPr lang="en-US" b="0" i="0" baseline="-25000" dirty="0">
                <a:latin typeface="+mj-lt"/>
              </a:rPr>
              <a:t>22</a:t>
            </a:r>
            <a:r>
              <a:rPr lang="en-US" dirty="0"/>
              <a:t>, we need to mentally cross out the second row and the second column.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ED201C93-2102-4A5B-8DC1-A892A0867DE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9056920"/>
              </p:ext>
            </p:extLst>
          </p:nvPr>
        </p:nvGraphicFramePr>
        <p:xfrm>
          <a:off x="2209800" y="2628900"/>
          <a:ext cx="1930400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30320" imgH="1600200" progId="Equation.DSMT4">
                  <p:embed/>
                </p:oleObj>
              </mc:Choice>
              <mc:Fallback>
                <p:oleObj name="Equation" r:id="rId2" imgW="1930320" imgH="160020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ED201C93-2102-4A5B-8DC1-A892A0867D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628900"/>
                        <a:ext cx="1930400" cy="160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06FAD88-5353-36C6-B8B2-13E460BFF1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155822"/>
              </p:ext>
            </p:extLst>
          </p:nvPr>
        </p:nvGraphicFramePr>
        <p:xfrm>
          <a:off x="5175250" y="2882900"/>
          <a:ext cx="13081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07880" imgH="1091880" progId="Equation.DSMT4">
                  <p:embed/>
                </p:oleObj>
              </mc:Choice>
              <mc:Fallback>
                <p:oleObj name="Equation" r:id="rId4" imgW="1307880" imgH="10918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406FAD88-5353-36C6-B8B2-13E460BFF1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175250" y="2882900"/>
                        <a:ext cx="1308100" cy="1092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235FB2F-3C3E-E9DB-ECB1-E1A12B130A2D}"/>
              </a:ext>
            </a:extLst>
          </p:cNvPr>
          <p:cNvCxnSpPr>
            <a:cxnSpLocks/>
          </p:cNvCxnSpPr>
          <p:nvPr/>
        </p:nvCxnSpPr>
        <p:spPr>
          <a:xfrm>
            <a:off x="4267200" y="3429000"/>
            <a:ext cx="685800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ross 5">
            <a:extLst>
              <a:ext uri="{FF2B5EF4-FFF2-40B4-BE49-F238E27FC236}">
                <a16:creationId xmlns:a16="http://schemas.microsoft.com/office/drawing/2014/main" id="{52692876-34C5-DE94-F603-116C1CE8CFC1}"/>
              </a:ext>
            </a:extLst>
          </p:cNvPr>
          <p:cNvSpPr/>
          <p:nvPr/>
        </p:nvSpPr>
        <p:spPr>
          <a:xfrm>
            <a:off x="2286000" y="2628900"/>
            <a:ext cx="1777043" cy="1600200"/>
          </a:xfrm>
          <a:prstGeom prst="plus">
            <a:avLst>
              <a:gd name="adj" fmla="val 37938"/>
            </a:avLst>
          </a:prstGeom>
          <a:solidFill>
            <a:srgbClr val="764EC6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5442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Finding Minors of a Determinant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66344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/>
              <a:t>To find the minor of </a:t>
            </a:r>
            <a:r>
              <a:rPr lang="en-US" i="1" dirty="0">
                <a:latin typeface="+mj-lt"/>
              </a:rPr>
              <a:t>a</a:t>
            </a:r>
            <a:r>
              <a:rPr lang="en-US" b="0" i="0" baseline="-25000" dirty="0">
                <a:latin typeface="+mj-lt"/>
              </a:rPr>
              <a:t>31</a:t>
            </a:r>
            <a:r>
              <a:rPr lang="en-US" dirty="0"/>
              <a:t>, we need to mentally cross out the third row and the first column.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ED201C93-2102-4A5B-8DC1-A892A0867D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9800" y="2628900"/>
          <a:ext cx="1930400" cy="160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30320" imgH="1600200" progId="Equation.DSMT4">
                  <p:embed/>
                </p:oleObj>
              </mc:Choice>
              <mc:Fallback>
                <p:oleObj name="Equation" r:id="rId2" imgW="1930320" imgH="1600200" progId="Equation.DSMT4">
                  <p:embed/>
                  <p:pic>
                    <p:nvPicPr>
                      <p:cNvPr id="4" name="Object 2">
                        <a:extLst>
                          <a:ext uri="{FF2B5EF4-FFF2-40B4-BE49-F238E27FC236}">
                            <a16:creationId xmlns:a16="http://schemas.microsoft.com/office/drawing/2014/main" id="{ED201C93-2102-4A5B-8DC1-A892A0867DE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628900"/>
                        <a:ext cx="1930400" cy="160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406FAD88-5353-36C6-B8B2-13E460BFF1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0657614"/>
              </p:ext>
            </p:extLst>
          </p:nvPr>
        </p:nvGraphicFramePr>
        <p:xfrm>
          <a:off x="5181600" y="2882900"/>
          <a:ext cx="129540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95280" imgH="1091880" progId="Equation.DSMT4">
                  <p:embed/>
                </p:oleObj>
              </mc:Choice>
              <mc:Fallback>
                <p:oleObj name="Equation" r:id="rId4" imgW="1295280" imgH="1091880" progId="Equation.DSMT4">
                  <p:embed/>
                  <p:pic>
                    <p:nvPicPr>
                      <p:cNvPr id="5" name="Object 4">
                        <a:extLst>
                          <a:ext uri="{FF2B5EF4-FFF2-40B4-BE49-F238E27FC236}">
                            <a16:creationId xmlns:a16="http://schemas.microsoft.com/office/drawing/2014/main" id="{406FAD88-5353-36C6-B8B2-13E460BFF14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181600" y="2882900"/>
                        <a:ext cx="1295400" cy="1092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4235FB2F-3C3E-E9DB-ECB1-E1A12B130A2D}"/>
              </a:ext>
            </a:extLst>
          </p:cNvPr>
          <p:cNvCxnSpPr>
            <a:cxnSpLocks/>
          </p:cNvCxnSpPr>
          <p:nvPr/>
        </p:nvCxnSpPr>
        <p:spPr>
          <a:xfrm>
            <a:off x="4267200" y="3429000"/>
            <a:ext cx="685800" cy="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L-Shape 5">
            <a:extLst>
              <a:ext uri="{FF2B5EF4-FFF2-40B4-BE49-F238E27FC236}">
                <a16:creationId xmlns:a16="http://schemas.microsoft.com/office/drawing/2014/main" id="{03C6A0CD-CC04-BE50-F580-1729DF075CED}"/>
              </a:ext>
            </a:extLst>
          </p:cNvPr>
          <p:cNvSpPr/>
          <p:nvPr/>
        </p:nvSpPr>
        <p:spPr>
          <a:xfrm>
            <a:off x="2295525" y="2705100"/>
            <a:ext cx="1758950" cy="1447800"/>
          </a:xfrm>
          <a:prstGeom prst="corner">
            <a:avLst>
              <a:gd name="adj1" fmla="val 24379"/>
              <a:gd name="adj2" fmla="val 35700"/>
            </a:avLst>
          </a:prstGeom>
          <a:solidFill>
            <a:srgbClr val="764EC6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18750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503</TotalTime>
  <Words>624</Words>
  <Application>Microsoft Office PowerPoint</Application>
  <PresentationFormat>On-screen Show (4:3)</PresentationFormat>
  <Paragraphs>81</Paragraphs>
  <Slides>22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Ti86pc</vt:lpstr>
      <vt:lpstr>Office Theme</vt:lpstr>
      <vt:lpstr>1_Office Theme</vt:lpstr>
      <vt:lpstr>Equation</vt:lpstr>
      <vt:lpstr>Section 5.8</vt:lpstr>
      <vt:lpstr>Definition: Determinant</vt:lpstr>
      <vt:lpstr>Definition: Determinant of a 2 × 2 Matrix </vt:lpstr>
      <vt:lpstr>Example 1: Evaluating the Determinant of 2 × 2 Matrices</vt:lpstr>
      <vt:lpstr>Example 1: Evaluating the Determinant of 2 × 2 Matrices (cont.)</vt:lpstr>
      <vt:lpstr>Example 2: Finding Minors of a Determinant</vt:lpstr>
      <vt:lpstr>Example 2: Finding Minors of a Determinant (cont.)</vt:lpstr>
      <vt:lpstr>Example 2: Finding Minors of a Determinant (cont.)</vt:lpstr>
      <vt:lpstr>Example 2: Finding Minors of a Determinant (cont.)</vt:lpstr>
      <vt:lpstr>Definition: Determinant of a 3 × 3 Matrix</vt:lpstr>
      <vt:lpstr>Note</vt:lpstr>
      <vt:lpstr>Example 3: Evaluating the Determinant of 3 × 3 Matrices</vt:lpstr>
      <vt:lpstr>Example 3: Evaluating the Determinant of 3 × 3 Matrices (cont.)</vt:lpstr>
      <vt:lpstr>Example 3: Evaluating the Determinant of 3 × 3 Matrices (cont.)</vt:lpstr>
      <vt:lpstr>Example 3: Evaluating the Determinant of 3 × 3 Matrices (cont.)</vt:lpstr>
      <vt:lpstr>Example 4: Solving Equations with Determinants</vt:lpstr>
      <vt:lpstr>Example 4: Solving Equations with Determinants (cont.)</vt:lpstr>
      <vt:lpstr>Example 5: Evaluating Determinants with a Graphing Calculator</vt:lpstr>
      <vt:lpstr>Example 5: Evaluating Determinants with a Graphing Calculator (cont.)</vt:lpstr>
      <vt:lpstr>Example 5: Evaluating Determinants with a Graphing Calculator (cont.)</vt:lpstr>
      <vt:lpstr>Example 5: Evaluating Determinants with a Graphing Calculator (cont.)</vt:lpstr>
      <vt:lpstr>Example 5: Evaluating Determinants with a Graphing Calculator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Rebecca Johnson</cp:lastModifiedBy>
  <cp:revision>77</cp:revision>
  <dcterms:created xsi:type="dcterms:W3CDTF">2013-04-26T14:43:13Z</dcterms:created>
  <dcterms:modified xsi:type="dcterms:W3CDTF">2024-09-12T17:22:56Z</dcterms:modified>
</cp:coreProperties>
</file>