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0" r:id="rId3"/>
    <p:sldId id="291" r:id="rId4"/>
    <p:sldId id="283" r:id="rId5"/>
    <p:sldId id="293" r:id="rId6"/>
    <p:sldId id="281" r:id="rId7"/>
    <p:sldId id="295" r:id="rId8"/>
    <p:sldId id="262" r:id="rId9"/>
    <p:sldId id="282" r:id="rId10"/>
    <p:sldId id="296" r:id="rId11"/>
    <p:sldId id="264" r:id="rId12"/>
    <p:sldId id="297" r:id="rId13"/>
    <p:sldId id="298" r:id="rId14"/>
    <p:sldId id="299" r:id="rId15"/>
    <p:sldId id="30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4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  <p:cmAuthor id="5" name="Belloit, Nicholas G" initials="BNG [5]" lastIdx="1" clrIdx="4"/>
  <p:cmAuthor id="6" name="Belloit, Nicholas G" initials="BN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000099"/>
    <a:srgbClr val="1F497C"/>
    <a:srgbClr val="2D7D9F"/>
    <a:srgbClr val="0000FF"/>
    <a:srgbClr val="000000"/>
    <a:srgbClr val="FFFFCC"/>
    <a:srgbClr val="1F497D"/>
    <a:srgbClr val="008080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4" autoAdjust="0"/>
    <p:restoredTop sz="94660"/>
  </p:normalViewPr>
  <p:slideViewPr>
    <p:cSldViewPr>
      <p:cViewPr varScale="1">
        <p:scale>
          <a:sx n="111" d="100"/>
          <a:sy n="111" d="100"/>
        </p:scale>
        <p:origin x="136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226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DB45B-0BFE-48B3-B743-0A229954AB6A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AA0B2-A3E4-49A5-A4D2-D778FCB4F2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67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30.e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38.emf"/><Relationship Id="rId3" Type="http://schemas.openxmlformats.org/officeDocument/2006/relationships/image" Target="../media/image33.wmf"/><Relationship Id="rId7" Type="http://schemas.openxmlformats.org/officeDocument/2006/relationships/image" Target="../media/image35.emf"/><Relationship Id="rId12" Type="http://schemas.openxmlformats.org/officeDocument/2006/relationships/oleObject" Target="../embeddings/oleObject37.bin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7.emf"/><Relationship Id="rId5" Type="http://schemas.openxmlformats.org/officeDocument/2006/relationships/image" Target="../media/image34.e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3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2.emf"/><Relationship Id="rId18" Type="http://schemas.openxmlformats.org/officeDocument/2006/relationships/oleObject" Target="../embeddings/oleObject46.bin"/><Relationship Id="rId3" Type="http://schemas.openxmlformats.org/officeDocument/2006/relationships/image" Target="../media/image33.wmf"/><Relationship Id="rId7" Type="http://schemas.openxmlformats.org/officeDocument/2006/relationships/image" Target="../media/image40.e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44.emf"/><Relationship Id="rId2" Type="http://schemas.openxmlformats.org/officeDocument/2006/relationships/oleObject" Target="../embeddings/oleObject38.bin"/><Relationship Id="rId16" Type="http://schemas.openxmlformats.org/officeDocument/2006/relationships/oleObject" Target="../embeddings/oleObject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38.emf"/><Relationship Id="rId5" Type="http://schemas.openxmlformats.org/officeDocument/2006/relationships/image" Target="../media/image39.emf"/><Relationship Id="rId15" Type="http://schemas.openxmlformats.org/officeDocument/2006/relationships/image" Target="../media/image43.e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45.e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41.emf"/><Relationship Id="rId14" Type="http://schemas.openxmlformats.org/officeDocument/2006/relationships/oleObject" Target="../embeddings/oleObject44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33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49.emf"/><Relationship Id="rId5" Type="http://schemas.openxmlformats.org/officeDocument/2006/relationships/image" Target="../media/image46.e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13" Type="http://schemas.openxmlformats.org/officeDocument/2006/relationships/image" Target="../media/image55.wmf"/><Relationship Id="rId18" Type="http://schemas.openxmlformats.org/officeDocument/2006/relationships/oleObject" Target="../embeddings/oleObject60.bin"/><Relationship Id="rId3" Type="http://schemas.openxmlformats.org/officeDocument/2006/relationships/image" Target="../media/image50.emf"/><Relationship Id="rId7" Type="http://schemas.openxmlformats.org/officeDocument/2006/relationships/image" Target="../media/image52.e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57.emf"/><Relationship Id="rId2" Type="http://schemas.openxmlformats.org/officeDocument/2006/relationships/oleObject" Target="../embeddings/oleObject52.bin"/><Relationship Id="rId16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54.emf"/><Relationship Id="rId5" Type="http://schemas.openxmlformats.org/officeDocument/2006/relationships/image" Target="../media/image51.emf"/><Relationship Id="rId15" Type="http://schemas.openxmlformats.org/officeDocument/2006/relationships/image" Target="../media/image56.emf"/><Relationship Id="rId10" Type="http://schemas.openxmlformats.org/officeDocument/2006/relationships/oleObject" Target="../embeddings/oleObject56.bin"/><Relationship Id="rId19" Type="http://schemas.openxmlformats.org/officeDocument/2006/relationships/image" Target="../media/image58.emf"/><Relationship Id="rId4" Type="http://schemas.openxmlformats.org/officeDocument/2006/relationships/oleObject" Target="../embeddings/oleObject53.bin"/><Relationship Id="rId9" Type="http://schemas.openxmlformats.org/officeDocument/2006/relationships/image" Target="../media/image53.emf"/><Relationship Id="rId14" Type="http://schemas.openxmlformats.org/officeDocument/2006/relationships/oleObject" Target="../embeddings/oleObject5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59.emf"/><Relationship Id="rId7" Type="http://schemas.openxmlformats.org/officeDocument/2006/relationships/image" Target="../media/image61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63.wmf"/><Relationship Id="rId5" Type="http://schemas.openxmlformats.org/officeDocument/2006/relationships/image" Target="../media/image60.e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6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9.emf"/><Relationship Id="rId18" Type="http://schemas.openxmlformats.org/officeDocument/2006/relationships/oleObject" Target="../embeddings/oleObject11.bin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1.emf"/><Relationship Id="rId2" Type="http://schemas.openxmlformats.org/officeDocument/2006/relationships/oleObject" Target="../embeddings/oleObject3.bin"/><Relationship Id="rId16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2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emf"/><Relationship Id="rId1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5.emf"/><Relationship Id="rId12" Type="http://schemas.openxmlformats.org/officeDocument/2006/relationships/oleObject" Target="../embeddings/oleObject17.bin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image" Target="../media/image19.e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28.wmf"/><Relationship Id="rId5" Type="http://schemas.openxmlformats.org/officeDocument/2006/relationships/image" Target="../media/image25.e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5.6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buNone/>
            </a:pPr>
            <a:r>
              <a:rPr lang="en-US" b="1" i="1" dirty="0">
                <a:solidFill>
                  <a:srgbClr val="1F497D"/>
                </a:solidFill>
              </a:rPr>
              <a:t>Systems of Linear Equations:</a:t>
            </a:r>
            <a:br>
              <a:rPr lang="en-US" b="1" i="1" dirty="0">
                <a:solidFill>
                  <a:srgbClr val="1F497D"/>
                </a:solidFill>
              </a:rPr>
            </a:br>
            <a:r>
              <a:rPr lang="en-US" b="1" i="1" dirty="0">
                <a:solidFill>
                  <a:srgbClr val="1F497D"/>
                </a:solidFill>
              </a:rPr>
              <a:t>Three Variables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(No Solution)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1179493"/>
            <a:ext cx="6060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(II) and (III), eliminate </a:t>
            </a:r>
            <a:r>
              <a:rPr lang="en-US" sz="2800" i="1" dirty="0"/>
              <a:t>z</a:t>
            </a:r>
            <a:r>
              <a:rPr lang="en-US" sz="2800" dirty="0"/>
              <a:t>.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999401"/>
              </p:ext>
            </p:extLst>
          </p:nvPr>
        </p:nvGraphicFramePr>
        <p:xfrm>
          <a:off x="1092200" y="1981200"/>
          <a:ext cx="3403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1920" imgH="1005480" progId="Equation.DSMT4">
                  <p:embed/>
                </p:oleObj>
              </mc:Choice>
              <mc:Fallback>
                <p:oleObj name="Equation" r:id="rId2" imgW="3391920" imgH="1005480" progId="Equation.DSMT4">
                  <p:embed/>
                  <p:pic>
                    <p:nvPicPr>
                      <p:cNvPr id="0" name="Picture 1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981200"/>
                        <a:ext cx="34036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7707" y="1981200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2525524"/>
            <a:ext cx="5864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(III)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648200" y="27538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4648200" y="22098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957135"/>
              </p:ext>
            </p:extLst>
          </p:nvPr>
        </p:nvGraphicFramePr>
        <p:xfrm>
          <a:off x="5410200" y="2019300"/>
          <a:ext cx="2540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32240" imgH="329040" progId="Equation.DSMT4">
                  <p:embed/>
                </p:oleObj>
              </mc:Choice>
              <mc:Fallback>
                <p:oleObj name="Equation" r:id="rId4" imgW="2532240" imgH="329040" progId="Equation.DSMT4">
                  <p:embed/>
                  <p:pic>
                    <p:nvPicPr>
                      <p:cNvPr id="0" name="Picture 1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19300"/>
                        <a:ext cx="2540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659071"/>
              </p:ext>
            </p:extLst>
          </p:nvPr>
        </p:nvGraphicFramePr>
        <p:xfrm>
          <a:off x="5676900" y="2374900"/>
          <a:ext cx="22733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58280" imgH="511920" progId="Equation.DSMT4">
                  <p:embed/>
                </p:oleObj>
              </mc:Choice>
              <mc:Fallback>
                <p:oleObj name="Equation" r:id="rId6" imgW="2258280" imgH="511920" progId="Equation.DSMT4">
                  <p:embed/>
                  <p:pic>
                    <p:nvPicPr>
                      <p:cNvPr id="0" name="Picture 1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2374900"/>
                        <a:ext cx="22733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8333694"/>
              </p:ext>
            </p:extLst>
          </p:nvPr>
        </p:nvGraphicFramePr>
        <p:xfrm>
          <a:off x="7200900" y="2921000"/>
          <a:ext cx="74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40520" imgH="264960" progId="Equation.DSMT4">
                  <p:embed/>
                </p:oleObj>
              </mc:Choice>
              <mc:Fallback>
                <p:oleObj name="Equation" r:id="rId8" imgW="740520" imgH="264960" progId="Equation.DSMT4">
                  <p:embed/>
                  <p:pic>
                    <p:nvPicPr>
                      <p:cNvPr id="0" name="Picture 1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0900" y="2921000"/>
                        <a:ext cx="74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928385" y="2830243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3465493"/>
            <a:ext cx="75853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This last equation is </a:t>
            </a:r>
            <a:r>
              <a:rPr lang="en-US" sz="2800" b="1" dirty="0"/>
              <a:t>false</a:t>
            </a:r>
            <a:r>
              <a:rPr lang="en-US" sz="2800" dirty="0"/>
              <a:t>. Thus, the system has </a:t>
            </a:r>
            <a:r>
              <a:rPr lang="en-US" sz="2800" b="1" dirty="0"/>
              <a:t>no </a:t>
            </a:r>
            <a:br>
              <a:rPr lang="en-US" sz="2800" b="1" dirty="0"/>
            </a:br>
            <a:r>
              <a:rPr lang="en-US" sz="2800" b="1" dirty="0"/>
              <a:t>solution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93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677" imgH="793306" progId="Equation.DSMT4">
                  <p:embed/>
                </p:oleObj>
              </mc:Choice>
              <mc:Fallback>
                <p:oleObj name="Equation" r:id="rId2" imgW="457677" imgH="793306" progId="Equation.DSMT4">
                  <p:embed/>
                  <p:pic>
                    <p:nvPicPr>
                      <p:cNvPr id="0" name="Picture 3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Three Variables (A System with Infinitely Many Solutions)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Solve the system of equations.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456625"/>
              </p:ext>
            </p:extLst>
          </p:nvPr>
        </p:nvGraphicFramePr>
        <p:xfrm>
          <a:off x="2381250" y="1828800"/>
          <a:ext cx="35941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83800" imgH="1563120" progId="Equation.DSMT4">
                  <p:embed/>
                </p:oleObj>
              </mc:Choice>
              <mc:Fallback>
                <p:oleObj name="Equation" r:id="rId4" imgW="3583800" imgH="1563120" progId="Equation.DSMT4">
                  <p:embed/>
                  <p:pic>
                    <p:nvPicPr>
                      <p:cNvPr id="0" name="Picture 3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1828800"/>
                        <a:ext cx="35941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" y="3236893"/>
            <a:ext cx="5970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(II), eliminate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</a:p>
        </p:txBody>
      </p:sp>
      <p:graphicFrame>
        <p:nvGraphicFramePr>
          <p:cNvPr id="1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073447"/>
              </p:ext>
            </p:extLst>
          </p:nvPr>
        </p:nvGraphicFramePr>
        <p:xfrm>
          <a:off x="882650" y="4343400"/>
          <a:ext cx="3632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20520" imgH="1005480" progId="Equation.DSMT4">
                  <p:embed/>
                </p:oleObj>
              </mc:Choice>
              <mc:Fallback>
                <p:oleObj name="Equation" r:id="rId6" imgW="3620520" imgH="1005480" progId="Equation.DSMT4">
                  <p:embed/>
                  <p:pic>
                    <p:nvPicPr>
                      <p:cNvPr id="0" name="Picture 3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4343400"/>
                        <a:ext cx="3632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97707" y="43434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4887724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4495800" y="51160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495800" y="45720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08160"/>
              </p:ext>
            </p:extLst>
          </p:nvPr>
        </p:nvGraphicFramePr>
        <p:xfrm>
          <a:off x="5543550" y="4419600"/>
          <a:ext cx="2273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58280" imgH="329040" progId="Equation.DSMT4">
                  <p:embed/>
                </p:oleObj>
              </mc:Choice>
              <mc:Fallback>
                <p:oleObj name="Equation" r:id="rId8" imgW="2258280" imgH="329040" progId="Equation.DSMT4">
                  <p:embed/>
                  <p:pic>
                    <p:nvPicPr>
                      <p:cNvPr id="0" name="Picture 3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4419600"/>
                        <a:ext cx="2273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012251"/>
              </p:ext>
            </p:extLst>
          </p:nvPr>
        </p:nvGraphicFramePr>
        <p:xfrm>
          <a:off x="5289819" y="4762500"/>
          <a:ext cx="2578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68960" imgH="530280" progId="Equation.DSMT4">
                  <p:embed/>
                </p:oleObj>
              </mc:Choice>
              <mc:Fallback>
                <p:oleObj name="Equation" r:id="rId10" imgW="2568960" imgH="530280" progId="Equation.DSMT4">
                  <p:embed/>
                  <p:pic>
                    <p:nvPicPr>
                      <p:cNvPr id="0" name="Picture 3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819" y="4762500"/>
                        <a:ext cx="2578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856283"/>
              </p:ext>
            </p:extLst>
          </p:nvPr>
        </p:nvGraphicFramePr>
        <p:xfrm>
          <a:off x="6248400" y="5289550"/>
          <a:ext cx="163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27200" imgH="329040" progId="Equation.DSMT4">
                  <p:embed/>
                </p:oleObj>
              </mc:Choice>
              <mc:Fallback>
                <p:oleObj name="Equation" r:id="rId12" imgW="1627200" imgH="329040" progId="Equation.DSMT4">
                  <p:embed/>
                  <p:pic>
                    <p:nvPicPr>
                      <p:cNvPr id="0" name="Picture 3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289550"/>
                        <a:ext cx="163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157796" y="5209028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0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677" imgH="793306" progId="Equation.DSMT4">
                  <p:embed/>
                </p:oleObj>
              </mc:Choice>
              <mc:Fallback>
                <p:oleObj name="Equation" r:id="rId2" imgW="457677" imgH="793306" progId="Equation.DSMT4">
                  <p:embed/>
                  <p:pic>
                    <p:nvPicPr>
                      <p:cNvPr id="0" name="Picture 2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Three Variables (A System with Infinitely Many Solutions)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153180"/>
            <a:ext cx="598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(III), eliminate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702470"/>
              </p:ext>
            </p:extLst>
          </p:nvPr>
        </p:nvGraphicFramePr>
        <p:xfrm>
          <a:off x="1111250" y="1905000"/>
          <a:ext cx="33655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55200" imgH="1005480" progId="Equation.DSMT4">
                  <p:embed/>
                </p:oleObj>
              </mc:Choice>
              <mc:Fallback>
                <p:oleObj name="Equation" r:id="rId4" imgW="3355200" imgH="1005480" progId="Equation.DSMT4">
                  <p:embed/>
                  <p:pic>
                    <p:nvPicPr>
                      <p:cNvPr id="0" name="Picture 2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1905000"/>
                        <a:ext cx="33655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97707" y="19050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2449324"/>
            <a:ext cx="5864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(III)</a:t>
            </a:r>
          </a:p>
        </p:txBody>
      </p:sp>
      <p:sp>
        <p:nvSpPr>
          <p:cNvPr id="24" name="Line 8"/>
          <p:cNvSpPr>
            <a:spLocks noChangeShapeType="1"/>
          </p:cNvSpPr>
          <p:nvPr/>
        </p:nvSpPr>
        <p:spPr bwMode="auto">
          <a:xfrm>
            <a:off x="4648200" y="26776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4648200" y="21336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12885"/>
              </p:ext>
            </p:extLst>
          </p:nvPr>
        </p:nvGraphicFramePr>
        <p:xfrm>
          <a:off x="5386827" y="1943100"/>
          <a:ext cx="2832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15920" imgH="329040" progId="Equation.DSMT4">
                  <p:embed/>
                </p:oleObj>
              </mc:Choice>
              <mc:Fallback>
                <p:oleObj name="Equation" r:id="rId6" imgW="2815920" imgH="329040" progId="Equation.DSMT4">
                  <p:embed/>
                  <p:pic>
                    <p:nvPicPr>
                      <p:cNvPr id="0" name="Picture 2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827" y="1943100"/>
                        <a:ext cx="2832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983561"/>
              </p:ext>
            </p:extLst>
          </p:nvPr>
        </p:nvGraphicFramePr>
        <p:xfrm>
          <a:off x="5670550" y="2298700"/>
          <a:ext cx="2286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76280" imgH="511920" progId="Equation.DSMT4">
                  <p:embed/>
                </p:oleObj>
              </mc:Choice>
              <mc:Fallback>
                <p:oleObj name="Equation" r:id="rId8" imgW="2276280" imgH="511920" progId="Equation.DSMT4">
                  <p:embed/>
                  <p:pic>
                    <p:nvPicPr>
                      <p:cNvPr id="0" name="Picture 20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0" y="2298700"/>
                        <a:ext cx="2286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7907293" y="2732699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5777"/>
              </p:ext>
            </p:extLst>
          </p:nvPr>
        </p:nvGraphicFramePr>
        <p:xfrm>
          <a:off x="6307846" y="2819400"/>
          <a:ext cx="1638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27200" imgH="329040" progId="Equation.DSMT4">
                  <p:embed/>
                </p:oleObj>
              </mc:Choice>
              <mc:Fallback>
                <p:oleObj name="Equation" r:id="rId10" imgW="1627200" imgH="329040" progId="Equation.DSMT4">
                  <p:embed/>
                  <p:pic>
                    <p:nvPicPr>
                      <p:cNvPr id="0" name="Picture 20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7846" y="2819400"/>
                        <a:ext cx="1638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81000" y="3200400"/>
            <a:ext cx="6097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(IV) and (V), eliminate </a:t>
            </a:r>
            <a:r>
              <a:rPr lang="en-US" sz="2800" i="1" dirty="0"/>
              <a:t>y</a:t>
            </a:r>
            <a:r>
              <a:rPr lang="en-US" sz="2800" dirty="0"/>
              <a:t>.</a:t>
            </a:r>
          </a:p>
        </p:txBody>
      </p:sp>
      <p:graphicFrame>
        <p:nvGraphicFramePr>
          <p:cNvPr id="3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057322"/>
              </p:ext>
            </p:extLst>
          </p:nvPr>
        </p:nvGraphicFramePr>
        <p:xfrm>
          <a:off x="1555750" y="3849707"/>
          <a:ext cx="2743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733480" imgH="1005480" progId="Equation.DSMT4">
                  <p:embed/>
                </p:oleObj>
              </mc:Choice>
              <mc:Fallback>
                <p:oleObj name="Equation" r:id="rId12" imgW="2733480" imgH="1005480" progId="Equation.DSMT4">
                  <p:embed/>
                  <p:pic>
                    <p:nvPicPr>
                      <p:cNvPr id="0" name="Picture 2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3849707"/>
                        <a:ext cx="27432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61596" y="3849707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4564" y="4394031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4419600" y="4622379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>
            <a:off x="4419600" y="4078307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4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4307451"/>
              </p:ext>
            </p:extLst>
          </p:nvPr>
        </p:nvGraphicFramePr>
        <p:xfrm>
          <a:off x="5827713" y="3913207"/>
          <a:ext cx="1905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92520" imgH="356400" progId="Equation.DSMT4">
                  <p:embed/>
                </p:oleObj>
              </mc:Choice>
              <mc:Fallback>
                <p:oleObj name="Equation" r:id="rId14" imgW="1892520" imgH="356400" progId="Equation.DSMT4">
                  <p:embed/>
                  <p:pic>
                    <p:nvPicPr>
                      <p:cNvPr id="0" name="Picture 2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3913207"/>
                        <a:ext cx="1905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714248"/>
              </p:ext>
            </p:extLst>
          </p:nvPr>
        </p:nvGraphicFramePr>
        <p:xfrm>
          <a:off x="6083300" y="4281507"/>
          <a:ext cx="1689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72920" imgH="511920" progId="Equation.DSMT4">
                  <p:embed/>
                </p:oleObj>
              </mc:Choice>
              <mc:Fallback>
                <p:oleObj name="Equation" r:id="rId16" imgW="1672920" imgH="511920" progId="Equation.DSMT4">
                  <p:embed/>
                  <p:pic>
                    <p:nvPicPr>
                      <p:cNvPr id="0" name="Picture 20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3300" y="4281507"/>
                        <a:ext cx="16891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815993"/>
              </p:ext>
            </p:extLst>
          </p:nvPr>
        </p:nvGraphicFramePr>
        <p:xfrm>
          <a:off x="6752346" y="4825845"/>
          <a:ext cx="965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950760" imgH="356400" progId="Equation.DSMT4">
                  <p:embed/>
                </p:oleObj>
              </mc:Choice>
              <mc:Fallback>
                <p:oleObj name="Equation" r:id="rId18" imgW="950760" imgH="356400" progId="Equation.DSMT4">
                  <p:embed/>
                  <p:pic>
                    <p:nvPicPr>
                      <p:cNvPr id="0" name="Picture 20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2346" y="4825845"/>
                        <a:ext cx="965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381000" y="5115580"/>
            <a:ext cx="7675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Because this last equation, 0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0, is </a:t>
            </a:r>
            <a:r>
              <a:rPr lang="en-US" sz="2800" b="1" dirty="0"/>
              <a:t>always true</a:t>
            </a:r>
            <a:r>
              <a:rPr lang="en-US" sz="2800" dirty="0"/>
              <a:t>, the </a:t>
            </a:r>
            <a:br>
              <a:rPr lang="en-US" sz="2800" dirty="0"/>
            </a:br>
            <a:r>
              <a:rPr lang="en-US" sz="2800" dirty="0"/>
              <a:t>system has an </a:t>
            </a:r>
            <a:r>
              <a:rPr lang="en-US" sz="2800" b="1" dirty="0"/>
              <a:t>infinite number of solutions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194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9" grpId="0" animBg="1"/>
      <p:bldP spid="33" grpId="0"/>
      <p:bldP spid="37" grpId="0"/>
      <p:bldP spid="38" grpId="0"/>
      <p:bldP spid="39" grpId="0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5" name="Object 4"/>
          <p:cNvGraphicFramePr>
            <a:graphicFrameLocks noChangeAspect="1"/>
          </p:cNvGraphicFramePr>
          <p:nvPr/>
        </p:nvGraphicFramePr>
        <p:xfrm>
          <a:off x="3276600" y="17907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677" imgH="793306" progId="Equation.DSMT4">
                  <p:embed/>
                </p:oleObj>
              </mc:Choice>
              <mc:Fallback>
                <p:oleObj name="Equation" r:id="rId2" imgW="457677" imgH="793306" progId="Equation.DSMT4">
                  <p:embed/>
                  <p:pic>
                    <p:nvPicPr>
                      <p:cNvPr id="0" name="Picture 7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Application: Using a System with Three Variables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1153180"/>
            <a:ext cx="84396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A cash register contains $341 in $20, $5, and $2 bills. </a:t>
            </a:r>
            <a:br>
              <a:rPr lang="en-US" sz="2800" dirty="0"/>
            </a:br>
            <a:r>
              <a:rPr lang="en-US" sz="2800" dirty="0"/>
              <a:t>There are twenty-eight bills in all and three more $2 bills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than $5 bills. How many bills of each kind are there?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1000" y="2590800"/>
            <a:ext cx="456726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Let </a:t>
            </a:r>
            <a:r>
              <a:rPr lang="en-US" sz="2800" i="1" dirty="0"/>
              <a:t>x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number of $20 bills,</a:t>
            </a:r>
          </a:p>
          <a:p>
            <a:pPr>
              <a:buFont typeface="Courier New" pitchFamily="49" charset="0"/>
              <a:buNone/>
            </a:pPr>
            <a:r>
              <a:rPr lang="en-US" sz="2800" i="1" dirty="0"/>
              <a:t>      y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number of $5 bills, and</a:t>
            </a:r>
          </a:p>
          <a:p>
            <a:pPr>
              <a:buFont typeface="Courier New" pitchFamily="49" charset="0"/>
              <a:buNone/>
            </a:pPr>
            <a:r>
              <a:rPr lang="en-US" sz="2800" i="1" dirty="0"/>
              <a:t>      z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number of $2 bills.</a:t>
            </a:r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406547"/>
              </p:ext>
            </p:extLst>
          </p:nvPr>
        </p:nvGraphicFramePr>
        <p:xfrm>
          <a:off x="457200" y="4445000"/>
          <a:ext cx="39497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940560" imgH="1563120" progId="Equation.DSMT4">
                  <p:embed/>
                </p:oleObj>
              </mc:Choice>
              <mc:Fallback>
                <p:oleObj name="Equation" r:id="rId4" imgW="3940560" imgH="1563120" progId="Equation.DSMT4">
                  <p:embed/>
                  <p:pic>
                    <p:nvPicPr>
                      <p:cNvPr id="0" name="Picture 7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45000"/>
                        <a:ext cx="39497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959187"/>
              </p:ext>
            </p:extLst>
          </p:nvPr>
        </p:nvGraphicFramePr>
        <p:xfrm>
          <a:off x="4641850" y="4546600"/>
          <a:ext cx="34290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16040" imgH="279360" progId="Equation.DSMT4">
                  <p:embed/>
                </p:oleObj>
              </mc:Choice>
              <mc:Fallback>
                <p:oleObj name="Equation" r:id="rId6" imgW="3416040" imgH="279360" progId="Equation.DSMT4">
                  <p:embed/>
                  <p:pic>
                    <p:nvPicPr>
                      <p:cNvPr id="0" name="Picture 7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4546600"/>
                        <a:ext cx="34290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071331"/>
              </p:ext>
            </p:extLst>
          </p:nvPr>
        </p:nvGraphicFramePr>
        <p:xfrm>
          <a:off x="4635500" y="5029200"/>
          <a:ext cx="2273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58280" imgH="264960" progId="Equation.DSMT4">
                  <p:embed/>
                </p:oleObj>
              </mc:Choice>
              <mc:Fallback>
                <p:oleObj name="Equation" r:id="rId8" imgW="2258280" imgH="264960" progId="Equation.DSMT4">
                  <p:embed/>
                  <p:pic>
                    <p:nvPicPr>
                      <p:cNvPr id="0" name="Picture 7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029200"/>
                        <a:ext cx="2273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39265"/>
              </p:ext>
            </p:extLst>
          </p:nvPr>
        </p:nvGraphicFramePr>
        <p:xfrm>
          <a:off x="4635500" y="5588000"/>
          <a:ext cx="4089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77360" imgH="264960" progId="Equation.DSMT4">
                  <p:embed/>
                </p:oleObj>
              </mc:Choice>
              <mc:Fallback>
                <p:oleObj name="Equation" r:id="rId10" imgW="4077360" imgH="264960" progId="Equation.DSMT4">
                  <p:embed/>
                  <p:pic>
                    <p:nvPicPr>
                      <p:cNvPr id="0" name="Picture 7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5588000"/>
                        <a:ext cx="4089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335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Application: Using a System with Three Variables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53180"/>
            <a:ext cx="598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(II), eliminate </a:t>
            </a:r>
            <a:r>
              <a:rPr lang="en-US" sz="2800" i="1" dirty="0"/>
              <a:t>x</a:t>
            </a:r>
            <a:r>
              <a:rPr lang="en-US" sz="2800" dirty="0"/>
              <a:t>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38059"/>
              </p:ext>
            </p:extLst>
          </p:nvPr>
        </p:nvGraphicFramePr>
        <p:xfrm>
          <a:off x="796066" y="1697915"/>
          <a:ext cx="3733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20960" imgH="1005480" progId="Equation.DSMT4">
                  <p:embed/>
                </p:oleObj>
              </mc:Choice>
              <mc:Fallback>
                <p:oleObj name="Equation" r:id="rId2" imgW="3720960" imgH="1005480" progId="Equation.DSMT4">
                  <p:embed/>
                  <p:pic>
                    <p:nvPicPr>
                      <p:cNvPr id="0" name="Picture 1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066" y="1697915"/>
                        <a:ext cx="37338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9373" y="1697915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8866" y="2242239"/>
            <a:ext cx="511679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421647" y="2470587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21647" y="1926515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50894"/>
              </p:ext>
            </p:extLst>
          </p:nvPr>
        </p:nvGraphicFramePr>
        <p:xfrm>
          <a:off x="4910866" y="1736015"/>
          <a:ext cx="365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47880" imgH="329040" progId="Equation.DSMT4">
                  <p:embed/>
                </p:oleObj>
              </mc:Choice>
              <mc:Fallback>
                <p:oleObj name="Equation" r:id="rId4" imgW="3647880" imgH="329040" progId="Equation.DSMT4">
                  <p:embed/>
                  <p:pic>
                    <p:nvPicPr>
                      <p:cNvPr id="0" name="Picture 1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0866" y="1736015"/>
                        <a:ext cx="3657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718726"/>
              </p:ext>
            </p:extLst>
          </p:nvPr>
        </p:nvGraphicFramePr>
        <p:xfrm>
          <a:off x="5219720" y="2078915"/>
          <a:ext cx="3403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91920" imgH="530280" progId="Equation.DSMT4">
                  <p:embed/>
                </p:oleObj>
              </mc:Choice>
              <mc:Fallback>
                <p:oleObj name="Equation" r:id="rId6" imgW="3391920" imgH="530280" progId="Equation.DSMT4">
                  <p:embed/>
                  <p:pic>
                    <p:nvPicPr>
                      <p:cNvPr id="0" name="Picture 1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20" y="2078915"/>
                        <a:ext cx="3403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516291" y="2547039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788318"/>
              </p:ext>
            </p:extLst>
          </p:nvPr>
        </p:nvGraphicFramePr>
        <p:xfrm>
          <a:off x="5781085" y="2650415"/>
          <a:ext cx="2794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79200" imgH="329040" progId="Equation.DSMT4">
                  <p:embed/>
                </p:oleObj>
              </mc:Choice>
              <mc:Fallback>
                <p:oleObj name="Equation" r:id="rId8" imgW="2779200" imgH="329040" progId="Equation.DSMT4">
                  <p:embed/>
                  <p:pic>
                    <p:nvPicPr>
                      <p:cNvPr id="0" name="Picture 1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085" y="2650415"/>
                        <a:ext cx="2794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81000" y="2913955"/>
            <a:ext cx="83096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As equation (III) already has no </a:t>
            </a:r>
            <a:r>
              <a:rPr lang="en-US" sz="2800" i="1" dirty="0"/>
              <a:t>x</a:t>
            </a:r>
            <a:r>
              <a:rPr lang="en-US" sz="2800" dirty="0"/>
              <a:t> term, we rewrite it in </a:t>
            </a:r>
            <a:br>
              <a:rPr lang="en-US" sz="2800" dirty="0"/>
            </a:br>
            <a:r>
              <a:rPr lang="en-US" sz="2800" dirty="0"/>
              <a:t>the form </a:t>
            </a:r>
            <a:r>
              <a:rPr lang="en-US" sz="2800" i="1" dirty="0"/>
              <a:t>y</a:t>
            </a:r>
            <a:r>
              <a:rPr lang="en-US" sz="2800" dirty="0"/>
              <a:t> − </a:t>
            </a:r>
            <a:r>
              <a:rPr lang="en-US" sz="2800" i="1" dirty="0"/>
              <a:t>z</a:t>
            </a:r>
            <a:r>
              <a:rPr lang="en-US" sz="2800" dirty="0"/>
              <a:t>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−3 and use this equation along with the </a:t>
            </a:r>
            <a:br>
              <a:rPr lang="en-US" sz="2800" dirty="0"/>
            </a:br>
            <a:r>
              <a:rPr lang="en-US" sz="2800" dirty="0"/>
              <a:t>equation just found.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1596" y="4343400"/>
            <a:ext cx="586481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(III)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4564" y="4887724"/>
            <a:ext cx="6046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  <p:sp>
        <p:nvSpPr>
          <p:cNvPr id="19" name="Line 8"/>
          <p:cNvSpPr>
            <a:spLocks noChangeShapeType="1"/>
          </p:cNvSpPr>
          <p:nvPr/>
        </p:nvSpPr>
        <p:spPr bwMode="auto">
          <a:xfrm>
            <a:off x="4451350" y="5105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4419600" y="45720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8397775"/>
              </p:ext>
            </p:extLst>
          </p:nvPr>
        </p:nvGraphicFramePr>
        <p:xfrm>
          <a:off x="1111250" y="4354338"/>
          <a:ext cx="33401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327840" imgH="1032840" progId="Equation.DSMT4">
                  <p:embed/>
                </p:oleObj>
              </mc:Choice>
              <mc:Fallback>
                <p:oleObj name="Equation" r:id="rId10" imgW="3327840" imgH="1032840" progId="Equation.DSMT4">
                  <p:embed/>
                  <p:pic>
                    <p:nvPicPr>
                      <p:cNvPr id="0" name="Picture 1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50" y="4354338"/>
                        <a:ext cx="33401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877554"/>
              </p:ext>
            </p:extLst>
          </p:nvPr>
        </p:nvGraphicFramePr>
        <p:xfrm>
          <a:off x="5571397" y="4374627"/>
          <a:ext cx="26304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16120" imgH="380880" progId="Equation.DSMT4">
                  <p:embed/>
                </p:oleObj>
              </mc:Choice>
              <mc:Fallback>
                <p:oleObj name="Equation" r:id="rId12" imgW="2616120" imgH="380880" progId="Equation.DSMT4">
                  <p:embed/>
                  <p:pic>
                    <p:nvPicPr>
                      <p:cNvPr id="0" name="Picture 1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1397" y="4374627"/>
                        <a:ext cx="263048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91841"/>
              </p:ext>
            </p:extLst>
          </p:nvPr>
        </p:nvGraphicFramePr>
        <p:xfrm>
          <a:off x="5334000" y="4786138"/>
          <a:ext cx="2794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779200" imgH="511920" progId="Equation.DSMT4">
                  <p:embed/>
                </p:oleObj>
              </mc:Choice>
              <mc:Fallback>
                <p:oleObj name="Equation" r:id="rId14" imgW="2779200" imgH="511920" progId="Equation.DSMT4">
                  <p:embed/>
                  <p:pic>
                    <p:nvPicPr>
                      <p:cNvPr id="0" name="Picture 1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786138"/>
                        <a:ext cx="27940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846722"/>
              </p:ext>
            </p:extLst>
          </p:nvPr>
        </p:nvGraphicFramePr>
        <p:xfrm>
          <a:off x="6203950" y="5334000"/>
          <a:ext cx="1955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47240" imgH="264960" progId="Equation.DSMT4">
                  <p:embed/>
                </p:oleObj>
              </mc:Choice>
              <mc:Fallback>
                <p:oleObj name="Equation" r:id="rId16" imgW="1947240" imgH="264960" progId="Equation.DSMT4">
                  <p:embed/>
                  <p:pic>
                    <p:nvPicPr>
                      <p:cNvPr id="0" name="Picture 1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5334000"/>
                        <a:ext cx="1955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888615"/>
              </p:ext>
            </p:extLst>
          </p:nvPr>
        </p:nvGraphicFramePr>
        <p:xfrm>
          <a:off x="6798823" y="5651500"/>
          <a:ext cx="1320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07160" imgH="356400" progId="Equation.DSMT4">
                  <p:embed/>
                </p:oleObj>
              </mc:Choice>
              <mc:Fallback>
                <p:oleObj name="Equation" r:id="rId18" imgW="1307160" imgH="356400" progId="Equation.DSMT4">
                  <p:embed/>
                  <p:pic>
                    <p:nvPicPr>
                      <p:cNvPr id="0" name="Picture 1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8823" y="5651500"/>
                        <a:ext cx="1320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915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3" grpId="0"/>
      <p:bldP spid="17" grpId="0"/>
      <p:bldP spid="18" grpId="0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Application: Using a System with Three Variables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126867"/>
            <a:ext cx="80804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Back substituting into equation (III) to solve for </a:t>
            </a:r>
            <a:r>
              <a:rPr lang="en-US" sz="2800" i="1" dirty="0"/>
              <a:t>y</a:t>
            </a:r>
            <a:r>
              <a:rPr lang="en-US" sz="2800" dirty="0"/>
              <a:t> gives </a:t>
            </a:r>
            <a:br>
              <a:rPr lang="en-US" sz="2800" dirty="0"/>
            </a:br>
            <a:r>
              <a:rPr lang="en-US" sz="2800" dirty="0"/>
              <a:t>the following.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801531"/>
              </p:ext>
            </p:extLst>
          </p:nvPr>
        </p:nvGraphicFramePr>
        <p:xfrm>
          <a:off x="2456927" y="2119332"/>
          <a:ext cx="1473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2680" imgH="411120" progId="Equation.DSMT4">
                  <p:embed/>
                </p:oleObj>
              </mc:Choice>
              <mc:Fallback>
                <p:oleObj name="Equation" r:id="rId2" imgW="1462680" imgH="411120" progId="Equation.DSMT4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6927" y="2119332"/>
                        <a:ext cx="1473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0361030"/>
              </p:ext>
            </p:extLst>
          </p:nvPr>
        </p:nvGraphicFramePr>
        <p:xfrm>
          <a:off x="2710927" y="2608282"/>
          <a:ext cx="736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2160" imgH="329040" progId="Equation.DSMT4">
                  <p:embed/>
                </p:oleObj>
              </mc:Choice>
              <mc:Fallback>
                <p:oleObj name="Equation" r:id="rId4" imgW="722160" imgH="329040" progId="Equation.DSMT4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0927" y="2608282"/>
                        <a:ext cx="736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2981980"/>
            <a:ext cx="7997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Now we can substitute the values </a:t>
            </a:r>
            <a:r>
              <a:rPr lang="en-US" sz="2800" i="1" dirty="0"/>
              <a:t>z</a:t>
            </a:r>
            <a:r>
              <a:rPr lang="en-US" sz="2800" dirty="0"/>
              <a:t>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8</a:t>
            </a:r>
            <a:r>
              <a:rPr lang="en-US" sz="2800" dirty="0"/>
              <a:t> and </a:t>
            </a:r>
            <a:r>
              <a:rPr lang="en-US" sz="2800" i="1" dirty="0"/>
              <a:t>y</a:t>
            </a:r>
            <a:r>
              <a:rPr lang="en-US" sz="2800" dirty="0"/>
              <a:t> </a:t>
            </a:r>
            <a:r>
              <a:rPr lang="en-US" sz="2800" dirty="0">
                <a:latin typeface="Symbol" charset="2"/>
                <a:cs typeface="Symbol" charset="2"/>
              </a:rPr>
              <a:t>=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99"/>
                </a:solidFill>
              </a:rPr>
              <a:t>5</a:t>
            </a:r>
            <a:r>
              <a:rPr lang="en-US" sz="2800" dirty="0"/>
              <a:t> into </a:t>
            </a:r>
            <a:br>
              <a:rPr lang="en-US" sz="2800" dirty="0"/>
            </a:br>
            <a:r>
              <a:rPr lang="en-US" sz="2800" dirty="0"/>
              <a:t>equation (I).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969" y="5313700"/>
            <a:ext cx="8442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There are fifteen $20 bills, five $5 bills, and eight $2 bills.</a:t>
            </a:r>
          </a:p>
        </p:txBody>
      </p:sp>
      <p:graphicFrame>
        <p:nvGraphicFramePr>
          <p:cNvPr id="1251" name="Object 2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821810"/>
              </p:ext>
            </p:extLst>
          </p:nvPr>
        </p:nvGraphicFramePr>
        <p:xfrm>
          <a:off x="1991571" y="3988547"/>
          <a:ext cx="2425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25680" imgH="444240" progId="Equation.DSMT4">
                  <p:embed/>
                </p:oleObj>
              </mc:Choice>
              <mc:Fallback>
                <p:oleObj name="Equation" r:id="rId6" imgW="2425680" imgH="444240" progId="Equation.DSMT4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1571" y="3988547"/>
                        <a:ext cx="2425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2" name="Object 2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522466"/>
              </p:ext>
            </p:extLst>
          </p:nvPr>
        </p:nvGraphicFramePr>
        <p:xfrm>
          <a:off x="2760659" y="4515597"/>
          <a:ext cx="1663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63560" imgH="368280" progId="Equation.DSMT4">
                  <p:embed/>
                </p:oleObj>
              </mc:Choice>
              <mc:Fallback>
                <p:oleObj name="Equation" r:id="rId8" imgW="1663560" imgH="368280" progId="Equation.DSMT4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59" y="4515597"/>
                        <a:ext cx="1663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53" name="Object 2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759544"/>
              </p:ext>
            </p:extLst>
          </p:nvPr>
        </p:nvGraphicFramePr>
        <p:xfrm>
          <a:off x="3529157" y="4935868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27000" imgH="291960" progId="Equation.DSMT4">
                  <p:embed/>
                </p:oleObj>
              </mc:Choice>
              <mc:Fallback>
                <p:oleObj name="Equation" r:id="rId10" imgW="927000" imgH="291960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157" y="4935868"/>
                        <a:ext cx="92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35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33400" indent="-533400" eaLnBrk="0" hangingPunct="0">
              <a:tabLst>
                <a:tab pos="457200" algn="l"/>
              </a:tabLst>
            </a:pPr>
            <a:r>
              <a:rPr lang="en-US" dirty="0">
                <a:solidFill>
                  <a:srgbClr val="1F497C"/>
                </a:solidFill>
                <a:latin typeface="Calibri" pitchFamily="34" charset="0"/>
              </a:rPr>
              <a:t>Procedure: Solving a System of Three Linear Equations in Three Variables</a:t>
            </a:r>
            <a:endParaRPr lang="en-US" i="1" dirty="0">
              <a:solidFill>
                <a:srgbClr val="1F497C"/>
              </a:solidFill>
              <a:latin typeface="Calibri" pitchFamily="34" charset="0"/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11785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 eaLnBrk="0" hangingPunct="0"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Select two equations and eliminate one variable by    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using the addition method. </a:t>
            </a:r>
          </a:p>
          <a:p>
            <a:pPr marL="514350" indent="-514350" eaLnBrk="0" hangingPunct="0">
              <a:buFont typeface="+mj-lt"/>
              <a:buAutoNum type="arabicPeriod" startAt="2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Select a different pair of equations and eliminate the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same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variable. </a:t>
            </a:r>
          </a:p>
          <a:p>
            <a:pPr marL="514350" indent="-514350" eaLnBrk="0" hangingPunct="0">
              <a:buFont typeface="+mj-lt"/>
              <a:buAutoNum type="arabicPeriod" startAt="3"/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Steps 1 and 2 give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two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linear equations in </a:t>
            </a:r>
            <a:r>
              <a:rPr lang="en-US" b="1" dirty="0">
                <a:solidFill>
                  <a:srgbClr val="C00000"/>
                </a:solidFill>
                <a:latin typeface="Calibri" pitchFamily="34" charset="0"/>
              </a:rPr>
              <a:t>two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variables. Solve these equations by either addition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or substitution, as discussed in Sections 5.2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and 5.3.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56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1F497C"/>
                </a:solidFill>
                <a:latin typeface="Calibri" pitchFamily="34" charset="0"/>
              </a:rPr>
              <a:t>Procedure: Solving a System of Three Linear Equations in Three Variables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32946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14350" indent="-514350" eaLnBrk="0" hangingPunct="0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Back substitute the values found in Step 3 into any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one of the original equations to find the value of the third variable.</a:t>
            </a:r>
          </a:p>
          <a:p>
            <a:pPr marL="514350" indent="-514350" eaLnBrk="0" hangingPunct="0">
              <a:buFont typeface="+mj-lt"/>
              <a:buAutoNum type="arabicPeriod" startAt="4"/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Check the solution (if one exists) in all three of the </a:t>
            </a:r>
            <a:br>
              <a:rPr lang="en-US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original equations. </a:t>
            </a:r>
          </a:p>
        </p:txBody>
      </p:sp>
    </p:spTree>
    <p:extLst>
      <p:ext uri="{BB962C8B-B14F-4D97-AF65-F5344CB8AC3E}">
        <p14:creationId xmlns:p14="http://schemas.microsoft.com/office/powerpoint/2010/main" val="180565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07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724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Solve the system of equations.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3581400"/>
            <a:ext cx="5970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(III), eliminate </a:t>
            </a:r>
            <a:r>
              <a:rPr lang="en-US" sz="2800" i="1" dirty="0"/>
              <a:t>z</a:t>
            </a:r>
            <a:r>
              <a:rPr lang="en-US" sz="2800" dirty="0"/>
              <a:t>.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922644"/>
              </p:ext>
            </p:extLst>
          </p:nvPr>
        </p:nvGraphicFramePr>
        <p:xfrm>
          <a:off x="2222500" y="1782763"/>
          <a:ext cx="3176588" cy="204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62240" imgH="2031840" progId="Equation.DSMT4">
                  <p:embed/>
                </p:oleObj>
              </mc:Choice>
              <mc:Fallback>
                <p:oleObj name="Equation" r:id="rId2" imgW="3162240" imgH="2031840" progId="Equation.DSMT4">
                  <p:embed/>
                  <p:pic>
                    <p:nvPicPr>
                      <p:cNvPr id="0" name="Picture 13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1782763"/>
                        <a:ext cx="3176588" cy="2047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385788"/>
              </p:ext>
            </p:extLst>
          </p:nvPr>
        </p:nvGraphicFramePr>
        <p:xfrm>
          <a:off x="2586038" y="4554538"/>
          <a:ext cx="2106612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1434960" progId="Equation.DSMT4">
                  <p:embed/>
                </p:oleObj>
              </mc:Choice>
              <mc:Fallback>
                <p:oleObj name="Equation" r:id="rId4" imgW="2095200" imgH="1434960" progId="Equation.DSMT4">
                  <p:embed/>
                  <p:pic>
                    <p:nvPicPr>
                      <p:cNvPr id="0" name="Picture 13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4554538"/>
                        <a:ext cx="2106612" cy="144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97907" y="44958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5029452"/>
            <a:ext cx="5854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(III)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24400" y="5573524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</p:spTree>
    <p:extLst>
      <p:ext uri="{BB962C8B-B14F-4D97-AF65-F5344CB8AC3E}">
        <p14:creationId xmlns:p14="http://schemas.microsoft.com/office/powerpoint/2010/main" val="275960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078" name="Rectangle 3"/>
          <p:cNvSpPr>
            <a:spLocks noGrp="1"/>
          </p:cNvSpPr>
          <p:nvPr>
            <p:ph idx="1"/>
          </p:nvPr>
        </p:nvSpPr>
        <p:spPr>
          <a:xfrm>
            <a:off x="304800" y="1280160"/>
            <a:ext cx="8229600" cy="4724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Using equations (I) and (II), eliminate </a:t>
            </a:r>
            <a:r>
              <a:rPr lang="en-US" i="1" dirty="0"/>
              <a:t>z</a:t>
            </a:r>
            <a:r>
              <a:rPr lang="en-US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3581400"/>
            <a:ext cx="8670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sz="2800" dirty="0"/>
              <a:t>Eliminate the variable </a:t>
            </a:r>
            <a:r>
              <a:rPr lang="en-US" sz="2800" i="1" dirty="0"/>
              <a:t>x</a:t>
            </a:r>
            <a:r>
              <a:rPr lang="en-US" sz="2800" dirty="0"/>
              <a:t> using the two equations in </a:t>
            </a:r>
            <a:r>
              <a:rPr lang="en-US" sz="2800" i="1" dirty="0"/>
              <a:t>x</a:t>
            </a:r>
            <a:r>
              <a:rPr lang="en-US" sz="2800" dirty="0"/>
              <a:t> and </a:t>
            </a:r>
            <a:r>
              <a:rPr lang="en-US" sz="2800" i="1" dirty="0"/>
              <a:t>y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253" y="4267200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/>
              <a:t>(IV)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8410" y="4811524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dirty="0"/>
              <a:t>(V)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043444"/>
              </p:ext>
            </p:extLst>
          </p:nvPr>
        </p:nvGraphicFramePr>
        <p:xfrm>
          <a:off x="914400" y="1828800"/>
          <a:ext cx="33909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82560" imgH="1435320" progId="Equation.DSMT4">
                  <p:embed/>
                </p:oleObj>
              </mc:Choice>
              <mc:Fallback>
                <p:oleObj name="Equation" r:id="rId2" imgW="3382560" imgH="1435320" progId="Equation.DSMT4">
                  <p:embed/>
                  <p:pic>
                    <p:nvPicPr>
                      <p:cNvPr id="0" name="Picture 4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33909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97707" y="17907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2601724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>
            <a:off x="4419600" y="2819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4419600" y="20574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0836368"/>
              </p:ext>
            </p:extLst>
          </p:nvPr>
        </p:nvGraphicFramePr>
        <p:xfrm>
          <a:off x="5544302" y="1905000"/>
          <a:ext cx="2273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58280" imgH="329040" progId="Equation.DSMT4">
                  <p:embed/>
                </p:oleObj>
              </mc:Choice>
              <mc:Fallback>
                <p:oleObj name="Equation" r:id="rId4" imgW="2258280" imgH="329040" progId="Equation.DSMT4">
                  <p:embed/>
                  <p:pic>
                    <p:nvPicPr>
                      <p:cNvPr id="0" name="Picture 4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4302" y="1905000"/>
                        <a:ext cx="22733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3129"/>
              </p:ext>
            </p:extLst>
          </p:nvPr>
        </p:nvGraphicFramePr>
        <p:xfrm>
          <a:off x="5061164" y="2533650"/>
          <a:ext cx="27686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60840" imgH="511920" progId="Equation.DSMT4">
                  <p:embed/>
                </p:oleObj>
              </mc:Choice>
              <mc:Fallback>
                <p:oleObj name="Equation" r:id="rId6" imgW="2760840" imgH="511920" progId="Equation.DSMT4">
                  <p:embed/>
                  <p:pic>
                    <p:nvPicPr>
                      <p:cNvPr id="0" name="Picture 4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164" y="2533650"/>
                        <a:ext cx="276860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339332"/>
              </p:ext>
            </p:extLst>
          </p:nvPr>
        </p:nvGraphicFramePr>
        <p:xfrm>
          <a:off x="5105400" y="3073400"/>
          <a:ext cx="271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06120" imgH="356400" progId="Equation.DSMT4">
                  <p:embed/>
                </p:oleObj>
              </mc:Choice>
              <mc:Fallback>
                <p:oleObj name="Equation" r:id="rId8" imgW="2706120" imgH="356400" progId="Equation.DSMT4">
                  <p:embed/>
                  <p:pic>
                    <p:nvPicPr>
                      <p:cNvPr id="0" name="Picture 4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073400"/>
                        <a:ext cx="2717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8079710" y="2971800"/>
            <a:ext cx="530890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(V)</a:t>
            </a:r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485459"/>
              </p:ext>
            </p:extLst>
          </p:nvPr>
        </p:nvGraphicFramePr>
        <p:xfrm>
          <a:off x="1098550" y="4241800"/>
          <a:ext cx="29337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5360" imgH="1032840" progId="Equation.DSMT4">
                  <p:embed/>
                </p:oleObj>
              </mc:Choice>
              <mc:Fallback>
                <p:oleObj name="Equation" r:id="rId10" imgW="2925360" imgH="1032840" progId="Equation.DSMT4">
                  <p:embed/>
                  <p:pic>
                    <p:nvPicPr>
                      <p:cNvPr id="0" name="Picture 4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4241800"/>
                        <a:ext cx="29337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4191000" y="50292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4191000" y="4451616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988366"/>
              </p:ext>
            </p:extLst>
          </p:nvPr>
        </p:nvGraphicFramePr>
        <p:xfrm>
          <a:off x="5270500" y="4279900"/>
          <a:ext cx="2273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58280" imgH="356400" progId="Equation.DSMT4">
                  <p:embed/>
                </p:oleObj>
              </mc:Choice>
              <mc:Fallback>
                <p:oleObj name="Equation" r:id="rId12" imgW="2258280" imgH="356400" progId="Equation.DSMT4">
                  <p:embed/>
                  <p:pic>
                    <p:nvPicPr>
                      <p:cNvPr id="0" name="Picture 4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4279900"/>
                        <a:ext cx="2273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482492"/>
              </p:ext>
            </p:extLst>
          </p:nvPr>
        </p:nvGraphicFramePr>
        <p:xfrm>
          <a:off x="6018311" y="5295900"/>
          <a:ext cx="1625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18200" imgH="329040" progId="Equation.DSMT4">
                  <p:embed/>
                </p:oleObj>
              </mc:Choice>
              <mc:Fallback>
                <p:oleObj name="Equation" r:id="rId14" imgW="1618200" imgH="329040" progId="Equation.DSMT4">
                  <p:embed/>
                  <p:pic>
                    <p:nvPicPr>
                      <p:cNvPr id="0" name="Picture 4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311" y="5295900"/>
                        <a:ext cx="1625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1796662"/>
              </p:ext>
            </p:extLst>
          </p:nvPr>
        </p:nvGraphicFramePr>
        <p:xfrm>
          <a:off x="5084763" y="4724400"/>
          <a:ext cx="2552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41600" imgH="530280" progId="Equation.DSMT4">
                  <p:embed/>
                </p:oleObj>
              </mc:Choice>
              <mc:Fallback>
                <p:oleObj name="Equation" r:id="rId16" imgW="2541600" imgH="530280" progId="Equation.DSMT4">
                  <p:embed/>
                  <p:pic>
                    <p:nvPicPr>
                      <p:cNvPr id="0" name="Picture 4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763" y="4724400"/>
                        <a:ext cx="25527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283286"/>
              </p:ext>
            </p:extLst>
          </p:nvPr>
        </p:nvGraphicFramePr>
        <p:xfrm>
          <a:off x="6224588" y="5664200"/>
          <a:ext cx="1333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25520" imgH="356400" progId="Equation.DSMT4">
                  <p:embed/>
                </p:oleObj>
              </mc:Choice>
              <mc:Fallback>
                <p:oleObj name="Equation" r:id="rId18" imgW="1325520" imgH="356400" progId="Equation.DSMT4">
                  <p:embed/>
                  <p:pic>
                    <p:nvPicPr>
                      <p:cNvPr id="0" name="Picture 4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4588" y="5664200"/>
                        <a:ext cx="1333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43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5" grpId="0"/>
      <p:bldP spid="16" grpId="0"/>
      <p:bldP spid="17" grpId="0" animBg="1"/>
      <p:bldP spid="18" grpId="0" animBg="1"/>
      <p:bldP spid="24" grpId="0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 (cont.)</a:t>
            </a:r>
            <a:endParaRPr lang="en-US" dirty="0"/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304800" y="1280160"/>
            <a:ext cx="8229600" cy="4724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600" dirty="0"/>
              <a:t>Back substituting into equation (IV) to find </a:t>
            </a:r>
            <a:r>
              <a:rPr lang="en-US" sz="2600" i="1" dirty="0"/>
              <a:t>x</a:t>
            </a:r>
            <a:r>
              <a:rPr lang="en-US" sz="2600" dirty="0"/>
              <a:t> yields the following.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371003"/>
              </p:ext>
            </p:extLst>
          </p:nvPr>
        </p:nvGraphicFramePr>
        <p:xfrm>
          <a:off x="2141892" y="2206139"/>
          <a:ext cx="1790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82720" imgH="356400" progId="Equation.DSMT4">
                  <p:embed/>
                </p:oleObj>
              </mc:Choice>
              <mc:Fallback>
                <p:oleObj name="Equation" r:id="rId2" imgW="1782720" imgH="356400" progId="Equation.DSMT4">
                  <p:embed/>
                  <p:pic>
                    <p:nvPicPr>
                      <p:cNvPr id="0" name="Picture 3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892" y="2206139"/>
                        <a:ext cx="1790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203442"/>
              </p:ext>
            </p:extLst>
          </p:nvPr>
        </p:nvGraphicFramePr>
        <p:xfrm>
          <a:off x="2484792" y="2673479"/>
          <a:ext cx="1409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8600" imgH="264960" progId="Equation.DSMT4">
                  <p:embed/>
                </p:oleObj>
              </mc:Choice>
              <mc:Fallback>
                <p:oleObj name="Equation" r:id="rId4" imgW="1398600" imgH="264960" progId="Equation.DSMT4">
                  <p:embed/>
                  <p:pic>
                    <p:nvPicPr>
                      <p:cNvPr id="0" name="Picture 3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792" y="2673479"/>
                        <a:ext cx="1409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1476"/>
              </p:ext>
            </p:extLst>
          </p:nvPr>
        </p:nvGraphicFramePr>
        <p:xfrm>
          <a:off x="2965096" y="3076089"/>
          <a:ext cx="1117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06280" imgH="264960" progId="Equation.DSMT4">
                  <p:embed/>
                </p:oleObj>
              </mc:Choice>
              <mc:Fallback>
                <p:oleObj name="Equation" r:id="rId6" imgW="1106280" imgH="264960" progId="Equation.DSMT4">
                  <p:embed/>
                  <p:pic>
                    <p:nvPicPr>
                      <p:cNvPr id="0" name="Picture 3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096" y="3076089"/>
                        <a:ext cx="1117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652989"/>
              </p:ext>
            </p:extLst>
          </p:nvPr>
        </p:nvGraphicFramePr>
        <p:xfrm>
          <a:off x="3134250" y="3457089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14040" imgH="264960" progId="Equation.DSMT4">
                  <p:embed/>
                </p:oleObj>
              </mc:Choice>
              <mc:Fallback>
                <p:oleObj name="Equation" r:id="rId8" imgW="914040" imgH="264960" progId="Equation.DSMT4">
                  <p:embed/>
                  <p:pic>
                    <p:nvPicPr>
                      <p:cNvPr id="0" name="Picture 3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4250" y="3457089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/>
          </p:cNvSpPr>
          <p:nvPr/>
        </p:nvSpPr>
        <p:spPr>
          <a:xfrm>
            <a:off x="457200" y="4064000"/>
            <a:ext cx="82296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Finally, using </a:t>
            </a:r>
            <a:r>
              <a:rPr lang="en-US" sz="2600" i="1" dirty="0"/>
              <a:t>x </a:t>
            </a:r>
            <a:r>
              <a:rPr lang="en-US" sz="2600" dirty="0">
                <a:latin typeface="Symbol" charset="2"/>
                <a:cs typeface="Symbol" charset="2"/>
              </a:rPr>
              <a:t>= </a:t>
            </a:r>
            <a:r>
              <a:rPr lang="en-US" sz="2600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sz="2600" dirty="0">
                <a:solidFill>
                  <a:srgbClr val="0000FF"/>
                </a:solidFill>
              </a:rPr>
              <a:t>3</a:t>
            </a:r>
            <a:r>
              <a:rPr lang="en-US" sz="2600" dirty="0"/>
              <a:t> and </a:t>
            </a:r>
            <a:r>
              <a:rPr lang="en-US" sz="2600" i="1" dirty="0"/>
              <a:t>y</a:t>
            </a:r>
            <a:r>
              <a:rPr lang="en-US" sz="2600" dirty="0"/>
              <a:t> </a:t>
            </a:r>
            <a:r>
              <a:rPr lang="en-US" sz="2600" dirty="0">
                <a:latin typeface="Symbol" charset="2"/>
                <a:cs typeface="Symbol" charset="2"/>
              </a:rPr>
              <a:t>= </a:t>
            </a:r>
            <a:r>
              <a:rPr lang="en-US" sz="2600" dirty="0">
                <a:solidFill>
                  <a:srgbClr val="FF0000"/>
                </a:solidFill>
              </a:rPr>
              <a:t>2</a:t>
            </a:r>
            <a:r>
              <a:rPr lang="en-US" sz="2600" dirty="0"/>
              <a:t>, back substitute into (I).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849701"/>
              </p:ext>
            </p:extLst>
          </p:nvPr>
        </p:nvGraphicFramePr>
        <p:xfrm>
          <a:off x="1435697" y="4727986"/>
          <a:ext cx="281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806560" imgH="365400" progId="Equation.DSMT4">
                  <p:embed/>
                </p:oleObj>
              </mc:Choice>
              <mc:Fallback>
                <p:oleObj name="Equation" r:id="rId10" imgW="2806560" imgH="365400" progId="Equation.DSMT4">
                  <p:embed/>
                  <p:pic>
                    <p:nvPicPr>
                      <p:cNvPr id="0" name="Picture 3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697" y="4727986"/>
                        <a:ext cx="2819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472371"/>
              </p:ext>
            </p:extLst>
          </p:nvPr>
        </p:nvGraphicFramePr>
        <p:xfrm>
          <a:off x="2354860" y="5210586"/>
          <a:ext cx="1892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883160" imgH="264960" progId="Equation.DSMT4">
                  <p:embed/>
                </p:oleObj>
              </mc:Choice>
              <mc:Fallback>
                <p:oleObj name="Equation" r:id="rId12" imgW="1883160" imgH="264960" progId="Equation.DSMT4">
                  <p:embed/>
                  <p:pic>
                    <p:nvPicPr>
                      <p:cNvPr id="0" name="Picture 3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4860" y="5210586"/>
                        <a:ext cx="1892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 (cont.)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007250"/>
              </p:ext>
            </p:extLst>
          </p:nvPr>
        </p:nvGraphicFramePr>
        <p:xfrm>
          <a:off x="3103563" y="1371600"/>
          <a:ext cx="863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49960" imgH="264960" progId="Equation.DSMT4">
                  <p:embed/>
                </p:oleObj>
              </mc:Choice>
              <mc:Fallback>
                <p:oleObj name="Equation" r:id="rId2" imgW="849960" imgH="264960" progId="Equation.DSMT4">
                  <p:embed/>
                  <p:pic>
                    <p:nvPicPr>
                      <p:cNvPr id="0" name="Picture 1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371600"/>
                        <a:ext cx="863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/>
          </p:cNvSpPr>
          <p:nvPr/>
        </p:nvSpPr>
        <p:spPr>
          <a:xfrm>
            <a:off x="533400" y="2895600"/>
            <a:ext cx="21336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The solution is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187539"/>
              </p:ext>
            </p:extLst>
          </p:nvPr>
        </p:nvGraphicFramePr>
        <p:xfrm>
          <a:off x="3270250" y="1768475"/>
          <a:ext cx="750888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825480" progId="Equation.DSMT4">
                  <p:embed/>
                </p:oleObj>
              </mc:Choice>
              <mc:Fallback>
                <p:oleObj name="Equation" r:id="rId4" imgW="736560" imgH="825480" progId="Equation.DSMT4">
                  <p:embed/>
                  <p:pic>
                    <p:nvPicPr>
                      <p:cNvPr id="0" name="Picture 1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0" y="1768475"/>
                        <a:ext cx="750888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405956"/>
              </p:ext>
            </p:extLst>
          </p:nvPr>
        </p:nvGraphicFramePr>
        <p:xfrm>
          <a:off x="2636838" y="2763838"/>
          <a:ext cx="14605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888840" progId="Equation.DSMT4">
                  <p:embed/>
                </p:oleObj>
              </mc:Choice>
              <mc:Fallback>
                <p:oleObj name="Equation" r:id="rId6" imgW="1447560" imgH="888840" progId="Equation.DSMT4">
                  <p:embed/>
                  <p:pic>
                    <p:nvPicPr>
                      <p:cNvPr id="0" name="Picture 1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838" y="2763838"/>
                        <a:ext cx="146050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609600" y="4448544"/>
            <a:ext cx="83058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The solution can be checked by substituting                     into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618468"/>
              </p:ext>
            </p:extLst>
          </p:nvPr>
        </p:nvGraphicFramePr>
        <p:xfrm>
          <a:off x="6643688" y="4306888"/>
          <a:ext cx="1370012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58640" imgH="888840" progId="Equation.DSMT4">
                  <p:embed/>
                </p:oleObj>
              </mc:Choice>
              <mc:Fallback>
                <p:oleObj name="Equation" r:id="rId8" imgW="1358640" imgH="888840" progId="Equation.DSMT4">
                  <p:embed/>
                  <p:pic>
                    <p:nvPicPr>
                      <p:cNvPr id="0" name="Picture 1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4306888"/>
                        <a:ext cx="1370012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/>
          </p:cNvSpPr>
          <p:nvPr/>
        </p:nvSpPr>
        <p:spPr>
          <a:xfrm>
            <a:off x="609600" y="4861560"/>
            <a:ext cx="5105400" cy="4724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all three of the original equations.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932" y="3930384"/>
            <a:ext cx="107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Check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923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(One Solution) (cont.)</a:t>
            </a:r>
            <a:endParaRPr lang="en-US" dirty="0"/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413488"/>
              </p:ext>
            </p:extLst>
          </p:nvPr>
        </p:nvGraphicFramePr>
        <p:xfrm>
          <a:off x="1931988" y="1427163"/>
          <a:ext cx="4494212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83080" imgH="2920680" progId="Equation.DSMT4">
                  <p:embed/>
                </p:oleObj>
              </mc:Choice>
              <mc:Fallback>
                <p:oleObj name="Equation" r:id="rId2" imgW="4483080" imgH="2920680" progId="Equation.DSMT4">
                  <p:embed/>
                  <p:pic>
                    <p:nvPicPr>
                      <p:cNvPr id="0" name="Picture 1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88" y="1427163"/>
                        <a:ext cx="4494212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Solving a System with Three Variables (No Solution)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614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Solve the system of equations.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159003"/>
              </p:ext>
            </p:extLst>
          </p:nvPr>
        </p:nvGraphicFramePr>
        <p:xfrm>
          <a:off x="2393950" y="1828800"/>
          <a:ext cx="35687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56440" imgH="1563120" progId="Equation.DSMT4">
                  <p:embed/>
                </p:oleObj>
              </mc:Choice>
              <mc:Fallback>
                <p:oleObj name="Equation" r:id="rId2" imgW="3556440" imgH="1563120" progId="Equation.DSMT4">
                  <p:embed/>
                  <p:pic>
                    <p:nvPicPr>
                      <p:cNvPr id="0" name="Picture 30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1828800"/>
                        <a:ext cx="3568700" cy="157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1000" y="3236893"/>
            <a:ext cx="59701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Solution </a:t>
            </a:r>
          </a:p>
          <a:p>
            <a:pPr>
              <a:buFont typeface="Courier New" pitchFamily="49" charset="0"/>
              <a:buNone/>
            </a:pPr>
            <a:r>
              <a:rPr lang="en-US" sz="2800" dirty="0"/>
              <a:t>Using equations (I) and (II), eliminate </a:t>
            </a:r>
            <a:r>
              <a:rPr lang="en-US" sz="2800" i="1" dirty="0"/>
              <a:t>z</a:t>
            </a:r>
            <a:r>
              <a:rPr lang="en-US" sz="2800" dirty="0"/>
              <a:t>.</a:t>
            </a: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82920"/>
              </p:ext>
            </p:extLst>
          </p:nvPr>
        </p:nvGraphicFramePr>
        <p:xfrm>
          <a:off x="901700" y="4343400"/>
          <a:ext cx="35941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83800" imgH="1005480" progId="Equation.DSMT4">
                  <p:embed/>
                </p:oleObj>
              </mc:Choice>
              <mc:Fallback>
                <p:oleObj name="Equation" r:id="rId4" imgW="3583800" imgH="1005480" progId="Equation.DSMT4">
                  <p:embed/>
                  <p:pic>
                    <p:nvPicPr>
                      <p:cNvPr id="0" name="Picture 30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4343400"/>
                        <a:ext cx="35941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7707" y="4343400"/>
            <a:ext cx="437853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4887724"/>
            <a:ext cx="51216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(II)</a:t>
            </a: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4495800" y="5116072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4495800" y="4572000"/>
            <a:ext cx="457200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509177"/>
              </p:ext>
            </p:extLst>
          </p:nvPr>
        </p:nvGraphicFramePr>
        <p:xfrm>
          <a:off x="5162819" y="4381500"/>
          <a:ext cx="3136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26600" imgH="329040" progId="Equation.DSMT4">
                  <p:embed/>
                </p:oleObj>
              </mc:Choice>
              <mc:Fallback>
                <p:oleObj name="Equation" r:id="rId6" imgW="3126600" imgH="329040" progId="Equation.DSMT4">
                  <p:embed/>
                  <p:pic>
                    <p:nvPicPr>
                      <p:cNvPr id="0" name="Picture 30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819" y="4381500"/>
                        <a:ext cx="31369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296053"/>
              </p:ext>
            </p:extLst>
          </p:nvPr>
        </p:nvGraphicFramePr>
        <p:xfrm>
          <a:off x="5264936" y="4737793"/>
          <a:ext cx="3119437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111480" imgH="495000" progId="Equation.DSMT4">
                  <p:embed/>
                </p:oleObj>
              </mc:Choice>
              <mc:Fallback>
                <p:oleObj name="Equation" r:id="rId8" imgW="3111480" imgH="495000" progId="Equation.DSMT4">
                  <p:embed/>
                  <p:pic>
                    <p:nvPicPr>
                      <p:cNvPr id="0" name="Picture 3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4936" y="4737793"/>
                        <a:ext cx="3119437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5767452"/>
              </p:ext>
            </p:extLst>
          </p:nvPr>
        </p:nvGraphicFramePr>
        <p:xfrm>
          <a:off x="5113606" y="5301543"/>
          <a:ext cx="32353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225600" imgH="380880" progId="Equation.DSMT4">
                  <p:embed/>
                </p:oleObj>
              </mc:Choice>
              <mc:Fallback>
                <p:oleObj name="Equation" r:id="rId10" imgW="3225600" imgH="380880" progId="Equation.DSMT4">
                  <p:embed/>
                  <p:pic>
                    <p:nvPicPr>
                      <p:cNvPr id="0" name="Picture 3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606" y="5301543"/>
                        <a:ext cx="3235325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8298187" y="5188400"/>
            <a:ext cx="60520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dirty="0"/>
              <a:t>(IV)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774</Words>
  <Application>Microsoft Office PowerPoint</Application>
  <PresentationFormat>On-screen Show (4:3)</PresentationFormat>
  <Paragraphs>81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Symbol</vt:lpstr>
      <vt:lpstr>Office Theme</vt:lpstr>
      <vt:lpstr>Equation</vt:lpstr>
      <vt:lpstr>Section 5.6</vt:lpstr>
      <vt:lpstr>Procedure: Solving a System of Three Linear Equations in Three Variables</vt:lpstr>
      <vt:lpstr>Procedure: Solving a System of Three Linear Equations in Three Variables (cont.)</vt:lpstr>
      <vt:lpstr>Example 1: Solving a System with Three Variables (One Solution)</vt:lpstr>
      <vt:lpstr>Example 1: Solving a System with Three Variables (One Solution) (cont.)</vt:lpstr>
      <vt:lpstr>Example 1: Solving a System with Three Variables (One Solution) (cont.)</vt:lpstr>
      <vt:lpstr>Example 1: Solving a System with Three Variables (One Solution) (cont.)</vt:lpstr>
      <vt:lpstr>Example 1: Solving a System with Three Variables (One Solution) (cont.)</vt:lpstr>
      <vt:lpstr>Example 2: Solving a System with Three Variables (No Solution)</vt:lpstr>
      <vt:lpstr>Example 2: Solving a System with Three Variables (No Solution) (cont.)</vt:lpstr>
      <vt:lpstr>Example 3: Three Variables (A System with Infinitely Many Solutions)</vt:lpstr>
      <vt:lpstr>Example 3: Three Variables (A System with Infinitely Many Solutions) (cont.)</vt:lpstr>
      <vt:lpstr>Example 4: Application: Using a System with Three Variables</vt:lpstr>
      <vt:lpstr>Example 4: Application: Using a System with Three Variables (cont.)</vt:lpstr>
      <vt:lpstr>Example 4: Application: Using a System with Three Variables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&amp; Intermediate Algebra, 3rd Edition</dc:title>
  <dc:creator>Hawkes Learning</dc:creator>
  <cp:lastModifiedBy>Jolie Even</cp:lastModifiedBy>
  <cp:revision>541</cp:revision>
  <dcterms:created xsi:type="dcterms:W3CDTF">2013-04-26T14:43:13Z</dcterms:created>
  <dcterms:modified xsi:type="dcterms:W3CDTF">2024-09-11T19:50:02Z</dcterms:modified>
</cp:coreProperties>
</file>