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9" r:id="rId3"/>
    <p:sldId id="299" r:id="rId4"/>
    <p:sldId id="260" r:id="rId5"/>
    <p:sldId id="261" r:id="rId6"/>
    <p:sldId id="264" r:id="rId7"/>
    <p:sldId id="298" r:id="rId8"/>
    <p:sldId id="300" r:id="rId9"/>
    <p:sldId id="265" r:id="rId10"/>
    <p:sldId id="297" r:id="rId11"/>
    <p:sldId id="267" r:id="rId12"/>
    <p:sldId id="268" r:id="rId13"/>
    <p:sldId id="301" r:id="rId14"/>
    <p:sldId id="30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5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7"/>
    <a:srgbClr val="366092"/>
    <a:srgbClr val="FF0000"/>
    <a:srgbClr val="C00000"/>
    <a:srgbClr val="2D7D9F"/>
    <a:srgbClr val="0000FF"/>
    <a:srgbClr val="000099"/>
    <a:srgbClr val="FF00FF"/>
    <a:srgbClr val="99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63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We test point (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1, 0). </a:t>
            </a:r>
            <a:br>
              <a:rPr lang="en-US" dirty="0"/>
            </a:br>
            <a:r>
              <a:rPr lang="en-US" dirty="0"/>
              <a:t>	The solution set consists </a:t>
            </a:r>
            <a:br>
              <a:rPr lang="en-US" dirty="0"/>
            </a:br>
            <a:r>
              <a:rPr lang="en-US" dirty="0"/>
              <a:t>	of the boundary lines </a:t>
            </a:r>
            <a:br>
              <a:rPr lang="en-US" dirty="0"/>
            </a:br>
            <a:r>
              <a:rPr lang="en-US" dirty="0"/>
              <a:t>	and the region between </a:t>
            </a:r>
            <a:br>
              <a:rPr lang="en-US" dirty="0"/>
            </a:br>
            <a:r>
              <a:rPr lang="en-US" dirty="0"/>
              <a:t>	them.</a:t>
            </a:r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295400"/>
            <a:ext cx="3048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6464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Properties: Possible Solutions to Parallel Systems of</a:t>
            </a:r>
            <a:br>
              <a:rPr lang="en-US" dirty="0"/>
            </a:br>
            <a:r>
              <a:rPr lang="en-US" dirty="0"/>
              <a:t>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457200" y="1208447"/>
            <a:ext cx="8229600" cy="4111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When the boundary lines are parallel, there are three possibilities: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5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in the form of a strip between two lines (as in Example 3).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spcBef>
                <a:spcPts val="300"/>
              </a:spcBef>
              <a:buFont typeface="+mj-lt"/>
              <a:buAutoNum type="arabicPeriod" startAt="2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a half-plane, as the solution to one inequality will be entirely contained within the solution of the other inequality.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300"/>
              </a:spcBef>
              <a:buFont typeface="+mj-lt"/>
              <a:buAutoNum type="arabicPeriod" startAt="3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There will be no common region, which means there is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Use a graphing calculator to graph the system of linear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inequalities:</a:t>
            </a:r>
          </a:p>
          <a:p>
            <a:pPr>
              <a:spcBef>
                <a:spcPts val="30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2600"/>
              </a:spcBef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First, solve each inequality for </a:t>
            </a:r>
            <a:r>
              <a:rPr lang="en-US" i="1" dirty="0"/>
              <a:t>y</a:t>
            </a:r>
            <a:r>
              <a:rPr lang="en-US" dirty="0"/>
              <a:t>: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Note:</a:t>
            </a:r>
            <a:r>
              <a:rPr lang="en-US" dirty="0"/>
              <a:t> Solving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0 for </a:t>
            </a:r>
            <a:r>
              <a:rPr lang="en-US" i="1" dirty="0"/>
              <a:t>y</a:t>
            </a:r>
            <a:r>
              <a:rPr lang="en-US" dirty="0"/>
              <a:t> can be written as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and then as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05695"/>
              </p:ext>
            </p:extLst>
          </p:nvPr>
        </p:nvGraphicFramePr>
        <p:xfrm>
          <a:off x="2362200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191882"/>
              </p:ext>
            </p:extLst>
          </p:nvPr>
        </p:nvGraphicFramePr>
        <p:xfrm>
          <a:off x="6477000" y="3429000"/>
          <a:ext cx="17748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15920" progId="Equation.DSMT4">
                  <p:embed/>
                </p:oleObj>
              </mc:Choice>
              <mc:Fallback>
                <p:oleObj name="Equation" r:id="rId4" imgW="1765080" imgH="101592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29000"/>
                        <a:ext cx="17748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Press the      key and enter </a:t>
            </a:r>
            <a:br>
              <a:rPr lang="en-US" dirty="0"/>
            </a:br>
            <a:r>
              <a:rPr lang="en-US" dirty="0"/>
              <a:t>	both functions and the </a:t>
            </a:r>
            <a:br>
              <a:rPr lang="en-US" dirty="0"/>
            </a:br>
            <a:r>
              <a:rPr lang="en-US" dirty="0"/>
              <a:t>	corresponding symbols </a:t>
            </a:r>
            <a:br>
              <a:rPr lang="en-US" dirty="0"/>
            </a:br>
            <a:r>
              <a:rPr lang="en-US" dirty="0"/>
              <a:t>	as they appear here. </a:t>
            </a:r>
            <a:br>
              <a:rPr lang="en-US" dirty="0"/>
            </a:br>
            <a:r>
              <a:rPr lang="en-US" dirty="0"/>
              <a:t>	Remember, to shade your </a:t>
            </a:r>
            <a:br>
              <a:rPr lang="en-US" dirty="0"/>
            </a:br>
            <a:r>
              <a:rPr lang="en-US" dirty="0"/>
              <a:t>	graphs, position the cursor </a:t>
            </a:r>
            <a:br>
              <a:rPr lang="en-US" dirty="0"/>
            </a:br>
            <a:r>
              <a:rPr lang="en-US" dirty="0"/>
              <a:t>	over the slash next to Y1 </a:t>
            </a:r>
            <a:br>
              <a:rPr lang="en-US" dirty="0"/>
            </a:br>
            <a:r>
              <a:rPr lang="en-US" dirty="0"/>
              <a:t>	(or Y2) and press</a:t>
            </a:r>
            <a:br>
              <a:rPr lang="en-US" dirty="0"/>
            </a:br>
            <a:r>
              <a:rPr lang="en-US" dirty="0"/>
              <a:t>	repeatedly until the </a:t>
            </a:r>
            <a:br>
              <a:rPr lang="en-US" dirty="0"/>
            </a:br>
            <a:r>
              <a:rPr lang="en-US" dirty="0"/>
              <a:t>	desired graphing symbol is </a:t>
            </a:r>
            <a:br>
              <a:rPr lang="en-US" dirty="0"/>
            </a:br>
            <a:r>
              <a:rPr lang="en-US" dirty="0"/>
              <a:t>	displayed.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b="50838"/>
          <a:stretch/>
        </p:blipFill>
        <p:spPr bwMode="auto">
          <a:xfrm>
            <a:off x="5943600" y="2590800"/>
            <a:ext cx="2419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0E13F07-E986-B214-A5B8-181DEBA65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240" y="4359406"/>
            <a:ext cx="754644" cy="3270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C5587A-32C8-2C8A-6729-F77EAE3AB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6750" y="1278365"/>
            <a:ext cx="444650" cy="42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39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Press          . The graph should appear as shown. The solution is the cross-hatched region and the points on the line 2</a:t>
            </a:r>
            <a:r>
              <a:rPr lang="en-US" i="1" dirty="0"/>
              <a:t>x </a:t>
            </a:r>
            <a:r>
              <a:rPr lang="en-US" i="1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0, where </a:t>
            </a:r>
            <a:r>
              <a:rPr lang="en-US" i="1" dirty="0"/>
              <a:t>x</a:t>
            </a:r>
            <a:r>
              <a:rPr lang="en-US" dirty="0"/>
              <a:t> &lt; 1.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3B3D93-47B9-200F-31D2-0F01A29A6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670" y="1416575"/>
            <a:ext cx="794504" cy="292097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8C3AB4F-52F1-C0FD-CAA9-5B8E6BBC2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51571" b="-2409"/>
          <a:stretch/>
        </p:blipFill>
        <p:spPr bwMode="auto">
          <a:xfrm>
            <a:off x="3362325" y="2913641"/>
            <a:ext cx="24193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80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</a:rPr>
              <a:t>Procedure: Solving a System of Two Linear Inequalities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each inequality, graph the boundary line and shade the appropriate half-plane.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region of the graph that is common to both half-planes (the region where the shading overlaps). (This region is called the </a:t>
            </a:r>
            <a:r>
              <a:rPr lang="en-US" b="1" dirty="0">
                <a:solidFill>
                  <a:srgbClr val="C00000"/>
                </a:solidFill>
              </a:rPr>
              <a:t>intersection</a:t>
            </a:r>
            <a:r>
              <a:rPr lang="en-US" dirty="0">
                <a:solidFill>
                  <a:srgbClr val="000000"/>
                </a:solidFill>
              </a:rPr>
              <a:t> of the two half-planes and is the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set</a:t>
            </a:r>
            <a:r>
              <a:rPr lang="en-US" dirty="0">
                <a:solidFill>
                  <a:srgbClr val="000000"/>
                </a:solidFill>
              </a:rPr>
              <a:t> of the system.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6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Solving a System of Two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To check the solution, pick one test-point in the intersection and verify that it satisfies both inequalities.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If there is no intersection, then the system has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0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2, the points are to the left of and on 	the line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 </a:t>
            </a:r>
            <a:r>
              <a:rPr lang="en-US" dirty="0"/>
              <a:t>1, the points are 	above and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  <a:endParaRPr lang="en-US" b="1" dirty="0"/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75618"/>
              </p:ext>
            </p:extLst>
          </p:nvPr>
        </p:nvGraphicFramePr>
        <p:xfrm>
          <a:off x="533400" y="1905000"/>
          <a:ext cx="156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54120" imgH="1069560" progId="Equation.DSMT4">
                  <p:embed/>
                </p:oleObj>
              </mc:Choice>
              <mc:Fallback>
                <p:oleObj name="Equation" r:id="rId2" imgW="1554120" imgH="106956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562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3). In the 	following graph, the solution is the region 	where the shading overlaps, along with the 	boundary lines of that region.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3486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68380"/>
              </p:ext>
            </p:extLst>
          </p:nvPr>
        </p:nvGraphicFramePr>
        <p:xfrm>
          <a:off x="522727" y="3519602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283320" progId="Equation.DSMT4">
                  <p:embed/>
                </p:oleObj>
              </mc:Choice>
              <mc:Fallback>
                <p:oleObj name="Equation" r:id="rId2" imgW="676440" imgH="28332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3519602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057400" y="5010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799157"/>
              </p:ext>
            </p:extLst>
          </p:nvPr>
        </p:nvGraphicFramePr>
        <p:xfrm>
          <a:off x="522727" y="504507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160" imgH="283320" progId="Equation.DSMT4">
                  <p:embed/>
                </p:oleObj>
              </mc:Choice>
              <mc:Fallback>
                <p:oleObj name="Equation" r:id="rId4" imgW="1307160" imgH="28332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504507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78A0AEA-C636-E928-A2EB-50995BEB5A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4758" y="3008388"/>
            <a:ext cx="2819400" cy="2960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First, solve each inequality for </a:t>
            </a:r>
            <a:r>
              <a:rPr lang="en-US" i="1" dirty="0"/>
              <a:t>y:</a:t>
            </a:r>
            <a:endParaRPr lang="en-US" dirty="0"/>
          </a:p>
          <a:p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6, the points are below and on 	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4, the points 	are below but not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16104"/>
              </p:ext>
            </p:extLst>
          </p:nvPr>
        </p:nvGraphicFramePr>
        <p:xfrm>
          <a:off x="544162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2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60845"/>
              </p:ext>
            </p:extLst>
          </p:nvPr>
        </p:nvGraphicFramePr>
        <p:xfrm>
          <a:off x="5270500" y="3190875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1069560" progId="Equation.DSMT4">
                  <p:embed/>
                </p:oleObj>
              </mc:Choice>
              <mc:Fallback>
                <p:oleObj name="Equation" r:id="rId4" imgW="1728000" imgH="1069560" progId="Equation.DSMT4">
                  <p:embed/>
                  <p:pic>
                    <p:nvPicPr>
                      <p:cNvPr id="0" name="Picture 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90875"/>
                        <a:ext cx="1739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 Note that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 is 	dashed to indicate that the points on the line 	are not included.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0). In the 	following graph, the solution is the region 	where the shading overlaps and the portion of 	the solid boundary line,                    where</a:t>
            </a:r>
          </a:p>
        </p:txBody>
      </p:sp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19AED1EC-4872-B885-9C56-E994FBB15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215356"/>
              </p:ext>
            </p:extLst>
          </p:nvPr>
        </p:nvGraphicFramePr>
        <p:xfrm>
          <a:off x="5305071" y="4488610"/>
          <a:ext cx="1474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355320" progId="Equation.DSMT4">
                  <p:embed/>
                </p:oleObj>
              </mc:Choice>
              <mc:Fallback>
                <p:oleObj name="Equation" r:id="rId2" imgW="1460160" imgH="355320" progId="Equation.DSMT4">
                  <p:embed/>
                  <p:pic>
                    <p:nvPicPr>
                      <p:cNvPr id="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071" y="4488610"/>
                        <a:ext cx="1474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1532FC53-612B-EDEA-D800-82503B85A7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456888"/>
              </p:ext>
            </p:extLst>
          </p:nvPr>
        </p:nvGraphicFramePr>
        <p:xfrm>
          <a:off x="7795671" y="4482932"/>
          <a:ext cx="795338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279360" progId="Equation.DSMT4">
                  <p:embed/>
                </p:oleObj>
              </mc:Choice>
              <mc:Fallback>
                <p:oleObj name="Equation" r:id="rId4" imgW="787320" imgH="279360" progId="Equation.DSMT4">
                  <p:embed/>
                  <p:pic>
                    <p:nvPicPr>
                      <p:cNvPr id="2" name="Object 10">
                        <a:extLst>
                          <a:ext uri="{FF2B5EF4-FFF2-40B4-BE49-F238E27FC236}">
                            <a16:creationId xmlns:a16="http://schemas.microsoft.com/office/drawing/2014/main" id="{19AED1EC-4872-B885-9C56-E994FBB15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671" y="4482932"/>
                        <a:ext cx="795338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1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9828" y="1950436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017168"/>
              </p:ext>
            </p:extLst>
          </p:nvPr>
        </p:nvGraphicFramePr>
        <p:xfrm>
          <a:off x="953280" y="201622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283320" progId="Equation.DSMT4">
                  <p:embed/>
                </p:oleObj>
              </mc:Choice>
              <mc:Fallback>
                <p:oleObj name="Equation" r:id="rId2" imgW="1444320" imgH="283320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280" y="201622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681344" y="3082679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151364"/>
              </p:ext>
            </p:extLst>
          </p:nvPr>
        </p:nvGraphicFramePr>
        <p:xfrm>
          <a:off x="995073" y="3167044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2000" imgH="264960" progId="Equation.DSMT4">
                  <p:embed/>
                </p:oleObj>
              </mc:Choice>
              <mc:Fallback>
                <p:oleObj name="Equation" r:id="rId4" imgW="1152000" imgH="26496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73" y="3167044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9DDCB00-147C-BF5F-21B5-34EEC00E76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1371600"/>
            <a:ext cx="2971800" cy="299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4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the points are above and on the line 	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2, the points are below and 	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000075"/>
              </p:ext>
            </p:extLst>
          </p:nvPr>
        </p:nvGraphicFramePr>
        <p:xfrm>
          <a:off x="622300" y="1844675"/>
          <a:ext cx="13858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1015920" progId="Equation.DSMT4">
                  <p:embed/>
                </p:oleObj>
              </mc:Choice>
              <mc:Fallback>
                <p:oleObj name="Equation" r:id="rId2" imgW="1371600" imgH="101592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44675"/>
                        <a:ext cx="1385888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838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Office Theme</vt:lpstr>
      <vt:lpstr>Equation</vt:lpstr>
      <vt:lpstr>Section 5.10</vt:lpstr>
      <vt:lpstr>Procedure: Solving a System of Two Linear Inequalities</vt:lpstr>
      <vt:lpstr>Procedure: Solving a System of Two Linear Inequalities (cont.)</vt:lpstr>
      <vt:lpstr>Example 1: Solving Systems of Linear Inequalities</vt:lpstr>
      <vt:lpstr>Example 1: Solving Systems of Linear Inequalities (cont.)</vt:lpstr>
      <vt:lpstr>Example 2: Solving Systems of Linear Inequalities</vt:lpstr>
      <vt:lpstr>Example 2: Solving Systems of Linear Inequalities (cont.)</vt:lpstr>
      <vt:lpstr>Example 2: Solving Systems of Linear Inequalities (cont.)</vt:lpstr>
      <vt:lpstr>Example 3: Solving Systems of Linear Inequalities</vt:lpstr>
      <vt:lpstr>Example 3: Solving Systems of Linear Inequalities (cont.)</vt:lpstr>
      <vt:lpstr>Properties: Possible Solutions to Parallel Systems of Linear Inequalities</vt:lpstr>
      <vt:lpstr>Example 4: Graphing Systems of Linear Inequalities</vt:lpstr>
      <vt:lpstr>Example 4: Graphing Systems of Linear Inequalities (cont.)</vt:lpstr>
      <vt:lpstr>Example 4: Graphing Systems of Linear Inequalities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511</cp:revision>
  <dcterms:created xsi:type="dcterms:W3CDTF">2013-04-26T14:43:13Z</dcterms:created>
  <dcterms:modified xsi:type="dcterms:W3CDTF">2024-09-11T19:53:08Z</dcterms:modified>
</cp:coreProperties>
</file>