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286" r:id="rId3"/>
    <p:sldId id="261" r:id="rId4"/>
    <p:sldId id="262" r:id="rId5"/>
    <p:sldId id="263" r:id="rId6"/>
    <p:sldId id="264" r:id="rId7"/>
    <p:sldId id="265" r:id="rId8"/>
    <p:sldId id="293" r:id="rId9"/>
    <p:sldId id="292" r:id="rId10"/>
    <p:sldId id="288" r:id="rId11"/>
    <p:sldId id="296" r:id="rId12"/>
    <p:sldId id="269" r:id="rId13"/>
    <p:sldId id="294" r:id="rId14"/>
    <p:sldId id="295" r:id="rId15"/>
    <p:sldId id="271" r:id="rId16"/>
    <p:sldId id="272" r:id="rId17"/>
    <p:sldId id="297" r:id="rId18"/>
    <p:sldId id="298" r:id="rId19"/>
    <p:sldId id="289" r:id="rId20"/>
    <p:sldId id="275" r:id="rId21"/>
    <p:sldId id="276" r:id="rId22"/>
    <p:sldId id="299" r:id="rId23"/>
    <p:sldId id="279" r:id="rId24"/>
    <p:sldId id="300" r:id="rId25"/>
    <p:sldId id="281" r:id="rId26"/>
    <p:sldId id="28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7A79883-2F9B-FD47-8286-6F96C789AEB3}">
          <p14:sldIdLst>
            <p14:sldId id="256"/>
            <p14:sldId id="286"/>
            <p14:sldId id="261"/>
            <p14:sldId id="262"/>
            <p14:sldId id="263"/>
            <p14:sldId id="264"/>
            <p14:sldId id="265"/>
            <p14:sldId id="293"/>
            <p14:sldId id="292"/>
            <p14:sldId id="288"/>
            <p14:sldId id="296"/>
            <p14:sldId id="269"/>
            <p14:sldId id="294"/>
            <p14:sldId id="295"/>
            <p14:sldId id="271"/>
            <p14:sldId id="272"/>
            <p14:sldId id="297"/>
            <p14:sldId id="298"/>
            <p14:sldId id="289"/>
            <p14:sldId id="275"/>
            <p14:sldId id="276"/>
            <p14:sldId id="299"/>
            <p14:sldId id="279"/>
            <p14:sldId id="300"/>
            <p14:sldId id="281"/>
            <p14:sldId id="282"/>
          </p14:sldIdLst>
        </p14:section>
      </p14:sectionLst>
    </p:ex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8080"/>
    <a:srgbClr val="2A7B9E"/>
    <a:srgbClr val="0000FF"/>
    <a:srgbClr val="000099"/>
    <a:srgbClr val="9900FF"/>
    <a:srgbClr val="000000"/>
    <a:srgbClr val="FFFFCC"/>
    <a:srgbClr val="FF00FF"/>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28" autoAdjust="0"/>
    <p:restoredTop sz="94660"/>
  </p:normalViewPr>
  <p:slideViewPr>
    <p:cSldViewPr>
      <p:cViewPr varScale="1">
        <p:scale>
          <a:sx n="111" d="100"/>
          <a:sy n="111" d="100"/>
        </p:scale>
        <p:origin x="1752" y="96"/>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9/11/2024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image" Target="../media/image19.emf"/><Relationship Id="rId3" Type="http://schemas.openxmlformats.org/officeDocument/2006/relationships/image" Target="../media/image14.emf"/><Relationship Id="rId7" Type="http://schemas.openxmlformats.org/officeDocument/2006/relationships/image" Target="../media/image16.emf"/><Relationship Id="rId12" Type="http://schemas.openxmlformats.org/officeDocument/2006/relationships/oleObject" Target="../embeddings/oleObject17.bin"/><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11" Type="http://schemas.openxmlformats.org/officeDocument/2006/relationships/image" Target="../media/image18.emf"/><Relationship Id="rId5" Type="http://schemas.openxmlformats.org/officeDocument/2006/relationships/image" Target="../media/image15.wmf"/><Relationship Id="rId10" Type="http://schemas.openxmlformats.org/officeDocument/2006/relationships/oleObject" Target="../embeddings/oleObject16.bin"/><Relationship Id="rId4" Type="http://schemas.openxmlformats.org/officeDocument/2006/relationships/oleObject" Target="../embeddings/oleObject13.bin"/><Relationship Id="rId9" Type="http://schemas.openxmlformats.org/officeDocument/2006/relationships/image" Target="../media/image17.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oleObject" Target="../embeddings/oleObject18.bin"/><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oleObject" Target="../embeddings/oleObject19.bin"/><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image" Target="../media/image24.emf"/><Relationship Id="rId7" Type="http://schemas.openxmlformats.org/officeDocument/2006/relationships/image" Target="../media/image26.e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5.emf"/><Relationship Id="rId4" Type="http://schemas.openxmlformats.org/officeDocument/2006/relationships/oleObject" Target="../embeddings/oleObject21.bin"/><Relationship Id="rId9" Type="http://schemas.openxmlformats.org/officeDocument/2006/relationships/image" Target="../media/image27.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oleObject" Target="../embeddings/oleObject24.bin"/><Relationship Id="rId1" Type="http://schemas.openxmlformats.org/officeDocument/2006/relationships/slideLayout" Target="../slideLayouts/slideLayout2.xml"/><Relationship Id="rId5" Type="http://schemas.openxmlformats.org/officeDocument/2006/relationships/image" Target="../media/image29.emf"/><Relationship Id="rId4" Type="http://schemas.openxmlformats.org/officeDocument/2006/relationships/oleObject" Target="../embeddings/oleObject25.bin"/></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29.bin"/><Relationship Id="rId3" Type="http://schemas.openxmlformats.org/officeDocument/2006/relationships/image" Target="../media/image31.emf"/><Relationship Id="rId7" Type="http://schemas.openxmlformats.org/officeDocument/2006/relationships/image" Target="../media/image33.emf"/><Relationship Id="rId2" Type="http://schemas.openxmlformats.org/officeDocument/2006/relationships/oleObject" Target="../embeddings/oleObject26.bin"/><Relationship Id="rId1" Type="http://schemas.openxmlformats.org/officeDocument/2006/relationships/slideLayout" Target="../slideLayouts/slideLayout2.xml"/><Relationship Id="rId6" Type="http://schemas.openxmlformats.org/officeDocument/2006/relationships/oleObject" Target="../embeddings/oleObject28.bin"/><Relationship Id="rId11" Type="http://schemas.openxmlformats.org/officeDocument/2006/relationships/image" Target="../media/image35.emf"/><Relationship Id="rId5" Type="http://schemas.openxmlformats.org/officeDocument/2006/relationships/image" Target="../media/image32.wmf"/><Relationship Id="rId10" Type="http://schemas.openxmlformats.org/officeDocument/2006/relationships/oleObject" Target="../embeddings/oleObject30.bin"/><Relationship Id="rId4" Type="http://schemas.openxmlformats.org/officeDocument/2006/relationships/oleObject" Target="../embeddings/oleObject27.bin"/><Relationship Id="rId9" Type="http://schemas.openxmlformats.org/officeDocument/2006/relationships/image" Target="../media/image34.emf"/></Relationships>
</file>

<file path=ppt/slides/_rels/slide22.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oleObject" Target="../embeddings/oleObject31.bin"/><Relationship Id="rId1" Type="http://schemas.openxmlformats.org/officeDocument/2006/relationships/slideLayout" Target="../slideLayouts/slideLayout2.xml"/><Relationship Id="rId5" Type="http://schemas.openxmlformats.org/officeDocument/2006/relationships/image" Target="../media/image37.emf"/><Relationship Id="rId4" Type="http://schemas.openxmlformats.org/officeDocument/2006/relationships/oleObject" Target="../embeddings/oleObject32.bin"/></Relationships>
</file>

<file path=ppt/slides/_rels/slide23.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oleObject" Target="../embeddings/oleObject33.bin"/><Relationship Id="rId1" Type="http://schemas.openxmlformats.org/officeDocument/2006/relationships/slideLayout" Target="../slideLayouts/slideLayout2.xml"/><Relationship Id="rId5" Type="http://schemas.openxmlformats.org/officeDocument/2006/relationships/image" Target="../media/image39.emf"/><Relationship Id="rId4" Type="http://schemas.openxmlformats.org/officeDocument/2006/relationships/oleObject" Target="../embeddings/oleObject34.bin"/></Relationships>
</file>

<file path=ppt/slides/_rels/slide24.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5" Type="http://schemas.openxmlformats.org/officeDocument/2006/relationships/image" Target="../media/image43.png"/><Relationship Id="rId4" Type="http://schemas.openxmlformats.org/officeDocument/2006/relationships/image" Target="../media/image42.png"/></Relationships>
</file>

<file path=ppt/slides/_rels/slide25.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4.bin"/><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7" Type="http://schemas.openxmlformats.org/officeDocument/2006/relationships/image" Target="../media/image9.emf"/><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5" Type="http://schemas.openxmlformats.org/officeDocument/2006/relationships/image" Target="../media/image8.wmf"/><Relationship Id="rId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oleObject" Target="../embeddings/oleObject9.bin"/><Relationship Id="rId1" Type="http://schemas.openxmlformats.org/officeDocument/2006/relationships/slideLayout" Target="../slideLayouts/slideLayout2.xml"/><Relationship Id="rId5" Type="http://schemas.openxmlformats.org/officeDocument/2006/relationships/image" Target="../media/image11.emf"/><Relationship Id="rId4" Type="http://schemas.openxmlformats.org/officeDocument/2006/relationships/oleObject" Target="../embeddings/oleObject10.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oleObject" Target="../embeddings/oleObject11.bin"/><Relationship Id="rId1" Type="http://schemas.openxmlformats.org/officeDocument/2006/relationships/slideLayout" Target="../slideLayouts/slideLayout2.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D"/>
                </a:solidFill>
              </a:rPr>
              <a:t>Systems of Linear Equations: Solutions by Graphing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 (cont.)</a:t>
            </a:r>
            <a:endParaRPr lang="en-US" dirty="0"/>
          </a:p>
        </p:txBody>
      </p:sp>
      <p:sp>
        <p:nvSpPr>
          <p:cNvPr id="3" name="Content Placeholder 2"/>
          <p:cNvSpPr>
            <a:spLocks noGrp="1"/>
          </p:cNvSpPr>
          <p:nvPr>
            <p:ph idx="1"/>
          </p:nvPr>
        </p:nvSpPr>
        <p:spPr>
          <a:xfrm>
            <a:off x="457200" y="1280160"/>
            <a:ext cx="8229600" cy="954107"/>
          </a:xfrm>
        </p:spPr>
        <p:txBody>
          <a:bodyPr>
            <a:spAutoFit/>
          </a:bodyPr>
          <a:lstStyle/>
          <a:p>
            <a:r>
              <a:rPr lang="en-US" dirty="0">
                <a:solidFill>
                  <a:schemeClr val="tx1"/>
                </a:solidFill>
              </a:rPr>
              <a:t>We can check that </a:t>
            </a:r>
            <a:r>
              <a:rPr lang="en-US" dirty="0">
                <a:solidFill>
                  <a:srgbClr val="FF0000"/>
                </a:solidFill>
              </a:rPr>
              <a:t>(1, 3) </a:t>
            </a:r>
            <a:r>
              <a:rPr lang="en-US" dirty="0">
                <a:solidFill>
                  <a:schemeClr val="tx1"/>
                </a:solidFill>
              </a:rPr>
              <a:t>satisfies both equations by substituting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 </a:t>
            </a:r>
            <a:r>
              <a:rPr lang="en-US" dirty="0">
                <a:solidFill>
                  <a:srgbClr val="FF0000"/>
                </a:solidFill>
              </a:rPr>
              <a:t>1</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a:t>
            </a:r>
            <a:r>
              <a:rPr lang="en-US" dirty="0">
                <a:solidFill>
                  <a:srgbClr val="FF0000"/>
                </a:solidFill>
              </a:rPr>
              <a:t>3</a:t>
            </a:r>
            <a:r>
              <a:rPr lang="en-US" dirty="0">
                <a:solidFill>
                  <a:schemeClr val="tx1"/>
                </a:solidFill>
              </a:rPr>
              <a:t> into both equations.</a:t>
            </a:r>
            <a:endParaRPr lang="en-US" dirty="0"/>
          </a:p>
        </p:txBody>
      </p:sp>
      <p:graphicFrame>
        <p:nvGraphicFramePr>
          <p:cNvPr id="36868" name="Object 4"/>
          <p:cNvGraphicFramePr>
            <a:graphicFrameLocks noChangeAspect="1"/>
          </p:cNvGraphicFramePr>
          <p:nvPr>
            <p:extLst>
              <p:ext uri="{D42A27DB-BD31-4B8C-83A1-F6EECF244321}">
                <p14:modId xmlns:p14="http://schemas.microsoft.com/office/powerpoint/2010/main" val="2554368653"/>
              </p:ext>
            </p:extLst>
          </p:nvPr>
        </p:nvGraphicFramePr>
        <p:xfrm>
          <a:off x="1880015" y="2673350"/>
          <a:ext cx="1333500" cy="342900"/>
        </p:xfrm>
        <a:graphic>
          <a:graphicData uri="http://schemas.openxmlformats.org/presentationml/2006/ole">
            <mc:AlternateContent xmlns:mc="http://schemas.openxmlformats.org/markup-compatibility/2006">
              <mc:Choice xmlns:v="urn:schemas-microsoft-com:vml" Requires="v">
                <p:oleObj name="Equation" r:id="rId2" imgW="1325520" imgH="329040" progId="Equation.DSMT4">
                  <p:embed/>
                </p:oleObj>
              </mc:Choice>
              <mc:Fallback>
                <p:oleObj name="Equation" r:id="rId2" imgW="1325520" imgH="329040" progId="Equation.DSMT4">
                  <p:embed/>
                  <p:pic>
                    <p:nvPicPr>
                      <p:cNvPr id="0" name="Picture 7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0015" y="2673350"/>
                        <a:ext cx="1333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extLst>
              <p:ext uri="{D42A27DB-BD31-4B8C-83A1-F6EECF244321}">
                <p14:modId xmlns:p14="http://schemas.microsoft.com/office/powerpoint/2010/main" val="610372932"/>
              </p:ext>
            </p:extLst>
          </p:nvPr>
        </p:nvGraphicFramePr>
        <p:xfrm>
          <a:off x="1700213" y="2959100"/>
          <a:ext cx="1919287" cy="825500"/>
        </p:xfrm>
        <a:graphic>
          <a:graphicData uri="http://schemas.openxmlformats.org/presentationml/2006/ole">
            <mc:AlternateContent xmlns:mc="http://schemas.openxmlformats.org/markup-compatibility/2006">
              <mc:Choice xmlns:v="urn:schemas-microsoft-com:vml" Requires="v">
                <p:oleObj name="Equation" r:id="rId4" imgW="1904760" imgH="812520" progId="Equation.DSMT4">
                  <p:embed/>
                </p:oleObj>
              </mc:Choice>
              <mc:Fallback>
                <p:oleObj name="Equation" r:id="rId4" imgW="1904760" imgH="812520" progId="Equation.DSMT4">
                  <p:embed/>
                  <p:pic>
                    <p:nvPicPr>
                      <p:cNvPr id="0" name="Picture 762"/>
                      <p:cNvPicPr>
                        <a:picLocks noChangeAspect="1" noChangeArrowheads="1"/>
                      </p:cNvPicPr>
                      <p:nvPr/>
                    </p:nvPicPr>
                    <p:blipFill>
                      <a:blip r:embed="rId5"/>
                      <a:srcRect/>
                      <a:stretch>
                        <a:fillRect/>
                      </a:stretch>
                    </p:blipFill>
                    <p:spPr bwMode="auto">
                      <a:xfrm>
                        <a:off x="1700213" y="2959100"/>
                        <a:ext cx="1919287"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0" name="Object 6"/>
          <p:cNvGraphicFramePr>
            <a:graphicFrameLocks noChangeAspect="1"/>
          </p:cNvGraphicFramePr>
          <p:nvPr>
            <p:extLst>
              <p:ext uri="{D42A27DB-BD31-4B8C-83A1-F6EECF244321}">
                <p14:modId xmlns:p14="http://schemas.microsoft.com/office/powerpoint/2010/main" val="452466291"/>
              </p:ext>
            </p:extLst>
          </p:nvPr>
        </p:nvGraphicFramePr>
        <p:xfrm>
          <a:off x="1905000" y="4044950"/>
          <a:ext cx="685800" cy="279400"/>
        </p:xfrm>
        <a:graphic>
          <a:graphicData uri="http://schemas.openxmlformats.org/presentationml/2006/ole">
            <mc:AlternateContent xmlns:mc="http://schemas.openxmlformats.org/markup-compatibility/2006">
              <mc:Choice xmlns:v="urn:schemas-microsoft-com:vml" Requires="v">
                <p:oleObj name="Equation" r:id="rId6" imgW="676440" imgH="264960" progId="Equation.DSMT4">
                  <p:embed/>
                </p:oleObj>
              </mc:Choice>
              <mc:Fallback>
                <p:oleObj name="Equation" r:id="rId6" imgW="676440" imgH="264960" progId="Equation.DSMT4">
                  <p:embed/>
                  <p:pic>
                    <p:nvPicPr>
                      <p:cNvPr id="0" name="Picture 76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00" y="40449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extLst>
              <p:ext uri="{D42A27DB-BD31-4B8C-83A1-F6EECF244321}">
                <p14:modId xmlns:p14="http://schemas.microsoft.com/office/powerpoint/2010/main" val="2410103257"/>
              </p:ext>
            </p:extLst>
          </p:nvPr>
        </p:nvGraphicFramePr>
        <p:xfrm>
          <a:off x="4635500" y="2673350"/>
          <a:ext cx="1409700" cy="342900"/>
        </p:xfrm>
        <a:graphic>
          <a:graphicData uri="http://schemas.openxmlformats.org/presentationml/2006/ole">
            <mc:AlternateContent xmlns:mc="http://schemas.openxmlformats.org/markup-compatibility/2006">
              <mc:Choice xmlns:v="urn:schemas-microsoft-com:vml" Requires="v">
                <p:oleObj name="Equation" r:id="rId8" imgW="1398600" imgH="329040" progId="Equation.DSMT4">
                  <p:embed/>
                </p:oleObj>
              </mc:Choice>
              <mc:Fallback>
                <p:oleObj name="Equation" r:id="rId8" imgW="1398600" imgH="329040" progId="Equation.DSMT4">
                  <p:embed/>
                  <p:pic>
                    <p:nvPicPr>
                      <p:cNvPr id="0" name="Picture 76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35500" y="2673350"/>
                        <a:ext cx="14097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2" name="Object 8"/>
          <p:cNvGraphicFramePr>
            <a:graphicFrameLocks noChangeAspect="1"/>
          </p:cNvGraphicFramePr>
          <p:nvPr>
            <p:extLst>
              <p:ext uri="{D42A27DB-BD31-4B8C-83A1-F6EECF244321}">
                <p14:modId xmlns:p14="http://schemas.microsoft.com/office/powerpoint/2010/main" val="958833713"/>
              </p:ext>
            </p:extLst>
          </p:nvPr>
        </p:nvGraphicFramePr>
        <p:xfrm>
          <a:off x="4419600" y="2870200"/>
          <a:ext cx="1993900" cy="1003300"/>
        </p:xfrm>
        <a:graphic>
          <a:graphicData uri="http://schemas.openxmlformats.org/presentationml/2006/ole">
            <mc:AlternateContent xmlns:mc="http://schemas.openxmlformats.org/markup-compatibility/2006">
              <mc:Choice xmlns:v="urn:schemas-microsoft-com:vml" Requires="v">
                <p:oleObj name="Equation" r:id="rId10" imgW="1983960" imgH="987120" progId="Equation.DSMT4">
                  <p:embed/>
                </p:oleObj>
              </mc:Choice>
              <mc:Fallback>
                <p:oleObj name="Equation" r:id="rId10" imgW="1983960" imgH="987120" progId="Equation.DSMT4">
                  <p:embed/>
                  <p:pic>
                    <p:nvPicPr>
                      <p:cNvPr id="0" name="Picture 76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19600" y="2870200"/>
                        <a:ext cx="19939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extLst>
              <p:ext uri="{D42A27DB-BD31-4B8C-83A1-F6EECF244321}">
                <p14:modId xmlns:p14="http://schemas.microsoft.com/office/powerpoint/2010/main" val="1535287097"/>
              </p:ext>
            </p:extLst>
          </p:nvPr>
        </p:nvGraphicFramePr>
        <p:xfrm>
          <a:off x="4648200" y="4044950"/>
          <a:ext cx="685800" cy="279400"/>
        </p:xfrm>
        <a:graphic>
          <a:graphicData uri="http://schemas.openxmlformats.org/presentationml/2006/ole">
            <mc:AlternateContent xmlns:mc="http://schemas.openxmlformats.org/markup-compatibility/2006">
              <mc:Choice xmlns:v="urn:schemas-microsoft-com:vml" Requires="v">
                <p:oleObj name="Equation" r:id="rId12" imgW="676440" imgH="264960" progId="Equation.DSMT4">
                  <p:embed/>
                </p:oleObj>
              </mc:Choice>
              <mc:Fallback>
                <p:oleObj name="Equation" r:id="rId12" imgW="676440" imgH="264960" progId="Equation.DSMT4">
                  <p:embed/>
                  <p:pic>
                    <p:nvPicPr>
                      <p:cNvPr id="0" name="Picture 76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48200" y="40449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10" name="Content Placeholder 2"/>
          <p:cNvSpPr txBox="1">
            <a:spLocks/>
          </p:cNvSpPr>
          <p:nvPr/>
        </p:nvSpPr>
        <p:spPr>
          <a:xfrm>
            <a:off x="568628" y="4419600"/>
            <a:ext cx="8229600" cy="1384995"/>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Since both substitutions give true statements, the point </a:t>
            </a:r>
            <a:r>
              <a:rPr lang="en-US" b="1" dirty="0">
                <a:solidFill>
                  <a:srgbClr val="FF0000"/>
                </a:solidFill>
              </a:rPr>
              <a:t>(1, 3) </a:t>
            </a:r>
            <a:r>
              <a:rPr lang="en-US" b="1" dirty="0">
                <a:solidFill>
                  <a:schemeClr val="tx1"/>
                </a:solidFill>
              </a:rPr>
              <a:t>is the solution to the system</a:t>
            </a:r>
            <a:r>
              <a:rPr lang="en-US" dirty="0">
                <a:solidFill>
                  <a:schemeClr val="tx1"/>
                </a:solidFill>
              </a:rPr>
              <a:t> and the system is </a:t>
            </a:r>
            <a:r>
              <a:rPr lang="en-US" b="1" dirty="0">
                <a:solidFill>
                  <a:schemeClr val="tx1"/>
                </a:solidFill>
              </a:rPr>
              <a:t>consistent</a:t>
            </a:r>
            <a:r>
              <a:rPr lang="en-US" dirty="0">
                <a:solidFill>
                  <a:schemeClr val="tx1"/>
                </a:solidFill>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p:cNvSpPr>
          <p:nvPr/>
        </p:nvSpPr>
        <p:spPr>
          <a:xfrm>
            <a:off x="457200" y="1280160"/>
            <a:ext cx="8229600" cy="2246769"/>
          </a:xfrm>
          <a:prstGeom prst="rect">
            <a:avLst/>
          </a:prstGeom>
          <a:noFill/>
          <a:ln w="28575">
            <a:solidFill>
              <a:srgbClr val="FF0000"/>
            </a:solidFill>
          </a:ln>
        </p:spPr>
        <p:txBody>
          <a:bodyPr>
            <a:spAutoFit/>
          </a:bodyPr>
          <a:lstStyle/>
          <a:p>
            <a:pPr marL="1588" algn="just"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Before working the examples in this section, you might want to review graphing lines in Chapter 4. Recall that lines can be graphed by plotting intercepts, finding a point on the line and using the slope to find another point, or finding two points.</a:t>
            </a:r>
            <a:endParaRPr lang="en-US" sz="2800" i="1" dirty="0">
              <a:solidFill>
                <a:srgbClr val="000000"/>
              </a:solidFill>
              <a:latin typeface="Calibri" pitchFamily="34" charset="0"/>
            </a:endParaRPr>
          </a:p>
        </p:txBody>
      </p:sp>
      <p:sp>
        <p:nvSpPr>
          <p:cNvPr id="7" name="Rectangle 2"/>
          <p:cNvSpPr txBox="1">
            <a:spLocks/>
          </p:cNvSpPr>
          <p:nvPr/>
        </p:nvSpPr>
        <p:spPr>
          <a:xfrm>
            <a:off x="609600" y="192024"/>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Note</a:t>
            </a:r>
          </a:p>
        </p:txBody>
      </p:sp>
    </p:spTree>
    <p:extLst>
      <p:ext uri="{BB962C8B-B14F-4D97-AF65-F5344CB8AC3E}">
        <p14:creationId xmlns:p14="http://schemas.microsoft.com/office/powerpoint/2010/main" val="953830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80160"/>
            <a:ext cx="8229600" cy="2074414"/>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Solve the system of equations by graphing.</a:t>
            </a:r>
          </a:p>
          <a:p>
            <a:pPr eaLnBrk="0" hangingPunct="0">
              <a:spcBef>
                <a:spcPct val="20000"/>
              </a:spcBef>
              <a:buFont typeface="Courier New" pitchFamily="49" charset="0"/>
              <a:buNone/>
            </a:pPr>
            <a:endParaRPr lang="en-US" sz="2800" dirty="0">
              <a:latin typeface="Calibri" pitchFamily="34" charset="0"/>
            </a:endParaRPr>
          </a:p>
          <a:p>
            <a:pPr eaLnBrk="0" hangingPunct="0">
              <a:spcBef>
                <a:spcPct val="20000"/>
              </a:spcBef>
              <a:buFont typeface="Courier New" pitchFamily="49" charset="0"/>
              <a:buNone/>
            </a:pPr>
            <a:endParaRPr lang="en-US" sz="2800" dirty="0">
              <a:latin typeface="Calibri" pitchFamily="34" charset="0"/>
            </a:endParaRPr>
          </a:p>
          <a:p>
            <a:pPr eaLnBrk="0" hangingPunct="0">
              <a:spcBef>
                <a:spcPct val="20000"/>
              </a:spcBef>
              <a:buFont typeface="Courier New" pitchFamily="49" charset="0"/>
              <a:buNone/>
            </a:pPr>
            <a:r>
              <a:rPr lang="en-US" sz="2800" b="1" dirty="0">
                <a:latin typeface="Calibri" pitchFamily="34" charset="0"/>
              </a:rPr>
              <a:t>Solution</a:t>
            </a:r>
          </a:p>
        </p:txBody>
      </p:sp>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a:t>
            </a:r>
            <a:endParaRPr lang="en-US" sz="3200" dirty="0">
              <a:solidFill>
                <a:schemeClr val="accent1"/>
              </a:solidFill>
            </a:endParaRPr>
          </a:p>
        </p:txBody>
      </p:sp>
      <p:graphicFrame>
        <p:nvGraphicFramePr>
          <p:cNvPr id="15365" name="Object 14"/>
          <p:cNvGraphicFramePr>
            <a:graphicFrameLocks noGrp="1" noChangeAspect="1"/>
          </p:cNvGraphicFramePr>
          <p:nvPr>
            <p:ph idx="1"/>
            <p:extLst>
              <p:ext uri="{D42A27DB-BD31-4B8C-83A1-F6EECF244321}">
                <p14:modId xmlns:p14="http://schemas.microsoft.com/office/powerpoint/2010/main" val="2330552577"/>
              </p:ext>
            </p:extLst>
          </p:nvPr>
        </p:nvGraphicFramePr>
        <p:xfrm>
          <a:off x="2336742" y="1828800"/>
          <a:ext cx="2082858" cy="892357"/>
        </p:xfrm>
        <a:graphic>
          <a:graphicData uri="http://schemas.openxmlformats.org/presentationml/2006/ole">
            <mc:AlternateContent xmlns:mc="http://schemas.openxmlformats.org/markup-compatibility/2006">
              <mc:Choice xmlns:v="urn:schemas-microsoft-com:vml" Requires="v">
                <p:oleObj name="Equation" r:id="rId2" imgW="2898000" imgH="1234080" progId="Equation.DSMT4">
                  <p:embed/>
                </p:oleObj>
              </mc:Choice>
              <mc:Fallback>
                <p:oleObj name="Equation" r:id="rId2" imgW="2898000" imgH="1234080" progId="Equation.DSMT4">
                  <p:embed/>
                  <p:pic>
                    <p:nvPicPr>
                      <p:cNvPr id="0" name="Picture 646"/>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6742" y="1828800"/>
                        <a:ext cx="2082858" cy="89235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363" name="Rectangle 12"/>
          <p:cNvSpPr>
            <a:spLocks/>
          </p:cNvSpPr>
          <p:nvPr/>
        </p:nvSpPr>
        <p:spPr bwMode="auto">
          <a:xfrm>
            <a:off x="457200" y="1828800"/>
            <a:ext cx="8229600" cy="4297363"/>
          </a:xfrm>
          <a:prstGeom prst="rect">
            <a:avLst/>
          </a:prstGeom>
          <a:noFill/>
          <a:ln w="9525">
            <a:noFill/>
            <a:miter lim="800000"/>
            <a:headEnd/>
            <a:tailEnd/>
          </a:ln>
        </p:spPr>
        <p:txBody>
          <a:bodyPr/>
          <a:lstStyle/>
          <a:p>
            <a:pPr eaLnBrk="0" hangingPunct="0">
              <a:spcBef>
                <a:spcPct val="20000"/>
              </a:spcBef>
              <a:buFont typeface="Courier New" pitchFamily="49" charset="0"/>
              <a:buNone/>
            </a:pPr>
            <a:endParaRPr lang="en-US" sz="2800">
              <a:latin typeface="Calibri" pitchFamily="34" charset="0"/>
            </a:endParaRPr>
          </a:p>
        </p:txBody>
      </p:sp>
      <p:sp>
        <p:nvSpPr>
          <p:cNvPr id="8" name="Rectangle 7"/>
          <p:cNvSpPr/>
          <p:nvPr/>
        </p:nvSpPr>
        <p:spPr>
          <a:xfrm>
            <a:off x="457200" y="3200400"/>
            <a:ext cx="4800600" cy="1384995"/>
          </a:xfrm>
          <a:prstGeom prst="rect">
            <a:avLst/>
          </a:prstGeom>
        </p:spPr>
        <p:txBody>
          <a:bodyPr wrap="square">
            <a:spAutoFit/>
          </a:bodyPr>
          <a:lstStyle/>
          <a:p>
            <a:pPr eaLnBrk="0" hangingPunct="0">
              <a:buFont typeface="Courier New" pitchFamily="49" charset="0"/>
              <a:buNone/>
            </a:pPr>
            <a:r>
              <a:rPr lang="en-US" sz="2800" dirty="0">
                <a:latin typeface="Calibri" pitchFamily="34" charset="0"/>
              </a:rPr>
              <a:t>The graphs of the lines of the equations in the system are shown.</a:t>
            </a:r>
          </a:p>
        </p:txBody>
      </p:sp>
      <p:pic>
        <p:nvPicPr>
          <p:cNvPr id="7815" name="Picture 647"/>
          <p:cNvPicPr>
            <a:picLocks noChangeAspect="1" noChangeArrowheads="1"/>
          </p:cNvPicPr>
          <p:nvPr/>
        </p:nvPicPr>
        <p:blipFill>
          <a:blip r:embed="rId4" cstate="print"/>
          <a:srcRect/>
          <a:stretch>
            <a:fillRect/>
          </a:stretch>
        </p:blipFill>
        <p:spPr bwMode="auto">
          <a:xfrm>
            <a:off x="5334000" y="2209800"/>
            <a:ext cx="3219450" cy="32861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8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80160"/>
            <a:ext cx="8229600" cy="1384995"/>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The lines are </a:t>
            </a:r>
            <a:r>
              <a:rPr lang="en-US" sz="2800" b="1" dirty="0">
                <a:latin typeface="Calibri" pitchFamily="34" charset="0"/>
              </a:rPr>
              <a:t>parallel</a:t>
            </a:r>
            <a:r>
              <a:rPr lang="en-US" sz="2800" dirty="0">
                <a:latin typeface="Calibri" pitchFamily="34" charset="0"/>
              </a:rPr>
              <a:t>. This can be shown by writing the equations in slope-intercept form and noting that they have the same slope and different </a:t>
            </a:r>
            <a:r>
              <a:rPr lang="en-US" sz="2800" i="1" dirty="0">
                <a:latin typeface="Calibri" pitchFamily="34" charset="0"/>
              </a:rPr>
              <a:t>y</a:t>
            </a:r>
            <a:r>
              <a:rPr lang="en-US" sz="2800" dirty="0">
                <a:latin typeface="Calibri" pitchFamily="34" charset="0"/>
              </a:rPr>
              <a:t>-intercepts.</a:t>
            </a:r>
          </a:p>
        </p:txBody>
      </p:sp>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 (cont.)</a:t>
            </a:r>
            <a:endParaRPr lang="en-US" sz="3200" dirty="0">
              <a:solidFill>
                <a:schemeClr val="accent1"/>
              </a:solidFill>
            </a:endParaRPr>
          </a:p>
        </p:txBody>
      </p:sp>
      <p:sp>
        <p:nvSpPr>
          <p:cNvPr id="15363" name="Rectangle 12"/>
          <p:cNvSpPr>
            <a:spLocks/>
          </p:cNvSpPr>
          <p:nvPr/>
        </p:nvSpPr>
        <p:spPr bwMode="auto">
          <a:xfrm>
            <a:off x="457200" y="1828800"/>
            <a:ext cx="8229600" cy="4297363"/>
          </a:xfrm>
          <a:prstGeom prst="rect">
            <a:avLst/>
          </a:prstGeom>
          <a:noFill/>
          <a:ln w="9525">
            <a:noFill/>
            <a:miter lim="800000"/>
            <a:headEnd/>
            <a:tailEnd/>
          </a:ln>
        </p:spPr>
        <p:txBody>
          <a:bodyPr/>
          <a:lstStyle/>
          <a:p>
            <a:pPr eaLnBrk="0" hangingPunct="0">
              <a:spcBef>
                <a:spcPct val="20000"/>
              </a:spcBef>
              <a:buFont typeface="Courier New" pitchFamily="49" charset="0"/>
              <a:buNone/>
            </a:pPr>
            <a:endParaRPr lang="en-US" sz="2800">
              <a:latin typeface="Calibri" pitchFamily="34" charset="0"/>
            </a:endParaRPr>
          </a:p>
        </p:txBody>
      </p:sp>
      <p:sp>
        <p:nvSpPr>
          <p:cNvPr id="9" name="Content Placeholder 2"/>
          <p:cNvSpPr txBox="1">
            <a:spLocks/>
          </p:cNvSpPr>
          <p:nvPr/>
        </p:nvSpPr>
        <p:spPr>
          <a:xfrm>
            <a:off x="482185" y="2895600"/>
            <a:ext cx="8229600" cy="523220"/>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First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4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rPr>
              <a:t>–1 and </a:t>
            </a:r>
            <a:r>
              <a:rPr lang="en-US" sz="2800" i="1" dirty="0">
                <a:latin typeface="Calibri" pitchFamily="34" charset="0"/>
              </a:rPr>
              <a:t>y</a:t>
            </a:r>
            <a:r>
              <a:rPr lang="en-US" sz="2800" dirty="0">
                <a:latin typeface="Calibri" pitchFamily="34" charset="0"/>
              </a:rPr>
              <a:t>-intercept 4</a:t>
            </a:r>
          </a:p>
        </p:txBody>
      </p:sp>
      <p:sp>
        <p:nvSpPr>
          <p:cNvPr id="10" name="Content Placeholder 2"/>
          <p:cNvSpPr txBox="1">
            <a:spLocks/>
          </p:cNvSpPr>
          <p:nvPr/>
        </p:nvSpPr>
        <p:spPr>
          <a:xfrm>
            <a:off x="482185" y="3313093"/>
            <a:ext cx="8128416" cy="954107"/>
          </a:xfrm>
          <a:prstGeom prst="rect">
            <a:avLst/>
          </a:prstGeom>
        </p:spPr>
        <p:txBody>
          <a:bodyPr wrap="square">
            <a:spAutoFit/>
          </a:bodyPr>
          <a:lstStyle/>
          <a:p>
            <a:pPr eaLnBrk="0" hangingPunct="0">
              <a:spcBef>
                <a:spcPct val="20000"/>
              </a:spcBef>
              <a:buFont typeface="Courier New" pitchFamily="49" charset="0"/>
              <a:buNone/>
            </a:pPr>
            <a:r>
              <a:rPr lang="en-US" sz="2800" dirty="0">
                <a:latin typeface="Calibri" pitchFamily="34" charset="0"/>
              </a:rPr>
              <a:t>Second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2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rPr>
              <a:t>–1 and </a:t>
            </a:r>
            <a:br>
              <a:rPr lang="en-US" sz="2800" dirty="0">
                <a:latin typeface="Calibri" pitchFamily="34" charset="0"/>
              </a:rPr>
            </a:br>
            <a:r>
              <a:rPr lang="en-US" sz="2800" dirty="0">
                <a:latin typeface="Calibri" pitchFamily="34" charset="0"/>
              </a:rPr>
              <a:t>		          </a:t>
            </a:r>
            <a:r>
              <a:rPr lang="en-US" sz="2800" i="1" dirty="0">
                <a:latin typeface="Calibri" pitchFamily="34" charset="0"/>
              </a:rPr>
              <a:t>y</a:t>
            </a:r>
            <a:r>
              <a:rPr lang="en-US" sz="2800" dirty="0">
                <a:latin typeface="Calibri" pitchFamily="34" charset="0"/>
              </a:rPr>
              <a:t>-intercept 2</a:t>
            </a:r>
          </a:p>
        </p:txBody>
      </p:sp>
      <p:sp>
        <p:nvSpPr>
          <p:cNvPr id="7" name="Content Placeholder 2"/>
          <p:cNvSpPr txBox="1">
            <a:spLocks/>
          </p:cNvSpPr>
          <p:nvPr/>
        </p:nvSpPr>
        <p:spPr>
          <a:xfrm>
            <a:off x="533400" y="4419600"/>
            <a:ext cx="8229600" cy="1384995"/>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Thus the lines are </a:t>
            </a:r>
            <a:r>
              <a:rPr lang="en-US" sz="2800" b="1" dirty="0">
                <a:latin typeface="Calibri" pitchFamily="34" charset="0"/>
              </a:rPr>
              <a:t>parallel</a:t>
            </a:r>
            <a:r>
              <a:rPr lang="en-US" sz="2800" dirty="0">
                <a:latin typeface="Calibri" pitchFamily="34" charset="0"/>
              </a:rPr>
              <a:t> and do not intersect, and there is </a:t>
            </a:r>
            <a:r>
              <a:rPr lang="en-US" sz="2800" b="1" dirty="0">
                <a:latin typeface="Calibri" pitchFamily="34" charset="0"/>
              </a:rPr>
              <a:t>no solution </a:t>
            </a:r>
            <a:r>
              <a:rPr lang="en-US" sz="2800" dirty="0">
                <a:latin typeface="Calibri" pitchFamily="34" charset="0"/>
              </a:rPr>
              <a:t>to the system. The system is </a:t>
            </a:r>
            <a:r>
              <a:rPr lang="en-US" sz="2800" b="1" dirty="0">
                <a:latin typeface="Calibri" pitchFamily="34" charset="0"/>
              </a:rPr>
              <a:t>inconsistent</a:t>
            </a:r>
            <a:r>
              <a:rPr lang="en-US" sz="2800" dirty="0">
                <a:latin typeface="Calibri" pitchFamily="34" charset="0"/>
              </a:rPr>
              <a:t>.</a:t>
            </a:r>
          </a:p>
        </p:txBody>
      </p:sp>
    </p:spTree>
    <p:extLst>
      <p:ext uri="{BB962C8B-B14F-4D97-AF65-F5344CB8AC3E}">
        <p14:creationId xmlns:p14="http://schemas.microsoft.com/office/powerpoint/2010/main" val="1238385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p:cNvSpPr>
          <p:nvPr/>
        </p:nvSpPr>
        <p:spPr>
          <a:xfrm>
            <a:off x="457200" y="182880"/>
            <a:ext cx="8229600" cy="914400"/>
          </a:xfrm>
          <a:prstGeom prst="rect">
            <a:avLst/>
          </a:prstGeom>
        </p:spPr>
        <p:txBody>
          <a:bodyPr anchor="ctr" anchorCtr="1">
            <a:normAutofit fontScale="92500"/>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marL="15875" indent="-15875">
              <a:tabLst>
                <a:tab pos="342900" algn="l"/>
                <a:tab pos="800100" algn="l"/>
                <a:tab pos="7150100" algn="l"/>
              </a:tabLst>
            </a:pPr>
            <a:r>
              <a:rPr lang="en-US" dirty="0"/>
              <a:t>Definition: Dependent and Independent Systems of</a:t>
            </a:r>
          </a:p>
          <a:p>
            <a:pPr marL="15875" indent="-15875">
              <a:tabLst>
                <a:tab pos="342900" algn="l"/>
                <a:tab pos="800100" algn="l"/>
                <a:tab pos="7150100" algn="l"/>
              </a:tabLst>
            </a:pPr>
            <a:r>
              <a:rPr lang="en-US" dirty="0"/>
              <a:t>Linear Equations</a:t>
            </a:r>
          </a:p>
        </p:txBody>
      </p:sp>
      <p:sp>
        <p:nvSpPr>
          <p:cNvPr id="9" name="TextBox 3"/>
          <p:cNvSpPr txBox="1">
            <a:spLocks noChangeArrowheads="1"/>
          </p:cNvSpPr>
          <p:nvPr/>
        </p:nvSpPr>
        <p:spPr>
          <a:xfrm>
            <a:off x="457200" y="1280160"/>
            <a:ext cx="8305800" cy="1384995"/>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spcBef>
                <a:spcPct val="0"/>
              </a:spcBef>
              <a:tabLst>
                <a:tab pos="342900" algn="l"/>
                <a:tab pos="800100" algn="l"/>
                <a:tab pos="7150100" algn="l"/>
              </a:tabLst>
            </a:pPr>
            <a:r>
              <a:rPr lang="en-US" dirty="0">
                <a:solidFill>
                  <a:srgbClr val="000000"/>
                </a:solidFill>
              </a:rPr>
              <a:t>If the graphs of two linear equations are</a:t>
            </a:r>
            <a:endParaRPr lang="en-US" b="1" dirty="0">
              <a:solidFill>
                <a:srgbClr val="000000"/>
              </a:solidFill>
            </a:endParaRPr>
          </a:p>
          <a:p>
            <a:pPr marL="514350" indent="-514350">
              <a:spcBef>
                <a:spcPct val="0"/>
              </a:spcBef>
              <a:buFont typeface="+mj-lt"/>
              <a:buAutoNum type="alphaLcPeriod"/>
              <a:tabLst>
                <a:tab pos="342900" algn="l"/>
                <a:tab pos="800100" algn="l"/>
                <a:tab pos="7150100" algn="l"/>
              </a:tabLst>
            </a:pPr>
            <a:r>
              <a:rPr lang="en-US" dirty="0">
                <a:solidFill>
                  <a:srgbClr val="000000"/>
                </a:solidFill>
              </a:rPr>
              <a:t>the same line, then the equations are </a:t>
            </a:r>
            <a:r>
              <a:rPr lang="en-US" b="1" dirty="0">
                <a:solidFill>
                  <a:srgbClr val="C00000"/>
                </a:solidFill>
                <a:latin typeface="Calibri" pitchFamily="34" charset="0"/>
              </a:rPr>
              <a:t>dependent</a:t>
            </a:r>
            <a:r>
              <a:rPr lang="en-US" dirty="0">
                <a:solidFill>
                  <a:srgbClr val="000000"/>
                </a:solidFill>
              </a:rPr>
              <a:t>.</a:t>
            </a:r>
          </a:p>
          <a:p>
            <a:pPr marL="514350" indent="-514350">
              <a:spcBef>
                <a:spcPct val="0"/>
              </a:spcBef>
              <a:buFont typeface="+mj-lt"/>
              <a:buAutoNum type="alphaLcPeriod" startAt="2"/>
              <a:tabLst>
                <a:tab pos="7150100" algn="l"/>
              </a:tabLst>
            </a:pPr>
            <a:r>
              <a:rPr lang="en-US" dirty="0">
                <a:solidFill>
                  <a:srgbClr val="000000"/>
                </a:solidFill>
              </a:rPr>
              <a:t>different lines, then the equations are </a:t>
            </a:r>
            <a:r>
              <a:rPr lang="en-US" b="1" dirty="0">
                <a:solidFill>
                  <a:srgbClr val="C00000"/>
                </a:solidFill>
                <a:latin typeface="Calibri" pitchFamily="34" charset="0"/>
              </a:rPr>
              <a:t>independent</a:t>
            </a:r>
            <a:r>
              <a:rPr lang="en-US" dirty="0">
                <a:solidFill>
                  <a:srgbClr val="000000"/>
                </a:solidFill>
              </a:rPr>
              <a:t>.</a:t>
            </a:r>
          </a:p>
        </p:txBody>
      </p:sp>
    </p:spTree>
    <p:extLst>
      <p:ext uri="{BB962C8B-B14F-4D97-AF65-F5344CB8AC3E}">
        <p14:creationId xmlns:p14="http://schemas.microsoft.com/office/powerpoint/2010/main" val="3584715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4750018"/>
          </a:xfrm>
          <a:prstGeom prst="rect">
            <a:avLst/>
          </a:prstGeom>
        </p:spPr>
        <p:txBody>
          <a:bodyPr>
            <a:spAutoFit/>
          </a:bodyPr>
          <a:lstStyle/>
          <a:p>
            <a:pPr>
              <a:lnSpc>
                <a:spcPct val="90000"/>
              </a:lnSpc>
            </a:pPr>
            <a:r>
              <a:rPr lang="en-US" sz="2800" dirty="0"/>
              <a:t>Solve the system of equations by graphing.</a:t>
            </a:r>
          </a:p>
          <a:p>
            <a:pPr>
              <a:lnSpc>
                <a:spcPct val="90000"/>
              </a:lnSpc>
            </a:pPr>
            <a:endParaRPr lang="en-US" sz="2800" dirty="0"/>
          </a:p>
          <a:p>
            <a:pPr>
              <a:lnSpc>
                <a:spcPct val="90000"/>
              </a:lnSpc>
            </a:pPr>
            <a:endParaRPr lang="en-US" sz="2800" dirty="0"/>
          </a:p>
          <a:p>
            <a:pPr>
              <a:lnSpc>
                <a:spcPct val="90000"/>
              </a:lnSpc>
              <a:spcBef>
                <a:spcPts val="1800"/>
              </a:spcBef>
            </a:pPr>
            <a:r>
              <a:rPr lang="en-US" sz="2800" b="1" dirty="0"/>
              <a:t>Solution</a:t>
            </a:r>
          </a:p>
          <a:p>
            <a:pPr>
              <a:lnSpc>
                <a:spcPct val="90000"/>
              </a:lnSpc>
              <a:spcBef>
                <a:spcPts val="600"/>
              </a:spcBef>
            </a:pPr>
            <a:r>
              <a:rPr lang="en-US" sz="2800" dirty="0"/>
              <a:t>The graphs of both equations </a:t>
            </a:r>
            <a:br>
              <a:rPr lang="en-US" sz="2800" dirty="0"/>
            </a:br>
            <a:r>
              <a:rPr lang="en-US" sz="2800" dirty="0"/>
              <a:t>are as follows.</a:t>
            </a:r>
          </a:p>
          <a:p>
            <a:pPr>
              <a:lnSpc>
                <a:spcPct val="90000"/>
              </a:lnSpc>
              <a:spcBef>
                <a:spcPts val="600"/>
              </a:spcBef>
            </a:pPr>
            <a:r>
              <a:rPr lang="en-US" sz="2800" dirty="0"/>
              <a:t>There is just one line because </a:t>
            </a:r>
            <a:br>
              <a:rPr lang="en-US" sz="2800" dirty="0"/>
            </a:br>
            <a:r>
              <a:rPr lang="en-US" sz="2800" dirty="0"/>
              <a:t>both equations represent the </a:t>
            </a:r>
            <a:br>
              <a:rPr lang="en-US" sz="2800" dirty="0"/>
            </a:br>
            <a:r>
              <a:rPr lang="en-US" sz="2800" dirty="0"/>
              <a:t>same line. That is, they </a:t>
            </a:r>
            <a:r>
              <a:rPr lang="en-US" sz="2800" b="1" dirty="0"/>
              <a:t>coincide.</a:t>
            </a:r>
            <a:r>
              <a:rPr lang="en-US" sz="2800" dirty="0"/>
              <a:t> </a:t>
            </a:r>
            <a:br>
              <a:rPr lang="en-US" sz="2800" dirty="0"/>
            </a:br>
            <a:r>
              <a:rPr lang="en-US" sz="2800" dirty="0"/>
              <a:t>Any point that satisfies one of</a:t>
            </a:r>
          </a:p>
          <a:p>
            <a:pPr>
              <a:lnSpc>
                <a:spcPct val="90000"/>
              </a:lnSpc>
            </a:pPr>
            <a:r>
              <a:rPr lang="en-US" sz="2800" dirty="0"/>
              <a:t>the equations will also satisfy</a:t>
            </a: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Solving Systems (Infinite Solutions/</a:t>
            </a:r>
            <a:br>
              <a:rPr lang="en-US" dirty="0">
                <a:solidFill>
                  <a:schemeClr val="accent1"/>
                </a:solidFill>
              </a:rPr>
            </a:br>
            <a:r>
              <a:rPr lang="en-US" dirty="0">
                <a:solidFill>
                  <a:schemeClr val="accent1"/>
                </a:solidFill>
              </a:rPr>
              <a:t>A Dependent System)</a:t>
            </a:r>
            <a:endParaRPr lang="en-US" sz="3200" dirty="0">
              <a:solidFill>
                <a:schemeClr val="accent1"/>
              </a:solidFill>
            </a:endParaRPr>
          </a:p>
        </p:txBody>
      </p:sp>
      <p:graphicFrame>
        <p:nvGraphicFramePr>
          <p:cNvPr id="8" name="Object 14"/>
          <p:cNvGraphicFramePr>
            <a:graphicFrameLocks noChangeAspect="1"/>
          </p:cNvGraphicFramePr>
          <p:nvPr>
            <p:extLst>
              <p:ext uri="{D42A27DB-BD31-4B8C-83A1-F6EECF244321}">
                <p14:modId xmlns:p14="http://schemas.microsoft.com/office/powerpoint/2010/main" val="4214628456"/>
              </p:ext>
            </p:extLst>
          </p:nvPr>
        </p:nvGraphicFramePr>
        <p:xfrm>
          <a:off x="2168525" y="1828800"/>
          <a:ext cx="2419350" cy="892175"/>
        </p:xfrm>
        <a:graphic>
          <a:graphicData uri="http://schemas.openxmlformats.org/presentationml/2006/ole">
            <mc:AlternateContent xmlns:mc="http://schemas.openxmlformats.org/markup-compatibility/2006">
              <mc:Choice xmlns:v="urn:schemas-microsoft-com:vml" Requires="v">
                <p:oleObj name="Equation" r:id="rId2" imgW="3364560" imgH="1234080" progId="Equation.DSMT4">
                  <p:embed/>
                </p:oleObj>
              </mc:Choice>
              <mc:Fallback>
                <p:oleObj name="Equation" r:id="rId2" imgW="3364560" imgH="1234080" progId="Equation.DSMT4">
                  <p:embed/>
                  <p:pic>
                    <p:nvPicPr>
                      <p:cNvPr id="0" name="Picture 1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68525" y="1828800"/>
                        <a:ext cx="2419350" cy="892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2263" name="Picture 103"/>
          <p:cNvPicPr>
            <a:picLocks noChangeAspect="1" noChangeArrowheads="1"/>
          </p:cNvPicPr>
          <p:nvPr/>
        </p:nvPicPr>
        <p:blipFill>
          <a:blip r:embed="rId4" cstate="print"/>
          <a:srcRect/>
          <a:stretch>
            <a:fillRect/>
          </a:stretch>
        </p:blipFill>
        <p:spPr bwMode="auto">
          <a:xfrm>
            <a:off x="5410200" y="2286000"/>
            <a:ext cx="3209925"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 </a:t>
            </a:r>
            <a:r>
              <a:rPr lang="en-US" sz="3200" dirty="0">
                <a:solidFill>
                  <a:schemeClr val="accent1"/>
                </a:solidFill>
              </a:rPr>
              <a:t>(cont.)</a:t>
            </a:r>
          </a:p>
        </p:txBody>
      </p:sp>
      <p:sp>
        <p:nvSpPr>
          <p:cNvPr id="18435" name="Rectangle 3"/>
          <p:cNvSpPr>
            <a:spLocks noGrp="1"/>
          </p:cNvSpPr>
          <p:nvPr>
            <p:ph idx="1"/>
          </p:nvPr>
        </p:nvSpPr>
        <p:spPr>
          <a:xfrm>
            <a:off x="457200" y="1280160"/>
            <a:ext cx="8229600" cy="2332946"/>
          </a:xfrm>
          <a:prstGeom prst="rect">
            <a:avLst/>
          </a:prstGeom>
          <a:noFill/>
        </p:spPr>
        <p:txBody>
          <a:bodyPr>
            <a:spAutoFit/>
          </a:bodyPr>
          <a:lstStyle/>
          <a:p>
            <a:r>
              <a:rPr lang="en-US" dirty="0">
                <a:solidFill>
                  <a:schemeClr val="tx1"/>
                </a:solidFill>
              </a:rPr>
              <a:t>the other. The system has an </a:t>
            </a:r>
            <a:r>
              <a:rPr lang="en-US" b="1" dirty="0">
                <a:solidFill>
                  <a:schemeClr val="tx1"/>
                </a:solidFill>
              </a:rPr>
              <a:t>infinite number of solutions</a:t>
            </a:r>
            <a:r>
              <a:rPr lang="en-US" dirty="0">
                <a:solidFill>
                  <a:schemeClr val="tx1"/>
                </a:solidFill>
              </a:rPr>
              <a:t> and the equations are </a:t>
            </a:r>
            <a:r>
              <a:rPr lang="en-US" b="1" dirty="0">
                <a:solidFill>
                  <a:schemeClr val="tx1"/>
                </a:solidFill>
              </a:rPr>
              <a:t>dependent</a:t>
            </a:r>
            <a:r>
              <a:rPr lang="en-US" dirty="0">
                <a:solidFill>
                  <a:schemeClr val="tx1"/>
                </a:solidFill>
              </a:rPr>
              <a:t>. Putting both equations in the slope-intercept form shows that they are identical.</a:t>
            </a:r>
          </a:p>
          <a:p>
            <a:r>
              <a:rPr lang="en-US" dirty="0">
                <a:solidFill>
                  <a:schemeClr val="tx1"/>
                </a:solidFill>
              </a:rPr>
              <a:t>Solving </a:t>
            </a:r>
            <a:r>
              <a:rPr lang="en-US" dirty="0">
                <a:solidFill>
                  <a:srgbClr val="0000FF"/>
                </a:solidFill>
              </a:rPr>
              <a:t>2</a:t>
            </a:r>
            <a:r>
              <a:rPr lang="en-US" i="1" dirty="0">
                <a:solidFill>
                  <a:srgbClr val="0000FF"/>
                </a:solidFill>
              </a:rPr>
              <a:t>y </a:t>
            </a:r>
            <a:r>
              <a:rPr lang="en-US" dirty="0">
                <a:solidFill>
                  <a:srgbClr val="0000FF"/>
                </a:solidFill>
                <a:latin typeface="Symbol" charset="2"/>
                <a:cs typeface="Symbol" charset="2"/>
              </a:rPr>
              <a:t>+ </a:t>
            </a:r>
            <a:r>
              <a:rPr lang="en-US" dirty="0">
                <a:solidFill>
                  <a:srgbClr val="0000FF"/>
                </a:solidFill>
              </a:rPr>
              <a:t>2</a:t>
            </a:r>
            <a:r>
              <a:rPr lang="en-US" i="1" dirty="0">
                <a:solidFill>
                  <a:srgbClr val="0000FF"/>
                </a:solidFill>
              </a:rPr>
              <a:t>x </a:t>
            </a:r>
            <a:r>
              <a:rPr lang="en-US" dirty="0">
                <a:solidFill>
                  <a:srgbClr val="0000FF"/>
                </a:solidFill>
                <a:latin typeface="Symbol" charset="2"/>
                <a:cs typeface="Symbol" charset="2"/>
              </a:rPr>
              <a:t>=</a:t>
            </a:r>
            <a:r>
              <a:rPr lang="en-US" dirty="0">
                <a:solidFill>
                  <a:srgbClr val="0000FF"/>
                </a:solidFill>
              </a:rPr>
              <a:t> 8 </a:t>
            </a:r>
            <a:r>
              <a:rPr lang="en-US" dirty="0">
                <a:solidFill>
                  <a:schemeClr val="tx1"/>
                </a:solidFill>
              </a:rPr>
              <a:t>for </a:t>
            </a:r>
            <a:r>
              <a:rPr lang="en-US" i="1" dirty="0">
                <a:solidFill>
                  <a:srgbClr val="0000FF"/>
                </a:solidFill>
              </a:rPr>
              <a:t>y</a:t>
            </a:r>
            <a:r>
              <a:rPr lang="en-US" dirty="0">
                <a:solidFill>
                  <a:schemeClr val="tx1"/>
                </a:solidFill>
              </a:rPr>
              <a:t> gives the following.</a:t>
            </a: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796259343"/>
              </p:ext>
            </p:extLst>
          </p:nvPr>
        </p:nvGraphicFramePr>
        <p:xfrm>
          <a:off x="2427259" y="3733800"/>
          <a:ext cx="1524000" cy="342900"/>
        </p:xfrm>
        <a:graphic>
          <a:graphicData uri="http://schemas.openxmlformats.org/presentationml/2006/ole">
            <mc:AlternateContent xmlns:mc="http://schemas.openxmlformats.org/markup-compatibility/2006">
              <mc:Choice xmlns:v="urn:schemas-microsoft-com:vml" Requires="v">
                <p:oleObj name="Equation" r:id="rId2" imgW="1508400" imgH="329040" progId="Equation.DSMT4">
                  <p:embed/>
                </p:oleObj>
              </mc:Choice>
              <mc:Fallback>
                <p:oleObj name="Equation" r:id="rId2" imgW="1508400" imgH="329040" progId="Equation.DSMT4">
                  <p:embed/>
                  <p:pic>
                    <p:nvPicPr>
                      <p:cNvPr id="0" name="Picture 50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7259"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6" name="Object 4"/>
          <p:cNvGraphicFramePr>
            <a:graphicFrameLocks noChangeAspect="1"/>
          </p:cNvGraphicFramePr>
          <p:nvPr>
            <p:extLst>
              <p:ext uri="{D42A27DB-BD31-4B8C-83A1-F6EECF244321}">
                <p14:modId xmlns:p14="http://schemas.microsoft.com/office/powerpoint/2010/main" val="1976627757"/>
              </p:ext>
            </p:extLst>
          </p:nvPr>
        </p:nvGraphicFramePr>
        <p:xfrm>
          <a:off x="3073400" y="4191000"/>
          <a:ext cx="1892300" cy="342900"/>
        </p:xfrm>
        <a:graphic>
          <a:graphicData uri="http://schemas.openxmlformats.org/presentationml/2006/ole">
            <mc:AlternateContent xmlns:mc="http://schemas.openxmlformats.org/markup-compatibility/2006">
              <mc:Choice xmlns:v="urn:schemas-microsoft-com:vml" Requires="v">
                <p:oleObj name="Equation" r:id="rId4" imgW="1883160" imgH="329040" progId="Equation.DSMT4">
                  <p:embed/>
                </p:oleObj>
              </mc:Choice>
              <mc:Fallback>
                <p:oleObj name="Equation" r:id="rId4" imgW="1883160" imgH="329040" progId="Equation.DSMT4">
                  <p:embed/>
                  <p:pic>
                    <p:nvPicPr>
                      <p:cNvPr id="0" name="Picture 50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73400" y="4191000"/>
                        <a:ext cx="1892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extLst>
              <p:ext uri="{D42A27DB-BD31-4B8C-83A1-F6EECF244321}">
                <p14:modId xmlns:p14="http://schemas.microsoft.com/office/powerpoint/2010/main" val="1197249872"/>
              </p:ext>
            </p:extLst>
          </p:nvPr>
        </p:nvGraphicFramePr>
        <p:xfrm>
          <a:off x="3001963" y="4521200"/>
          <a:ext cx="2057400" cy="901700"/>
        </p:xfrm>
        <a:graphic>
          <a:graphicData uri="http://schemas.openxmlformats.org/presentationml/2006/ole">
            <mc:AlternateContent xmlns:mc="http://schemas.openxmlformats.org/markup-compatibility/2006">
              <mc:Choice xmlns:v="urn:schemas-microsoft-com:vml" Requires="v">
                <p:oleObj name="Equation" r:id="rId6" imgW="2047680" imgH="886680" progId="Equation.DSMT4">
                  <p:embed/>
                </p:oleObj>
              </mc:Choice>
              <mc:Fallback>
                <p:oleObj name="Equation" r:id="rId6" imgW="2047680" imgH="886680" progId="Equation.DSMT4">
                  <p:embed/>
                  <p:pic>
                    <p:nvPicPr>
                      <p:cNvPr id="0" name="Picture 5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01963" y="4521200"/>
                        <a:ext cx="205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237601489"/>
              </p:ext>
            </p:extLst>
          </p:nvPr>
        </p:nvGraphicFramePr>
        <p:xfrm>
          <a:off x="3206750" y="5524500"/>
          <a:ext cx="1549400" cy="342900"/>
        </p:xfrm>
        <a:graphic>
          <a:graphicData uri="http://schemas.openxmlformats.org/presentationml/2006/ole">
            <mc:AlternateContent xmlns:mc="http://schemas.openxmlformats.org/markup-compatibility/2006">
              <mc:Choice xmlns:v="urn:schemas-microsoft-com:vml" Requires="v">
                <p:oleObj name="Equation" r:id="rId8" imgW="1535760" imgH="329040" progId="Equation.DSMT4">
                  <p:embed/>
                </p:oleObj>
              </mc:Choice>
              <mc:Fallback>
                <p:oleObj name="Equation" r:id="rId8" imgW="1535760" imgH="329040" progId="Equation.DSMT4">
                  <p:embed/>
                  <p:pic>
                    <p:nvPicPr>
                      <p:cNvPr id="0" name="Picture 5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6750" y="5524500"/>
                        <a:ext cx="1549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 </a:t>
            </a:r>
            <a:r>
              <a:rPr lang="en-US" sz="3200" dirty="0">
                <a:solidFill>
                  <a:schemeClr val="accent1"/>
                </a:solidFill>
              </a:rPr>
              <a:t>(cont.)</a:t>
            </a:r>
          </a:p>
        </p:txBody>
      </p:sp>
      <p:sp>
        <p:nvSpPr>
          <p:cNvPr id="18435" name="Rectangle 3"/>
          <p:cNvSpPr>
            <a:spLocks noGrp="1"/>
          </p:cNvSpPr>
          <p:nvPr>
            <p:ph idx="1"/>
          </p:nvPr>
        </p:nvSpPr>
        <p:spPr>
          <a:xfrm>
            <a:off x="457200" y="1280160"/>
            <a:ext cx="8229600" cy="1471172"/>
          </a:xfrm>
          <a:prstGeom prst="rect">
            <a:avLst/>
          </a:prstGeom>
          <a:noFill/>
        </p:spPr>
        <p:txBody>
          <a:bodyPr>
            <a:spAutoFit/>
          </a:bodyPr>
          <a:lstStyle/>
          <a:p>
            <a:r>
              <a:rPr lang="en-US" dirty="0">
                <a:solidFill>
                  <a:schemeClr val="tx1"/>
                </a:solidFill>
              </a:rPr>
              <a:t>This is the same as the first equation: </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4</a:t>
            </a:r>
            <a:r>
              <a:rPr lang="en-US" dirty="0">
                <a:solidFill>
                  <a:srgbClr val="2A7B9E"/>
                </a:solidFill>
              </a:rPr>
              <a:t>.</a:t>
            </a:r>
          </a:p>
          <a:p>
            <a:r>
              <a:rPr lang="en-US" dirty="0">
                <a:solidFill>
                  <a:schemeClr val="tx1"/>
                </a:solidFill>
              </a:rPr>
              <a:t>Since </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4 </a:t>
            </a:r>
            <a:r>
              <a:rPr lang="en-US" dirty="0">
                <a:solidFill>
                  <a:schemeClr val="tx1"/>
                </a:solidFill>
              </a:rPr>
              <a:t>for all points on the line, we can write the set </a:t>
            </a:r>
            <a:r>
              <a:rPr lang="en-US" b="1" dirty="0">
                <a:solidFill>
                  <a:schemeClr val="tx1"/>
                </a:solidFill>
              </a:rPr>
              <a:t>of all solutions in the form </a:t>
            </a:r>
            <a:r>
              <a:rPr lang="en-US" dirty="0">
                <a:solidFill>
                  <a:schemeClr val="tx1"/>
                </a:solidFill>
              </a:rPr>
              <a:t>(</a:t>
            </a:r>
            <a:r>
              <a:rPr lang="en-US" i="1" dirty="0">
                <a:solidFill>
                  <a:schemeClr val="tx1"/>
                </a:solidFill>
              </a:rPr>
              <a:t>x</a:t>
            </a:r>
            <a:r>
              <a:rPr lang="en-US" dirty="0">
                <a:solidFill>
                  <a:schemeClr val="tx1"/>
                </a:solidFill>
              </a:rPr>
              <a:t>,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4).</a:t>
            </a:r>
            <a:endParaRPr lang="en-US" i="0" dirty="0">
              <a:solidFill>
                <a:schemeClr val="tx1"/>
              </a:solidFill>
            </a:endParaRPr>
          </a:p>
        </p:txBody>
      </p:sp>
    </p:spTree>
    <p:extLst>
      <p:ext uri="{BB962C8B-B14F-4D97-AF65-F5344CB8AC3E}">
        <p14:creationId xmlns:p14="http://schemas.microsoft.com/office/powerpoint/2010/main" val="2442659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3"/>
          <p:cNvSpPr txBox="1">
            <a:spLocks/>
          </p:cNvSpPr>
          <p:nvPr/>
        </p:nvSpPr>
        <p:spPr>
          <a:xfrm>
            <a:off x="457200" y="1280160"/>
            <a:ext cx="8229600" cy="2419124"/>
          </a:xfrm>
          <a:prstGeom prst="rect">
            <a:avLst/>
          </a:prstGeom>
          <a:noFill/>
          <a:ln w="28575">
            <a:solidFill>
              <a:srgbClr val="FF0000"/>
            </a:solidFill>
          </a:ln>
        </p:spPr>
        <p:txBody>
          <a:bodyPr>
            <a:spAutoFit/>
          </a:bodyPr>
          <a:lstStyle/>
          <a:p>
            <a:pPr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When using the graphing method, be sure to</a:t>
            </a:r>
          </a:p>
          <a:p>
            <a:pPr marL="514350" indent="-514350" eaLnBrk="0" hangingPunct="0">
              <a:spcBef>
                <a:spcPct val="20000"/>
              </a:spcBef>
              <a:buFont typeface="+mj-lt"/>
              <a:buAutoNum type="arabicPeriod"/>
              <a:tabLst>
                <a:tab pos="457200" algn="l"/>
              </a:tabLst>
            </a:pPr>
            <a:r>
              <a:rPr lang="en-US" sz="2800" dirty="0">
                <a:solidFill>
                  <a:srgbClr val="000000"/>
                </a:solidFill>
                <a:latin typeface="Calibri" pitchFamily="34" charset="0"/>
              </a:rPr>
              <a:t>graph the lines as accurately as you can, and</a:t>
            </a:r>
          </a:p>
          <a:p>
            <a:pPr marL="514350" indent="-514350" eaLnBrk="0" hangingPunct="0">
              <a:spcBef>
                <a:spcPct val="20000"/>
              </a:spcBef>
              <a:buFont typeface="+mj-lt"/>
              <a:buAutoNum type="arabicPeriod" startAt="2"/>
              <a:tabLst>
                <a:tab pos="457200" algn="l"/>
              </a:tabLst>
            </a:pPr>
            <a:r>
              <a:rPr lang="en-US" sz="2800" dirty="0">
                <a:solidFill>
                  <a:srgbClr val="000000"/>
                </a:solidFill>
                <a:latin typeface="Calibri" pitchFamily="34" charset="0"/>
              </a:rPr>
              <a:t>check your solution by substituting it back into both of the original equations. (Of course, fractional estimates may not check exactly.)</a:t>
            </a:r>
            <a:endParaRPr lang="en-US" sz="2800" i="1" dirty="0">
              <a:solidFill>
                <a:srgbClr val="000000"/>
              </a:solidFill>
              <a:latin typeface="Calibri" pitchFamily="34" charset="0"/>
            </a:endParaRPr>
          </a:p>
        </p:txBody>
      </p:sp>
      <p:sp>
        <p:nvSpPr>
          <p:cNvPr id="7" name="Rectangle 2"/>
          <p:cNvSpPr txBox="1">
            <a:spLocks/>
          </p:cNvSpPr>
          <p:nvPr/>
        </p:nvSpPr>
        <p:spPr>
          <a:xfrm>
            <a:off x="457200" y="182880"/>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Attention!</a:t>
            </a:r>
          </a:p>
        </p:txBody>
      </p:sp>
    </p:spTree>
    <p:extLst>
      <p:ext uri="{BB962C8B-B14F-4D97-AF65-F5344CB8AC3E}">
        <p14:creationId xmlns:p14="http://schemas.microsoft.com/office/powerpoint/2010/main" val="329760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Solving a System that Requires Estimation</a:t>
            </a:r>
            <a:endParaRPr lang="en-US" dirty="0"/>
          </a:p>
        </p:txBody>
      </p:sp>
      <p:sp>
        <p:nvSpPr>
          <p:cNvPr id="3" name="Content Placeholder 2"/>
          <p:cNvSpPr>
            <a:spLocks noGrp="1"/>
          </p:cNvSpPr>
          <p:nvPr>
            <p:ph idx="1"/>
          </p:nvPr>
        </p:nvSpPr>
        <p:spPr>
          <a:xfrm>
            <a:off x="457200" y="1280160"/>
            <a:ext cx="8229600" cy="3520440"/>
          </a:xfrm>
        </p:spPr>
        <p:txBody>
          <a:bodyPr>
            <a:normAutofit/>
          </a:bodyPr>
          <a:lstStyle/>
          <a:p>
            <a:r>
              <a:rPr lang="en-US" dirty="0">
                <a:solidFill>
                  <a:schemeClr val="tx1"/>
                </a:solidFill>
              </a:rPr>
              <a:t>Solve the system of equations by graphing.</a:t>
            </a:r>
          </a:p>
          <a:p>
            <a:endParaRPr lang="en-US" b="1" dirty="0">
              <a:solidFill>
                <a:schemeClr val="tx1"/>
              </a:solidFill>
            </a:endParaRPr>
          </a:p>
          <a:p>
            <a:pPr>
              <a:spcBef>
                <a:spcPts val="4272"/>
              </a:spcBef>
            </a:pPr>
            <a:r>
              <a:rPr lang="en-US" b="1" dirty="0">
                <a:solidFill>
                  <a:schemeClr val="tx1"/>
                </a:solidFill>
              </a:rPr>
              <a:t>Solution</a:t>
            </a:r>
          </a:p>
          <a:p>
            <a:r>
              <a:rPr lang="en-US" dirty="0">
                <a:solidFill>
                  <a:schemeClr val="tx1"/>
                </a:solidFill>
              </a:rPr>
              <a:t>The two lines intersect at one point. However, we can </a:t>
            </a:r>
          </a:p>
          <a:p>
            <a:pPr>
              <a:spcBef>
                <a:spcPct val="45000"/>
              </a:spcBef>
            </a:pPr>
            <a:r>
              <a:rPr lang="en-US" dirty="0">
                <a:solidFill>
                  <a:schemeClr val="tx1"/>
                </a:solidFill>
              </a:rPr>
              <a:t>only estimate the point of intersection as </a:t>
            </a:r>
          </a:p>
          <a:p>
            <a:endParaRPr lang="en-US" dirty="0"/>
          </a:p>
        </p:txBody>
      </p:sp>
      <p:graphicFrame>
        <p:nvGraphicFramePr>
          <p:cNvPr id="37890" name="Object 5"/>
          <p:cNvGraphicFramePr>
            <a:graphicFrameLocks noChangeAspect="1"/>
          </p:cNvGraphicFramePr>
          <p:nvPr>
            <p:extLst>
              <p:ext uri="{D42A27DB-BD31-4B8C-83A1-F6EECF244321}">
                <p14:modId xmlns:p14="http://schemas.microsoft.com/office/powerpoint/2010/main" val="1825198440"/>
              </p:ext>
            </p:extLst>
          </p:nvPr>
        </p:nvGraphicFramePr>
        <p:xfrm>
          <a:off x="3708400" y="1854200"/>
          <a:ext cx="1612900" cy="1066800"/>
        </p:xfrm>
        <a:graphic>
          <a:graphicData uri="http://schemas.openxmlformats.org/presentationml/2006/ole">
            <mc:AlternateContent xmlns:mc="http://schemas.openxmlformats.org/markup-compatibility/2006">
              <mc:Choice xmlns:v="urn:schemas-microsoft-com:vml" Requires="v">
                <p:oleObj name="Equation" r:id="rId2" imgW="1599840" imgH="1051200" progId="Equation.DSMT4">
                  <p:embed/>
                </p:oleObj>
              </mc:Choice>
              <mc:Fallback>
                <p:oleObj name="Equation" r:id="rId2" imgW="1599840" imgH="1051200" progId="Equation.DSMT4">
                  <p:embed/>
                  <p:pic>
                    <p:nvPicPr>
                      <p:cNvPr id="0" name="Picture 25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8400" y="1854200"/>
                        <a:ext cx="1612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7891" name="Object 7"/>
          <p:cNvGraphicFramePr>
            <a:graphicFrameLocks noChangeAspect="1"/>
          </p:cNvGraphicFramePr>
          <p:nvPr>
            <p:extLst>
              <p:ext uri="{D42A27DB-BD31-4B8C-83A1-F6EECF244321}">
                <p14:modId xmlns:p14="http://schemas.microsoft.com/office/powerpoint/2010/main" val="548172296"/>
              </p:ext>
            </p:extLst>
          </p:nvPr>
        </p:nvGraphicFramePr>
        <p:xfrm>
          <a:off x="6589713" y="3657600"/>
          <a:ext cx="1168400" cy="1041400"/>
        </p:xfrm>
        <a:graphic>
          <a:graphicData uri="http://schemas.openxmlformats.org/presentationml/2006/ole">
            <mc:AlternateContent xmlns:mc="http://schemas.openxmlformats.org/markup-compatibility/2006">
              <mc:Choice xmlns:v="urn:schemas-microsoft-com:vml" Requires="v">
                <p:oleObj name="Equation" r:id="rId4" imgW="1152000" imgH="1032840" progId="Equation.DSMT4">
                  <p:embed/>
                </p:oleObj>
              </mc:Choice>
              <mc:Fallback>
                <p:oleObj name="Equation" r:id="rId4" imgW="1152000" imgH="1032840" progId="Equation.DSMT4">
                  <p:embed/>
                  <p:pic>
                    <p:nvPicPr>
                      <p:cNvPr id="0" name="Picture 26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9713" y="3657600"/>
                        <a:ext cx="11684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4" name="TextBox 3"/>
          <p:cNvSpPr txBox="1"/>
          <p:nvPr/>
        </p:nvSpPr>
        <p:spPr>
          <a:xfrm>
            <a:off x="457200" y="4558605"/>
            <a:ext cx="8340945" cy="1507079"/>
          </a:xfrm>
          <a:prstGeom prst="rect">
            <a:avLst/>
          </a:prstGeom>
          <a:noFill/>
        </p:spPr>
        <p:txBody>
          <a:bodyPr wrap="none" rtlCol="0">
            <a:spAutoFit/>
          </a:bodyPr>
          <a:lstStyle/>
          <a:p>
            <a:pPr>
              <a:lnSpc>
                <a:spcPct val="110000"/>
              </a:lnSpc>
            </a:pPr>
            <a:r>
              <a:rPr lang="en-US" sz="2800" dirty="0"/>
              <a:t>In this situation be aware that, although graphing gives </a:t>
            </a:r>
            <a:br>
              <a:rPr lang="en-US" sz="2800" dirty="0"/>
            </a:br>
            <a:r>
              <a:rPr lang="en-US" sz="2800" dirty="0"/>
              <a:t>a good “estimate,” finding exact solutions to the system </a:t>
            </a:r>
            <a:br>
              <a:rPr lang="en-US" sz="2800" dirty="0"/>
            </a:br>
            <a:r>
              <a:rPr lang="en-US" sz="2800" dirty="0"/>
              <a:t>is not likely.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789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Checking Solutions to Systems (Solution)</a:t>
            </a:r>
            <a:endParaRPr lang="en-US" dirty="0"/>
          </a:p>
        </p:txBody>
      </p:sp>
      <p:sp>
        <p:nvSpPr>
          <p:cNvPr id="3" name="Content Placeholder 2"/>
          <p:cNvSpPr>
            <a:spLocks noGrp="1"/>
          </p:cNvSpPr>
          <p:nvPr>
            <p:ph idx="1"/>
          </p:nvPr>
        </p:nvSpPr>
        <p:spPr>
          <a:xfrm>
            <a:off x="457200" y="1346200"/>
            <a:ext cx="8229600" cy="2382191"/>
          </a:xfrm>
        </p:spPr>
        <p:txBody>
          <a:bodyPr>
            <a:spAutoFit/>
          </a:bodyPr>
          <a:lstStyle/>
          <a:p>
            <a:r>
              <a:rPr lang="en-US" dirty="0">
                <a:solidFill>
                  <a:schemeClr val="tx1"/>
                </a:solidFill>
              </a:rPr>
              <a:t>Show that </a:t>
            </a:r>
            <a:r>
              <a:rPr lang="en-US" dirty="0">
                <a:solidFill>
                  <a:srgbClr val="0000FF"/>
                </a:solidFill>
              </a:rPr>
              <a:t>(2, 1) </a:t>
            </a:r>
            <a:r>
              <a:rPr lang="en-US" dirty="0">
                <a:solidFill>
                  <a:schemeClr val="tx1"/>
                </a:solidFill>
              </a:rPr>
              <a:t>is a solution to the system </a:t>
            </a:r>
          </a:p>
          <a:p>
            <a:pPr>
              <a:spcBef>
                <a:spcPts val="3072"/>
              </a:spcBef>
            </a:pPr>
            <a:r>
              <a:rPr lang="en-US" b="1" dirty="0">
                <a:solidFill>
                  <a:schemeClr val="tx1"/>
                </a:solidFill>
              </a:rPr>
              <a:t>Solution</a:t>
            </a:r>
          </a:p>
          <a:p>
            <a:r>
              <a:rPr lang="en-US" dirty="0">
                <a:solidFill>
                  <a:schemeClr val="tx1"/>
                </a:solidFill>
              </a:rPr>
              <a:t>Substitute </a:t>
            </a:r>
            <a:r>
              <a:rPr lang="en-US" i="1" dirty="0">
                <a:solidFill>
                  <a:schemeClr val="tx1"/>
                </a:solidFill>
              </a:rPr>
              <a:t>x</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rgbClr val="9900FF"/>
                </a:solidFill>
              </a:rPr>
              <a:t>2</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rgbClr val="FF00FF"/>
                </a:solidFill>
              </a:rPr>
              <a:t>1</a:t>
            </a:r>
            <a:r>
              <a:rPr lang="en-US" dirty="0">
                <a:solidFill>
                  <a:schemeClr val="tx1"/>
                </a:solidFill>
              </a:rPr>
              <a:t> into </a:t>
            </a:r>
            <a:r>
              <a:rPr lang="en-US" b="1" dirty="0">
                <a:solidFill>
                  <a:schemeClr val="tx1"/>
                </a:solidFill>
              </a:rPr>
              <a:t>both</a:t>
            </a:r>
            <a:r>
              <a:rPr lang="en-US" dirty="0">
                <a:solidFill>
                  <a:schemeClr val="tx1"/>
                </a:solidFill>
              </a:rPr>
              <a:t> equations. </a:t>
            </a:r>
          </a:p>
          <a:p>
            <a:r>
              <a:rPr lang="en-US" dirty="0">
                <a:solidFill>
                  <a:schemeClr val="tx1"/>
                </a:solidFill>
              </a:rPr>
              <a:t>In the first equation:</a:t>
            </a:r>
            <a:endParaRPr lang="en-US" dirty="0"/>
          </a:p>
        </p:txBody>
      </p:sp>
      <p:graphicFrame>
        <p:nvGraphicFramePr>
          <p:cNvPr id="34818" name="Object 4"/>
          <p:cNvGraphicFramePr>
            <a:graphicFrameLocks noChangeAspect="1"/>
          </p:cNvGraphicFramePr>
          <p:nvPr>
            <p:extLst>
              <p:ext uri="{D42A27DB-BD31-4B8C-83A1-F6EECF244321}">
                <p14:modId xmlns:p14="http://schemas.microsoft.com/office/powerpoint/2010/main" val="4220496549"/>
              </p:ext>
            </p:extLst>
          </p:nvPr>
        </p:nvGraphicFramePr>
        <p:xfrm>
          <a:off x="6735763" y="1084263"/>
          <a:ext cx="1612900" cy="1066800"/>
        </p:xfrm>
        <a:graphic>
          <a:graphicData uri="http://schemas.openxmlformats.org/presentationml/2006/ole">
            <mc:AlternateContent xmlns:mc="http://schemas.openxmlformats.org/markup-compatibility/2006">
              <mc:Choice xmlns:v="urn:schemas-microsoft-com:vml" Requires="v">
                <p:oleObj name="Equation" r:id="rId2" imgW="1599840" imgH="1051200" progId="Equation.DSMT4">
                  <p:embed/>
                </p:oleObj>
              </mc:Choice>
              <mc:Fallback>
                <p:oleObj name="Equation" r:id="rId2" imgW="1599840" imgH="1051200" progId="Equation.DSMT4">
                  <p:embed/>
                  <p:pic>
                    <p:nvPicPr>
                      <p:cNvPr id="0" name="Picture 89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5763" y="1084263"/>
                        <a:ext cx="1612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4819" name="Object 6"/>
          <p:cNvGraphicFramePr>
            <a:graphicFrameLocks noChangeAspect="1"/>
          </p:cNvGraphicFramePr>
          <p:nvPr>
            <p:extLst>
              <p:ext uri="{D42A27DB-BD31-4B8C-83A1-F6EECF244321}">
                <p14:modId xmlns:p14="http://schemas.microsoft.com/office/powerpoint/2010/main" val="3995899763"/>
              </p:ext>
            </p:extLst>
          </p:nvPr>
        </p:nvGraphicFramePr>
        <p:xfrm>
          <a:off x="3011488" y="3505200"/>
          <a:ext cx="1855787" cy="998538"/>
        </p:xfrm>
        <a:graphic>
          <a:graphicData uri="http://schemas.openxmlformats.org/presentationml/2006/ole">
            <mc:AlternateContent xmlns:mc="http://schemas.openxmlformats.org/markup-compatibility/2006">
              <mc:Choice xmlns:v="urn:schemas-microsoft-com:vml" Requires="v">
                <p:oleObj name="Equation" r:id="rId4" imgW="1855800" imgH="987120" progId="Equation.DSMT4">
                  <p:embed/>
                </p:oleObj>
              </mc:Choice>
              <mc:Fallback>
                <p:oleObj name="Equation" r:id="rId4" imgW="1855800" imgH="987120" progId="Equation.DSMT4">
                  <p:embed/>
                  <p:pic>
                    <p:nvPicPr>
                      <p:cNvPr id="0" name="Picture 89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11488" y="3505200"/>
                        <a:ext cx="1855787" cy="998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5291417" y="4668684"/>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34820" name="Object 4"/>
          <p:cNvGraphicFramePr>
            <a:graphicFrameLocks noChangeAspect="1"/>
          </p:cNvGraphicFramePr>
          <p:nvPr>
            <p:extLst>
              <p:ext uri="{D42A27DB-BD31-4B8C-83A1-F6EECF244321}">
                <p14:modId xmlns:p14="http://schemas.microsoft.com/office/powerpoint/2010/main" val="346460037"/>
              </p:ext>
            </p:extLst>
          </p:nvPr>
        </p:nvGraphicFramePr>
        <p:xfrm>
          <a:off x="3644900" y="4730750"/>
          <a:ext cx="1231900" cy="368300"/>
        </p:xfrm>
        <a:graphic>
          <a:graphicData uri="http://schemas.openxmlformats.org/presentationml/2006/ole">
            <mc:AlternateContent xmlns:mc="http://schemas.openxmlformats.org/markup-compatibility/2006">
              <mc:Choice xmlns:v="urn:schemas-microsoft-com:vml" Requires="v">
                <p:oleObj name="Equation" r:id="rId6" imgW="1215720" imgH="356400" progId="Equation.DSMT4">
                  <p:embed/>
                </p:oleObj>
              </mc:Choice>
              <mc:Fallback>
                <p:oleObj name="Equation" r:id="rId6" imgW="1215720" imgH="356400" progId="Equation.DSMT4">
                  <p:embed/>
                  <p:pic>
                    <p:nvPicPr>
                      <p:cNvPr id="0" name="Picture 89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44900" y="4730750"/>
                        <a:ext cx="1231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8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a:t>
            </a:r>
            <a:r>
              <a:rPr lang="en-US" sz="3200" dirty="0">
                <a:solidFill>
                  <a:schemeClr val="accent1"/>
                </a:solidFill>
              </a:rPr>
              <a:t> (cont.)</a:t>
            </a:r>
          </a:p>
        </p:txBody>
      </p:sp>
      <p:pic>
        <p:nvPicPr>
          <p:cNvPr id="103425" name="Picture 1"/>
          <p:cNvPicPr>
            <a:picLocks noChangeAspect="1" noChangeArrowheads="1"/>
          </p:cNvPicPr>
          <p:nvPr/>
        </p:nvPicPr>
        <p:blipFill>
          <a:blip r:embed="rId2" cstate="print"/>
          <a:srcRect/>
          <a:stretch>
            <a:fillRect/>
          </a:stretch>
        </p:blipFill>
        <p:spPr bwMode="auto">
          <a:xfrm>
            <a:off x="2743200" y="1676400"/>
            <a:ext cx="3238500" cy="32766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 (cont.)</a:t>
            </a:r>
            <a:endParaRPr lang="en-US" sz="3200" dirty="0">
              <a:solidFill>
                <a:schemeClr val="accent1"/>
              </a:solidFill>
            </a:endParaRPr>
          </a:p>
        </p:txBody>
      </p:sp>
      <p:graphicFrame>
        <p:nvGraphicFramePr>
          <p:cNvPr id="22532" name="Object 4"/>
          <p:cNvGraphicFramePr>
            <a:graphicFrameLocks noGrp="1" noChangeAspect="1"/>
          </p:cNvGraphicFramePr>
          <p:nvPr>
            <p:ph idx="1"/>
            <p:extLst>
              <p:ext uri="{D42A27DB-BD31-4B8C-83A1-F6EECF244321}">
                <p14:modId xmlns:p14="http://schemas.microsoft.com/office/powerpoint/2010/main" val="1598267610"/>
              </p:ext>
            </p:extLst>
          </p:nvPr>
        </p:nvGraphicFramePr>
        <p:xfrm>
          <a:off x="3481954" y="1489745"/>
          <a:ext cx="1024089" cy="866279"/>
        </p:xfrm>
        <a:graphic>
          <a:graphicData uri="http://schemas.openxmlformats.org/presentationml/2006/ole">
            <mc:AlternateContent xmlns:mc="http://schemas.openxmlformats.org/markup-compatibility/2006">
              <mc:Choice xmlns:v="urn:schemas-microsoft-com:vml" Requires="v">
                <p:oleObj name="Equation" r:id="rId2" imgW="1051200" imgH="886680" progId="Equation.DSMT4">
                  <p:embed/>
                </p:oleObj>
              </mc:Choice>
              <mc:Fallback>
                <p:oleObj name="Equation" r:id="rId2" imgW="1051200" imgH="886680" progId="Equation.DSMT4">
                  <p:embed/>
                  <p:pic>
                    <p:nvPicPr>
                      <p:cNvPr id="0" name="Picture 12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81954" y="1489745"/>
                        <a:ext cx="1024089" cy="86627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3"/>
          <p:cNvSpPr txBox="1">
            <a:spLocks/>
          </p:cNvSpPr>
          <p:nvPr/>
        </p:nvSpPr>
        <p:spPr>
          <a:xfrm>
            <a:off x="457200" y="1430972"/>
            <a:ext cx="8229600" cy="828432"/>
          </a:xfrm>
          <a:prstGeom prst="rect">
            <a:avLst/>
          </a:prstGeom>
          <a:noFill/>
        </p:spPr>
        <p:txBody>
          <a:bodyPr>
            <a:spAutoFit/>
          </a:bodyPr>
          <a:lstStyle/>
          <a:p>
            <a:pPr>
              <a:lnSpc>
                <a:spcPct val="185000"/>
              </a:lnSpc>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FF0000"/>
                </a:solidFill>
              </a:rPr>
              <a:t>2</a:t>
            </a:r>
            <a:r>
              <a:rPr lang="en-US" sz="2800" dirty="0"/>
              <a:t> and</a:t>
            </a:r>
          </a:p>
        </p:txBody>
      </p:sp>
      <p:sp>
        <p:nvSpPr>
          <p:cNvPr id="8" name="Rectangle 7"/>
          <p:cNvSpPr/>
          <p:nvPr/>
        </p:nvSpPr>
        <p:spPr>
          <a:xfrm>
            <a:off x="4276341" y="3497590"/>
            <a:ext cx="734496" cy="523220"/>
          </a:xfrm>
          <a:prstGeom prst="rect">
            <a:avLst/>
          </a:prstGeom>
        </p:spPr>
        <p:txBody>
          <a:bodyPr wrap="none">
            <a:spAutoFit/>
          </a:bodyPr>
          <a:lstStyle/>
          <a:p>
            <a:pPr algn="ctr"/>
            <a:r>
              <a:rPr lang="en-US" sz="2800" dirty="0"/>
              <a:t>and</a:t>
            </a:r>
          </a:p>
        </p:txBody>
      </p:sp>
      <p:graphicFrame>
        <p:nvGraphicFramePr>
          <p:cNvPr id="11269" name="Object 5"/>
          <p:cNvGraphicFramePr>
            <a:graphicFrameLocks noChangeAspect="1"/>
          </p:cNvGraphicFramePr>
          <p:nvPr>
            <p:extLst>
              <p:ext uri="{D42A27DB-BD31-4B8C-83A1-F6EECF244321}">
                <p14:modId xmlns:p14="http://schemas.microsoft.com/office/powerpoint/2010/main" val="1483208031"/>
              </p:ext>
            </p:extLst>
          </p:nvPr>
        </p:nvGraphicFramePr>
        <p:xfrm>
          <a:off x="1489075" y="2622550"/>
          <a:ext cx="2216150" cy="1052513"/>
        </p:xfrm>
        <a:graphic>
          <a:graphicData uri="http://schemas.openxmlformats.org/presentationml/2006/ole">
            <mc:AlternateContent xmlns:mc="http://schemas.openxmlformats.org/markup-compatibility/2006">
              <mc:Choice xmlns:v="urn:schemas-microsoft-com:vml" Requires="v">
                <p:oleObj name="Equation" r:id="rId4" imgW="2197080" imgH="1041120" progId="Equation.DSMT4">
                  <p:embed/>
                </p:oleObj>
              </mc:Choice>
              <mc:Fallback>
                <p:oleObj name="Equation" r:id="rId4" imgW="2197080" imgH="1041120" progId="Equation.DSMT4">
                  <p:embed/>
                  <p:pic>
                    <p:nvPicPr>
                      <p:cNvPr id="0" name="Picture 125"/>
                      <p:cNvPicPr>
                        <a:picLocks noChangeAspect="1" noChangeArrowheads="1"/>
                      </p:cNvPicPr>
                      <p:nvPr/>
                    </p:nvPicPr>
                    <p:blipFill>
                      <a:blip r:embed="rId5"/>
                      <a:srcRect/>
                      <a:stretch>
                        <a:fillRect/>
                      </a:stretch>
                    </p:blipFill>
                    <p:spPr bwMode="auto">
                      <a:xfrm>
                        <a:off x="1489075" y="2622550"/>
                        <a:ext cx="2216150" cy="105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3976139888"/>
              </p:ext>
            </p:extLst>
          </p:nvPr>
        </p:nvGraphicFramePr>
        <p:xfrm>
          <a:off x="2825750" y="3898900"/>
          <a:ext cx="825500" cy="901700"/>
        </p:xfrm>
        <a:graphic>
          <a:graphicData uri="http://schemas.openxmlformats.org/presentationml/2006/ole">
            <mc:AlternateContent xmlns:mc="http://schemas.openxmlformats.org/markup-compatibility/2006">
              <mc:Choice xmlns:v="urn:schemas-microsoft-com:vml" Requires="v">
                <p:oleObj name="Equation" r:id="rId6" imgW="813600" imgH="886680" progId="Equation.DSMT4">
                  <p:embed/>
                </p:oleObj>
              </mc:Choice>
              <mc:Fallback>
                <p:oleObj name="Equation" r:id="rId6" imgW="813600" imgH="886680" progId="Equation.DSMT4">
                  <p:embed/>
                  <p:pic>
                    <p:nvPicPr>
                      <p:cNvPr id="0" name="Picture 12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25750" y="3898900"/>
                        <a:ext cx="825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2065633316"/>
              </p:ext>
            </p:extLst>
          </p:nvPr>
        </p:nvGraphicFramePr>
        <p:xfrm>
          <a:off x="5410200" y="2540000"/>
          <a:ext cx="2209800" cy="1219200"/>
        </p:xfrm>
        <a:graphic>
          <a:graphicData uri="http://schemas.openxmlformats.org/presentationml/2006/ole">
            <mc:AlternateContent xmlns:mc="http://schemas.openxmlformats.org/markup-compatibility/2006">
              <mc:Choice xmlns:v="urn:schemas-microsoft-com:vml" Requires="v">
                <p:oleObj name="Equation" r:id="rId8" imgW="2194200" imgH="1206720" progId="Equation.DSMT4">
                  <p:embed/>
                </p:oleObj>
              </mc:Choice>
              <mc:Fallback>
                <p:oleObj name="Equation" r:id="rId8" imgW="2194200" imgH="1206720" progId="Equation.DSMT4">
                  <p:embed/>
                  <p:pic>
                    <p:nvPicPr>
                      <p:cNvPr id="0" name="Picture 12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10200" y="2540000"/>
                        <a:ext cx="22098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extLst>
              <p:ext uri="{D42A27DB-BD31-4B8C-83A1-F6EECF244321}">
                <p14:modId xmlns:p14="http://schemas.microsoft.com/office/powerpoint/2010/main" val="3304270621"/>
              </p:ext>
            </p:extLst>
          </p:nvPr>
        </p:nvGraphicFramePr>
        <p:xfrm>
          <a:off x="6870700" y="3898900"/>
          <a:ext cx="800100" cy="901700"/>
        </p:xfrm>
        <a:graphic>
          <a:graphicData uri="http://schemas.openxmlformats.org/presentationml/2006/ole">
            <mc:AlternateContent xmlns:mc="http://schemas.openxmlformats.org/markup-compatibility/2006">
              <mc:Choice xmlns:v="urn:schemas-microsoft-com:vml" Requires="v">
                <p:oleObj name="Equation" r:id="rId10" imgW="786240" imgH="886680" progId="Equation.DSMT4">
                  <p:embed/>
                </p:oleObj>
              </mc:Choice>
              <mc:Fallback>
                <p:oleObj name="Equation" r:id="rId10" imgW="786240" imgH="886680" progId="Equation.DSMT4">
                  <p:embed/>
                  <p:pic>
                    <p:nvPicPr>
                      <p:cNvPr id="0" name="Picture 12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70700" y="3898900"/>
                        <a:ext cx="800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TextBox 1"/>
          <p:cNvSpPr txBox="1"/>
          <p:nvPr/>
        </p:nvSpPr>
        <p:spPr>
          <a:xfrm>
            <a:off x="457200" y="1143000"/>
            <a:ext cx="1169836" cy="523220"/>
          </a:xfrm>
          <a:prstGeom prst="rect">
            <a:avLst/>
          </a:prstGeom>
          <a:noFill/>
        </p:spPr>
        <p:txBody>
          <a:bodyPr wrap="none" rtlCol="0">
            <a:spAutoFit/>
          </a:bodyPr>
          <a:lstStyle/>
          <a:p>
            <a:r>
              <a:rPr lang="en-US" sz="2800" b="1" dirty="0"/>
              <a:t>Check</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7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2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 (cont.)</a:t>
            </a:r>
            <a:endParaRPr lang="en-US" sz="3200" dirty="0">
              <a:solidFill>
                <a:schemeClr val="accent1"/>
              </a:solidFill>
            </a:endParaRPr>
          </a:p>
        </p:txBody>
      </p:sp>
      <p:sp>
        <p:nvSpPr>
          <p:cNvPr id="23555" name="Rectangle 3"/>
          <p:cNvSpPr>
            <a:spLocks noGrp="1"/>
          </p:cNvSpPr>
          <p:nvPr>
            <p:ph idx="1"/>
          </p:nvPr>
        </p:nvSpPr>
        <p:spPr>
          <a:prstGeom prst="rect">
            <a:avLst/>
          </a:prstGeom>
        </p:spPr>
        <p:txBody>
          <a:bodyPr/>
          <a:lstStyle/>
          <a:p>
            <a:pPr marL="0" indent="0">
              <a:spcBef>
                <a:spcPts val="0"/>
              </a:spcBef>
              <a:buFont typeface="Courier New" pitchFamily="49" charset="0"/>
              <a:buNone/>
            </a:pPr>
            <a:r>
              <a:rPr lang="en-US" i="0" dirty="0">
                <a:solidFill>
                  <a:schemeClr val="tx1"/>
                </a:solidFill>
              </a:rPr>
              <a:t>Thus, checking shows that the estimated solution</a:t>
            </a:r>
          </a:p>
          <a:p>
            <a:pPr marL="0" indent="0">
              <a:spcBef>
                <a:spcPts val="2400"/>
              </a:spcBef>
              <a:buFont typeface="Courier New" pitchFamily="49" charset="0"/>
              <a:buNone/>
            </a:pPr>
            <a:r>
              <a:rPr lang="en-US" i="0" dirty="0">
                <a:solidFill>
                  <a:schemeClr val="tx1"/>
                </a:solidFill>
              </a:rPr>
              <a:t>does not satisfy either equation.  The estimated point of intersection is just that, an estimate. The following sections will provide algebraic techniques for solving systems of equations that would give the exact solution </a:t>
            </a:r>
          </a:p>
          <a:p>
            <a:pPr marL="0" indent="0">
              <a:spcBef>
                <a:spcPts val="2400"/>
              </a:spcBef>
              <a:buFont typeface="Courier New" pitchFamily="49" charset="0"/>
              <a:buNone/>
            </a:pPr>
            <a:r>
              <a:rPr lang="en-US" i="0" dirty="0">
                <a:solidFill>
                  <a:schemeClr val="tx1"/>
                </a:solidFill>
              </a:rPr>
              <a:t>as </a:t>
            </a:r>
          </a:p>
        </p:txBody>
      </p:sp>
      <p:graphicFrame>
        <p:nvGraphicFramePr>
          <p:cNvPr id="23556" name="Object 7"/>
          <p:cNvGraphicFramePr>
            <a:graphicFrameLocks noChangeAspect="1"/>
          </p:cNvGraphicFramePr>
          <p:nvPr>
            <p:extLst>
              <p:ext uri="{D42A27DB-BD31-4B8C-83A1-F6EECF244321}">
                <p14:modId xmlns:p14="http://schemas.microsoft.com/office/powerpoint/2010/main" val="592359115"/>
              </p:ext>
            </p:extLst>
          </p:nvPr>
        </p:nvGraphicFramePr>
        <p:xfrm>
          <a:off x="7696200" y="1081088"/>
          <a:ext cx="1028700" cy="1041400"/>
        </p:xfrm>
        <a:graphic>
          <a:graphicData uri="http://schemas.openxmlformats.org/presentationml/2006/ole">
            <mc:AlternateContent xmlns:mc="http://schemas.openxmlformats.org/markup-compatibility/2006">
              <mc:Choice xmlns:v="urn:schemas-microsoft-com:vml" Requires="v">
                <p:oleObj name="Equation" r:id="rId2" imgW="1014840" imgH="1032840" progId="Equation.DSMT4">
                  <p:embed/>
                </p:oleObj>
              </mc:Choice>
              <mc:Fallback>
                <p:oleObj name="Equation" r:id="rId2" imgW="1014840" imgH="1032840" progId="Equation.DSMT4">
                  <p:embed/>
                  <p:pic>
                    <p:nvPicPr>
                      <p:cNvPr id="0" name="Picture 5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6200" y="1081088"/>
                        <a:ext cx="10287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3557" name="Object 10"/>
          <p:cNvGraphicFramePr>
            <a:graphicFrameLocks noChangeAspect="1"/>
          </p:cNvGraphicFramePr>
          <p:nvPr>
            <p:extLst>
              <p:ext uri="{D42A27DB-BD31-4B8C-83A1-F6EECF244321}">
                <p14:modId xmlns:p14="http://schemas.microsoft.com/office/powerpoint/2010/main" val="3780156538"/>
              </p:ext>
            </p:extLst>
          </p:nvPr>
        </p:nvGraphicFramePr>
        <p:xfrm>
          <a:off x="937343" y="3870325"/>
          <a:ext cx="1358900" cy="1041400"/>
        </p:xfrm>
        <a:graphic>
          <a:graphicData uri="http://schemas.openxmlformats.org/presentationml/2006/ole">
            <mc:AlternateContent xmlns:mc="http://schemas.openxmlformats.org/markup-compatibility/2006">
              <mc:Choice xmlns:v="urn:schemas-microsoft-com:vml" Requires="v">
                <p:oleObj name="Equation" r:id="rId4" imgW="1343880" imgH="1032840" progId="Equation.DSMT4">
                  <p:embed/>
                </p:oleObj>
              </mc:Choice>
              <mc:Fallback>
                <p:oleObj name="Equation" r:id="rId4" imgW="1343880" imgH="1032840" progId="Equation.DSMT4">
                  <p:embed/>
                  <p:pic>
                    <p:nvPicPr>
                      <p:cNvPr id="0" name="Picture 5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7343" y="3870325"/>
                        <a:ext cx="1358900" cy="1041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758706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229600" cy="4065931"/>
          </a:xfrm>
          <a:prstGeom prst="rect">
            <a:avLst/>
          </a:prstGeom>
        </p:spPr>
        <p:txBody>
          <a:bodyPr>
            <a:normAutofit/>
          </a:bodyPr>
          <a:lstStyle/>
          <a:p>
            <a:pPr lvl="0">
              <a:spcBef>
                <a:spcPct val="200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Use a graphing </a:t>
            </a:r>
            <a:r>
              <a:rPr lang="en-US" sz="2800" dirty="0"/>
              <a:t>calculator’s intersect function to solve the system of equations.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8472"/>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a:t>
            </a:r>
            <a:r>
              <a:rPr kumimoji="0" lang="en-US" sz="2800" b="0" i="0" u="none" strike="noStrike" kern="1200" cap="none" spc="0" normalizeH="0" baseline="0" noProof="0" dirty="0">
                <a:ln>
                  <a:noFill/>
                </a:ln>
                <a:solidFill>
                  <a:schemeClr val="tx1"/>
                </a:solidFill>
                <a:effectLst/>
                <a:uLnTx/>
                <a:uFillTx/>
                <a:latin typeface="+mn-lt"/>
                <a:ea typeface="+mn-ea"/>
                <a:cs typeface="+mn-cs"/>
              </a:rPr>
              <a:t> Solve each equation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For this system,</a:t>
            </a:r>
          </a:p>
        </p:txBody>
      </p:sp>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a:t>
            </a:r>
            <a:endParaRPr lang="en-US" sz="3200" dirty="0">
              <a:solidFill>
                <a:schemeClr val="accent1"/>
              </a:solidFill>
            </a:endParaRPr>
          </a:p>
        </p:txBody>
      </p:sp>
      <p:graphicFrame>
        <p:nvGraphicFramePr>
          <p:cNvPr id="25604" name="Object 4"/>
          <p:cNvGraphicFramePr>
            <a:graphicFrameLocks noGrp="1" noChangeAspect="1"/>
          </p:cNvGraphicFramePr>
          <p:nvPr>
            <p:ph idx="1"/>
            <p:extLst>
              <p:ext uri="{D42A27DB-BD31-4B8C-83A1-F6EECF244321}">
                <p14:modId xmlns:p14="http://schemas.microsoft.com/office/powerpoint/2010/main" val="836112881"/>
              </p:ext>
            </p:extLst>
          </p:nvPr>
        </p:nvGraphicFramePr>
        <p:xfrm>
          <a:off x="3735388" y="2274887"/>
          <a:ext cx="1398587" cy="925513"/>
        </p:xfrm>
        <a:graphic>
          <a:graphicData uri="http://schemas.openxmlformats.org/presentationml/2006/ole">
            <mc:AlternateContent xmlns:mc="http://schemas.openxmlformats.org/markup-compatibility/2006">
              <mc:Choice xmlns:v="urn:schemas-microsoft-com:vml" Requires="v">
                <p:oleObj name="Equation" r:id="rId2" imgW="1599840" imgH="1051200" progId="Equation.DSMT4">
                  <p:embed/>
                </p:oleObj>
              </mc:Choice>
              <mc:Fallback>
                <p:oleObj name="Equation" r:id="rId2" imgW="1599840" imgH="1051200" progId="Equation.DSMT4">
                  <p:embed/>
                  <p:pic>
                    <p:nvPicPr>
                      <p:cNvPr id="0" name="Picture 259"/>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5388" y="2274887"/>
                        <a:ext cx="1398587" cy="92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5605" name="Object 6"/>
          <p:cNvGraphicFramePr>
            <a:graphicFrameLocks noGrp="1" noChangeAspect="1"/>
          </p:cNvGraphicFramePr>
          <p:nvPr>
            <p:ph sz="quarter" idx="4294967295"/>
            <p:extLst>
              <p:ext uri="{D42A27DB-BD31-4B8C-83A1-F6EECF244321}">
                <p14:modId xmlns:p14="http://schemas.microsoft.com/office/powerpoint/2010/main" val="3251212683"/>
              </p:ext>
            </p:extLst>
          </p:nvPr>
        </p:nvGraphicFramePr>
        <p:xfrm>
          <a:off x="3770313" y="4370388"/>
          <a:ext cx="1601787" cy="909637"/>
        </p:xfrm>
        <a:graphic>
          <a:graphicData uri="http://schemas.openxmlformats.org/presentationml/2006/ole">
            <mc:AlternateContent xmlns:mc="http://schemas.openxmlformats.org/markup-compatibility/2006">
              <mc:Choice xmlns:v="urn:schemas-microsoft-com:vml" Requires="v">
                <p:oleObj name="Equation" r:id="rId4" imgW="1864800" imgH="1051200" progId="Equation.DSMT4">
                  <p:embed/>
                </p:oleObj>
              </mc:Choice>
              <mc:Fallback>
                <p:oleObj name="Equation" r:id="rId4" imgW="1864800" imgH="1051200" progId="Equation.DSMT4">
                  <p:embed/>
                  <p:pic>
                    <p:nvPicPr>
                      <p:cNvPr id="0" name="Picture 260"/>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0313" y="4370388"/>
                        <a:ext cx="1601787" cy="909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19200"/>
            <a:ext cx="8229600" cy="4572000"/>
          </a:xfrm>
          <a:prstGeom prst="rect">
            <a:avLst/>
          </a:prstGeom>
        </p:spPr>
        <p:txBody>
          <a:bodyPr>
            <a:normAutofit/>
          </a:bodyPr>
          <a:lstStyle/>
          <a:p>
            <a:pPr marL="1150938" lvl="0" indent="-1150938">
              <a:spcBef>
                <a:spcPct val="20000"/>
              </a:spcBef>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2:	</a:t>
            </a:r>
            <a:r>
              <a:rPr kumimoji="0" lang="en-US" sz="2800" b="0" i="0" u="none" strike="noStrike" kern="1200" cap="none" spc="0" normalizeH="0" baseline="0" noProof="0" dirty="0">
                <a:ln>
                  <a:noFill/>
                </a:ln>
                <a:solidFill>
                  <a:schemeClr val="tx1"/>
                </a:solidFill>
                <a:effectLst/>
                <a:uLnTx/>
                <a:uFillTx/>
                <a:latin typeface="+mn-lt"/>
                <a:ea typeface="+mn-ea"/>
                <a:cs typeface="+mn-cs"/>
              </a:rPr>
              <a:t>Press      and enter the two expressions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To get the variable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press          </a:t>
            </a:r>
            <a:r>
              <a:rPr lang="en-US" sz="2800" dirty="0"/>
              <a:t>. The display screen will appear as follows.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 (cont.)</a:t>
            </a:r>
            <a:endParaRPr lang="en-US" sz="3200" dirty="0">
              <a:solidFill>
                <a:schemeClr val="accent1"/>
              </a:solidFill>
            </a:endParaRPr>
          </a:p>
        </p:txBody>
      </p:sp>
      <p:sp>
        <p:nvSpPr>
          <p:cNvPr id="3" name="Rectangle 2"/>
          <p:cNvSpPr/>
          <p:nvPr/>
        </p:nvSpPr>
        <p:spPr>
          <a:xfrm>
            <a:off x="457200" y="4600946"/>
            <a:ext cx="8229600" cy="1384995"/>
          </a:xfrm>
          <a:prstGeom prst="rect">
            <a:avLst/>
          </a:prstGeom>
        </p:spPr>
        <p:txBody>
          <a:bodyPr wrap="square">
            <a:spAutoFit/>
          </a:bodyPr>
          <a:lstStyle/>
          <a:p>
            <a:pPr marL="1150938" indent="-1150938">
              <a:spcBef>
                <a:spcPct val="55000"/>
              </a:spcBef>
              <a:buFont typeface="Courier New" pitchFamily="49" charset="0"/>
              <a:buNone/>
            </a:pPr>
            <a:r>
              <a:rPr lang="en-US" sz="2800" b="1" dirty="0"/>
              <a:t>Step 3:	</a:t>
            </a:r>
            <a:r>
              <a:rPr lang="en-US" sz="2800" dirty="0"/>
              <a:t>Press          . (Both lines and their intersection should appear. If not, you may need to adjust the window.)</a:t>
            </a:r>
          </a:p>
        </p:txBody>
      </p:sp>
      <p:pic>
        <p:nvPicPr>
          <p:cNvPr id="107522" name="Picture 2"/>
          <p:cNvPicPr>
            <a:picLocks noChangeAspect="1" noChangeArrowheads="1"/>
          </p:cNvPicPr>
          <p:nvPr/>
        </p:nvPicPr>
        <p:blipFill>
          <a:blip r:embed="rId2" cstate="print"/>
          <a:srcRect/>
          <a:stretch>
            <a:fillRect/>
          </a:stretch>
        </p:blipFill>
        <p:spPr bwMode="auto">
          <a:xfrm>
            <a:off x="3250343" y="2543546"/>
            <a:ext cx="2940404" cy="2057400"/>
          </a:xfrm>
          <a:prstGeom prst="rect">
            <a:avLst/>
          </a:prstGeom>
          <a:noFill/>
          <a:ln w="9525">
            <a:noFill/>
            <a:miter lim="800000"/>
            <a:headEnd/>
            <a:tailEnd/>
          </a:ln>
        </p:spPr>
      </p:pic>
      <p:pic>
        <p:nvPicPr>
          <p:cNvPr id="4" name="Picture 3">
            <a:extLst>
              <a:ext uri="{FF2B5EF4-FFF2-40B4-BE49-F238E27FC236}">
                <a16:creationId xmlns:a16="http://schemas.microsoft.com/office/drawing/2014/main" id="{D8FCD1CA-AA87-560B-EBA1-A0152E4C75C4}"/>
              </a:ext>
            </a:extLst>
          </p:cNvPr>
          <p:cNvPicPr>
            <a:picLocks noChangeAspect="1"/>
          </p:cNvPicPr>
          <p:nvPr/>
        </p:nvPicPr>
        <p:blipFill>
          <a:blip r:embed="rId3"/>
          <a:stretch>
            <a:fillRect/>
          </a:stretch>
        </p:blipFill>
        <p:spPr>
          <a:xfrm>
            <a:off x="2514243" y="1331744"/>
            <a:ext cx="381357" cy="343221"/>
          </a:xfrm>
          <a:prstGeom prst="rect">
            <a:avLst/>
          </a:prstGeom>
        </p:spPr>
      </p:pic>
      <p:pic>
        <p:nvPicPr>
          <p:cNvPr id="6" name="Picture 5">
            <a:extLst>
              <a:ext uri="{FF2B5EF4-FFF2-40B4-BE49-F238E27FC236}">
                <a16:creationId xmlns:a16="http://schemas.microsoft.com/office/drawing/2014/main" id="{79D71CDC-50C4-012C-1136-25F2ECEA8842}"/>
              </a:ext>
            </a:extLst>
          </p:cNvPr>
          <p:cNvPicPr>
            <a:picLocks noChangeAspect="1"/>
          </p:cNvPicPr>
          <p:nvPr/>
        </p:nvPicPr>
        <p:blipFill>
          <a:blip r:embed="rId4"/>
          <a:stretch>
            <a:fillRect/>
          </a:stretch>
        </p:blipFill>
        <p:spPr>
          <a:xfrm>
            <a:off x="5613095" y="1780035"/>
            <a:ext cx="755432" cy="343378"/>
          </a:xfrm>
          <a:prstGeom prst="rect">
            <a:avLst/>
          </a:prstGeom>
        </p:spPr>
      </p:pic>
      <p:pic>
        <p:nvPicPr>
          <p:cNvPr id="9" name="Picture 8">
            <a:extLst>
              <a:ext uri="{FF2B5EF4-FFF2-40B4-BE49-F238E27FC236}">
                <a16:creationId xmlns:a16="http://schemas.microsoft.com/office/drawing/2014/main" id="{1F1141BF-475A-8798-06C0-79090BEF3F7F}"/>
              </a:ext>
            </a:extLst>
          </p:cNvPr>
          <p:cNvPicPr>
            <a:picLocks noChangeAspect="1"/>
          </p:cNvPicPr>
          <p:nvPr/>
        </p:nvPicPr>
        <p:blipFill>
          <a:blip r:embed="rId5"/>
          <a:stretch>
            <a:fillRect/>
          </a:stretch>
        </p:blipFill>
        <p:spPr>
          <a:xfrm>
            <a:off x="2516651" y="4756003"/>
            <a:ext cx="757897" cy="293380"/>
          </a:xfrm>
          <a:prstGeom prst="rect">
            <a:avLst/>
          </a:prstGeom>
        </p:spPr>
      </p:pic>
    </p:spTree>
    <p:extLst>
      <p:ext uri="{BB962C8B-B14F-4D97-AF65-F5344CB8AC3E}">
        <p14:creationId xmlns:p14="http://schemas.microsoft.com/office/powerpoint/2010/main" val="1430822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75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a:t>
            </a:r>
            <a:r>
              <a:rPr lang="en-US">
                <a:solidFill>
                  <a:schemeClr val="accent1"/>
                </a:solidFill>
              </a:rPr>
              <a:t>System (cont</a:t>
            </a:r>
            <a:r>
              <a:rPr lang="en-US" dirty="0">
                <a:solidFill>
                  <a:schemeClr val="accent1"/>
                </a:solidFill>
              </a:rPr>
              <a:t>.)</a:t>
            </a:r>
            <a:endParaRPr lang="en-US" sz="3200" dirty="0">
              <a:solidFill>
                <a:schemeClr val="accent1"/>
              </a:solidFill>
            </a:endParaRPr>
          </a:p>
        </p:txBody>
      </p:sp>
      <p:sp>
        <p:nvSpPr>
          <p:cNvPr id="27651" name="Rectangle 3"/>
          <p:cNvSpPr>
            <a:spLocks noGrp="1"/>
          </p:cNvSpPr>
          <p:nvPr>
            <p:ph idx="1"/>
          </p:nvPr>
        </p:nvSpPr>
        <p:spPr>
          <a:prstGeom prst="rect">
            <a:avLst/>
          </a:prstGeom>
        </p:spPr>
        <p:txBody>
          <a:bodyPr/>
          <a:lstStyle/>
          <a:p>
            <a:pPr marL="1166813" indent="-1166813">
              <a:lnSpc>
                <a:spcPct val="90000"/>
              </a:lnSpc>
              <a:buFont typeface="Courier New" pitchFamily="49" charset="0"/>
              <a:buNone/>
            </a:pPr>
            <a:r>
              <a:rPr lang="en-US" b="1" i="0" dirty="0">
                <a:solidFill>
                  <a:schemeClr val="tx1"/>
                </a:solidFill>
              </a:rPr>
              <a:t>Step 4:</a:t>
            </a:r>
            <a:r>
              <a:rPr lang="en-US" dirty="0">
                <a:solidFill>
                  <a:schemeClr val="tx1"/>
                </a:solidFill>
              </a:rPr>
              <a:t>  </a:t>
            </a:r>
            <a:r>
              <a:rPr lang="en-US" i="0" dirty="0">
                <a:solidFill>
                  <a:schemeClr val="tx1"/>
                </a:solidFill>
              </a:rPr>
              <a:t>Press       and CALC.  Select </a:t>
            </a:r>
            <a:r>
              <a:rPr lang="en-US" dirty="0">
                <a:solidFill>
                  <a:schemeClr val="tx1"/>
                </a:solidFill>
              </a:rPr>
              <a:t>intersect</a:t>
            </a:r>
            <a:r>
              <a:rPr lang="en-US" i="0" dirty="0">
                <a:solidFill>
                  <a:schemeClr val="tx1"/>
                </a:solidFill>
              </a:rPr>
              <a:t>. The cursor will appear on one of the lines. Use the right- or left-arrow keys to get near the point of intersection and press          . Then move the up- or down-arrow keys to get to the other line. Now, use the right- or left-arrow keys to move closer to the point of intersection on this line and press          . Follow the directions for </a:t>
            </a:r>
            <a:r>
              <a:rPr lang="en-US" i="0" dirty="0">
                <a:solidFill>
                  <a:srgbClr val="0000FF"/>
                </a:solidFill>
              </a:rPr>
              <a:t>Guess?</a:t>
            </a:r>
            <a:r>
              <a:rPr lang="en-US" i="0" dirty="0">
                <a:solidFill>
                  <a:schemeClr val="tx1"/>
                </a:solidFill>
              </a:rPr>
              <a:t> by moving the cursor to the point of intersection and pressing          .</a:t>
            </a:r>
          </a:p>
        </p:txBody>
      </p:sp>
      <p:pic>
        <p:nvPicPr>
          <p:cNvPr id="3" name="Picture 2">
            <a:extLst>
              <a:ext uri="{FF2B5EF4-FFF2-40B4-BE49-F238E27FC236}">
                <a16:creationId xmlns:a16="http://schemas.microsoft.com/office/drawing/2014/main" id="{5E206BAC-9A2A-E807-076B-BADDA47FEC2B}"/>
              </a:ext>
            </a:extLst>
          </p:cNvPr>
          <p:cNvPicPr>
            <a:picLocks noChangeAspect="1"/>
          </p:cNvPicPr>
          <p:nvPr/>
        </p:nvPicPr>
        <p:blipFill>
          <a:blip r:embed="rId2"/>
          <a:stretch>
            <a:fillRect/>
          </a:stretch>
        </p:blipFill>
        <p:spPr>
          <a:xfrm>
            <a:off x="2557436" y="1346034"/>
            <a:ext cx="487316" cy="299887"/>
          </a:xfrm>
          <a:prstGeom prst="rect">
            <a:avLst/>
          </a:prstGeom>
        </p:spPr>
      </p:pic>
      <p:pic>
        <p:nvPicPr>
          <p:cNvPr id="5" name="Picture 4">
            <a:extLst>
              <a:ext uri="{FF2B5EF4-FFF2-40B4-BE49-F238E27FC236}">
                <a16:creationId xmlns:a16="http://schemas.microsoft.com/office/drawing/2014/main" id="{F15ECAC1-6DAF-3846-9031-030263B59CD5}"/>
              </a:ext>
            </a:extLst>
          </p:cNvPr>
          <p:cNvPicPr>
            <a:picLocks noChangeAspect="1"/>
          </p:cNvPicPr>
          <p:nvPr/>
        </p:nvPicPr>
        <p:blipFill>
          <a:blip r:embed="rId3"/>
          <a:stretch>
            <a:fillRect/>
          </a:stretch>
        </p:blipFill>
        <p:spPr>
          <a:xfrm>
            <a:off x="4953000" y="2487331"/>
            <a:ext cx="757055" cy="346449"/>
          </a:xfrm>
          <a:prstGeom prst="rect">
            <a:avLst/>
          </a:prstGeom>
        </p:spPr>
      </p:pic>
      <p:pic>
        <p:nvPicPr>
          <p:cNvPr id="6" name="Picture 5">
            <a:extLst>
              <a:ext uri="{FF2B5EF4-FFF2-40B4-BE49-F238E27FC236}">
                <a16:creationId xmlns:a16="http://schemas.microsoft.com/office/drawing/2014/main" id="{E52D95BD-1657-A491-9D5E-0E9F2B54D049}"/>
              </a:ext>
            </a:extLst>
          </p:cNvPr>
          <p:cNvPicPr>
            <a:picLocks noChangeAspect="1"/>
          </p:cNvPicPr>
          <p:nvPr/>
        </p:nvPicPr>
        <p:blipFill>
          <a:blip r:embed="rId3"/>
          <a:stretch>
            <a:fillRect/>
          </a:stretch>
        </p:blipFill>
        <p:spPr>
          <a:xfrm>
            <a:off x="3138544" y="4020876"/>
            <a:ext cx="757055" cy="346449"/>
          </a:xfrm>
          <a:prstGeom prst="rect">
            <a:avLst/>
          </a:prstGeom>
        </p:spPr>
      </p:pic>
      <p:pic>
        <p:nvPicPr>
          <p:cNvPr id="7" name="Picture 6">
            <a:extLst>
              <a:ext uri="{FF2B5EF4-FFF2-40B4-BE49-F238E27FC236}">
                <a16:creationId xmlns:a16="http://schemas.microsoft.com/office/drawing/2014/main" id="{8D29B040-6864-5F4E-0A2C-ED6FA171DF33}"/>
              </a:ext>
            </a:extLst>
          </p:cNvPr>
          <p:cNvPicPr>
            <a:picLocks noChangeAspect="1"/>
          </p:cNvPicPr>
          <p:nvPr/>
        </p:nvPicPr>
        <p:blipFill>
          <a:blip r:embed="rId3"/>
          <a:stretch>
            <a:fillRect/>
          </a:stretch>
        </p:blipFill>
        <p:spPr>
          <a:xfrm>
            <a:off x="5412890" y="4779084"/>
            <a:ext cx="757055" cy="346449"/>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System (cont.)</a:t>
            </a:r>
            <a:endParaRPr lang="en-US" sz="3200" dirty="0">
              <a:solidFill>
                <a:schemeClr val="accent1"/>
              </a:solidFill>
            </a:endParaRPr>
          </a:p>
        </p:txBody>
      </p:sp>
      <p:sp>
        <p:nvSpPr>
          <p:cNvPr id="28675" name="Rectangle 3"/>
          <p:cNvSpPr>
            <a:spLocks noGrp="1"/>
          </p:cNvSpPr>
          <p:nvPr>
            <p:ph idx="1"/>
          </p:nvPr>
        </p:nvSpPr>
        <p:spPr>
          <a:prstGeom prst="rect">
            <a:avLst/>
          </a:prstGeom>
          <a:noFill/>
        </p:spPr>
        <p:txBody>
          <a:bodyPr>
            <a:spAutoFit/>
          </a:bodyPr>
          <a:lstStyle/>
          <a:p>
            <a:pPr marL="0" indent="0">
              <a:spcBef>
                <a:spcPct val="5000"/>
              </a:spcBef>
              <a:buFont typeface="Courier New" pitchFamily="49" charset="0"/>
              <a:buNone/>
            </a:pPr>
            <a:r>
              <a:rPr lang="en-US" b="1" i="0" dirty="0">
                <a:solidFill>
                  <a:schemeClr val="tx1"/>
                </a:solidFill>
              </a:rPr>
              <a:t>Step 5:</a:t>
            </a:r>
            <a:r>
              <a:rPr lang="en-US" i="0" dirty="0">
                <a:solidFill>
                  <a:schemeClr val="tx1"/>
                </a:solidFill>
              </a:rPr>
              <a:t> The answer </a:t>
            </a:r>
            <a:r>
              <a:rPr lang="en-US" i="1" dirty="0">
                <a:solidFill>
                  <a:srgbClr val="FF0000"/>
                </a:solidFill>
              </a:rPr>
              <a:t>x</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3 </a:t>
            </a:r>
            <a:r>
              <a:rPr lang="en-US" i="0" dirty="0">
                <a:solidFill>
                  <a:schemeClr val="tx1"/>
                </a:solidFill>
              </a:rPr>
              <a:t>and </a:t>
            </a:r>
            <a:r>
              <a:rPr lang="en-US" i="1" dirty="0">
                <a:solidFill>
                  <a:srgbClr val="FF0000"/>
                </a:solidFill>
              </a:rPr>
              <a:t>y</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2 </a:t>
            </a:r>
            <a:r>
              <a:rPr lang="en-US" i="0" dirty="0">
                <a:solidFill>
                  <a:schemeClr val="tx1"/>
                </a:solidFill>
              </a:rPr>
              <a:t>will appear at the  	    bottom of the display screen.</a:t>
            </a: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Note:  Step 4 may seem somewhat complicated, but give it a try.  It is accurate and can be fun!</a:t>
            </a:r>
            <a:r>
              <a:rPr lang="en-US" i="0" dirty="0">
                <a:solidFill>
                  <a:schemeClr val="tx1"/>
                </a:solidFill>
              </a:rPr>
              <a:t>  (If the lines are parallel (an inconsistent system) the calculator will give an error message.)</a:t>
            </a:r>
          </a:p>
        </p:txBody>
      </p:sp>
      <p:pic>
        <p:nvPicPr>
          <p:cNvPr id="108546" name="Picture 2"/>
          <p:cNvPicPr>
            <a:picLocks noChangeAspect="1" noChangeArrowheads="1"/>
          </p:cNvPicPr>
          <p:nvPr/>
        </p:nvPicPr>
        <p:blipFill>
          <a:blip r:embed="rId2" cstate="print"/>
          <a:srcRect/>
          <a:stretch>
            <a:fillRect/>
          </a:stretch>
        </p:blipFill>
        <p:spPr bwMode="auto">
          <a:xfrm>
            <a:off x="3124200" y="2183934"/>
            <a:ext cx="2514600" cy="17754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sp>
        <p:nvSpPr>
          <p:cNvPr id="7170" name="Rectangle 2"/>
          <p:cNvSpPr>
            <a:spLocks noGrp="1"/>
          </p:cNvSpPr>
          <p:nvPr>
            <p:ph type="title"/>
          </p:nvPr>
        </p:nvSpPr>
        <p:spPr>
          <a:prstGeom prst="rect">
            <a:avLst/>
          </a:prstGeom>
        </p:spPr>
        <p:txBody>
          <a:bodyPr/>
          <a:lstStyle/>
          <a:p>
            <a:r>
              <a:rPr lang="en-US" dirty="0">
                <a:solidFill>
                  <a:schemeClr val="accent1"/>
                </a:solidFill>
              </a:rPr>
              <a:t>Example 1: Checking Solutions to Systems (Solution) </a:t>
            </a:r>
            <a:r>
              <a:rPr lang="en-US" sz="3200" dirty="0">
                <a:solidFill>
                  <a:schemeClr val="accent1"/>
                </a:solidFill>
              </a:rPr>
              <a:t>(cont.)</a:t>
            </a:r>
          </a:p>
        </p:txBody>
      </p:sp>
      <p:sp>
        <p:nvSpPr>
          <p:cNvPr id="6" name="Rectangle 5"/>
          <p:cNvSpPr/>
          <p:nvPr/>
        </p:nvSpPr>
        <p:spPr>
          <a:xfrm>
            <a:off x="5638800" y="2876490"/>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2051" name="Object 3"/>
          <p:cNvGraphicFramePr>
            <a:graphicFrameLocks noChangeAspect="1"/>
          </p:cNvGraphicFramePr>
          <p:nvPr>
            <p:extLst>
              <p:ext uri="{D42A27DB-BD31-4B8C-83A1-F6EECF244321}">
                <p14:modId xmlns:p14="http://schemas.microsoft.com/office/powerpoint/2010/main" val="4006121421"/>
              </p:ext>
            </p:extLst>
          </p:nvPr>
        </p:nvGraphicFramePr>
        <p:xfrm>
          <a:off x="3712496" y="2928938"/>
          <a:ext cx="1181100" cy="381000"/>
        </p:xfrm>
        <a:graphic>
          <a:graphicData uri="http://schemas.openxmlformats.org/presentationml/2006/ole">
            <mc:AlternateContent xmlns:mc="http://schemas.openxmlformats.org/markup-compatibility/2006">
              <mc:Choice xmlns:v="urn:schemas-microsoft-com:vml" Requires="v">
                <p:oleObj name="Equation" r:id="rId2" imgW="1180618" imgH="380862" progId="Equation.DSMT4">
                  <p:embed/>
                </p:oleObj>
              </mc:Choice>
              <mc:Fallback>
                <p:oleObj name="Equation" r:id="rId2" imgW="1180618" imgH="380862" progId="Equation.DSMT4">
                  <p:embed/>
                  <p:pic>
                    <p:nvPicPr>
                      <p:cNvPr id="0" name="Picture 2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12496" y="2928938"/>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457200" y="3568005"/>
            <a:ext cx="8229600" cy="954107"/>
          </a:xfrm>
          <a:prstGeom prst="rect">
            <a:avLst/>
          </a:prstGeom>
        </p:spPr>
        <p:txBody>
          <a:bodyPr>
            <a:spAutoFit/>
          </a:bodyPr>
          <a:lstStyle/>
          <a:p>
            <a:r>
              <a:rPr lang="en-US" sz="2800" dirty="0"/>
              <a:t>Because </a:t>
            </a:r>
            <a:r>
              <a:rPr lang="en-US" sz="2800" dirty="0">
                <a:solidFill>
                  <a:srgbClr val="0000FF"/>
                </a:solidFill>
              </a:rPr>
              <a:t>(2, 1) </a:t>
            </a:r>
            <a:r>
              <a:rPr lang="en-US" sz="2800" dirty="0"/>
              <a:t>satisfies both </a:t>
            </a:r>
            <a:r>
              <a:rPr lang="en-US" sz="2800" dirty="0">
                <a:solidFill>
                  <a:srgbClr val="366092"/>
                </a:solidFill>
              </a:rPr>
              <a:t>equations, (2, 1)</a:t>
            </a:r>
            <a:r>
              <a:rPr lang="en-US" sz="2800" b="1" dirty="0">
                <a:solidFill>
                  <a:srgbClr val="366092"/>
                </a:solidFill>
              </a:rPr>
              <a:t> is a solution to the system.</a:t>
            </a:r>
          </a:p>
        </p:txBody>
      </p:sp>
      <p:graphicFrame>
        <p:nvGraphicFramePr>
          <p:cNvPr id="2052" name="Object 4"/>
          <p:cNvGraphicFramePr>
            <a:graphicFrameLocks noChangeAspect="1"/>
          </p:cNvGraphicFramePr>
          <p:nvPr>
            <p:extLst>
              <p:ext uri="{D42A27DB-BD31-4B8C-83A1-F6EECF244321}">
                <p14:modId xmlns:p14="http://schemas.microsoft.com/office/powerpoint/2010/main" val="4144026201"/>
              </p:ext>
            </p:extLst>
          </p:nvPr>
        </p:nvGraphicFramePr>
        <p:xfrm>
          <a:off x="3148013" y="1727200"/>
          <a:ext cx="1892300" cy="1003300"/>
        </p:xfrm>
        <a:graphic>
          <a:graphicData uri="http://schemas.openxmlformats.org/presentationml/2006/ole">
            <mc:AlternateContent xmlns:mc="http://schemas.openxmlformats.org/markup-compatibility/2006">
              <mc:Choice xmlns:v="urn:schemas-microsoft-com:vml" Requires="v">
                <p:oleObj name="Equation" r:id="rId4" imgW="1883160" imgH="987120" progId="Equation.DSMT4">
                  <p:embed/>
                </p:oleObj>
              </mc:Choice>
              <mc:Fallback>
                <p:oleObj name="Equation" r:id="rId4" imgW="1883160" imgH="987120" progId="Equation.DSMT4">
                  <p:embed/>
                  <p:pic>
                    <p:nvPicPr>
                      <p:cNvPr id="0" name="Picture 26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48013" y="1727200"/>
                        <a:ext cx="1892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333500"/>
            <a:ext cx="8229600" cy="2354491"/>
          </a:xfrm>
          <a:prstGeom prst="rect">
            <a:avLst/>
          </a:prstGeom>
        </p:spPr>
        <p:txBody>
          <a:bodyPr>
            <a:spAutoFit/>
          </a:bodyPr>
          <a:lstStyle/>
          <a:p>
            <a:pPr>
              <a:spcBef>
                <a:spcPts val="600"/>
              </a:spcBef>
            </a:pPr>
            <a:r>
              <a:rPr lang="en-US" sz="2800" dirty="0"/>
              <a:t>Show that </a:t>
            </a:r>
            <a:r>
              <a:rPr lang="en-US" sz="2800" dirty="0">
                <a:solidFill>
                  <a:srgbClr val="0000FF"/>
                </a:solidFill>
              </a:rPr>
              <a:t>(0, 4) </a:t>
            </a:r>
            <a:r>
              <a:rPr lang="en-US" sz="2800" dirty="0"/>
              <a:t>is not a solution to the system </a:t>
            </a:r>
          </a:p>
          <a:p>
            <a:pPr>
              <a:spcBef>
                <a:spcPts val="3000"/>
              </a:spcBef>
            </a:pPr>
            <a:r>
              <a:rPr lang="en-US" sz="2800" b="1" dirty="0"/>
              <a:t>Solution</a:t>
            </a:r>
          </a:p>
          <a:p>
            <a:pPr>
              <a:spcBef>
                <a:spcPts val="600"/>
              </a:spcBef>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9900FF"/>
                </a:solidFill>
              </a:rPr>
              <a:t>0</a:t>
            </a:r>
            <a:r>
              <a:rPr lang="en-US" sz="2800" dirty="0"/>
              <a:t> and </a:t>
            </a:r>
            <a:r>
              <a:rPr lang="en-US" sz="2800" i="1" dirty="0"/>
              <a:t>y</a:t>
            </a:r>
            <a:r>
              <a:rPr lang="en-US" sz="2800" dirty="0"/>
              <a:t> </a:t>
            </a:r>
            <a:r>
              <a:rPr lang="en-US" sz="2800" dirty="0">
                <a:latin typeface="Symbol" pitchFamily="18" charset="2"/>
              </a:rPr>
              <a:t>=</a:t>
            </a:r>
            <a:r>
              <a:rPr lang="en-US" sz="2800" dirty="0"/>
              <a:t> </a:t>
            </a:r>
            <a:r>
              <a:rPr lang="en-US" sz="2800" dirty="0">
                <a:solidFill>
                  <a:srgbClr val="FF00FF"/>
                </a:solidFill>
              </a:rPr>
              <a:t>4</a:t>
            </a:r>
            <a:r>
              <a:rPr lang="en-US" sz="2800" dirty="0"/>
              <a:t> into </a:t>
            </a:r>
            <a:r>
              <a:rPr lang="en-US" sz="2800" b="1" dirty="0"/>
              <a:t>both</a:t>
            </a:r>
            <a:r>
              <a:rPr lang="en-US" sz="2800" dirty="0"/>
              <a:t> equations. </a:t>
            </a:r>
          </a:p>
          <a:p>
            <a:pPr>
              <a:spcBef>
                <a:spcPts val="600"/>
              </a:spcBef>
            </a:pPr>
            <a:r>
              <a:rPr lang="en-US" sz="2800" dirty="0"/>
              <a:t>In the first equation:</a:t>
            </a:r>
          </a:p>
        </p:txBody>
      </p:sp>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Checking Solutions to Systems </a:t>
            </a:r>
            <a:br>
              <a:rPr lang="en-US" dirty="0">
                <a:solidFill>
                  <a:schemeClr val="accent1"/>
                </a:solidFill>
              </a:rPr>
            </a:br>
            <a:r>
              <a:rPr lang="en-US" dirty="0">
                <a:solidFill>
                  <a:schemeClr val="accent1"/>
                </a:solidFill>
              </a:rPr>
              <a:t>(Not a Solution)</a:t>
            </a:r>
            <a:endParaRPr lang="en-US" sz="3200" dirty="0">
              <a:solidFill>
                <a:schemeClr val="accent1"/>
              </a:solidFill>
            </a:endParaRPr>
          </a:p>
        </p:txBody>
      </p:sp>
      <p:graphicFrame>
        <p:nvGraphicFramePr>
          <p:cNvPr id="8197" name="Object 6"/>
          <p:cNvGraphicFramePr>
            <a:graphicFrameLocks noGrp="1" noChangeAspect="1"/>
          </p:cNvGraphicFramePr>
          <p:nvPr>
            <p:ph sz="quarter" idx="4294967295"/>
            <p:extLst>
              <p:ext uri="{D42A27DB-BD31-4B8C-83A1-F6EECF244321}">
                <p14:modId xmlns:p14="http://schemas.microsoft.com/office/powerpoint/2010/main" val="703201356"/>
              </p:ext>
            </p:extLst>
          </p:nvPr>
        </p:nvGraphicFramePr>
        <p:xfrm>
          <a:off x="7335838" y="1182688"/>
          <a:ext cx="1392237" cy="906462"/>
        </p:xfrm>
        <a:graphic>
          <a:graphicData uri="http://schemas.openxmlformats.org/presentationml/2006/ole">
            <mc:AlternateContent xmlns:mc="http://schemas.openxmlformats.org/markup-compatibility/2006">
              <mc:Choice xmlns:v="urn:schemas-microsoft-com:vml" Requires="v">
                <p:oleObj name="Equation" r:id="rId2" imgW="1627200" imgH="1051200" progId="Equation.DSMT4">
                  <p:embed/>
                </p:oleObj>
              </mc:Choice>
              <mc:Fallback>
                <p:oleObj name="Equation" r:id="rId2" imgW="1627200" imgH="1051200" progId="Equation.DSMT4">
                  <p:embed/>
                  <p:pic>
                    <p:nvPicPr>
                      <p:cNvPr id="0" name="Picture 898"/>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35838" y="1182688"/>
                        <a:ext cx="1392237" cy="906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5715000" y="4724400"/>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3076" name="Object 4"/>
          <p:cNvGraphicFramePr>
            <a:graphicFrameLocks noChangeAspect="1"/>
          </p:cNvGraphicFramePr>
          <p:nvPr>
            <p:extLst>
              <p:ext uri="{D42A27DB-BD31-4B8C-83A1-F6EECF244321}">
                <p14:modId xmlns:p14="http://schemas.microsoft.com/office/powerpoint/2010/main" val="672225233"/>
              </p:ext>
            </p:extLst>
          </p:nvPr>
        </p:nvGraphicFramePr>
        <p:xfrm>
          <a:off x="3524069" y="4778405"/>
          <a:ext cx="1231900" cy="292100"/>
        </p:xfrm>
        <a:graphic>
          <a:graphicData uri="http://schemas.openxmlformats.org/presentationml/2006/ole">
            <mc:AlternateContent xmlns:mc="http://schemas.openxmlformats.org/markup-compatibility/2006">
              <mc:Choice xmlns:v="urn:schemas-microsoft-com:vml" Requires="v">
                <p:oleObj name="Equation" r:id="rId4" imgW="1231135" imgH="291947" progId="Equation.DSMT4">
                  <p:embed/>
                </p:oleObj>
              </mc:Choice>
              <mc:Fallback>
                <p:oleObj name="Equation" r:id="rId4" imgW="1231135" imgH="291947" progId="Equation.DSMT4">
                  <p:embed/>
                  <p:pic>
                    <p:nvPicPr>
                      <p:cNvPr id="0" name="Picture 89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24069" y="4778405"/>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552069644"/>
              </p:ext>
            </p:extLst>
          </p:nvPr>
        </p:nvGraphicFramePr>
        <p:xfrm>
          <a:off x="3333750" y="3486150"/>
          <a:ext cx="1930400" cy="990600"/>
        </p:xfrm>
        <a:graphic>
          <a:graphicData uri="http://schemas.openxmlformats.org/presentationml/2006/ole">
            <mc:AlternateContent xmlns:mc="http://schemas.openxmlformats.org/markup-compatibility/2006">
              <mc:Choice xmlns:v="urn:schemas-microsoft-com:vml" Requires="v">
                <p:oleObj name="Equation" r:id="rId6" imgW="1919880" imgH="978120" progId="Equation.DSMT4">
                  <p:embed/>
                </p:oleObj>
              </mc:Choice>
              <mc:Fallback>
                <p:oleObj name="Equation" r:id="rId6" imgW="1919880" imgH="978120" progId="Equation.DSMT4">
                  <p:embed/>
                  <p:pic>
                    <p:nvPicPr>
                      <p:cNvPr id="0" name="Picture 90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33750" y="3486150"/>
                        <a:ext cx="1930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sp>
        <p:nvSpPr>
          <p:cNvPr id="9218" name="Rectangle 2"/>
          <p:cNvSpPr>
            <a:spLocks noGrp="1"/>
          </p:cNvSpPr>
          <p:nvPr>
            <p:ph type="title"/>
          </p:nvPr>
        </p:nvSpPr>
        <p:spPr>
          <a:prstGeom prst="rect">
            <a:avLst/>
          </a:prstGeom>
        </p:spPr>
        <p:txBody>
          <a:bodyPr/>
          <a:lstStyle/>
          <a:p>
            <a:r>
              <a:rPr lang="en-US" dirty="0">
                <a:solidFill>
                  <a:schemeClr val="accent1"/>
                </a:solidFill>
              </a:rPr>
              <a:t>Example 2: Checking Solutions to Systems </a:t>
            </a:r>
            <a:br>
              <a:rPr lang="en-US" dirty="0">
                <a:solidFill>
                  <a:schemeClr val="accent1"/>
                </a:solidFill>
              </a:rPr>
            </a:br>
            <a:r>
              <a:rPr lang="en-US" dirty="0">
                <a:solidFill>
                  <a:schemeClr val="accent1"/>
                </a:solidFill>
              </a:rPr>
              <a:t>(Not a Solution) (cont.)</a:t>
            </a:r>
            <a:endParaRPr lang="en-US" sz="3200" dirty="0">
              <a:solidFill>
                <a:schemeClr val="accent1"/>
              </a:solidFill>
            </a:endParaRPr>
          </a:p>
        </p:txBody>
      </p:sp>
      <p:sp>
        <p:nvSpPr>
          <p:cNvPr id="6" name="Rectangle 5"/>
          <p:cNvSpPr/>
          <p:nvPr/>
        </p:nvSpPr>
        <p:spPr>
          <a:xfrm>
            <a:off x="5469297" y="2916084"/>
            <a:ext cx="1845903" cy="400110"/>
          </a:xfrm>
          <a:prstGeom prst="rect">
            <a:avLst/>
          </a:prstGeom>
        </p:spPr>
        <p:txBody>
          <a:bodyPr wrap="none">
            <a:spAutoFit/>
          </a:bodyPr>
          <a:lstStyle/>
          <a:p>
            <a:r>
              <a:rPr lang="en-US" sz="2000" dirty="0">
                <a:solidFill>
                  <a:srgbClr val="008080"/>
                </a:solidFill>
              </a:rPr>
              <a:t>False statement</a:t>
            </a:r>
          </a:p>
        </p:txBody>
      </p:sp>
      <p:graphicFrame>
        <p:nvGraphicFramePr>
          <p:cNvPr id="4099" name="Object 3"/>
          <p:cNvGraphicFramePr>
            <a:graphicFrameLocks noChangeAspect="1"/>
          </p:cNvGraphicFramePr>
          <p:nvPr>
            <p:extLst>
              <p:ext uri="{D42A27DB-BD31-4B8C-83A1-F6EECF244321}">
                <p14:modId xmlns:p14="http://schemas.microsoft.com/office/powerpoint/2010/main" val="26783883"/>
              </p:ext>
            </p:extLst>
          </p:nvPr>
        </p:nvGraphicFramePr>
        <p:xfrm>
          <a:off x="3454400" y="2955925"/>
          <a:ext cx="1155700" cy="279400"/>
        </p:xfrm>
        <a:graphic>
          <a:graphicData uri="http://schemas.openxmlformats.org/presentationml/2006/ole">
            <mc:AlternateContent xmlns:mc="http://schemas.openxmlformats.org/markup-compatibility/2006">
              <mc:Choice xmlns:v="urn:schemas-microsoft-com:vml" Requires="v">
                <p:oleObj name="Equation" r:id="rId2" imgW="1142640" imgH="264960" progId="Equation.DSMT4">
                  <p:embed/>
                </p:oleObj>
              </mc:Choice>
              <mc:Fallback>
                <p:oleObj name="Equation" r:id="rId2" imgW="1142640" imgH="264960" progId="Equation.DSMT4">
                  <p:embed/>
                  <p:pic>
                    <p:nvPicPr>
                      <p:cNvPr id="0" name="Picture 2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4400" y="2955925"/>
                        <a:ext cx="1155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457200" y="3491805"/>
            <a:ext cx="8229600" cy="954107"/>
          </a:xfrm>
          <a:prstGeom prst="rect">
            <a:avLst/>
          </a:prstGeom>
        </p:spPr>
        <p:txBody>
          <a:bodyPr>
            <a:spAutoFit/>
          </a:bodyPr>
          <a:lstStyle/>
          <a:p>
            <a:r>
              <a:rPr lang="en-US" sz="2800" dirty="0"/>
              <a:t>Because </a:t>
            </a:r>
            <a:r>
              <a:rPr lang="en-US" sz="2800" dirty="0">
                <a:solidFill>
                  <a:srgbClr val="0000FF"/>
                </a:solidFill>
              </a:rPr>
              <a:t>(0, 4) </a:t>
            </a:r>
            <a:r>
              <a:rPr lang="en-US" sz="2800" dirty="0"/>
              <a:t>does not satisfy </a:t>
            </a:r>
            <a:r>
              <a:rPr lang="en-US" sz="2800" b="1" dirty="0"/>
              <a:t>both</a:t>
            </a:r>
            <a:r>
              <a:rPr lang="en-US" sz="2800" dirty="0"/>
              <a:t> equations, (0, 4)</a:t>
            </a:r>
            <a:r>
              <a:rPr lang="en-US" sz="2800" b="1" dirty="0">
                <a:solidFill>
                  <a:srgbClr val="366092"/>
                </a:solidFill>
              </a:rPr>
              <a:t> is </a:t>
            </a:r>
            <a:r>
              <a:rPr lang="en-US" sz="2800" b="1" i="1" dirty="0">
                <a:solidFill>
                  <a:srgbClr val="366092"/>
                </a:solidFill>
              </a:rPr>
              <a:t>not </a:t>
            </a:r>
            <a:r>
              <a:rPr lang="en-US" sz="2800" b="1" dirty="0">
                <a:solidFill>
                  <a:srgbClr val="366092"/>
                </a:solidFill>
              </a:rPr>
              <a:t>a solution to the system.</a:t>
            </a:r>
          </a:p>
        </p:txBody>
      </p:sp>
      <p:graphicFrame>
        <p:nvGraphicFramePr>
          <p:cNvPr id="4100" name="Object 4"/>
          <p:cNvGraphicFramePr>
            <a:graphicFrameLocks noChangeAspect="1"/>
          </p:cNvGraphicFramePr>
          <p:nvPr>
            <p:extLst>
              <p:ext uri="{D42A27DB-BD31-4B8C-83A1-F6EECF244321}">
                <p14:modId xmlns:p14="http://schemas.microsoft.com/office/powerpoint/2010/main" val="3238477084"/>
              </p:ext>
            </p:extLst>
          </p:nvPr>
        </p:nvGraphicFramePr>
        <p:xfrm>
          <a:off x="3327400" y="1733550"/>
          <a:ext cx="1841500" cy="990600"/>
        </p:xfrm>
        <a:graphic>
          <a:graphicData uri="http://schemas.openxmlformats.org/presentationml/2006/ole">
            <mc:AlternateContent xmlns:mc="http://schemas.openxmlformats.org/markup-compatibility/2006">
              <mc:Choice xmlns:v="urn:schemas-microsoft-com:vml" Requires="v">
                <p:oleObj name="Equation" r:id="rId4" imgW="1828440" imgH="978120" progId="Equation.DSMT4">
                  <p:embed/>
                </p:oleObj>
              </mc:Choice>
              <mc:Fallback>
                <p:oleObj name="Equation" r:id="rId4" imgW="1828440" imgH="978120" progId="Equation.DSMT4">
                  <p:embed/>
                  <p:pic>
                    <p:nvPicPr>
                      <p:cNvPr id="0" name="Picture 26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7400" y="1733550"/>
                        <a:ext cx="1841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marL="15875" indent="-15875">
              <a:tabLst>
                <a:tab pos="342900" algn="l"/>
                <a:tab pos="749300" algn="l"/>
                <a:tab pos="7150100" algn="l"/>
              </a:tabLst>
            </a:pPr>
            <a:r>
              <a:rPr lang="en-US" dirty="0"/>
              <a:t>Procedure: Solving a System of Linear Equations by Graphing</a:t>
            </a:r>
          </a:p>
        </p:txBody>
      </p:sp>
      <p:sp>
        <p:nvSpPr>
          <p:cNvPr id="10243" name="TextBox 3"/>
          <p:cNvSpPr>
            <a:spLocks noGrp="1" noChangeArrowheads="1"/>
          </p:cNvSpPr>
          <p:nvPr>
            <p:ph idx="1"/>
          </p:nvPr>
        </p:nvSpPr>
        <p:spPr>
          <a:xfrm>
            <a:off x="457200" y="1143000"/>
            <a:ext cx="8229600" cy="4228850"/>
          </a:xfrm>
          <a:prstGeom prst="rect">
            <a:avLst/>
          </a:prstGeom>
          <a:solidFill>
            <a:srgbClr val="FFFFCC"/>
          </a:solidFill>
          <a:ln w="28575">
            <a:solidFill>
              <a:srgbClr val="000000"/>
            </a:solidFill>
          </a:ln>
        </p:spPr>
        <p:txBody>
          <a:bodyPr>
            <a:spAutoFit/>
          </a:bodyPr>
          <a:lstStyle/>
          <a:p>
            <a:pPr marL="514350" indent="-514350">
              <a:buFont typeface="+mj-lt"/>
              <a:buAutoNum type="arabicPeriod"/>
              <a:tabLst>
                <a:tab pos="7150100" algn="l"/>
              </a:tabLst>
            </a:pPr>
            <a:r>
              <a:rPr lang="en-US" i="0" dirty="0">
                <a:solidFill>
                  <a:srgbClr val="000000"/>
                </a:solidFill>
              </a:rPr>
              <a:t>Graph both linear equations on the same set of axes.</a:t>
            </a:r>
          </a:p>
          <a:p>
            <a:pPr marL="514350" indent="-514350">
              <a:buFont typeface="+mj-lt"/>
              <a:buAutoNum type="arabicPeriod" startAt="2"/>
              <a:tabLst>
                <a:tab pos="7150100" algn="l"/>
              </a:tabLst>
            </a:pPr>
            <a:r>
              <a:rPr lang="en-US" i="0" dirty="0">
                <a:solidFill>
                  <a:srgbClr val="000000"/>
                </a:solidFill>
              </a:rPr>
              <a:t>Observe the point of intersection (if there is one).</a:t>
            </a:r>
          </a:p>
          <a:p>
            <a:pPr marL="912813" indent="-450850">
              <a:buFont typeface="+mj-lt"/>
              <a:buAutoNum type="alphaLcPeriod"/>
              <a:tabLst>
                <a:tab pos="7150100" algn="l"/>
              </a:tabLst>
            </a:pPr>
            <a:r>
              <a:rPr lang="en-US" i="0" dirty="0">
                <a:solidFill>
                  <a:srgbClr val="000000"/>
                </a:solidFill>
              </a:rPr>
              <a:t>If the slopes of the two lines are different, then the lines intersect at one and only one point. The system has a single point as its solution. 	</a:t>
            </a:r>
          </a:p>
          <a:p>
            <a:pPr marL="912813" indent="-450850">
              <a:buFont typeface="+mj-lt"/>
              <a:buAutoNum type="alphaLcPeriod" startAt="2"/>
              <a:tabLst>
                <a:tab pos="7150100" algn="l"/>
              </a:tabLst>
            </a:pPr>
            <a:r>
              <a:rPr lang="en-US" i="0" dirty="0">
                <a:solidFill>
                  <a:srgbClr val="000000"/>
                </a:solidFill>
              </a:rPr>
              <a:t>If the lines have the same slope and different </a:t>
            </a:r>
            <a:br>
              <a:rPr lang="en-US" i="0" dirty="0">
                <a:solidFill>
                  <a:srgbClr val="000000"/>
                </a:solidFill>
              </a:rPr>
            </a:br>
            <a:r>
              <a:rPr lang="en-US" i="1" dirty="0">
                <a:solidFill>
                  <a:srgbClr val="000000"/>
                </a:solidFill>
              </a:rPr>
              <a:t>y-</a:t>
            </a:r>
            <a:r>
              <a:rPr lang="en-US" i="0" dirty="0">
                <a:solidFill>
                  <a:srgbClr val="000000"/>
                </a:solidFill>
              </a:rPr>
              <a:t>intercepts, then the lines are parallel.  The system has no solution.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t>Procedure: Solving a System of Linear Equations by Graphing (cont.)</a:t>
            </a:r>
            <a:endParaRPr lang="en-US" sz="3200" dirty="0">
              <a:solidFill>
                <a:schemeClr val="accent1"/>
              </a:solidFill>
            </a:endParaRPr>
          </a:p>
        </p:txBody>
      </p:sp>
      <p:sp>
        <p:nvSpPr>
          <p:cNvPr id="11267" name="TextBox 3"/>
          <p:cNvSpPr>
            <a:spLocks noGrp="1" noChangeArrowheads="1"/>
          </p:cNvSpPr>
          <p:nvPr>
            <p:ph idx="1"/>
          </p:nvPr>
        </p:nvSpPr>
        <p:spPr>
          <a:xfrm>
            <a:off x="457200" y="1280160"/>
            <a:ext cx="8229600" cy="2246769"/>
          </a:xfrm>
          <a:prstGeom prst="rect">
            <a:avLst/>
          </a:prstGeom>
          <a:solidFill>
            <a:srgbClr val="FFFFCC"/>
          </a:solidFill>
          <a:ln w="28575">
            <a:solidFill>
              <a:srgbClr val="000000"/>
            </a:solidFill>
          </a:ln>
        </p:spPr>
        <p:txBody>
          <a:bodyPr>
            <a:spAutoFit/>
          </a:bodyPr>
          <a:lstStyle/>
          <a:p>
            <a:pPr marL="912813" indent="-450850" eaLnBrk="1" hangingPunct="1">
              <a:spcBef>
                <a:spcPct val="0"/>
              </a:spcBef>
              <a:buFont typeface="+mj-lt"/>
              <a:buAutoNum type="alphaLcPeriod" startAt="3"/>
              <a:tabLst>
                <a:tab pos="7150100" algn="l"/>
              </a:tabLst>
            </a:pPr>
            <a:r>
              <a:rPr lang="en-US" i="0" dirty="0">
                <a:solidFill>
                  <a:srgbClr val="000000"/>
                </a:solidFill>
              </a:rPr>
              <a:t>If the lines are the same line, then all the points on the line form the solution. There are an infinite number of solutions.</a:t>
            </a:r>
          </a:p>
          <a:p>
            <a:pPr marL="514350" indent="-514350" eaLnBrk="1" hangingPunct="1">
              <a:spcBef>
                <a:spcPct val="0"/>
              </a:spcBef>
              <a:buFont typeface="+mj-lt"/>
              <a:buAutoNum type="arabicPeriod" startAt="3"/>
              <a:tabLst>
                <a:tab pos="7150100" algn="l"/>
              </a:tabLst>
            </a:pPr>
            <a:r>
              <a:rPr lang="en-US" i="0" dirty="0">
                <a:solidFill>
                  <a:srgbClr val="000000"/>
                </a:solidFill>
              </a:rPr>
              <a:t>Check the solution (if there is one) in both of the original equations.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normAutofit fontScale="90000"/>
          </a:bodyPr>
          <a:lstStyle/>
          <a:p>
            <a:pPr marL="15875" indent="-15875">
              <a:tabLst>
                <a:tab pos="342900" algn="l"/>
                <a:tab pos="800100" algn="l"/>
                <a:tab pos="7150100" algn="l"/>
              </a:tabLst>
            </a:pPr>
            <a:r>
              <a:rPr lang="en-US" dirty="0"/>
              <a:t>Definition: Consistent and Inconsistent Systems of</a:t>
            </a:r>
            <a:br>
              <a:rPr lang="en-US" dirty="0"/>
            </a:br>
            <a:r>
              <a:rPr lang="en-US" dirty="0"/>
              <a:t>Linear Equations</a:t>
            </a:r>
          </a:p>
        </p:txBody>
      </p:sp>
      <p:sp>
        <p:nvSpPr>
          <p:cNvPr id="11267" name="TextBox 3"/>
          <p:cNvSpPr>
            <a:spLocks noGrp="1" noChangeArrowheads="1"/>
          </p:cNvSpPr>
          <p:nvPr>
            <p:ph idx="1"/>
          </p:nvPr>
        </p:nvSpPr>
        <p:spPr>
          <a:xfrm>
            <a:off x="457200" y="1280160"/>
            <a:ext cx="8305800" cy="1815882"/>
          </a:xfrm>
          <a:prstGeom prst="rect">
            <a:avLst/>
          </a:prstGeom>
          <a:solidFill>
            <a:srgbClr val="FFFFCC"/>
          </a:solidFill>
          <a:ln w="28575">
            <a:solidFill>
              <a:srgbClr val="000000"/>
            </a:solidFill>
          </a:ln>
        </p:spPr>
        <p:txBody>
          <a:bodyPr wrap="square">
            <a:spAutoFit/>
          </a:bodyPr>
          <a:lstStyle/>
          <a:p>
            <a:pPr marL="15875" indent="-15875" algn="ctr">
              <a:spcBef>
                <a:spcPct val="0"/>
              </a:spcBef>
              <a:tabLst>
                <a:tab pos="342900" algn="l"/>
                <a:tab pos="800100" algn="l"/>
                <a:tab pos="7150100" algn="l"/>
              </a:tabLst>
            </a:pPr>
            <a:r>
              <a:rPr lang="en-US" b="1" dirty="0">
                <a:solidFill>
                  <a:srgbClr val="000000"/>
                </a:solidFill>
              </a:rPr>
              <a:t>Definition</a:t>
            </a:r>
            <a:endParaRPr lang="en-US" b="1" i="0" dirty="0">
              <a:solidFill>
                <a:srgbClr val="000000"/>
              </a:solidFill>
            </a:endParaRPr>
          </a:p>
          <a:p>
            <a:pPr marL="514350" indent="-514350">
              <a:spcBef>
                <a:spcPct val="0"/>
              </a:spcBef>
              <a:buFont typeface="+mj-lt"/>
              <a:buAutoNum type="arabicPeriod"/>
              <a:tabLst>
                <a:tab pos="7150100" algn="l"/>
              </a:tabLst>
            </a:pPr>
            <a:r>
              <a:rPr lang="en-US" dirty="0">
                <a:solidFill>
                  <a:srgbClr val="000000"/>
                </a:solidFill>
              </a:rPr>
              <a:t>A system is </a:t>
            </a:r>
            <a:r>
              <a:rPr lang="en-US" b="1" dirty="0">
                <a:solidFill>
                  <a:srgbClr val="C00000"/>
                </a:solidFill>
                <a:latin typeface="Calibri" pitchFamily="34" charset="0"/>
              </a:rPr>
              <a:t>consistent</a:t>
            </a:r>
            <a:r>
              <a:rPr lang="en-US" dirty="0">
                <a:solidFill>
                  <a:srgbClr val="000000"/>
                </a:solidFill>
              </a:rPr>
              <a:t> if it has one or more solutions.</a:t>
            </a:r>
            <a:endParaRPr lang="en-US" i="0" dirty="0">
              <a:solidFill>
                <a:srgbClr val="000000"/>
              </a:solidFill>
            </a:endParaRPr>
          </a:p>
          <a:p>
            <a:pPr marL="514350" indent="-514350">
              <a:spcBef>
                <a:spcPct val="0"/>
              </a:spcBef>
              <a:buFont typeface="+mj-lt"/>
              <a:buAutoNum type="arabicPeriod" startAt="2"/>
              <a:tabLst>
                <a:tab pos="7150100" algn="l"/>
              </a:tabLst>
            </a:pPr>
            <a:r>
              <a:rPr lang="en-US" dirty="0">
                <a:solidFill>
                  <a:srgbClr val="000000"/>
                </a:solidFill>
              </a:rPr>
              <a:t>A system is </a:t>
            </a:r>
            <a:r>
              <a:rPr lang="en-US" b="1" dirty="0">
                <a:solidFill>
                  <a:srgbClr val="C00000"/>
                </a:solidFill>
                <a:latin typeface="Calibri" pitchFamily="34" charset="0"/>
              </a:rPr>
              <a:t>inconsistent</a:t>
            </a:r>
            <a:r>
              <a:rPr lang="en-US" dirty="0">
                <a:solidFill>
                  <a:srgbClr val="000000"/>
                </a:solidFill>
              </a:rPr>
              <a:t> if it has no solutions.</a:t>
            </a:r>
          </a:p>
        </p:txBody>
      </p:sp>
    </p:spTree>
    <p:extLst>
      <p:ext uri="{BB962C8B-B14F-4D97-AF65-F5344CB8AC3E}">
        <p14:creationId xmlns:p14="http://schemas.microsoft.com/office/powerpoint/2010/main" val="1120856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a:t>
            </a:r>
            <a:endParaRPr lang="en-US" dirty="0"/>
          </a:p>
        </p:txBody>
      </p:sp>
      <p:sp>
        <p:nvSpPr>
          <p:cNvPr id="3" name="Content Placeholder 2"/>
          <p:cNvSpPr>
            <a:spLocks noGrp="1"/>
          </p:cNvSpPr>
          <p:nvPr>
            <p:ph idx="1"/>
          </p:nvPr>
        </p:nvSpPr>
        <p:spPr>
          <a:xfrm>
            <a:off x="457200" y="1066800"/>
            <a:ext cx="8229600" cy="2074414"/>
          </a:xfrm>
        </p:spPr>
        <p:txBody>
          <a:bodyPr>
            <a:spAutoFit/>
          </a:bodyPr>
          <a:lstStyle/>
          <a:p>
            <a:r>
              <a:rPr lang="en-US" dirty="0">
                <a:solidFill>
                  <a:schemeClr val="tx1"/>
                </a:solidFill>
              </a:rPr>
              <a:t>Solve the system of equations by graphing.</a:t>
            </a:r>
          </a:p>
          <a:p>
            <a:endParaRPr lang="en-US" dirty="0">
              <a:solidFill>
                <a:schemeClr val="tx1"/>
              </a:solidFill>
            </a:endParaRPr>
          </a:p>
          <a:p>
            <a:endParaRPr lang="en-US" dirty="0">
              <a:solidFill>
                <a:schemeClr val="tx1"/>
              </a:solidFill>
            </a:endParaRPr>
          </a:p>
          <a:p>
            <a:pPr>
              <a:spcBef>
                <a:spcPts val="72"/>
              </a:spcBef>
            </a:pPr>
            <a:r>
              <a:rPr lang="en-US" b="1" dirty="0">
                <a:solidFill>
                  <a:schemeClr val="tx1"/>
                </a:solidFill>
              </a:rPr>
              <a:t>Solution</a:t>
            </a:r>
            <a:endParaRPr lang="en-US" dirty="0"/>
          </a:p>
        </p:txBody>
      </p:sp>
      <p:graphicFrame>
        <p:nvGraphicFramePr>
          <p:cNvPr id="35842" name="Object 4"/>
          <p:cNvGraphicFramePr>
            <a:graphicFrameLocks noChangeAspect="1"/>
          </p:cNvGraphicFramePr>
          <p:nvPr>
            <p:extLst>
              <p:ext uri="{D42A27DB-BD31-4B8C-83A1-F6EECF244321}">
                <p14:modId xmlns:p14="http://schemas.microsoft.com/office/powerpoint/2010/main" val="1528454929"/>
              </p:ext>
            </p:extLst>
          </p:nvPr>
        </p:nvGraphicFramePr>
        <p:xfrm>
          <a:off x="2463800" y="1600200"/>
          <a:ext cx="1701800" cy="1066800"/>
        </p:xfrm>
        <a:graphic>
          <a:graphicData uri="http://schemas.openxmlformats.org/presentationml/2006/ole">
            <mc:AlternateContent xmlns:mc="http://schemas.openxmlformats.org/markup-compatibility/2006">
              <mc:Choice xmlns:v="urn:schemas-microsoft-com:vml" Requires="v">
                <p:oleObj name="Equation" r:id="rId2" imgW="1691280" imgH="1051200" progId="Equation.DSMT4">
                  <p:embed/>
                </p:oleObj>
              </mc:Choice>
              <mc:Fallback>
                <p:oleObj name="Equation" r:id="rId2" imgW="1691280" imgH="1051200" progId="Equation.DSMT4">
                  <p:embed/>
                  <p:pic>
                    <p:nvPicPr>
                      <p:cNvPr id="0" name="Picture 64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3800" y="1600200"/>
                        <a:ext cx="1701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457200" y="2982042"/>
            <a:ext cx="4572000" cy="3108544"/>
          </a:xfrm>
          <a:prstGeom prst="rect">
            <a:avLst/>
          </a:prstGeom>
        </p:spPr>
        <p:txBody>
          <a:bodyPr>
            <a:spAutoFit/>
          </a:bodyPr>
          <a:lstStyle/>
          <a:p>
            <a:r>
              <a:rPr lang="en-US" sz="2800" dirty="0"/>
              <a:t>In Example 2, we showed that (0, 4) is not a solution to the given system.</a:t>
            </a:r>
          </a:p>
          <a:p>
            <a:r>
              <a:rPr lang="en-US" sz="2800" dirty="0"/>
              <a:t>However, by graphing both equations, we see that the two lines appear to </a:t>
            </a:r>
            <a:r>
              <a:rPr lang="en-US" sz="2800" b="1" dirty="0"/>
              <a:t>intersect </a:t>
            </a:r>
            <a:r>
              <a:rPr lang="en-US" sz="2800" dirty="0"/>
              <a:t>at the point (1, 3).</a:t>
            </a:r>
          </a:p>
        </p:txBody>
      </p:sp>
      <p:pic>
        <p:nvPicPr>
          <p:cNvPr id="59015" name="Picture 647"/>
          <p:cNvPicPr>
            <a:picLocks noChangeAspect="1" noChangeArrowheads="1"/>
          </p:cNvPicPr>
          <p:nvPr/>
        </p:nvPicPr>
        <p:blipFill>
          <a:blip r:embed="rId4" cstate="print"/>
          <a:srcRect/>
          <a:stretch>
            <a:fillRect/>
          </a:stretch>
        </p:blipFill>
        <p:spPr bwMode="auto">
          <a:xfrm>
            <a:off x="5410200" y="2514600"/>
            <a:ext cx="3276600"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90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857</TotalTime>
  <Words>1413</Words>
  <Application>Microsoft Office PowerPoint</Application>
  <PresentationFormat>On-screen Show (4:3)</PresentationFormat>
  <Paragraphs>111</Paragraphs>
  <Slides>26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2" baseType="lpstr">
      <vt:lpstr>Arial</vt:lpstr>
      <vt:lpstr>Calibri</vt:lpstr>
      <vt:lpstr>Courier New</vt:lpstr>
      <vt:lpstr>Symbol</vt:lpstr>
      <vt:lpstr>Office Theme</vt:lpstr>
      <vt:lpstr>Equation</vt:lpstr>
      <vt:lpstr>Section 5.1</vt:lpstr>
      <vt:lpstr>Example 1: Checking Solutions to Systems (Solution)</vt:lpstr>
      <vt:lpstr>Example 1: Checking Solutions to Systems (Solution) (cont.)</vt:lpstr>
      <vt:lpstr>Example 2: Checking Solutions to Systems  (Not a Solution)</vt:lpstr>
      <vt:lpstr>Example 2: Checking Solutions to Systems  (Not a Solution) (cont.)</vt:lpstr>
      <vt:lpstr>Procedure: Solving a System of Linear Equations by Graphing</vt:lpstr>
      <vt:lpstr>Procedure: Solving a System of Linear Equations by Graphing (cont.)</vt:lpstr>
      <vt:lpstr>Definition: Consistent and Inconsistent Systems of Linear Equations</vt:lpstr>
      <vt:lpstr>Example 3: Solving Systems (One Solution/ A Consistent System)</vt:lpstr>
      <vt:lpstr>Example 3: Solving Systems (One Solution/ A Consistent System) (cont.)</vt:lpstr>
      <vt:lpstr>PowerPoint Presentation</vt:lpstr>
      <vt:lpstr>Example 4: Solving Systems (No Solution/ An Inconsistent System)</vt:lpstr>
      <vt:lpstr>Example 4: Solving Systems (No Solution/ An Inconsistent System) (cont.)</vt:lpstr>
      <vt:lpstr>PowerPoint Presentation</vt:lpstr>
      <vt:lpstr>Example 5: Solving Systems (Infinite Solutions/ A Dependent System)</vt:lpstr>
      <vt:lpstr>Example 5: Solving Systems (Infinite Solutions/ A Dependent System) (cont.)</vt:lpstr>
      <vt:lpstr>Example 5: Solving Systems (Infinite Solutions/ A Dependent System) (cont.)</vt:lpstr>
      <vt:lpstr>PowerPoint Presentation</vt:lpstr>
      <vt:lpstr>Example 6: Solving a System that Requires Estimation</vt:lpstr>
      <vt:lpstr>Example 6: Solving a System that Requires Estimation (cont.)</vt:lpstr>
      <vt:lpstr>Example 6: Solving a System that Requires Estimation (cont.)</vt:lpstr>
      <vt:lpstr>Example 6: Solving a System that Requires Estimation (cont.)</vt:lpstr>
      <vt:lpstr>Example 7: Using a Graphing Calculator To Solve a System</vt:lpstr>
      <vt:lpstr>Example 7: Using a Graphing Calculator To Solve a System (cont.)</vt:lpstr>
      <vt:lpstr>Example 7: Using a Graphing Calculator To Solve a System (cont.)</vt:lpstr>
      <vt:lpstr>Example 7: Using a Graphing Calculator To Solve a System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Jolie Even</cp:lastModifiedBy>
  <cp:revision>309</cp:revision>
  <dcterms:created xsi:type="dcterms:W3CDTF">2013-04-26T14:43:13Z</dcterms:created>
  <dcterms:modified xsi:type="dcterms:W3CDTF">2024-09-11T19:55:17Z</dcterms:modified>
</cp:coreProperties>
</file>