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0" r:id="rId3"/>
    <p:sldId id="283" r:id="rId4"/>
    <p:sldId id="261" r:id="rId5"/>
    <p:sldId id="262" r:id="rId6"/>
    <p:sldId id="263" r:id="rId7"/>
    <p:sldId id="266" r:id="rId8"/>
    <p:sldId id="284" r:id="rId9"/>
    <p:sldId id="267" r:id="rId10"/>
    <p:sldId id="268" r:id="rId11"/>
    <p:sldId id="269" r:id="rId12"/>
    <p:sldId id="270" r:id="rId13"/>
    <p:sldId id="271" r:id="rId14"/>
    <p:sldId id="282" r:id="rId15"/>
    <p:sldId id="272" r:id="rId16"/>
    <p:sldId id="275" r:id="rId17"/>
    <p:sldId id="276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Tavormina" initials="AT" lastIdx="4" clrIdx="0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8C"/>
    <a:srgbClr val="C00000"/>
    <a:srgbClr val="2D7D9F"/>
    <a:srgbClr val="0000FF"/>
    <a:srgbClr val="000099"/>
    <a:srgbClr val="9900FF"/>
    <a:srgbClr val="FF00FF"/>
    <a:srgbClr val="FFFFC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4660"/>
  </p:normalViewPr>
  <p:slideViewPr>
    <p:cSldViewPr>
      <p:cViewPr varScale="1">
        <p:scale>
          <a:sx n="111" d="100"/>
          <a:sy n="111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5.wmf"/><Relationship Id="rId5" Type="http://schemas.openxmlformats.org/officeDocument/2006/relationships/image" Target="../media/image32.e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42.wmf"/><Relationship Id="rId5" Type="http://schemas.openxmlformats.org/officeDocument/2006/relationships/image" Target="../media/image39.e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41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wmf"/><Relationship Id="rId4" Type="http://schemas.openxmlformats.org/officeDocument/2006/relationships/oleObject" Target="../embeddings/oleObject3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emf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2" Type="http://schemas.openxmlformats.org/officeDocument/2006/relationships/oleObject" Target="../embeddings/oleObject4.bin"/><Relationship Id="rId16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oleObject" Target="../embeddings/oleObject10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20.wmf"/><Relationship Id="rId3" Type="http://schemas.openxmlformats.org/officeDocument/2006/relationships/image" Target="../media/image13.wmf"/><Relationship Id="rId7" Type="http://schemas.openxmlformats.org/officeDocument/2006/relationships/image" Target="../media/image15.emf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8.bin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4.emf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6.wmf"/><Relationship Id="rId1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22.e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/>
              <a:t>Slope-Intercept Form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Finding the Slope of a Vertical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vertical line through the point </a:t>
            </a:r>
            <a:r>
              <a:rPr lang="en-US" i="0" dirty="0">
                <a:solidFill>
                  <a:srgbClr val="0000FF"/>
                </a:solidFill>
              </a:rPr>
              <a:t>(3, 2)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3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undefined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  <a:p>
            <a:pPr marL="533400" indent="-533400"/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91840" cy="3284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The Slope </a:t>
            </a:r>
            <a:r>
              <a:rPr lang="en-US" i="1" dirty="0"/>
              <a:t>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an equation in the form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, the slope of the line is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Slope-Intercept Form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638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An equation of the form</a:t>
            </a: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1" dirty="0">
                <a:solidFill>
                  <a:srgbClr val="0000FF"/>
                </a:solidFill>
              </a:rPr>
              <a:t>			y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mx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</a:p>
          <a:p>
            <a:pPr marL="15875" indent="-15875">
              <a:buFont typeface="Courier New" pitchFamily="49" charset="0"/>
              <a:buNone/>
              <a:tabLst>
                <a:tab pos="342900" algn="l"/>
                <a:tab pos="9779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is called the </a:t>
            </a:r>
            <a:r>
              <a:rPr lang="en-US" b="1" i="0" dirty="0">
                <a:solidFill>
                  <a:srgbClr val="C00000"/>
                </a:solidFill>
              </a:rPr>
              <a:t>slope-intercept </a:t>
            </a:r>
            <a:r>
              <a:rPr lang="en-US" i="0" dirty="0">
                <a:solidFill>
                  <a:srgbClr val="000000"/>
                </a:solidFill>
              </a:rPr>
              <a:t>form for the equation of a line that has </a:t>
            </a:r>
            <a:r>
              <a:rPr lang="en-US" b="1" i="0" dirty="0">
                <a:solidFill>
                  <a:srgbClr val="C00000"/>
                </a:solidFill>
              </a:rPr>
              <a:t>slope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m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i="0" dirty="0">
                <a:solidFill>
                  <a:srgbClr val="C00000"/>
                </a:solidFill>
              </a:rPr>
              <a:t>-intercept </a:t>
            </a:r>
            <a:r>
              <a:rPr lang="en-US" i="0" dirty="0">
                <a:solidFill>
                  <a:srgbClr val="0000FF"/>
                </a:solidFill>
              </a:rPr>
              <a:t>(0,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i="0" dirty="0">
                <a:solidFill>
                  <a:srgbClr val="0000FF"/>
                </a:solidFill>
              </a:rPr>
              <a:t>)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graphicFrame>
        <p:nvGraphicFramePr>
          <p:cNvPr id="8194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805571"/>
              </p:ext>
            </p:extLst>
          </p:nvPr>
        </p:nvGraphicFramePr>
        <p:xfrm>
          <a:off x="558800" y="3276600"/>
          <a:ext cx="183356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541" imgH="355508" progId="Equation.DSMT4">
                  <p:embed/>
                </p:oleObj>
              </mc:Choice>
              <mc:Fallback>
                <p:oleObj name="Equation" r:id="rId2" imgW="1777541" imgH="355508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276600"/>
                        <a:ext cx="183356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305507"/>
              </p:ext>
            </p:extLst>
          </p:nvPr>
        </p:nvGraphicFramePr>
        <p:xfrm>
          <a:off x="1708150" y="5100482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886680" progId="Equation.DSMT4">
                  <p:embed/>
                </p:oleObj>
              </mc:Choice>
              <mc:Fallback>
                <p:oleObj name="Equation" r:id="rId4" imgW="1407960" imgH="886680" progId="Equation.DSMT4">
                  <p:embed/>
                  <p:pic>
                    <p:nvPicPr>
                      <p:cNvPr id="0" name="Picture 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150" y="5100482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07663"/>
              </p:ext>
            </p:extLst>
          </p:nvPr>
        </p:nvGraphicFramePr>
        <p:xfrm>
          <a:off x="1473200" y="424978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874" imgH="838292" progId="Equation.DSMT4">
                  <p:embed/>
                </p:oleObj>
              </mc:Choice>
              <mc:Fallback>
                <p:oleObj name="Equation" r:id="rId6" imgW="1727874" imgH="838292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24978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81094"/>
              </p:ext>
            </p:extLst>
          </p:nvPr>
        </p:nvGraphicFramePr>
        <p:xfrm>
          <a:off x="1511300" y="3768144"/>
          <a:ext cx="1562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31" imgH="355508" progId="Equation.DSMT4">
                  <p:embed/>
                </p:oleObj>
              </mc:Choice>
              <mc:Fallback>
                <p:oleObj name="Equation" r:id="rId8" imgW="1562031" imgH="355508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768144"/>
                        <a:ext cx="1562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E404811-8C24-31B7-3362-65599209FD79}"/>
              </a:ext>
            </a:extLst>
          </p:cNvPr>
          <p:cNvSpPr txBox="1"/>
          <p:nvPr/>
        </p:nvSpPr>
        <p:spPr>
          <a:xfrm>
            <a:off x="4267200" y="3930907"/>
            <a:ext cx="424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Thus,              which is the slope, and </a:t>
            </a:r>
            <a:r>
              <a:rPr lang="en-US" sz="2800" i="1" dirty="0"/>
              <a:t>b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9900FF"/>
                </a:solidFill>
              </a:rPr>
              <a:t>2</a:t>
            </a:r>
            <a:r>
              <a:rPr lang="en-US" sz="2800" dirty="0"/>
              <a:t>, making the </a:t>
            </a:r>
            <a:r>
              <a:rPr lang="en-US" sz="2800" i="1" dirty="0"/>
              <a:t>y</a:t>
            </a:r>
            <a:r>
              <a:rPr lang="en-US" sz="2800" dirty="0"/>
              <a:t>-intercept </a:t>
            </a:r>
            <a:r>
              <a:rPr lang="en-US" sz="2800" dirty="0">
                <a:solidFill>
                  <a:srgbClr val="FF0000"/>
                </a:solidFill>
              </a:rPr>
              <a:t>(0, 2)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01520D60-F6CE-FB30-CEF1-EAE19E2EF1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24601"/>
              </p:ext>
            </p:extLst>
          </p:nvPr>
        </p:nvGraphicFramePr>
        <p:xfrm>
          <a:off x="5181600" y="3945944"/>
          <a:ext cx="98901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838080" progId="Equation.DSMT4">
                  <p:embed/>
                </p:oleObj>
              </mc:Choice>
              <mc:Fallback>
                <p:oleObj name="Equation" r:id="rId10" imgW="990360" imgH="838080" progId="Equation.DSMT4">
                  <p:embed/>
                  <p:pic>
                    <p:nvPicPr>
                      <p:cNvPr id="2867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945944"/>
                        <a:ext cx="989013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 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dirty="0">
                <a:solidFill>
                  <a:schemeClr val="accent1"/>
                </a:solidFill>
              </a:rPr>
              <a:t>cont.</a:t>
            </a:r>
            <a:r>
              <a:rPr lang="en-US" dirty="0">
                <a:solidFill>
                  <a:schemeClr val="accent1"/>
                </a:solidFill>
                <a:latin typeface="Symbol" pitchFamily="18" charset="2"/>
              </a:rPr>
              <a:t>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pic>
        <p:nvPicPr>
          <p:cNvPr id="28864" name="Picture 1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4104" y="1280160"/>
            <a:ext cx="3282696" cy="330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ontent Placeholder 11">
            <a:extLst>
              <a:ext uri="{FF2B5EF4-FFF2-40B4-BE49-F238E27FC236}">
                <a16:creationId xmlns:a16="http://schemas.microsoft.com/office/drawing/2014/main" id="{856C9183-003E-120C-3761-DAC3665D8557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4846320" cy="3108543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dirty="0"/>
              <a:t>As shown in the graph, if we “rise” 2 units up and “run” 3 units to the right</a:t>
            </a:r>
            <a:r>
              <a:rPr lang="en-US" b="1" dirty="0"/>
              <a:t> from the </a:t>
            </a:r>
            <a:br>
              <a:rPr lang="en-US" b="1" dirty="0"/>
            </a:br>
            <a:r>
              <a:rPr lang="en-US" b="1" i="1" dirty="0"/>
              <a:t>y­-</a:t>
            </a:r>
            <a:r>
              <a:rPr lang="en-US" b="1" dirty="0"/>
              <a:t>intercept</a:t>
            </a:r>
            <a:r>
              <a:rPr lang="en-US" dirty="0"/>
              <a:t>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b="1" dirty="0">
                <a:solidFill>
                  <a:srgbClr val="000099"/>
                </a:solidFill>
              </a:rPr>
              <a:t>0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b="1" dirty="0">
                <a:solidFill>
                  <a:srgbClr val="000099"/>
                </a:solidFill>
              </a:rPr>
              <a:t>2</a:t>
            </a:r>
            <a:r>
              <a:rPr lang="en-US" dirty="0">
                <a:solidFill>
                  <a:srgbClr val="000099"/>
                </a:solidFill>
              </a:rPr>
              <a:t>)</a:t>
            </a:r>
            <a:r>
              <a:rPr lang="en-US" dirty="0"/>
              <a:t>, we locate another point, </a:t>
            </a:r>
            <a:r>
              <a:rPr lang="en-US" dirty="0">
                <a:solidFill>
                  <a:srgbClr val="000099"/>
                </a:solidFill>
              </a:rPr>
              <a:t>(3, 4)</a:t>
            </a:r>
            <a:r>
              <a:rPr lang="en-US" dirty="0"/>
              <a:t>.  The line can be drawn through these two points.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sp>
        <p:nvSpPr>
          <p:cNvPr id="14" name="Rectangle 3"/>
          <p:cNvSpPr txBox="1">
            <a:spLocks/>
          </p:cNvSpPr>
          <p:nvPr/>
        </p:nvSpPr>
        <p:spPr>
          <a:xfrm>
            <a:off x="465826" y="1249263"/>
            <a:ext cx="486817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shown in the </a:t>
            </a:r>
            <a:r>
              <a:rPr lang="en-US" sz="2800" dirty="0"/>
              <a:t>second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graph, we could also first “run”  3 units right and “rise” 2 units up from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to locate the point (3, 4) on the graph.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7A8102-9199-27CA-9144-E15557654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4676" y="1249262"/>
            <a:ext cx="3378324" cy="33999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slope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+ 2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lang="en-US" sz="2800" dirty="0"/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graph the line.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290943"/>
              </p:ext>
            </p:extLst>
          </p:nvPr>
        </p:nvGraphicFramePr>
        <p:xfrm>
          <a:off x="476250" y="3282950"/>
          <a:ext cx="1714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0280" imgH="329040" progId="Equation.DSMT4">
                  <p:embed/>
                </p:oleObj>
              </mc:Choice>
              <mc:Fallback>
                <p:oleObj name="Equation" r:id="rId2" imgW="1700280" imgH="329040" progId="Equation.DSMT4">
                  <p:embed/>
                  <p:pic>
                    <p:nvPicPr>
                      <p:cNvPr id="0" name="Picture 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282950"/>
                        <a:ext cx="1714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316767"/>
              </p:ext>
            </p:extLst>
          </p:nvPr>
        </p:nvGraphicFramePr>
        <p:xfrm>
          <a:off x="1020763" y="3740150"/>
          <a:ext cx="167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920" imgH="329040" progId="Equation.DSMT4">
                  <p:embed/>
                </p:oleObj>
              </mc:Choice>
              <mc:Fallback>
                <p:oleObj name="Equation" r:id="rId4" imgW="1663920" imgH="32904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3740150"/>
                        <a:ext cx="167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272627"/>
              </p:ext>
            </p:extLst>
          </p:nvPr>
        </p:nvGraphicFramePr>
        <p:xfrm>
          <a:off x="976313" y="4159250"/>
          <a:ext cx="1841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440" imgH="886680" progId="Equation.DSMT4">
                  <p:embed/>
                </p:oleObj>
              </mc:Choice>
              <mc:Fallback>
                <p:oleObj name="Equation" r:id="rId6" imgW="1828440" imgH="8866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3" y="4159250"/>
                        <a:ext cx="1841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83562"/>
              </p:ext>
            </p:extLst>
          </p:nvPr>
        </p:nvGraphicFramePr>
        <p:xfrm>
          <a:off x="1290638" y="5073650"/>
          <a:ext cx="165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6560" imgH="886680" progId="Equation.DSMT4">
                  <p:embed/>
                </p:oleObj>
              </mc:Choice>
              <mc:Fallback>
                <p:oleObj name="Equation" r:id="rId8" imgW="1636560" imgH="8866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5073650"/>
                        <a:ext cx="165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767013B-FCEE-5B37-722F-28F39D2449C2}"/>
              </a:ext>
            </a:extLst>
          </p:cNvPr>
          <p:cNvSpPr txBox="1">
            <a:spLocks/>
          </p:cNvSpPr>
          <p:nvPr/>
        </p:nvSpPr>
        <p:spPr>
          <a:xfrm>
            <a:off x="3962400" y="3774800"/>
            <a:ext cx="4989934" cy="20773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                which is the slope,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making the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(0,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3" name="Object 548">
            <a:extLst>
              <a:ext uri="{FF2B5EF4-FFF2-40B4-BE49-F238E27FC236}">
                <a16:creationId xmlns:a16="http://schemas.microsoft.com/office/drawing/2014/main" id="{AEB7DDED-426A-D3F9-A4BF-2B82737EEA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695887"/>
              </p:ext>
            </p:extLst>
          </p:nvPr>
        </p:nvGraphicFramePr>
        <p:xfrm>
          <a:off x="4876800" y="3802062"/>
          <a:ext cx="12303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838080" progId="Equation.DSMT4">
                  <p:embed/>
                </p:oleObj>
              </mc:Choice>
              <mc:Fallback>
                <p:oleObj name="Equation" r:id="rId10" imgW="1231560" imgH="838080" progId="Equation.DSMT4">
                  <p:embed/>
                  <p:pic>
                    <p:nvPicPr>
                      <p:cNvPr id="9764" name="Object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02062"/>
                        <a:ext cx="12303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3207" y="1241015"/>
            <a:ext cx="5010181" cy="3903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800100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sz="2800" dirty="0"/>
              <a:t>We can treat 	         as    	         and the “rise” as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 and the “run” as 2.  Moving from (0,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3) as shown in the graph, we locate another point </a:t>
            </a:r>
            <a:r>
              <a:rPr lang="en-US" sz="2800" dirty="0">
                <a:solidFill>
                  <a:srgbClr val="000099"/>
                </a:solidFill>
              </a:rPr>
              <a:t>(2,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99"/>
                </a:solidFill>
              </a:rPr>
              <a:t>4)</a:t>
            </a:r>
            <a:r>
              <a:rPr lang="en-US" sz="2800" dirty="0"/>
              <a:t> on the graph and draw the line.</a:t>
            </a:r>
          </a:p>
        </p:txBody>
      </p:sp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Using Slope and the </a:t>
            </a:r>
            <a:r>
              <a:rPr lang="en-US" i="1" dirty="0"/>
              <a:t>y</a:t>
            </a:r>
            <a:r>
              <a:rPr lang="en-US" dirty="0"/>
              <a:t>-Intercept </a:t>
            </a:r>
            <a:br>
              <a:rPr lang="en-US" dirty="0"/>
            </a:br>
            <a:r>
              <a:rPr lang="en-US" dirty="0"/>
              <a:t>to Graph a Line</a:t>
            </a:r>
            <a:r>
              <a:rPr lang="en-US" sz="3200" i="1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(</a:t>
            </a:r>
            <a:r>
              <a:rPr lang="en-US" sz="3200" dirty="0">
                <a:solidFill>
                  <a:schemeClr val="accent1"/>
                </a:solidFill>
              </a:rPr>
              <a:t>cont.</a:t>
            </a:r>
            <a:r>
              <a:rPr lang="en-US" sz="3200" dirty="0">
                <a:solidFill>
                  <a:schemeClr val="accent1"/>
                </a:solidFill>
                <a:latin typeface="Symbol" pitchFamily="18" charset="2"/>
              </a:rPr>
              <a:t>)</a:t>
            </a:r>
          </a:p>
        </p:txBody>
      </p:sp>
      <p:graphicFrame>
        <p:nvGraphicFramePr>
          <p:cNvPr id="9765" name="Object 5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29283"/>
              </p:ext>
            </p:extLst>
          </p:nvPr>
        </p:nvGraphicFramePr>
        <p:xfrm>
          <a:off x="2514600" y="1219200"/>
          <a:ext cx="11160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17440" imgH="838080" progId="Equation.DSMT4">
                  <p:embed/>
                </p:oleObj>
              </mc:Choice>
              <mc:Fallback>
                <p:oleObj name="Equation" r:id="rId2" imgW="1117440" imgH="838080" progId="Equation.DSMT4">
                  <p:embed/>
                  <p:pic>
                    <p:nvPicPr>
                      <p:cNvPr id="0" name="Picture 5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219200"/>
                        <a:ext cx="11160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66" name="Object 5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574362"/>
              </p:ext>
            </p:extLst>
          </p:nvPr>
        </p:nvGraphicFramePr>
        <p:xfrm>
          <a:off x="4191000" y="1211262"/>
          <a:ext cx="10779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838080" progId="Equation.DSMT4">
                  <p:embed/>
                </p:oleObj>
              </mc:Choice>
              <mc:Fallback>
                <p:oleObj name="Equation" r:id="rId4" imgW="1079280" imgH="838080" progId="Equation.DSMT4">
                  <p:embed/>
                  <p:pic>
                    <p:nvPicPr>
                      <p:cNvPr id="0" name="Picture 5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211262"/>
                        <a:ext cx="10779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735">
            <a:extLst>
              <a:ext uri="{FF2B5EF4-FFF2-40B4-BE49-F238E27FC236}">
                <a16:creationId xmlns:a16="http://schemas.microsoft.com/office/drawing/2014/main" id="{5DC4DDA5-614D-1F3D-2D76-BDABE9C40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23314" y="11782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defTabSz="4064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equation of the line through the point </a:t>
            </a:r>
            <a:r>
              <a:rPr lang="en-US" sz="2800" dirty="0">
                <a:solidFill>
                  <a:srgbClr val="0000FF"/>
                </a:solidFill>
              </a:rPr>
              <a:t>(0,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-</a:t>
            </a:r>
            <a:r>
              <a:rPr lang="en-US" sz="2800" dirty="0">
                <a:solidFill>
                  <a:srgbClr val="0000FF"/>
                </a:solidFill>
              </a:rPr>
              <a:t>2)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defTabSz="406400">
              <a:spcBef>
                <a:spcPts val="1800"/>
              </a:spcBef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slope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Because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-coordinate is 0, we know that the point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So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The slope is        So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Substituting in slope-intercept form,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=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b, </a:t>
            </a:r>
          </a:p>
          <a:p>
            <a:pPr marL="0" marR="0" lvl="0" indent="0" algn="l" defTabSz="406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gives the result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Finding Equations Given the Slope and the </a:t>
            </a:r>
            <a:r>
              <a:rPr lang="en-US" i="1" dirty="0"/>
              <a:t>y</a:t>
            </a:r>
            <a:r>
              <a:rPr lang="en-US" dirty="0"/>
              <a:t>-Intercept</a:t>
            </a:r>
            <a:endParaRPr lang="en-US" sz="3200" dirty="0">
              <a:solidFill>
                <a:schemeClr val="accent1"/>
              </a:solidFill>
              <a:latin typeface="Symbol" pitchFamily="18" charset="2"/>
            </a:endParaRPr>
          </a:p>
        </p:txBody>
      </p:sp>
      <p:graphicFrame>
        <p:nvGraphicFramePr>
          <p:cNvPr id="2458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945776"/>
              </p:ext>
            </p:extLst>
          </p:nvPr>
        </p:nvGraphicFramePr>
        <p:xfrm>
          <a:off x="2130420" y="1792743"/>
          <a:ext cx="3381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831" imgH="837787" progId="Equation.DSMT4">
                  <p:embed/>
                </p:oleObj>
              </mc:Choice>
              <mc:Fallback>
                <p:oleObj name="Equation" r:id="rId2" imgW="342831" imgH="837787" progId="Equation.DSMT4">
                  <p:embed/>
                  <p:pic>
                    <p:nvPicPr>
                      <p:cNvPr id="0" name="Picture 72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0" y="1792743"/>
                        <a:ext cx="3381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44556"/>
              </p:ext>
            </p:extLst>
          </p:nvPr>
        </p:nvGraphicFramePr>
        <p:xfrm>
          <a:off x="2855913" y="4751388"/>
          <a:ext cx="15589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838080" progId="Equation.DSMT4">
                  <p:embed/>
                </p:oleObj>
              </mc:Choice>
              <mc:Fallback>
                <p:oleObj name="Equation" r:id="rId4" imgW="1549080" imgH="838080" progId="Equation.DSMT4">
                  <p:embed/>
                  <p:pic>
                    <p:nvPicPr>
                      <p:cNvPr id="0" name="Picture 7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4751388"/>
                        <a:ext cx="15589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7" name="Object 7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338134"/>
              </p:ext>
            </p:extLst>
          </p:nvPr>
        </p:nvGraphicFramePr>
        <p:xfrm>
          <a:off x="473978" y="4259262"/>
          <a:ext cx="963613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838080" progId="Equation.DSMT4">
                  <p:embed/>
                </p:oleObj>
              </mc:Choice>
              <mc:Fallback>
                <p:oleObj name="Equation" r:id="rId6" imgW="965160" imgH="838080" progId="Equation.DSMT4">
                  <p:embed/>
                  <p:pic>
                    <p:nvPicPr>
                      <p:cNvPr id="0" name="Picture 7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78" y="4259262"/>
                        <a:ext cx="963613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98" name="Object 734"/>
          <p:cNvGraphicFramePr>
            <a:graphicFrameLocks noChangeAspect="1"/>
          </p:cNvGraphicFramePr>
          <p:nvPr/>
        </p:nvGraphicFramePr>
        <p:xfrm>
          <a:off x="7458512" y="3573462"/>
          <a:ext cx="3429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838080" progId="Equation.DSMT4">
                  <p:embed/>
                </p:oleObj>
              </mc:Choice>
              <mc:Fallback>
                <p:oleObj name="Equation" r:id="rId8" imgW="342720" imgH="838080" progId="Equation.DSMT4">
                  <p:embed/>
                  <p:pic>
                    <p:nvPicPr>
                      <p:cNvPr id="0" name="Picture 7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8512" y="3573462"/>
                        <a:ext cx="3429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80160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                 and                   be two points on a line. 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slope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calculated as follows. </a:t>
            </a: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5875" marR="0" lvl="0" indent="-158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letter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standard notation for representing the slope of a line.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Slope</a:t>
            </a:r>
          </a:p>
        </p:txBody>
      </p:sp>
      <p:graphicFrame>
        <p:nvGraphicFramePr>
          <p:cNvPr id="614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938280709"/>
              </p:ext>
            </p:extLst>
          </p:nvPr>
        </p:nvGraphicFramePr>
        <p:xfrm>
          <a:off x="1085538" y="1330414"/>
          <a:ext cx="12954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939" imgH="482278" progId="Equation.DSMT4">
                  <p:embed/>
                </p:oleObj>
              </mc:Choice>
              <mc:Fallback>
                <p:oleObj name="Equation" r:id="rId2" imgW="1307939" imgH="482278" progId="Equation.DSMT4">
                  <p:embed/>
                  <p:pic>
                    <p:nvPicPr>
                      <p:cNvPr id="0" name="Picture 54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538" y="1330414"/>
                        <a:ext cx="129540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205005"/>
              </p:ext>
            </p:extLst>
          </p:nvPr>
        </p:nvGraphicFramePr>
        <p:xfrm>
          <a:off x="3107092" y="1325651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293" imgH="482278" progId="Equation.DSMT4">
                  <p:embed/>
                </p:oleObj>
              </mc:Choice>
              <mc:Fallback>
                <p:oleObj name="Equation" r:id="rId4" imgW="1333293" imgH="482278" progId="Equation.DSMT4">
                  <p:embed/>
                  <p:pic>
                    <p:nvPicPr>
                      <p:cNvPr id="0" name="Picture 5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7092" y="1325651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6018864"/>
              </p:ext>
            </p:extLst>
          </p:nvPr>
        </p:nvGraphicFramePr>
        <p:xfrm>
          <a:off x="2522538" y="2432050"/>
          <a:ext cx="3836987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914400" progId="Equation.DSMT4">
                  <p:embed/>
                </p:oleObj>
              </mc:Choice>
              <mc:Fallback>
                <p:oleObj name="Equation" r:id="rId6" imgW="3822480" imgH="914400" progId="Equation.DSMT4">
                  <p:embed/>
                  <p:pic>
                    <p:nvPicPr>
                      <p:cNvPr id="0" name="Picture 5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2432050"/>
                        <a:ext cx="3836987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384995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lvl="0" indent="-15875">
              <a:spcBef>
                <a:spcPct val="20000"/>
              </a:spcBef>
              <a:tabLst>
                <a:tab pos="342900" algn="l"/>
                <a:tab pos="977900" algn="l"/>
                <a:tab pos="71501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</a:rPr>
              <a:t>In the notation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1 is called a </a:t>
            </a:r>
            <a:r>
              <a:rPr lang="en-US" sz="2800" b="1" dirty="0">
                <a:solidFill>
                  <a:srgbClr val="C00000"/>
                </a:solidFill>
              </a:rPr>
              <a:t>subscript </a:t>
            </a:r>
            <a:r>
              <a:rPr lang="en-US" sz="2800" dirty="0">
                <a:solidFill>
                  <a:srgbClr val="000000"/>
                </a:solidFill>
              </a:rPr>
              <a:t>and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1.” Similarly,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is read “</a:t>
            </a:r>
            <a:r>
              <a:rPr lang="en-US" sz="2800" i="1" dirty="0">
                <a:solidFill>
                  <a:srgbClr val="000000"/>
                </a:solidFill>
              </a:rPr>
              <a:t>P </a:t>
            </a:r>
            <a:r>
              <a:rPr lang="en-US" sz="2800" dirty="0">
                <a:solidFill>
                  <a:srgbClr val="000000"/>
                </a:solidFill>
              </a:rPr>
              <a:t>sub 2.” Subscripts are used in labeling and are not used in calculations.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539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Find the slope of the line that contains the points 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-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2)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(3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+mn-ea"/>
                <a:cs typeface="+mn-cs"/>
              </a:rPr>
              <a:t>5)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8C"/>
                </a:solidFill>
                <a:effectLst/>
                <a:uLnTx/>
                <a:uFillTx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then graph the line.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Solution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Finding the Slope of a 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880717"/>
            <a:ext cx="392144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800" dirty="0"/>
              <a:t>For            , use  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, use          .</a:t>
            </a:r>
          </a:p>
          <a:p>
            <a:endParaRPr lang="en-US" sz="2800" dirty="0"/>
          </a:p>
        </p:txBody>
      </p:sp>
      <p:graphicFrame>
        <p:nvGraphicFramePr>
          <p:cNvPr id="2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835202"/>
              </p:ext>
            </p:extLst>
          </p:nvPr>
        </p:nvGraphicFramePr>
        <p:xfrm>
          <a:off x="1082675" y="2928938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495000" progId="Equation.DSMT4">
                  <p:embed/>
                </p:oleObj>
              </mc:Choice>
              <mc:Fallback>
                <p:oleObj name="Equation" r:id="rId2" imgW="92700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2928938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565"/>
              </p:ext>
            </p:extLst>
          </p:nvPr>
        </p:nvGraphicFramePr>
        <p:xfrm>
          <a:off x="508000" y="3957638"/>
          <a:ext cx="27241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927000" progId="Equation.DSMT4">
                  <p:embed/>
                </p:oleObj>
              </mc:Choice>
              <mc:Fallback>
                <p:oleObj name="Equation" r:id="rId4" imgW="2717640" imgH="927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957638"/>
                        <a:ext cx="27241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786112"/>
              </p:ext>
            </p:extLst>
          </p:nvPr>
        </p:nvGraphicFramePr>
        <p:xfrm>
          <a:off x="1004888" y="3498850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495000" progId="Equation.DSMT4">
                  <p:embed/>
                </p:oleObj>
              </mc:Choice>
              <mc:Fallback>
                <p:oleObj name="Equation" r:id="rId6" imgW="939600" imgH="49500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888" y="3498850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455796"/>
              </p:ext>
            </p:extLst>
          </p:nvPr>
        </p:nvGraphicFramePr>
        <p:xfrm>
          <a:off x="2628900" y="3489325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12520" imgH="495000" progId="Equation.DSMT4">
                  <p:embed/>
                </p:oleObj>
              </mc:Choice>
              <mc:Fallback>
                <p:oleObj name="Equation" r:id="rId8" imgW="812520" imgH="495000" progId="Equation.DSMT4">
                  <p:embed/>
                  <p:pic>
                    <p:nvPicPr>
                      <p:cNvPr id="0" name="Picture 2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89325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851435"/>
              </p:ext>
            </p:extLst>
          </p:nvPr>
        </p:nvGraphicFramePr>
        <p:xfrm>
          <a:off x="1927225" y="4992688"/>
          <a:ext cx="1462088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560" imgH="952200" progId="Equation.DSMT4">
                  <p:embed/>
                </p:oleObj>
              </mc:Choice>
              <mc:Fallback>
                <p:oleObj name="Equation" r:id="rId10" imgW="1447560" imgH="952200" progId="Equation.DSMT4">
                  <p:embed/>
                  <p:pic>
                    <p:nvPicPr>
                      <p:cNvPr id="0" name="Picture 2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225" y="4992688"/>
                        <a:ext cx="1462088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7920144"/>
              </p:ext>
            </p:extLst>
          </p:nvPr>
        </p:nvGraphicFramePr>
        <p:xfrm>
          <a:off x="3505200" y="4941660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0280" imgH="886680" progId="Equation.DSMT4">
                  <p:embed/>
                </p:oleObj>
              </mc:Choice>
              <mc:Fallback>
                <p:oleObj name="Equation" r:id="rId12" imgW="530280" imgH="886680" progId="Equation.DSMT4">
                  <p:embed/>
                  <p:pic>
                    <p:nvPicPr>
                      <p:cNvPr id="0" name="Picture 2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41660"/>
                        <a:ext cx="5461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047" name="Picture 25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055066" y="2362200"/>
            <a:ext cx="3273552" cy="330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1EA45991-9258-4B2B-AE49-20A7FA231A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781729"/>
              </p:ext>
            </p:extLst>
          </p:nvPr>
        </p:nvGraphicFramePr>
        <p:xfrm>
          <a:off x="2679700" y="2936875"/>
          <a:ext cx="9620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482400" progId="Equation.DSMT4">
                  <p:embed/>
                </p:oleObj>
              </mc:Choice>
              <mc:Fallback>
                <p:oleObj name="Equation" r:id="rId15" imgW="952200" imgH="482400" progId="Equation.DSMT4">
                  <p:embed/>
                  <p:pic>
                    <p:nvPicPr>
                      <p:cNvPr id="16" name="Object 9">
                        <a:extLst>
                          <a:ext uri="{FF2B5EF4-FFF2-40B4-BE49-F238E27FC236}">
                            <a16:creationId xmlns:a16="http://schemas.microsoft.com/office/drawing/2014/main" id="{5763D5CE-86D0-4E32-B84B-50C4722C31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2936875"/>
                        <a:ext cx="9620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Finding the Slope of a Line (cont.)</a:t>
            </a:r>
          </a:p>
        </p:txBody>
      </p:sp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038576"/>
              </p:ext>
            </p:extLst>
          </p:nvPr>
        </p:nvGraphicFramePr>
        <p:xfrm>
          <a:off x="511175" y="2724150"/>
          <a:ext cx="2741613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30240" imgH="927000" progId="Equation.DSMT4">
                  <p:embed/>
                </p:oleObj>
              </mc:Choice>
              <mc:Fallback>
                <p:oleObj name="Equation" r:id="rId2" imgW="2730240" imgH="92700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2724150"/>
                        <a:ext cx="2741613" cy="938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599093"/>
              </p:ext>
            </p:extLst>
          </p:nvPr>
        </p:nvGraphicFramePr>
        <p:xfrm>
          <a:off x="2895600" y="4885744"/>
          <a:ext cx="54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0280" imgH="886680" progId="Equation.DSMT4">
                  <p:embed/>
                </p:oleObj>
              </mc:Choice>
              <mc:Fallback>
                <p:oleObj name="Equation" r:id="rId4" imgW="530280" imgH="886680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85744"/>
                        <a:ext cx="54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20498"/>
              </p:ext>
            </p:extLst>
          </p:nvPr>
        </p:nvGraphicFramePr>
        <p:xfrm>
          <a:off x="1905000" y="491172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886680" progId="Equation.DSMT4">
                  <p:embed/>
                </p:oleObj>
              </mc:Choice>
              <mc:Fallback>
                <p:oleObj name="Equation" r:id="rId6" imgW="822600" imgH="88668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91172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001121"/>
              </p:ext>
            </p:extLst>
          </p:nvPr>
        </p:nvGraphicFramePr>
        <p:xfrm>
          <a:off x="1947863" y="3865563"/>
          <a:ext cx="1223962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838080" progId="Equation.DSMT4">
                  <p:embed/>
                </p:oleObj>
              </mc:Choice>
              <mc:Fallback>
                <p:oleObj name="Equation" r:id="rId8" imgW="1206360" imgH="838080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3865563"/>
                        <a:ext cx="1223962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79880" y="1338471"/>
            <a:ext cx="46161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/>
              <a:t>Or, for             , use           and</a:t>
            </a:r>
          </a:p>
          <a:p>
            <a:pPr lvl="0">
              <a:spcBef>
                <a:spcPts val="1200"/>
              </a:spcBef>
            </a:pPr>
            <a:r>
              <a:rPr lang="en-US" sz="2800" dirty="0"/>
              <a:t>for             , use             .</a:t>
            </a:r>
          </a:p>
        </p:txBody>
      </p:sp>
      <p:pic>
        <p:nvPicPr>
          <p:cNvPr id="33171" name="Picture 40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2209800"/>
            <a:ext cx="3310128" cy="33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60851E03-F0E4-4FFA-9007-189F9E82B2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026930"/>
              </p:ext>
            </p:extLst>
          </p:nvPr>
        </p:nvGraphicFramePr>
        <p:xfrm>
          <a:off x="1590558" y="1314567"/>
          <a:ext cx="9398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27000" imgH="495000" progId="Equation.DSMT4">
                  <p:embed/>
                </p:oleObj>
              </mc:Choice>
              <mc:Fallback>
                <p:oleObj name="Equation" r:id="rId11" imgW="927000" imgH="495000" progId="Equation.DSMT4">
                  <p:embed/>
                  <p:pic>
                    <p:nvPicPr>
                      <p:cNvPr id="22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558" y="1314567"/>
                        <a:ext cx="93980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A10C1E0E-7886-4F96-8119-E80B3AF0B4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282341"/>
              </p:ext>
            </p:extLst>
          </p:nvPr>
        </p:nvGraphicFramePr>
        <p:xfrm>
          <a:off x="3227492" y="1316947"/>
          <a:ext cx="8270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520" imgH="495000" progId="Equation.DSMT4">
                  <p:embed/>
                </p:oleObj>
              </mc:Choice>
              <mc:Fallback>
                <p:oleObj name="Equation" r:id="rId13" imgW="812520" imgH="495000" progId="Equation.DSMT4">
                  <p:embed/>
                  <p:pic>
                    <p:nvPicPr>
                      <p:cNvPr id="6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492" y="1316947"/>
                        <a:ext cx="8270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3BB3694F-E79E-47B0-A052-0A51271F8C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21854"/>
              </p:ext>
            </p:extLst>
          </p:nvPr>
        </p:nvGraphicFramePr>
        <p:xfrm>
          <a:off x="1112720" y="1892469"/>
          <a:ext cx="9556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39600" imgH="495000" progId="Equation.DSMT4">
                  <p:embed/>
                </p:oleObj>
              </mc:Choice>
              <mc:Fallback>
                <p:oleObj name="Equation" r:id="rId15" imgW="939600" imgH="495000" progId="Equation.DSMT4">
                  <p:embed/>
                  <p:pic>
                    <p:nvPicPr>
                      <p:cNvPr id="4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720" y="1892469"/>
                        <a:ext cx="9556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9">
            <a:extLst>
              <a:ext uri="{FF2B5EF4-FFF2-40B4-BE49-F238E27FC236}">
                <a16:creationId xmlns:a16="http://schemas.microsoft.com/office/drawing/2014/main" id="{5763D5CE-86D0-4E32-B84B-50C4722C3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709061"/>
              </p:ext>
            </p:extLst>
          </p:nvPr>
        </p:nvGraphicFramePr>
        <p:xfrm>
          <a:off x="2840038" y="1911350"/>
          <a:ext cx="9239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495000" progId="Equation.DSMT4">
                  <p:embed/>
                </p:oleObj>
              </mc:Choice>
              <mc:Fallback>
                <p:oleObj name="Equation" r:id="rId17" imgW="914400" imgH="495000" progId="Equation.DSMT4">
                  <p:embed/>
                  <p:pic>
                    <p:nvPicPr>
                      <p:cNvPr id="5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8" y="1911350"/>
                        <a:ext cx="92392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spcBef>
                <a:spcPct val="0"/>
              </a:spcBef>
            </a:pPr>
            <a:r>
              <a:rPr lang="en-US" sz="2800" dirty="0"/>
              <a:t>Find the slope of the line that contains the points </a:t>
            </a:r>
            <a:r>
              <a:rPr lang="en-US" sz="2800" dirty="0">
                <a:solidFill>
                  <a:srgbClr val="0000FF"/>
                </a:solidFill>
              </a:rPr>
              <a:t>(1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, </a:t>
            </a:r>
            <a:r>
              <a:rPr lang="en-US" sz="2800" dirty="0">
                <a:solidFill>
                  <a:srgbClr val="0000FF"/>
                </a:solidFill>
              </a:rPr>
              <a:t>3)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(5,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1)</a:t>
            </a:r>
            <a:r>
              <a:rPr lang="en-US" sz="2800" dirty="0"/>
              <a:t>, then graph the line.</a:t>
            </a:r>
          </a:p>
          <a:p>
            <a:pPr algn="just"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For             , use           and for</a:t>
            </a:r>
          </a:p>
          <a:p>
            <a:pPr algn="just">
              <a:spcBef>
                <a:spcPts val="600"/>
              </a:spcBef>
            </a:pPr>
            <a:r>
              <a:rPr lang="en-US" sz="2800" dirty="0"/>
              <a:t>             , use           </a:t>
            </a:r>
          </a:p>
          <a:p>
            <a:pPr algn="just">
              <a:spcBef>
                <a:spcPct val="0"/>
              </a:spcBef>
            </a:pPr>
            <a:endParaRPr lang="en-US" sz="2800" dirty="0"/>
          </a:p>
          <a:p>
            <a:pPr algn="just">
              <a:spcBef>
                <a:spcPct val="0"/>
              </a:spcBef>
            </a:pPr>
            <a:endParaRPr lang="en-US" sz="2000" dirty="0"/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Finding the Slope of a Line</a:t>
            </a:r>
          </a:p>
        </p:txBody>
      </p:sp>
      <p:graphicFrame>
        <p:nvGraphicFramePr>
          <p:cNvPr id="51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742039"/>
              </p:ext>
            </p:extLst>
          </p:nvPr>
        </p:nvGraphicFramePr>
        <p:xfrm>
          <a:off x="490538" y="3878263"/>
          <a:ext cx="256222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838080" progId="Equation.DSMT4">
                  <p:embed/>
                </p:oleObj>
              </mc:Choice>
              <mc:Fallback>
                <p:oleObj name="Equation" r:id="rId2" imgW="2552400" imgH="83808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3878263"/>
                        <a:ext cx="256222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609384"/>
              </p:ext>
            </p:extLst>
          </p:nvPr>
        </p:nvGraphicFramePr>
        <p:xfrm>
          <a:off x="2828925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886680" progId="Equation.DSMT4">
                  <p:embed/>
                </p:oleObj>
              </mc:Choice>
              <mc:Fallback>
                <p:oleObj name="Equation" r:id="rId4" imgW="822600" imgH="88668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671639"/>
              </p:ext>
            </p:extLst>
          </p:nvPr>
        </p:nvGraphicFramePr>
        <p:xfrm>
          <a:off x="1951038" y="476885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2600" imgH="886680" progId="Equation.DSMT4">
                  <p:embed/>
                </p:oleObj>
              </mc:Choice>
              <mc:Fallback>
                <p:oleObj name="Equation" r:id="rId6" imgW="822600" imgH="88668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476885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94888"/>
              </p:ext>
            </p:extLst>
          </p:nvPr>
        </p:nvGraphicFramePr>
        <p:xfrm>
          <a:off x="1078140" y="2761088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95000" progId="Equation.DSMT4">
                  <p:embed/>
                </p:oleObj>
              </mc:Choice>
              <mc:Fallback>
                <p:oleObj name="Equation" r:id="rId8" imgW="1015920" imgH="49500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140" y="2761088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438139"/>
              </p:ext>
            </p:extLst>
          </p:nvPr>
        </p:nvGraphicFramePr>
        <p:xfrm>
          <a:off x="2819400" y="2761088"/>
          <a:ext cx="736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495000" progId="Equation.DSMT4">
                  <p:embed/>
                </p:oleObj>
              </mc:Choice>
              <mc:Fallback>
                <p:oleObj name="Equation" r:id="rId10" imgW="736560" imgH="49500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761088"/>
                        <a:ext cx="736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60403"/>
              </p:ext>
            </p:extLst>
          </p:nvPr>
        </p:nvGraphicFramePr>
        <p:xfrm>
          <a:off x="2346325" y="3260725"/>
          <a:ext cx="8509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495000" progId="Equation.DSMT4">
                  <p:embed/>
                </p:oleObj>
              </mc:Choice>
              <mc:Fallback>
                <p:oleObj name="Equation" r:id="rId12" imgW="838080" imgH="49500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6325" y="3260725"/>
                        <a:ext cx="850900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98206"/>
              </p:ext>
            </p:extLst>
          </p:nvPr>
        </p:nvGraphicFramePr>
        <p:xfrm>
          <a:off x="565150" y="3259138"/>
          <a:ext cx="1042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28520" imgH="495000" progId="Equation.DSMT4">
                  <p:embed/>
                </p:oleObj>
              </mc:Choice>
              <mc:Fallback>
                <p:oleObj name="Equation" r:id="rId14" imgW="1028520" imgH="49500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" y="3259138"/>
                        <a:ext cx="1042988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066" name="Picture 250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257800" y="2438400"/>
            <a:ext cx="3044952" cy="302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Positive and Negative Slope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positive slope go up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(increase)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  <a:p>
            <a:pPr marL="15875" indent="-15875">
              <a:tabLst>
                <a:tab pos="4572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Lines with </a:t>
            </a:r>
            <a:r>
              <a:rPr lang="en-US" b="1" dirty="0">
                <a:solidFill>
                  <a:srgbClr val="C00000"/>
                </a:solidFill>
              </a:rPr>
              <a:t>negative slope go down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(decrease) as we move along the line from left to right.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 Definition: </a:t>
            </a:r>
            <a:r>
              <a:rPr lang="en-US" sz="3200" dirty="0">
                <a:solidFill>
                  <a:schemeClr val="accent1"/>
                </a:solidFill>
              </a:rPr>
              <a:t>Horizontal and Vertical Lines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75" indent="-15875">
              <a:buFont typeface="Courier New" pitchFamily="49" charset="0"/>
              <a:buNone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two general statements are true for horizontal and vertical lines.</a:t>
            </a:r>
          </a:p>
          <a:p>
            <a:pPr marL="514350" indent="-514350">
              <a:buFont typeface="+mj-lt"/>
              <a:buAutoNum type="arabicPeriod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horizontal lines</a:t>
            </a:r>
            <a:r>
              <a:rPr lang="en-US" i="0" dirty="0">
                <a:solidFill>
                  <a:srgbClr val="000000"/>
                </a:solidFill>
              </a:rPr>
              <a:t> (of the form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 0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2"/>
              <a:tabLst>
                <a:tab pos="457200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b="1" i="0" dirty="0">
                <a:solidFill>
                  <a:srgbClr val="C00000"/>
                </a:solidFill>
              </a:rPr>
              <a:t>vertical lines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(of the form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=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), the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C00000"/>
                </a:solidFill>
              </a:rPr>
              <a:t>slope is undefined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Finding the Slope of a Horizontal Line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equation and slope of the horizontal line through the point 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2, 5)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equation is 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i="0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FF0000"/>
                </a:solidFill>
              </a:rPr>
              <a:t> 5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</a:p>
          <a:p>
            <a:pPr marL="533400" indent="-533400" algn="just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rgbClr val="FF0000"/>
                </a:solidFill>
              </a:rPr>
              <a:t>slope is 0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533400" indent="-533400" algn="just">
              <a:spcBef>
                <a:spcPct val="0"/>
              </a:spcBef>
            </a:pPr>
            <a:endParaRPr lang="en-US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2133600"/>
            <a:ext cx="3264408" cy="3249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822</Words>
  <Application>Microsoft Office PowerPoint</Application>
  <PresentationFormat>On-screen Show (4:3)</PresentationFormat>
  <Paragraphs>71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Calibri</vt:lpstr>
      <vt:lpstr>Symbol</vt:lpstr>
      <vt:lpstr>Courier New</vt:lpstr>
      <vt:lpstr>Arial</vt:lpstr>
      <vt:lpstr>Office Theme</vt:lpstr>
      <vt:lpstr>Equation</vt:lpstr>
      <vt:lpstr>Section 4.3</vt:lpstr>
      <vt:lpstr>Formula: Slope</vt:lpstr>
      <vt:lpstr>Note</vt:lpstr>
      <vt:lpstr>Example 1: Finding the Slope of a Line</vt:lpstr>
      <vt:lpstr>Example 1: Finding the Slope of a Line (cont.)</vt:lpstr>
      <vt:lpstr>Example 2: Finding the Slope of a Line</vt:lpstr>
      <vt:lpstr>Definition: Positive and Negative Slope</vt:lpstr>
      <vt:lpstr> Definition: Horizontal and Vertical Lines</vt:lpstr>
      <vt:lpstr>Example 3: Finding the Slope of a Horizontal Line</vt:lpstr>
      <vt:lpstr>Example 4: Finding the Slope of a Vertical Line</vt:lpstr>
      <vt:lpstr>Definition: The Slope m</vt:lpstr>
      <vt:lpstr>Definition: Slope-Intercept Form</vt:lpstr>
      <vt:lpstr>Example 5: Using Slope and the y-Intercept  to Graph a Line</vt:lpstr>
      <vt:lpstr>Example 5: Using Slope and the y-Intercept  to Graph a Line (cont.)</vt:lpstr>
      <vt:lpstr>Example 5: Using Slope and the y-Intercept  to Graph a Line (cont.)</vt:lpstr>
      <vt:lpstr>Example 6: Using Slope and the y-Intercept  to Graph a Line</vt:lpstr>
      <vt:lpstr>Example 6: Using Slope and the y-Intercept  to Graph a Line (cont.)</vt:lpstr>
      <vt:lpstr>Example 7: Finding Equations Given the Slope and the y-Intercept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177</cp:revision>
  <dcterms:created xsi:type="dcterms:W3CDTF">2013-04-26T14:43:13Z</dcterms:created>
  <dcterms:modified xsi:type="dcterms:W3CDTF">2024-09-11T19:40:45Z</dcterms:modified>
</cp:coreProperties>
</file>