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7" r:id="rId7"/>
    <p:sldId id="279" r:id="rId8"/>
    <p:sldId id="265" r:id="rId9"/>
    <p:sldId id="266" r:id="rId10"/>
    <p:sldId id="268" r:id="rId11"/>
    <p:sldId id="275" r:id="rId12"/>
    <p:sldId id="269" r:id="rId13"/>
    <p:sldId id="270" r:id="rId14"/>
    <p:sldId id="271" r:id="rId15"/>
    <p:sldId id="272" r:id="rId16"/>
    <p:sldId id="273" r:id="rId17"/>
    <p:sldId id="281" r:id="rId18"/>
    <p:sldId id="280" r:id="rId19"/>
    <p:sldId id="282" r:id="rId20"/>
    <p:sldId id="28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FFFF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4660"/>
  </p:normalViewPr>
  <p:slideViewPr>
    <p:cSldViewPr>
      <p:cViewPr varScale="1">
        <p:scale>
          <a:sx n="111" d="100"/>
          <a:sy n="111" d="100"/>
        </p:scale>
        <p:origin x="178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23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5231-C134-41ED-917B-2712182091D3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CA42A-6EDA-4FAD-89A0-D9AC5AFEFA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9.emf"/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4.bin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8.e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6.emf"/><Relationship Id="rId3" Type="http://schemas.openxmlformats.org/officeDocument/2006/relationships/image" Target="../media/image21.emf"/><Relationship Id="rId7" Type="http://schemas.openxmlformats.org/officeDocument/2006/relationships/image" Target="../media/image23.e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5.emf"/><Relationship Id="rId5" Type="http://schemas.openxmlformats.org/officeDocument/2006/relationships/image" Target="../media/image22.emf"/><Relationship Id="rId15" Type="http://schemas.openxmlformats.org/officeDocument/2006/relationships/image" Target="../media/image27.e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4.emf"/><Relationship Id="rId14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9.e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0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3.wmf"/><Relationship Id="rId7" Type="http://schemas.openxmlformats.org/officeDocument/2006/relationships/image" Target="../media/image35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4.wmf"/><Relationship Id="rId10" Type="http://schemas.openxmlformats.org/officeDocument/2006/relationships/image" Target="../media/image37.png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6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wmf"/><Relationship Id="rId7" Type="http://schemas.openxmlformats.org/officeDocument/2006/relationships/image" Target="../media/image7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wmf"/><Relationship Id="rId7" Type="http://schemas.openxmlformats.org/officeDocument/2006/relationships/image" Target="../media/image11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3502152"/>
            <a:ext cx="8305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Intercepts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7026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the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=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0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533400" indent="-533400" algn="just" eaLnBrk="0" hangingPunct="0">
              <a:spcBef>
                <a:spcPts val="1800"/>
              </a:spcBef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To find the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-intercept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(where the line crosses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the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-axis), substitute </a:t>
            </a:r>
          </a:p>
          <a:p>
            <a:pPr marL="533400" indent="-533400" algn="just" eaLnBrk="0" hangingPunct="0">
              <a:spcBef>
                <a:spcPts val="0"/>
              </a:spcBef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0 and solve for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FE7F2"/>
              </a:clrFrom>
              <a:clrTo>
                <a:srgbClr val="EFE7F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1773816"/>
            <a:ext cx="2761488" cy="278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general, the intercepts are easy to find because substituting 0 for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x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i="1" dirty="0">
                <a:solidFill>
                  <a:srgbClr val="C00000"/>
                </a:solidFill>
                <a:latin typeface="Calibri" pitchFamily="34" charset="0"/>
              </a:rPr>
              <a:t>y</a:t>
            </a:r>
            <a:r>
              <a:rPr lang="en-US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leads to an easy solution for the other variable. However, when the intercepts result in a point with fractional (or decimal) coordinates and estimation is involved, then a third point that satisfies the equation should be found to verify that the line is graphed correctly.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304800" y="182880"/>
            <a:ext cx="85344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1349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Graph       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-intercept and the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525129"/>
              </p:ext>
            </p:extLst>
          </p:nvPr>
        </p:nvGraphicFramePr>
        <p:xfrm>
          <a:off x="914400" y="3276600"/>
          <a:ext cx="2806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7560" imgH="420480" progId="Equation.DSMT4">
                  <p:embed/>
                </p:oleObj>
              </mc:Choice>
              <mc:Fallback>
                <p:oleObj name="Equation" r:id="rId2" imgW="2797560" imgH="4204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76600"/>
                        <a:ext cx="2806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15062"/>
              </p:ext>
            </p:extLst>
          </p:nvPr>
        </p:nvGraphicFramePr>
        <p:xfrm>
          <a:off x="2755900" y="3794125"/>
          <a:ext cx="914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5040" imgH="329040" progId="Equation.DSMT4">
                  <p:embed/>
                </p:oleObj>
              </mc:Choice>
              <mc:Fallback>
                <p:oleObj name="Equation" r:id="rId4" imgW="90504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3794125"/>
                        <a:ext cx="914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8919008"/>
              </p:ext>
            </p:extLst>
          </p:nvPr>
        </p:nvGraphicFramePr>
        <p:xfrm>
          <a:off x="2933700" y="4244975"/>
          <a:ext cx="73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2160" imgH="329040" progId="Equation.DSMT4">
                  <p:embed/>
                </p:oleObj>
              </mc:Choice>
              <mc:Fallback>
                <p:oleObj name="Equation" r:id="rId6" imgW="722160" imgH="32904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4244975"/>
                        <a:ext cx="736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47014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(0, 3)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4471892"/>
              </p:ext>
            </p:extLst>
          </p:nvPr>
        </p:nvGraphicFramePr>
        <p:xfrm>
          <a:off x="5308600" y="3160713"/>
          <a:ext cx="2832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5920" imgH="594000" progId="Equation.DSMT4">
                  <p:embed/>
                </p:oleObj>
              </mc:Choice>
              <mc:Fallback>
                <p:oleObj name="Equation" r:id="rId8" imgW="2815920" imgH="59400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160713"/>
                        <a:ext cx="2832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0732503"/>
              </p:ext>
            </p:extLst>
          </p:nvPr>
        </p:nvGraphicFramePr>
        <p:xfrm>
          <a:off x="7378700" y="381635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0520" imgH="264960" progId="Equation.DSMT4">
                  <p:embed/>
                </p:oleObj>
              </mc:Choice>
              <mc:Fallback>
                <p:oleObj name="Equation" r:id="rId10" imgW="740520" imgH="26496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81635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5180441" y="4724400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(9, 0)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44076"/>
              </p:ext>
            </p:extLst>
          </p:nvPr>
        </p:nvGraphicFramePr>
        <p:xfrm>
          <a:off x="1479550" y="1146596"/>
          <a:ext cx="140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8600" imgH="329040" progId="Equation.DSMT4">
                  <p:embed/>
                </p:oleObj>
              </mc:Choice>
              <mc:Fallback>
                <p:oleObj name="Equation" r:id="rId12" imgW="1398600" imgH="32904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146596"/>
                        <a:ext cx="1409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3"/>
          <p:cNvSpPr txBox="1">
            <a:spLocks/>
          </p:cNvSpPr>
          <p:nvPr/>
        </p:nvSpPr>
        <p:spPr>
          <a:xfrm>
            <a:off x="457200" y="26139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4953000" y="26368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Using Intercepts to Graph Linear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Plot the two intercepts and draw the line that contains them. </a:t>
            </a:r>
          </a:p>
          <a:p>
            <a:endParaRPr lang="en-US" dirty="0"/>
          </a:p>
        </p:txBody>
      </p:sp>
      <p:pic>
        <p:nvPicPr>
          <p:cNvPr id="552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286000"/>
            <a:ext cx="3255264" cy="326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20929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232410"/>
              </p:ext>
            </p:extLst>
          </p:nvPr>
        </p:nvGraphicFramePr>
        <p:xfrm>
          <a:off x="654050" y="347345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2320" imgH="594000" progId="Equation.DSMT4">
                  <p:embed/>
                </p:oleObj>
              </mc:Choice>
              <mc:Fallback>
                <p:oleObj name="Equation" r:id="rId2" imgW="3172320" imgH="594000" progId="Equation.DSMT4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47345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4931926"/>
              </p:ext>
            </p:extLst>
          </p:nvPr>
        </p:nvGraphicFramePr>
        <p:xfrm>
          <a:off x="2819400" y="4597400"/>
          <a:ext cx="1054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2200" imgH="329040" progId="Equation.DSMT4">
                  <p:embed/>
                </p:oleObj>
              </mc:Choice>
              <mc:Fallback>
                <p:oleObj name="Equation" r:id="rId4" imgW="1042200" imgH="329040" progId="Equation.DSMT4">
                  <p:embed/>
                  <p:pic>
                    <p:nvPicPr>
                      <p:cNvPr id="0" name="Picture 2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597400"/>
                        <a:ext cx="1054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63673" y="5234869"/>
            <a:ext cx="3855927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(0,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6) </a:t>
            </a:r>
            <a:r>
              <a:rPr lang="en-US" sz="2800" dirty="0"/>
              <a:t>is the </a:t>
            </a:r>
            <a:r>
              <a:rPr lang="en-US" sz="2800" i="1" dirty="0"/>
              <a:t>y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985330"/>
              </p:ext>
            </p:extLst>
          </p:nvPr>
        </p:nvGraphicFramePr>
        <p:xfrm>
          <a:off x="4953000" y="3505200"/>
          <a:ext cx="318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2320" imgH="594000" progId="Equation.DSMT4">
                  <p:embed/>
                </p:oleObj>
              </mc:Choice>
              <mc:Fallback>
                <p:oleObj name="Equation" r:id="rId6" imgW="3172320" imgH="594000" progId="Equation.DSMT4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3187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872089"/>
              </p:ext>
            </p:extLst>
          </p:nvPr>
        </p:nvGraphicFramePr>
        <p:xfrm>
          <a:off x="7302500" y="4660900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58520" imgH="264960" progId="Equation.DSMT4">
                  <p:embed/>
                </p:oleObj>
              </mc:Choice>
              <mc:Fallback>
                <p:oleObj name="Equation" r:id="rId8" imgW="758520" imgH="264960" progId="Equation.DSMT4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4660900"/>
                        <a:ext cx="77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756149" y="5234869"/>
            <a:ext cx="3658759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33400" indent="-533400" algn="just"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(4, 0) </a:t>
            </a:r>
            <a:r>
              <a:rPr lang="en-US" sz="2800" dirty="0"/>
              <a:t>is the </a:t>
            </a:r>
            <a:r>
              <a:rPr lang="en-US" sz="2800" i="1" dirty="0"/>
              <a:t>x</a:t>
            </a:r>
            <a:r>
              <a:rPr lang="en-US" sz="2800" dirty="0"/>
              <a:t>-intercept.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639728"/>
              </p:ext>
            </p:extLst>
          </p:nvPr>
        </p:nvGraphicFramePr>
        <p:xfrm>
          <a:off x="7061200" y="4181475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78560" imgH="264960" progId="Equation.DSMT4">
                  <p:embed/>
                </p:oleObj>
              </mc:Choice>
              <mc:Fallback>
                <p:oleObj name="Equation" r:id="rId10" imgW="1078560" imgH="264960" progId="Equation.DSMT4">
                  <p:embed/>
                  <p:pic>
                    <p:nvPicPr>
                      <p:cNvPr id="0" name="Picture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1200" y="4181475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1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Graph                        </a:t>
            </a:r>
            <a:r>
              <a:rPr lang="en-US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-intercept. </a:t>
            </a:r>
          </a:p>
          <a:p>
            <a:endParaRPr lang="en-US" dirty="0"/>
          </a:p>
        </p:txBody>
      </p: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281436"/>
              </p:ext>
            </p:extLst>
          </p:nvPr>
        </p:nvGraphicFramePr>
        <p:xfrm>
          <a:off x="1521881" y="1219200"/>
          <a:ext cx="176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55360" imgH="329040" progId="Equation.DSMT4">
                  <p:embed/>
                </p:oleObj>
              </mc:Choice>
              <mc:Fallback>
                <p:oleObj name="Equation" r:id="rId12" imgW="1755360" imgH="32904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881" y="1219200"/>
                        <a:ext cx="176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1404467"/>
              </p:ext>
            </p:extLst>
          </p:nvPr>
        </p:nvGraphicFramePr>
        <p:xfrm>
          <a:off x="2527300" y="4146550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3880" imgH="329040" progId="Equation.DSMT4">
                  <p:embed/>
                </p:oleObj>
              </mc:Choice>
              <mc:Fallback>
                <p:oleObj name="Equation" r:id="rId14" imgW="1343880" imgH="329040" progId="Equation.DSMT4">
                  <p:embed/>
                  <p:pic>
                    <p:nvPicPr>
                      <p:cNvPr id="0" name="Picture 2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4146550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3"/>
          <p:cNvSpPr txBox="1">
            <a:spLocks/>
          </p:cNvSpPr>
          <p:nvPr/>
        </p:nvSpPr>
        <p:spPr>
          <a:xfrm>
            <a:off x="457200" y="2690156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y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3"/>
          <p:cNvSpPr txBox="1">
            <a:spLocks/>
          </p:cNvSpPr>
          <p:nvPr/>
        </p:nvSpPr>
        <p:spPr>
          <a:xfrm>
            <a:off x="4724400" y="2713087"/>
            <a:ext cx="3505200" cy="48731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</a:pPr>
            <a:r>
              <a:rPr lang="en-US" dirty="0"/>
              <a:t>Find the </a:t>
            </a:r>
            <a:r>
              <a:rPr lang="en-US" i="1" dirty="0"/>
              <a:t>x</a:t>
            </a:r>
            <a:r>
              <a:rPr lang="en-US" dirty="0"/>
              <a:t>‑intercept: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Using Intercepts to Graph Linear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Plot the two intercepts and draw the line that contains them.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286000"/>
            <a:ext cx="3282696" cy="3282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142597"/>
            <a:ext cx="8229600" cy="21336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Graph                    </a:t>
            </a:r>
            <a:r>
              <a:rPr lang="en-US" i="0" dirty="0">
                <a:solidFill>
                  <a:schemeClr val="tx1"/>
                </a:solidFill>
              </a:rPr>
              <a:t>by locating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-intercept and the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-intercept. </a:t>
            </a:r>
          </a:p>
          <a:p>
            <a:pPr>
              <a:spcBef>
                <a:spcPts val="36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955427"/>
              </p:ext>
            </p:extLst>
          </p:nvPr>
        </p:nvGraphicFramePr>
        <p:xfrm>
          <a:off x="1905000" y="3647017"/>
          <a:ext cx="322421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18040" imgH="329040" progId="Equation.DSMT4">
                  <p:embed/>
                </p:oleObj>
              </mc:Choice>
              <mc:Fallback>
                <p:oleObj name="Equation" r:id="rId2" imgW="3218040" imgH="329040" progId="Equation.DSMT4">
                  <p:embed/>
                  <p:pic>
                    <p:nvPicPr>
                      <p:cNvPr id="0" name="Picture 9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647017"/>
                        <a:ext cx="3224212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743200" y="3808412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7617056"/>
              </p:ext>
            </p:extLst>
          </p:nvPr>
        </p:nvGraphicFramePr>
        <p:xfrm>
          <a:off x="1524000" y="1277745"/>
          <a:ext cx="1422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7960" imgH="329040" progId="Equation.DSMT4">
                  <p:embed/>
                </p:oleObj>
              </mc:Choice>
              <mc:Fallback>
                <p:oleObj name="Equation" r:id="rId4" imgW="1407960" imgH="329040" progId="Equation.DSMT4">
                  <p:embed/>
                  <p:pic>
                    <p:nvPicPr>
                      <p:cNvPr id="0" name="Picture 9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7745"/>
                        <a:ext cx="1422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2971397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y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6262309"/>
              </p:ext>
            </p:extLst>
          </p:nvPr>
        </p:nvGraphicFramePr>
        <p:xfrm>
          <a:off x="1460500" y="4024313"/>
          <a:ext cx="31988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87440" imgH="291960" progId="Equation.DSMT4">
                  <p:embed/>
                </p:oleObj>
              </mc:Choice>
              <mc:Fallback>
                <p:oleObj name="Equation" r:id="rId6" imgW="3187440" imgH="291960" progId="Equation.DSMT4">
                  <p:embed/>
                  <p:pic>
                    <p:nvPicPr>
                      <p:cNvPr id="0" name="Picture 9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024313"/>
                        <a:ext cx="319881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2888235"/>
              </p:ext>
            </p:extLst>
          </p:nvPr>
        </p:nvGraphicFramePr>
        <p:xfrm>
          <a:off x="1955800" y="4792663"/>
          <a:ext cx="3643313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32040" imgH="380880" progId="Equation.DSMT4">
                  <p:embed/>
                </p:oleObj>
              </mc:Choice>
              <mc:Fallback>
                <p:oleObj name="Equation" r:id="rId8" imgW="3632040" imgH="380880" progId="Equation.DSMT4">
                  <p:embed/>
                  <p:pic>
                    <p:nvPicPr>
                      <p:cNvPr id="0" name="Picture 9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4792663"/>
                        <a:ext cx="3643313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3505200"/>
            <a:ext cx="381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Symbol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3494214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3476597" y="3907715"/>
            <a:ext cx="102187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5</a:t>
            </a:r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7" name="TextBox 16"/>
          <p:cNvSpPr txBox="1"/>
          <p:nvPr/>
        </p:nvSpPr>
        <p:spPr>
          <a:xfrm>
            <a:off x="3581400" y="4217313"/>
            <a:ext cx="8939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1</a:t>
            </a:r>
            <a:endParaRPr lang="en-US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1387" y="4745566"/>
            <a:ext cx="850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(0, </a:t>
            </a:r>
            <a:r>
              <a:rPr lang="en-US" sz="20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1)</a:t>
            </a:r>
            <a:endParaRPr lang="en-US" sz="2000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1BCFBE3-B4C2-4974-E431-0A8FC71EAF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9832554"/>
              </p:ext>
            </p:extLst>
          </p:nvPr>
        </p:nvGraphicFramePr>
        <p:xfrm>
          <a:off x="1330362" y="4372276"/>
          <a:ext cx="31988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291960" progId="Equation.DSMT4">
                  <p:embed/>
                </p:oleObj>
              </mc:Choice>
              <mc:Fallback>
                <p:oleObj name="Equation" r:id="rId10" imgW="318744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62" y="4372276"/>
                        <a:ext cx="319881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4">
            <a:extLst>
              <a:ext uri="{FF2B5EF4-FFF2-40B4-BE49-F238E27FC236}">
                <a16:creationId xmlns:a16="http://schemas.microsoft.com/office/drawing/2014/main" id="{9E3A1DDC-1FCE-E54A-1458-1A4D677800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226467"/>
              </p:ext>
            </p:extLst>
          </p:nvPr>
        </p:nvGraphicFramePr>
        <p:xfrm>
          <a:off x="697772" y="2905760"/>
          <a:ext cx="31083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98520" imgH="291960" progId="Equation.DSMT4">
                  <p:embed/>
                </p:oleObj>
              </mc:Choice>
              <mc:Fallback>
                <p:oleObj name="Equation" r:id="rId2" imgW="309852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772" y="2905760"/>
                        <a:ext cx="3108325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A9D2E85F-0A00-E6BB-2809-CCAE52F41C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721116"/>
              </p:ext>
            </p:extLst>
          </p:nvPr>
        </p:nvGraphicFramePr>
        <p:xfrm>
          <a:off x="628819" y="2514600"/>
          <a:ext cx="3376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5280" imgH="291960" progId="Equation.DSMT4">
                  <p:embed/>
                </p:oleObj>
              </mc:Choice>
              <mc:Fallback>
                <p:oleObj name="Equation" r:id="rId4" imgW="3365280" imgH="29196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819" y="2514600"/>
                        <a:ext cx="3376612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</a:t>
            </a:r>
            <a:r>
              <a:rPr lang="en-US" dirty="0"/>
              <a:t>Using Intercepts to Graph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219200"/>
            <a:ext cx="31624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Find the </a:t>
            </a:r>
            <a:r>
              <a:rPr lang="en-US" sz="2800" i="1" dirty="0"/>
              <a:t>x</a:t>
            </a:r>
            <a:r>
              <a:rPr lang="en-US" sz="2800" dirty="0"/>
              <a:t>-intercept: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171658"/>
              </p:ext>
            </p:extLst>
          </p:nvPr>
        </p:nvGraphicFramePr>
        <p:xfrm>
          <a:off x="986948" y="1943131"/>
          <a:ext cx="3519488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04960" imgH="380880" progId="Equation.DSMT4">
                  <p:embed/>
                </p:oleObj>
              </mc:Choice>
              <mc:Fallback>
                <p:oleObj name="Equation" r:id="rId6" imgW="3504960" imgH="380880" progId="Equation.DSMT4">
                  <p:embed/>
                  <p:pic>
                    <p:nvPicPr>
                      <p:cNvPr id="0" name="Picture 2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948" y="1943131"/>
                        <a:ext cx="3519488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>
            <a:off x="1889507" y="2156611"/>
            <a:ext cx="54864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998543"/>
              </p:ext>
            </p:extLst>
          </p:nvPr>
        </p:nvGraphicFramePr>
        <p:xfrm>
          <a:off x="1034304" y="3442858"/>
          <a:ext cx="34401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428280" imgH="365400" progId="Equation.DSMT4">
                  <p:embed/>
                </p:oleObj>
              </mc:Choice>
              <mc:Fallback>
                <p:oleObj name="Equation" r:id="rId8" imgW="3428280" imgH="365400" progId="Equation.DSMT4">
                  <p:embed/>
                  <p:pic>
                    <p:nvPicPr>
                      <p:cNvPr id="0" name="Picture 2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4304" y="3442858"/>
                        <a:ext cx="344011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34788" y="4092411"/>
            <a:ext cx="80234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Plot the two intercepts and draw the line that contains them.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09277" y="1852022"/>
            <a:ext cx="366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2721040" y="2375335"/>
            <a:ext cx="11604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200" dirty="0">
                <a:solidFill>
                  <a:srgbClr val="FF0000"/>
                </a:solidFill>
              </a:rPr>
              <a:t> 0 </a:t>
            </a:r>
            <a:r>
              <a:rPr lang="en-US" sz="2200" dirty="0"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2910016" y="2776805"/>
            <a:ext cx="7328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>
                <a:solidFill>
                  <a:srgbClr val="FF0000"/>
                </a:solidFill>
              </a:rPr>
              <a:t>x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>
                <a:latin typeface="Symbol" charset="2"/>
                <a:cs typeface="Symbol" charset="2"/>
              </a:rPr>
              <a:t>=</a:t>
            </a:r>
            <a:r>
              <a:rPr lang="en-US" sz="2200" dirty="0">
                <a:solidFill>
                  <a:srgbClr val="FF0000"/>
                </a:solidFill>
              </a:rPr>
              <a:t> 5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1167165" y="3380917"/>
            <a:ext cx="77592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(5, 0)</a:t>
            </a:r>
            <a:endParaRPr lang="en-US" sz="2200" dirty="0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05E7660-F564-511A-BAE3-1DAE4D2C9DD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31526" y="1066202"/>
            <a:ext cx="3019846" cy="306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499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Graphing Horizontal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612216"/>
              </p:ext>
            </p:extLst>
          </p:nvPr>
        </p:nvGraphicFramePr>
        <p:xfrm>
          <a:off x="533400" y="4114800"/>
          <a:ext cx="4876800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4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0729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/>
              <a:t>(or 0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4).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x</a:t>
            </a:r>
            <a:r>
              <a:rPr lang="en-US" sz="2800" dirty="0"/>
              <a:t>; for example, –3, 3, and 5.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y </a:t>
            </a:r>
            <a:r>
              <a:rPr lang="en-US" sz="2800" dirty="0">
                <a:latin typeface="Symbol" charset="2"/>
                <a:cs typeface="Symbol" charset="2"/>
              </a:rPr>
              <a:t>= </a:t>
            </a:r>
            <a:r>
              <a:rPr lang="en-US" sz="2800" dirty="0"/>
              <a:t>4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horizontal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28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36688" y="494251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1028062" y="535802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5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334747" y="4547132"/>
            <a:ext cx="14866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8334" y="4977658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28334" y="5365212"/>
            <a:ext cx="13584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0(</a:t>
            </a:r>
            <a:r>
              <a:rPr lang="en-US" sz="2000" dirty="0">
                <a:solidFill>
                  <a:srgbClr val="FF0000"/>
                </a:solidFill>
              </a:rPr>
              <a:t>5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67134" y="4527012"/>
            <a:ext cx="3129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4969456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5365212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667000"/>
            <a:ext cx="3319272" cy="3311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215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Graphing Vertical Lines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86958"/>
              </p:ext>
            </p:extLst>
          </p:nvPr>
        </p:nvGraphicFramePr>
        <p:xfrm>
          <a:off x="569162" y="4129177"/>
          <a:ext cx="4876800" cy="1731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6564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x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 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66800"/>
            <a:ext cx="8229600" cy="30623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 the line </a:t>
            </a:r>
            <a:r>
              <a:rPr lang="en-US" sz="2800" i="1" dirty="0">
                <a:solidFill>
                  <a:srgbClr val="0000FF"/>
                </a:solidFill>
              </a:rPr>
              <a:t>x </a:t>
            </a:r>
            <a:r>
              <a:rPr lang="en-US" sz="2800" dirty="0">
                <a:solidFill>
                  <a:srgbClr val="0000FF"/>
                </a:solidFill>
                <a:latin typeface="Symbol" charset="2"/>
                <a:cs typeface="Symbol" charset="2"/>
              </a:rPr>
              <a:t>= -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/>
              <a:t>(or 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</a:t>
            </a:r>
            <a:r>
              <a:rPr lang="en-US" sz="2800" dirty="0"/>
              <a:t> 0</a:t>
            </a:r>
            <a:r>
              <a:rPr lang="en-US" sz="2800" i="1" dirty="0"/>
              <a:t>y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-</a:t>
            </a:r>
            <a:r>
              <a:rPr lang="en-US" sz="2800" dirty="0"/>
              <a:t>2).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Choose three values for </a:t>
            </a:r>
            <a:r>
              <a:rPr lang="en-US" sz="2800" i="1" dirty="0"/>
              <a:t>y</a:t>
            </a:r>
            <a:r>
              <a:rPr lang="en-US" sz="2800" dirty="0"/>
              <a:t>; for example, –4, 0, and 2. As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indicated in the following table,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= -</a:t>
            </a:r>
            <a:r>
              <a:rPr lang="en-US" sz="2800" dirty="0"/>
              <a:t>2 in each case. The graph is a </a:t>
            </a:r>
          </a:p>
          <a:p>
            <a:pPr indent="-533400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vertical line.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55999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5016394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48973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59601" y="4578676"/>
            <a:ext cx="16369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4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62963" y="5035080"/>
            <a:ext cx="14891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58477" y="5482538"/>
            <a:ext cx="1498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0(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 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03014" y="456675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  <a:latin typeface="Calibri"/>
                <a:cs typeface="Calibri"/>
              </a:rPr>
              <a:t>4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66332" y="50239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66332" y="5481158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27306" y="2734574"/>
            <a:ext cx="3273552" cy="3251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372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533400" indent="-5334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Standard Form of a Linear Equation</a:t>
            </a:r>
            <a:r>
              <a:rPr lang="en-US" i="1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equation of the form </a:t>
            </a:r>
          </a:p>
          <a:p>
            <a:pPr marL="533400" indent="-5334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Ax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By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real numbers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are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not both equal to 0,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standard form of 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linear equation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Horizontal and Vertical Lines</a:t>
            </a: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For real numbers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the graph of</a:t>
            </a:r>
          </a:p>
          <a:p>
            <a:pPr marL="12700" indent="-12700" eaLnBrk="0" hangingPunct="0"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   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horizontal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and  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=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vertical line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514600"/>
            <a:ext cx="2743200" cy="2761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39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2524660"/>
            <a:ext cx="2743200" cy="2761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56098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Note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7172" name="Rectangle 4"/>
          <p:cNvSpPr>
            <a:spLocks/>
          </p:cNvSpPr>
          <p:nvPr/>
        </p:nvSpPr>
        <p:spPr bwMode="auto">
          <a:xfrm>
            <a:off x="457200" y="1981200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 eaLnBrk="0" hangingPunct="0">
              <a:lnSpc>
                <a:spcPct val="90000"/>
              </a:lnSpc>
              <a:spcBef>
                <a:spcPct val="20000"/>
              </a:spcBef>
              <a:buFont typeface="Courier New" pitchFamily="49" charset="0"/>
              <a:buNone/>
            </a:pPr>
            <a:endParaRPr lang="en-US" sz="2800" i="1">
              <a:latin typeface="Calibri" pitchFamily="34" charset="0"/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57200" y="1280160"/>
            <a:ext cx="8229600" cy="15573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Note that in the standard form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Ax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By </a:t>
            </a:r>
            <a:r>
              <a:rPr lang="en-US" sz="28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may be positive, negative, or 0, but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cannot </a:t>
            </a:r>
          </a:p>
          <a:p>
            <a:pPr marL="533400" indent="-533400" algn="just"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both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equal 0.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Graphing a Linear Equation in Two Variables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any two points that satisfy the equation.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(Choose values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that lead to values that are easily calculated for the other variable. Remember that there are an infinite number of choices for either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Once a value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is chosen, the corresponding value for the other variable is found by substituting into the equation.)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61963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Plot these two points on a Cartesian coordinate system.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Graphing a Linear Equation in 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65150" indent="-514350" eaLnBrk="0" hangingPunct="0">
              <a:buFont typeface="+mj-lt"/>
              <a:buAutoNum type="arabicPeriod" startAt="3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Draw a line through these two points. (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Every point on that line will satisfy the equation.) </a:t>
            </a:r>
          </a:p>
          <a:p>
            <a:pPr marL="565150" indent="-514350" eaLnBrk="0" hangingPunct="0">
              <a:buFont typeface="+mj-lt"/>
              <a:buAutoNum type="arabicPeriod" startAt="4"/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To check: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Locate a third point that satisfies the equation, and check to see that it does indeed lie on the line.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Graphing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663556" name="Group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68824"/>
              </p:ext>
            </p:extLst>
          </p:nvPr>
        </p:nvGraphicFramePr>
        <p:xfrm>
          <a:off x="533400" y="3048000"/>
          <a:ext cx="4876800" cy="2036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9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x        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=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59283" marR="159283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Substitute −1, 0, and 1 for </a:t>
            </a:r>
            <a:r>
              <a:rPr lang="en-US" sz="2800" i="1" dirty="0"/>
              <a:t>x</a:t>
            </a:r>
            <a:r>
              <a:rPr lang="en-US" sz="2800" dirty="0"/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849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849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2527300" y="3581400"/>
            <a:ext cx="1101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27300" y="41148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27300" y="4572000"/>
            <a:ext cx="9605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=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95800" y="35814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6332" y="41148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66332" y="45720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29563"/>
              </p:ext>
            </p:extLst>
          </p:nvPr>
        </p:nvGraphicFramePr>
        <p:xfrm>
          <a:off x="1676400" y="140970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7680" imgH="329040" progId="Equation.DSMT4">
                  <p:embed/>
                </p:oleObj>
              </mc:Choice>
              <mc:Fallback>
                <p:oleObj name="Equation" r:id="rId2" imgW="87768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09700"/>
                        <a:ext cx="88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95" name="Picture 5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1752600"/>
            <a:ext cx="3310128" cy="3325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a Linear Equation in Two Variables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80160"/>
            <a:ext cx="8229600" cy="2754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Graph:</a:t>
            </a:r>
            <a:r>
              <a:rPr lang="en-US" sz="2800" b="1" dirty="0"/>
              <a:t> </a:t>
            </a:r>
            <a:r>
              <a:rPr lang="en-US" sz="2800" dirty="0"/>
              <a:t> </a:t>
            </a:r>
          </a:p>
          <a:p>
            <a:pPr marL="533400" indent="-533400" algn="just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dirty="0"/>
              <a:t>Solution </a:t>
            </a:r>
          </a:p>
          <a:p>
            <a:r>
              <a:rPr lang="en-US" sz="2800" dirty="0"/>
              <a:t>Make a table with headings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and, whenever possible, </a:t>
            </a:r>
            <a:r>
              <a:rPr lang="en-US" sz="2800" b="1" dirty="0"/>
              <a:t>choose values for </a:t>
            </a:r>
            <a:r>
              <a:rPr lang="en-US" sz="2800" b="1" i="1" dirty="0"/>
              <a:t>x </a:t>
            </a:r>
            <a:r>
              <a:rPr lang="en-US" sz="2800" b="1" dirty="0"/>
              <a:t>or </a:t>
            </a:r>
            <a:r>
              <a:rPr lang="en-US" sz="2800" b="1" i="1" dirty="0"/>
              <a:t>y </a:t>
            </a:r>
            <a:r>
              <a:rPr lang="en-US" sz="2800" b="1" dirty="0"/>
              <a:t>that lead to values that are easily calculated for the other variable. </a:t>
            </a:r>
            <a:r>
              <a:rPr lang="en-US" sz="2800" dirty="0"/>
              <a:t>(Values chosen for </a:t>
            </a:r>
            <a:r>
              <a:rPr lang="en-US" sz="2800" i="1" dirty="0"/>
              <a:t>x </a:t>
            </a:r>
            <a:r>
              <a:rPr lang="en-US" sz="2800" dirty="0"/>
              <a:t>and </a:t>
            </a:r>
            <a:r>
              <a:rPr lang="en-US" sz="2800" i="1" dirty="0"/>
              <a:t>y </a:t>
            </a:r>
            <a:r>
              <a:rPr lang="en-US" sz="2800" dirty="0"/>
              <a:t>are red and bolded.)</a:t>
            </a:r>
          </a:p>
        </p:txBody>
      </p:sp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957326"/>
              </p:ext>
            </p:extLst>
          </p:nvPr>
        </p:nvGraphicFramePr>
        <p:xfrm>
          <a:off x="1676400" y="1435398"/>
          <a:ext cx="1574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3120" imgH="329040" progId="Equation.DSMT4">
                  <p:embed/>
                </p:oleObj>
              </mc:Choice>
              <mc:Fallback>
                <p:oleObj name="Equation" r:id="rId2" imgW="1563120" imgH="32904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435398"/>
                        <a:ext cx="1574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009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a Linear Equation in Two Variables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97" name="Group 4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9385774"/>
              </p:ext>
            </p:extLst>
          </p:nvPr>
        </p:nvGraphicFramePr>
        <p:xfrm>
          <a:off x="457200" y="1338896"/>
          <a:ext cx="4648200" cy="3385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3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6          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70268" marR="170268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4519705" y="3841750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592" imgH="609233" progId="Equation.DSMT4">
                  <p:embed/>
                </p:oleObj>
              </mc:Choice>
              <mc:Fallback>
                <p:oleObj name="Equation" r:id="rId2" imgW="190592" imgH="609233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9705" y="3841750"/>
                        <a:ext cx="1905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88187" y="3841750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261" imgH="609233" progId="Equation.DSMT4">
                  <p:embed/>
                </p:oleObj>
              </mc:Choice>
              <mc:Fallback>
                <p:oleObj name="Equation" r:id="rId4" imgW="203261" imgH="609233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187" y="3841750"/>
                        <a:ext cx="203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832533" y="1981200"/>
            <a:ext cx="314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14041" y="1981200"/>
            <a:ext cx="14884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700" y="19812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762000" y="2578100"/>
            <a:ext cx="4555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30520" y="2578100"/>
            <a:ext cx="16554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2(</a:t>
            </a:r>
            <a:r>
              <a:rPr lang="en-US" sz="2000" dirty="0">
                <a:solidFill>
                  <a:srgbClr val="FF0000"/>
                </a:solidFill>
                <a:latin typeface="Symbol" pitchFamily="82" charset="2"/>
              </a:rPr>
              <a:t>-</a:t>
            </a:r>
            <a:r>
              <a:rPr lang="en-US" sz="2000" dirty="0">
                <a:solidFill>
                  <a:srgbClr val="FF0000"/>
                </a:solidFill>
              </a:rPr>
              <a:t>3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</a:t>
            </a:r>
            <a:r>
              <a:rPr lang="en-US" sz="2000" i="1" dirty="0">
                <a:solidFill>
                  <a:srgbClr val="000000"/>
                </a:solidFill>
              </a:rPr>
              <a:t>y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57700" y="25781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4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832532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996456" y="3200400"/>
            <a:ext cx="15236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</a:rPr>
              <a:t>2</a:t>
            </a: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3(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6</a:t>
            </a:r>
            <a:endParaRPr lang="en-US" sz="20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57700" y="3200400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12323"/>
              </p:ext>
            </p:extLst>
          </p:nvPr>
        </p:nvGraphicFramePr>
        <p:xfrm>
          <a:off x="2014538" y="3790950"/>
          <a:ext cx="14859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1680" imgH="694800" progId="Equation.DSMT4">
                  <p:embed/>
                </p:oleObj>
              </mc:Choice>
              <mc:Fallback>
                <p:oleObj name="Equation" r:id="rId6" imgW="1471680" imgH="694800" progId="Equation.DSMT4">
                  <p:embed/>
                  <p:pic>
                    <p:nvPicPr>
                      <p:cNvPr id="0" name="Picture 7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538" y="3790950"/>
                        <a:ext cx="14859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544" name="Picture 77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86400" y="1371600"/>
            <a:ext cx="3264408" cy="3264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a Linear Equation in Two Variables</a:t>
            </a:r>
          </a:p>
        </p:txBody>
      </p:sp>
      <p:graphicFrame>
        <p:nvGraphicFramePr>
          <p:cNvPr id="662533" name="Group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581357"/>
              </p:ext>
            </p:extLst>
          </p:nvPr>
        </p:nvGraphicFramePr>
        <p:xfrm>
          <a:off x="594360" y="3428999"/>
          <a:ext cx="4663440" cy="1890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30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=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2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  <a:latin typeface="Symbol" charset="2"/>
                          <a:cs typeface="Symbol" charset="2"/>
                        </a:rPr>
                        <a:t>+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1                    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y</a:t>
                      </a:r>
                      <a:endParaRPr kumimoji="0" 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161894" marR="161894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862" imgH="792656" progId="Equation.DSMT4">
                  <p:embed/>
                </p:oleObj>
              </mc:Choice>
              <mc:Fallback>
                <p:oleObj name="Equation" r:id="rId2" imgW="457862" imgH="79265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3400" lvl="0" indent="-533400">
              <a:spcBef>
                <a:spcPct val="20000"/>
              </a:spcBef>
              <a:defRPr/>
            </a:pPr>
            <a:r>
              <a:rPr lang="en-US" sz="2800" dirty="0"/>
              <a:t>Graph: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33400" marR="0" lvl="0" indent="-5334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Solving the equation for </a:t>
            </a:r>
            <a:r>
              <a:rPr lang="en-US" sz="2800" i="1" dirty="0"/>
              <a:t>x</a:t>
            </a:r>
            <a:r>
              <a:rPr lang="en-US" sz="2800" dirty="0"/>
              <a:t> gives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. Substitute 0,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2 for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9906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3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9906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5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2214090" y="39327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14090" y="43772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14090" y="4847107"/>
            <a:ext cx="13568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i="1" dirty="0">
                <a:solidFill>
                  <a:srgbClr val="000000"/>
                </a:solidFill>
              </a:rPr>
              <a:t>x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=</a:t>
            </a:r>
            <a:r>
              <a:rPr lang="en-US" sz="2000" dirty="0">
                <a:solidFill>
                  <a:srgbClr val="000000"/>
                </a:solidFill>
              </a:rPr>
              <a:t> 2(</a:t>
            </a:r>
            <a:r>
              <a:rPr lang="en-US" sz="2000" dirty="0">
                <a:solidFill>
                  <a:srgbClr val="FF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) </a:t>
            </a:r>
            <a:r>
              <a:rPr lang="en-US" sz="200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sz="2000" dirty="0">
                <a:solidFill>
                  <a:srgbClr val="000000"/>
                </a:solidFill>
              </a:rPr>
              <a:t> 1</a:t>
            </a:r>
            <a:endParaRPr lang="en-US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381500" y="39327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381500" y="43772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81500" y="4847107"/>
            <a:ext cx="3145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</a:pPr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en-US" sz="2000" dirty="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1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348437"/>
              </p:ext>
            </p:extLst>
          </p:nvPr>
        </p:nvGraphicFramePr>
        <p:xfrm>
          <a:off x="1727420" y="1406104"/>
          <a:ext cx="1371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62240" imgH="329040" progId="Equation.DSMT4">
                  <p:embed/>
                </p:oleObj>
              </mc:Choice>
              <mc:Fallback>
                <p:oleObj name="Equation" r:id="rId4" imgW="1362240" imgH="329040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420" y="1406104"/>
                        <a:ext cx="1371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318449"/>
              </p:ext>
            </p:extLst>
          </p:nvPr>
        </p:nvGraphicFramePr>
        <p:xfrm>
          <a:off x="5093870" y="2420471"/>
          <a:ext cx="1435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5960" imgH="329040" progId="Equation.DSMT4">
                  <p:embed/>
                </p:oleObj>
              </mc:Choice>
              <mc:Fallback>
                <p:oleObj name="Equation" r:id="rId6" imgW="1425960" imgH="329040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3870" y="2420471"/>
                        <a:ext cx="1435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3685" name="Picture 67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54511" y="2818504"/>
            <a:ext cx="3070432" cy="307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1039</Words>
  <Application>Microsoft Office PowerPoint</Application>
  <PresentationFormat>On-screen Show (4:3)</PresentationFormat>
  <Paragraphs>146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4.2</vt:lpstr>
      <vt:lpstr>Definition: Standard Form of a Linear Equation </vt:lpstr>
      <vt:lpstr>Note</vt:lpstr>
      <vt:lpstr>Procedure: Graphing a Linear Equation in Two Variables</vt:lpstr>
      <vt:lpstr>Procedure: Graphing a Linear Equation in Two Variables (cont.)</vt:lpstr>
      <vt:lpstr>Example 1: Graphing a Linear Equation in Two Variables</vt:lpstr>
      <vt:lpstr>Example 2: Graphing a Linear Equation in Two Variables</vt:lpstr>
      <vt:lpstr>Example 2: Graphing a Linear Equation in Two Variables (cont.)</vt:lpstr>
      <vt:lpstr>Example 3: Graphing a Linear Equation in Two Variables</vt:lpstr>
      <vt:lpstr>Procedure: Intercepts </vt:lpstr>
      <vt:lpstr>Note</vt:lpstr>
      <vt:lpstr>Example 4: Using Intercepts to Graph Linear Equations</vt:lpstr>
      <vt:lpstr>Example 4: Using Intercepts to Graph Linear Equations (cont.)</vt:lpstr>
      <vt:lpstr>Example 5: Using Intercepts to Graph Linear Equations</vt:lpstr>
      <vt:lpstr>Example 5: Using Intercepts to Graph Linear Equations (cont.)</vt:lpstr>
      <vt:lpstr>Completion Example 6: Using Intercepts to Graph Equations</vt:lpstr>
      <vt:lpstr>Completion Example 6: Using Intercepts to Graph Equations (cont.)</vt:lpstr>
      <vt:lpstr>Example 7: Graphing Horizontal Lines</vt:lpstr>
      <vt:lpstr>Example 8: Graphing Vertical Lines</vt:lpstr>
      <vt:lpstr>Definition: Horizontal and Vertical Lines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252</cp:revision>
  <dcterms:created xsi:type="dcterms:W3CDTF">2013-04-26T14:43:13Z</dcterms:created>
  <dcterms:modified xsi:type="dcterms:W3CDTF">2024-09-11T19:39:48Z</dcterms:modified>
</cp:coreProperties>
</file>