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3"/>
  </p:notesMasterIdLst>
  <p:handoutMasterIdLst>
    <p:handoutMasterId r:id="rId34"/>
  </p:handoutMasterIdLst>
  <p:sldIdLst>
    <p:sldId id="256" r:id="rId2"/>
    <p:sldId id="300" r:id="rId3"/>
    <p:sldId id="303" r:id="rId4"/>
    <p:sldId id="257" r:id="rId5"/>
    <p:sldId id="260" r:id="rId6"/>
    <p:sldId id="263" r:id="rId7"/>
    <p:sldId id="266" r:id="rId8"/>
    <p:sldId id="269" r:id="rId9"/>
    <p:sldId id="270" r:id="rId10"/>
    <p:sldId id="273" r:id="rId11"/>
    <p:sldId id="304" r:id="rId12"/>
    <p:sldId id="301" r:id="rId13"/>
    <p:sldId id="276" r:id="rId14"/>
    <p:sldId id="277" r:id="rId15"/>
    <p:sldId id="280" r:id="rId16"/>
    <p:sldId id="283" r:id="rId17"/>
    <p:sldId id="284" r:id="rId18"/>
    <p:sldId id="305" r:id="rId19"/>
    <p:sldId id="306" r:id="rId20"/>
    <p:sldId id="287" r:id="rId21"/>
    <p:sldId id="307" r:id="rId22"/>
    <p:sldId id="309" r:id="rId23"/>
    <p:sldId id="310" r:id="rId24"/>
    <p:sldId id="290" r:id="rId25"/>
    <p:sldId id="293" r:id="rId26"/>
    <p:sldId id="308" r:id="rId27"/>
    <p:sldId id="311" r:id="rId28"/>
    <p:sldId id="296" r:id="rId29"/>
    <p:sldId id="312" r:id="rId30"/>
    <p:sldId id="298" r:id="rId31"/>
    <p:sldId id="313" r:id="rId32"/>
  </p:sldIdLst>
  <p:sldSz cx="9144000" cy="6858000" type="screen4x3"/>
  <p:notesSz cx="6858000" cy="9144000"/>
  <p:embeddedFontLst>
    <p:embeddedFont>
      <p:font typeface="Cambria Math" panose="02040503050406030204" pitchFamily="18" charset="0"/>
      <p:regular r:id="rId3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ppaji" initials="a" lastIdx="1" clrIdx="1">
    <p:extLst>
      <p:ext uri="{19B8F6BF-5375-455C-9EA6-DF929625EA0E}">
        <p15:presenceInfo xmlns:p15="http://schemas.microsoft.com/office/powerpoint/2012/main" userId="S-1-5-21-1666015839-3846122634-945917319-2221" providerId="AD"/>
      </p:ext>
    </p:extLst>
  </p:cmAuthor>
  <p:cmAuthor id="2" name="syamprasad" initials="s" lastIdx="1" clrIdx="2">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44" autoAdjust="0"/>
    <p:restoredTop sz="94660"/>
  </p:normalViewPr>
  <p:slideViewPr>
    <p:cSldViewPr>
      <p:cViewPr varScale="1">
        <p:scale>
          <a:sx n="111" d="100"/>
          <a:sy n="111" d="100"/>
        </p:scale>
        <p:origin x="1584"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1.fntdata"/><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9/11/2024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9/11/2024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dirty="0"/>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850600"/>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image" Target="../media/image34.wmf"/><Relationship Id="rId7" Type="http://schemas.openxmlformats.org/officeDocument/2006/relationships/image" Target="../media/image36.wmf"/><Relationship Id="rId2" Type="http://schemas.openxmlformats.org/officeDocument/2006/relationships/oleObject" Target="../embeddings/oleObject6.bin"/><Relationship Id="rId1" Type="http://schemas.openxmlformats.org/officeDocument/2006/relationships/slideLayout" Target="../slideLayouts/slideLayout3.xml"/><Relationship Id="rId6" Type="http://schemas.openxmlformats.org/officeDocument/2006/relationships/oleObject" Target="../embeddings/oleObject8.bin"/><Relationship Id="rId5" Type="http://schemas.openxmlformats.org/officeDocument/2006/relationships/image" Target="../media/image35.wmf"/><Relationship Id="rId4" Type="http://schemas.openxmlformats.org/officeDocument/2006/relationships/oleObject" Target="../embeddings/oleObject7.bin"/><Relationship Id="rId9" Type="http://schemas.openxmlformats.org/officeDocument/2006/relationships/image" Target="../media/image37.wmf"/></Relationships>
</file>

<file path=ppt/slides/_rels/slide11.x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oleObject" Target="../embeddings/oleObject10.bin"/><Relationship Id="rId1" Type="http://schemas.openxmlformats.org/officeDocument/2006/relationships/slideLayout" Target="../slideLayouts/slideLayout3.xml"/><Relationship Id="rId6" Type="http://schemas.openxmlformats.org/officeDocument/2006/relationships/image" Target="../media/image40.wmf"/><Relationship Id="rId5" Type="http://schemas.openxmlformats.org/officeDocument/2006/relationships/oleObject" Target="../embeddings/oleObject11.bin"/><Relationship Id="rId4" Type="http://schemas.openxmlformats.org/officeDocument/2006/relationships/image" Target="../media/image39.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8" Type="http://schemas.openxmlformats.org/officeDocument/2006/relationships/image" Target="../media/image44.png"/><Relationship Id="rId3" Type="http://schemas.openxmlformats.org/officeDocument/2006/relationships/image" Target="../media/image41.wmf"/><Relationship Id="rId7" Type="http://schemas.openxmlformats.org/officeDocument/2006/relationships/image" Target="../media/image43.wmf"/><Relationship Id="rId12" Type="http://schemas.openxmlformats.org/officeDocument/2006/relationships/image" Target="../media/image46.wmf"/><Relationship Id="rId2" Type="http://schemas.openxmlformats.org/officeDocument/2006/relationships/oleObject" Target="../embeddings/oleObject12.bin"/><Relationship Id="rId1" Type="http://schemas.openxmlformats.org/officeDocument/2006/relationships/slideLayout" Target="../slideLayouts/slideLayout3.xml"/><Relationship Id="rId6" Type="http://schemas.openxmlformats.org/officeDocument/2006/relationships/oleObject" Target="../embeddings/oleObject14.bin"/><Relationship Id="rId11" Type="http://schemas.openxmlformats.org/officeDocument/2006/relationships/oleObject" Target="../embeddings/oleObject16.bin"/><Relationship Id="rId5" Type="http://schemas.openxmlformats.org/officeDocument/2006/relationships/image" Target="../media/image42.wmf"/><Relationship Id="rId10" Type="http://schemas.openxmlformats.org/officeDocument/2006/relationships/image" Target="../media/image45.wmf"/><Relationship Id="rId4" Type="http://schemas.openxmlformats.org/officeDocument/2006/relationships/oleObject" Target="../embeddings/oleObject13.bin"/><Relationship Id="rId9" Type="http://schemas.openxmlformats.org/officeDocument/2006/relationships/oleObject" Target="../embeddings/oleObject15.bin"/></Relationships>
</file>

<file path=ppt/slides/_rels/slide15.xml.rels><?xml version="1.0" encoding="UTF-8" standalone="yes"?>
<Relationships xmlns="http://schemas.openxmlformats.org/package/2006/relationships"><Relationship Id="rId8" Type="http://schemas.openxmlformats.org/officeDocument/2006/relationships/image" Target="../media/image43.wmf"/><Relationship Id="rId3" Type="http://schemas.openxmlformats.org/officeDocument/2006/relationships/image" Target="../media/image47.wmf"/><Relationship Id="rId7" Type="http://schemas.openxmlformats.org/officeDocument/2006/relationships/oleObject" Target="../embeddings/oleObject19.bin"/><Relationship Id="rId12" Type="http://schemas.openxmlformats.org/officeDocument/2006/relationships/image" Target="../media/image51.wmf"/><Relationship Id="rId2" Type="http://schemas.openxmlformats.org/officeDocument/2006/relationships/oleObject" Target="../embeddings/oleObject17.bin"/><Relationship Id="rId1" Type="http://schemas.openxmlformats.org/officeDocument/2006/relationships/slideLayout" Target="../slideLayouts/slideLayout3.xml"/><Relationship Id="rId6" Type="http://schemas.openxmlformats.org/officeDocument/2006/relationships/image" Target="../media/image49.wmf"/><Relationship Id="rId11" Type="http://schemas.openxmlformats.org/officeDocument/2006/relationships/oleObject" Target="../embeddings/oleObject21.bin"/><Relationship Id="rId5" Type="http://schemas.openxmlformats.org/officeDocument/2006/relationships/oleObject" Target="../embeddings/oleObject18.bin"/><Relationship Id="rId10" Type="http://schemas.openxmlformats.org/officeDocument/2006/relationships/image" Target="../media/image50.wmf"/><Relationship Id="rId4" Type="http://schemas.openxmlformats.org/officeDocument/2006/relationships/image" Target="../media/image48.png"/><Relationship Id="rId9" Type="http://schemas.openxmlformats.org/officeDocument/2006/relationships/oleObject" Target="../embeddings/oleObject20.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25.bin"/><Relationship Id="rId3" Type="http://schemas.openxmlformats.org/officeDocument/2006/relationships/image" Target="../media/image52.wmf"/><Relationship Id="rId7" Type="http://schemas.openxmlformats.org/officeDocument/2006/relationships/image" Target="../media/image43.wmf"/><Relationship Id="rId12" Type="http://schemas.openxmlformats.org/officeDocument/2006/relationships/image" Target="../media/image55.wmf"/><Relationship Id="rId2" Type="http://schemas.openxmlformats.org/officeDocument/2006/relationships/oleObject" Target="../embeddings/oleObject22.bin"/><Relationship Id="rId1" Type="http://schemas.openxmlformats.org/officeDocument/2006/relationships/slideLayout" Target="../slideLayouts/slideLayout3.xml"/><Relationship Id="rId6" Type="http://schemas.openxmlformats.org/officeDocument/2006/relationships/oleObject" Target="../embeddings/oleObject24.bin"/><Relationship Id="rId11" Type="http://schemas.openxmlformats.org/officeDocument/2006/relationships/oleObject" Target="../embeddings/oleObject27.bin"/><Relationship Id="rId5" Type="http://schemas.openxmlformats.org/officeDocument/2006/relationships/image" Target="../media/image53.wmf"/><Relationship Id="rId10" Type="http://schemas.openxmlformats.org/officeDocument/2006/relationships/oleObject" Target="../embeddings/oleObject26.bin"/><Relationship Id="rId4" Type="http://schemas.openxmlformats.org/officeDocument/2006/relationships/oleObject" Target="../embeddings/oleObject23.bin"/><Relationship Id="rId9" Type="http://schemas.openxmlformats.org/officeDocument/2006/relationships/image" Target="../media/image54.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image" Target="../media/image56.png"/><Relationship Id="rId1" Type="http://schemas.openxmlformats.org/officeDocument/2006/relationships/slideLayout" Target="../slideLayouts/slideLayout3.xml"/><Relationship Id="rId4" Type="http://schemas.openxmlformats.org/officeDocument/2006/relationships/image" Target="../media/image57.wmf"/></Relationships>
</file>

<file path=ppt/slides/_rels/slide19.xml.rels><?xml version="1.0" encoding="UTF-8" standalone="yes"?>
<Relationships xmlns="http://schemas.openxmlformats.org/package/2006/relationships"><Relationship Id="rId3" Type="http://schemas.openxmlformats.org/officeDocument/2006/relationships/image" Target="../media/image58.wmf"/><Relationship Id="rId2" Type="http://schemas.openxmlformats.org/officeDocument/2006/relationships/oleObject" Target="../embeddings/oleObject29.bin"/><Relationship Id="rId1" Type="http://schemas.openxmlformats.org/officeDocument/2006/relationships/slideLayout" Target="../slideLayouts/slideLayout3.xml"/><Relationship Id="rId5" Type="http://schemas.openxmlformats.org/officeDocument/2006/relationships/image" Target="../media/image59.wmf"/><Relationship Id="rId4" Type="http://schemas.openxmlformats.org/officeDocument/2006/relationships/oleObject" Target="../embeddings/oleObject30.bin"/></Relationships>
</file>

<file path=ppt/slides/_rels/slide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9.xml"/><Relationship Id="rId6" Type="http://schemas.openxmlformats.org/officeDocument/2006/relationships/image" Target="../media/image6.sv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34.bin"/><Relationship Id="rId13" Type="http://schemas.openxmlformats.org/officeDocument/2006/relationships/oleObject" Target="../embeddings/oleObject37.bin"/><Relationship Id="rId3" Type="http://schemas.openxmlformats.org/officeDocument/2006/relationships/image" Target="../media/image60.wmf"/><Relationship Id="rId7" Type="http://schemas.openxmlformats.org/officeDocument/2006/relationships/image" Target="../media/image43.wmf"/><Relationship Id="rId12" Type="http://schemas.openxmlformats.org/officeDocument/2006/relationships/image" Target="../media/image55.wmf"/><Relationship Id="rId2" Type="http://schemas.openxmlformats.org/officeDocument/2006/relationships/oleObject" Target="../embeddings/oleObject31.bin"/><Relationship Id="rId1" Type="http://schemas.openxmlformats.org/officeDocument/2006/relationships/slideLayout" Target="../slideLayouts/slideLayout3.xml"/><Relationship Id="rId6" Type="http://schemas.openxmlformats.org/officeDocument/2006/relationships/oleObject" Target="../embeddings/oleObject33.bin"/><Relationship Id="rId11" Type="http://schemas.openxmlformats.org/officeDocument/2006/relationships/oleObject" Target="../embeddings/oleObject36.bin"/><Relationship Id="rId5" Type="http://schemas.openxmlformats.org/officeDocument/2006/relationships/image" Target="../media/image61.wmf"/><Relationship Id="rId15" Type="http://schemas.openxmlformats.org/officeDocument/2006/relationships/oleObject" Target="../embeddings/oleObject38.bin"/><Relationship Id="rId10" Type="http://schemas.openxmlformats.org/officeDocument/2006/relationships/oleObject" Target="../embeddings/oleObject35.bin"/><Relationship Id="rId4" Type="http://schemas.openxmlformats.org/officeDocument/2006/relationships/oleObject" Target="../embeddings/oleObject32.bin"/><Relationship Id="rId9" Type="http://schemas.openxmlformats.org/officeDocument/2006/relationships/image" Target="../media/image62.wmf"/><Relationship Id="rId14" Type="http://schemas.openxmlformats.org/officeDocument/2006/relationships/image" Target="../media/image63.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image" Target="../media/image64.png"/><Relationship Id="rId1" Type="http://schemas.openxmlformats.org/officeDocument/2006/relationships/slideLayout" Target="../slideLayouts/slideLayout3.xml"/><Relationship Id="rId4" Type="http://schemas.openxmlformats.org/officeDocument/2006/relationships/image" Target="../media/image65.wmf"/></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43.bin"/><Relationship Id="rId13" Type="http://schemas.openxmlformats.org/officeDocument/2006/relationships/image" Target="../media/image70.wmf"/><Relationship Id="rId3" Type="http://schemas.openxmlformats.org/officeDocument/2006/relationships/image" Target="../media/image66.wmf"/><Relationship Id="rId7" Type="http://schemas.openxmlformats.org/officeDocument/2006/relationships/image" Target="../media/image68.wmf"/><Relationship Id="rId12" Type="http://schemas.openxmlformats.org/officeDocument/2006/relationships/oleObject" Target="../embeddings/oleObject45.bin"/><Relationship Id="rId17" Type="http://schemas.openxmlformats.org/officeDocument/2006/relationships/image" Target="../media/image72.wmf"/><Relationship Id="rId2" Type="http://schemas.openxmlformats.org/officeDocument/2006/relationships/oleObject" Target="../embeddings/oleObject40.bin"/><Relationship Id="rId16" Type="http://schemas.openxmlformats.org/officeDocument/2006/relationships/oleObject" Target="../embeddings/oleObject47.bin"/><Relationship Id="rId1" Type="http://schemas.openxmlformats.org/officeDocument/2006/relationships/slideLayout" Target="../slideLayouts/slideLayout3.xml"/><Relationship Id="rId6" Type="http://schemas.openxmlformats.org/officeDocument/2006/relationships/oleObject" Target="../embeddings/oleObject42.bin"/><Relationship Id="rId11" Type="http://schemas.openxmlformats.org/officeDocument/2006/relationships/image" Target="../media/image69.wmf"/><Relationship Id="rId5" Type="http://schemas.openxmlformats.org/officeDocument/2006/relationships/image" Target="../media/image67.wmf"/><Relationship Id="rId15" Type="http://schemas.openxmlformats.org/officeDocument/2006/relationships/image" Target="../media/image71.wmf"/><Relationship Id="rId10" Type="http://schemas.openxmlformats.org/officeDocument/2006/relationships/oleObject" Target="../embeddings/oleObject44.bin"/><Relationship Id="rId4" Type="http://schemas.openxmlformats.org/officeDocument/2006/relationships/oleObject" Target="../embeddings/oleObject41.bin"/><Relationship Id="rId9" Type="http://schemas.openxmlformats.org/officeDocument/2006/relationships/image" Target="../media/image55.wmf"/><Relationship Id="rId14" Type="http://schemas.openxmlformats.org/officeDocument/2006/relationships/oleObject" Target="../embeddings/oleObject46.bin"/></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51.bin"/><Relationship Id="rId3" Type="http://schemas.openxmlformats.org/officeDocument/2006/relationships/image" Target="../media/image73.wmf"/><Relationship Id="rId7" Type="http://schemas.openxmlformats.org/officeDocument/2006/relationships/image" Target="../media/image75.wmf"/><Relationship Id="rId2" Type="http://schemas.openxmlformats.org/officeDocument/2006/relationships/oleObject" Target="../embeddings/oleObject48.bin"/><Relationship Id="rId1" Type="http://schemas.openxmlformats.org/officeDocument/2006/relationships/slideLayout" Target="../slideLayouts/slideLayout3.xml"/><Relationship Id="rId6" Type="http://schemas.openxmlformats.org/officeDocument/2006/relationships/oleObject" Target="../embeddings/oleObject50.bin"/><Relationship Id="rId11" Type="http://schemas.openxmlformats.org/officeDocument/2006/relationships/image" Target="../media/image77.wmf"/><Relationship Id="rId5" Type="http://schemas.openxmlformats.org/officeDocument/2006/relationships/image" Target="../media/image74.wmf"/><Relationship Id="rId10" Type="http://schemas.openxmlformats.org/officeDocument/2006/relationships/oleObject" Target="../embeddings/oleObject52.bin"/><Relationship Id="rId4" Type="http://schemas.openxmlformats.org/officeDocument/2006/relationships/oleObject" Target="../embeddings/oleObject49.bin"/><Relationship Id="rId9" Type="http://schemas.openxmlformats.org/officeDocument/2006/relationships/image" Target="../media/image76.png"/></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56.bin"/><Relationship Id="rId3" Type="http://schemas.openxmlformats.org/officeDocument/2006/relationships/image" Target="../media/image78.wmf"/><Relationship Id="rId7" Type="http://schemas.openxmlformats.org/officeDocument/2006/relationships/image" Target="../media/image43.wmf"/><Relationship Id="rId12" Type="http://schemas.openxmlformats.org/officeDocument/2006/relationships/image" Target="../media/image80.wmf"/><Relationship Id="rId2" Type="http://schemas.openxmlformats.org/officeDocument/2006/relationships/oleObject" Target="../embeddings/oleObject53.bin"/><Relationship Id="rId1" Type="http://schemas.openxmlformats.org/officeDocument/2006/relationships/slideLayout" Target="../slideLayouts/slideLayout3.xml"/><Relationship Id="rId6" Type="http://schemas.openxmlformats.org/officeDocument/2006/relationships/oleObject" Target="../embeddings/oleObject55.bin"/><Relationship Id="rId11" Type="http://schemas.openxmlformats.org/officeDocument/2006/relationships/oleObject" Target="../embeddings/oleObject58.bin"/><Relationship Id="rId5" Type="http://schemas.openxmlformats.org/officeDocument/2006/relationships/image" Target="../media/image79.wmf"/><Relationship Id="rId10" Type="http://schemas.openxmlformats.org/officeDocument/2006/relationships/image" Target="../media/image55.wmf"/><Relationship Id="rId4" Type="http://schemas.openxmlformats.org/officeDocument/2006/relationships/oleObject" Target="../embeddings/oleObject54.bin"/><Relationship Id="rId9" Type="http://schemas.openxmlformats.org/officeDocument/2006/relationships/oleObject" Target="../embeddings/oleObject57.bin"/></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59.bin"/><Relationship Id="rId2" Type="http://schemas.openxmlformats.org/officeDocument/2006/relationships/image" Target="../media/image81.png"/><Relationship Id="rId1" Type="http://schemas.openxmlformats.org/officeDocument/2006/relationships/slideLayout" Target="../slideLayouts/slideLayout3.xml"/><Relationship Id="rId4" Type="http://schemas.openxmlformats.org/officeDocument/2006/relationships/image" Target="../media/image82.wmf"/></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63.bin"/><Relationship Id="rId3" Type="http://schemas.openxmlformats.org/officeDocument/2006/relationships/image" Target="../media/image83.wmf"/><Relationship Id="rId7" Type="http://schemas.openxmlformats.org/officeDocument/2006/relationships/image" Target="../media/image43.wmf"/><Relationship Id="rId12" Type="http://schemas.openxmlformats.org/officeDocument/2006/relationships/image" Target="../media/image85.wmf"/><Relationship Id="rId2" Type="http://schemas.openxmlformats.org/officeDocument/2006/relationships/oleObject" Target="../embeddings/oleObject60.bin"/><Relationship Id="rId1" Type="http://schemas.openxmlformats.org/officeDocument/2006/relationships/slideLayout" Target="../slideLayouts/slideLayout3.xml"/><Relationship Id="rId6" Type="http://schemas.openxmlformats.org/officeDocument/2006/relationships/oleObject" Target="../embeddings/oleObject62.bin"/><Relationship Id="rId11" Type="http://schemas.openxmlformats.org/officeDocument/2006/relationships/oleObject" Target="../embeddings/oleObject65.bin"/><Relationship Id="rId5" Type="http://schemas.openxmlformats.org/officeDocument/2006/relationships/image" Target="../media/image84.wmf"/><Relationship Id="rId10" Type="http://schemas.openxmlformats.org/officeDocument/2006/relationships/image" Target="../media/image55.wmf"/><Relationship Id="rId4" Type="http://schemas.openxmlformats.org/officeDocument/2006/relationships/oleObject" Target="../embeddings/oleObject61.bin"/><Relationship Id="rId9" Type="http://schemas.openxmlformats.org/officeDocument/2006/relationships/oleObject" Target="../embeddings/oleObject64.bin"/></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66.bin"/><Relationship Id="rId2" Type="http://schemas.openxmlformats.org/officeDocument/2006/relationships/image" Target="../media/image86.png"/><Relationship Id="rId1" Type="http://schemas.openxmlformats.org/officeDocument/2006/relationships/slideLayout" Target="../slideLayouts/slideLayout3.xml"/><Relationship Id="rId4" Type="http://schemas.openxmlformats.org/officeDocument/2006/relationships/image" Target="../media/image87.w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70.bin"/><Relationship Id="rId3" Type="http://schemas.openxmlformats.org/officeDocument/2006/relationships/image" Target="../media/image88.wmf"/><Relationship Id="rId7" Type="http://schemas.openxmlformats.org/officeDocument/2006/relationships/image" Target="../media/image90.wmf"/><Relationship Id="rId2" Type="http://schemas.openxmlformats.org/officeDocument/2006/relationships/oleObject" Target="../embeddings/oleObject67.bin"/><Relationship Id="rId1" Type="http://schemas.openxmlformats.org/officeDocument/2006/relationships/slideLayout" Target="../slideLayouts/slideLayout3.xml"/><Relationship Id="rId6" Type="http://schemas.openxmlformats.org/officeDocument/2006/relationships/oleObject" Target="../embeddings/oleObject69.bin"/><Relationship Id="rId11" Type="http://schemas.openxmlformats.org/officeDocument/2006/relationships/image" Target="../media/image92.wmf"/><Relationship Id="rId5" Type="http://schemas.openxmlformats.org/officeDocument/2006/relationships/image" Target="../media/image89.wmf"/><Relationship Id="rId10" Type="http://schemas.openxmlformats.org/officeDocument/2006/relationships/oleObject" Target="../embeddings/oleObject71.bin"/><Relationship Id="rId4" Type="http://schemas.openxmlformats.org/officeDocument/2006/relationships/oleObject" Target="../embeddings/oleObject68.bin"/><Relationship Id="rId9" Type="http://schemas.openxmlformats.org/officeDocument/2006/relationships/image" Target="../media/image91.wmf"/></Relationships>
</file>

<file path=ppt/slides/_rels/slide3.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9.xml"/><Relationship Id="rId6" Type="http://schemas.openxmlformats.org/officeDocument/2006/relationships/image" Target="../media/image15.svg"/><Relationship Id="rId5" Type="http://schemas.openxmlformats.org/officeDocument/2006/relationships/image" Target="../media/image14.png"/><Relationship Id="rId10" Type="http://schemas.openxmlformats.org/officeDocument/2006/relationships/image" Target="../media/image19.svg"/><Relationship Id="rId4" Type="http://schemas.openxmlformats.org/officeDocument/2006/relationships/image" Target="../media/image13.svg"/><Relationship Id="rId9" Type="http://schemas.openxmlformats.org/officeDocument/2006/relationships/image" Target="../media/image18.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93.wmf"/><Relationship Id="rId2" Type="http://schemas.openxmlformats.org/officeDocument/2006/relationships/oleObject" Target="../embeddings/oleObject72.bin"/><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image" Target="../media/image31.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33.wmf"/><Relationship Id="rId2" Type="http://schemas.openxmlformats.org/officeDocument/2006/relationships/image" Target="../media/image28.png"/><Relationship Id="rId1" Type="http://schemas.openxmlformats.org/officeDocument/2006/relationships/slideLayout" Target="../slideLayouts/slideLayout3.xml"/><Relationship Id="rId6" Type="http://schemas.openxmlformats.org/officeDocument/2006/relationships/image" Target="../media/image30.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32.wmf"/><Relationship Id="rId4" Type="http://schemas.openxmlformats.org/officeDocument/2006/relationships/image" Target="../media/image29.wmf"/><Relationship Id="rId9" Type="http://schemas.openxmlformats.org/officeDocument/2006/relationships/oleObject" Target="../embeddings/oleObject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rPr dirty="0"/>
              <a:t>Solving Linear Inequalities in One Variable</a:t>
            </a:r>
          </a:p>
        </p:txBody>
      </p:sp>
      <p:sp>
        <p:nvSpPr>
          <p:cNvPr id="3" name="Title 2"/>
          <p:cNvSpPr>
            <a:spLocks noGrp="1"/>
          </p:cNvSpPr>
          <p:nvPr>
            <p:ph type="title"/>
          </p:nvPr>
        </p:nvSpPr>
        <p:spPr/>
        <p:txBody>
          <a:bodyPr/>
          <a:lstStyle/>
          <a:p>
            <a:r>
              <a:rPr dirty="0"/>
              <a:t>Section </a:t>
            </a:r>
            <a:r>
              <a:rPr lang="en-US" dirty="0"/>
              <a:t>3.4</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6: Solving an Inequality and Graphing the Solution Set</a:t>
            </a:r>
          </a:p>
        </p:txBody>
      </p:sp>
      <p:sp>
        <p:nvSpPr>
          <p:cNvPr id="3" name="Text Placeholder 2"/>
          <p:cNvSpPr>
            <a:spLocks noGrp="1"/>
          </p:cNvSpPr>
          <p:nvPr>
            <p:ph type="body" sz="quarter" idx="10"/>
          </p:nvPr>
        </p:nvSpPr>
        <p:spPr/>
        <p:txBody>
          <a:bodyPr>
            <a:normAutofit/>
          </a:bodyPr>
          <a:lstStyle/>
          <a:p>
            <a:pPr>
              <a:lnSpc>
                <a:spcPct val="150000"/>
              </a:lnSpc>
              <a:defRPr sz="2800"/>
            </a:pPr>
            <a:r>
              <a:rPr sz="2800" dirty="0"/>
              <a:t>Solve the inequality </a:t>
            </a:r>
            <a:r>
              <a:rPr lang="en-US" sz="2800" dirty="0"/>
              <a:t>                  </a:t>
            </a:r>
            <a:r>
              <a:rPr sz="2800" dirty="0"/>
              <a:t>and graph the solution set. Write the solution set using interval notation.</a:t>
            </a:r>
            <a:endParaRPr lang="en-US" sz="2800" dirty="0"/>
          </a:p>
          <a:p>
            <a:pPr>
              <a:defRPr sz="2800"/>
            </a:pPr>
            <a:r>
              <a:rPr lang="en-US" b="1" dirty="0"/>
              <a:t>Solution</a:t>
            </a:r>
          </a:p>
          <a:p>
            <a:pPr>
              <a:lnSpc>
                <a:spcPct val="150000"/>
              </a:lnSpc>
              <a:defRPr sz="2800"/>
            </a:pPr>
            <a:endParaRPr lang="en-US" sz="2800" dirty="0"/>
          </a:p>
        </p:txBody>
      </p:sp>
      <p:graphicFrame>
        <p:nvGraphicFramePr>
          <p:cNvPr id="4" name="Object 3">
            <a:extLst>
              <a:ext uri="{FF2B5EF4-FFF2-40B4-BE49-F238E27FC236}">
                <a16:creationId xmlns:a16="http://schemas.microsoft.com/office/drawing/2014/main" id="{96C10771-8382-E713-ED7B-8C9FD5595C3C}"/>
              </a:ext>
            </a:extLst>
          </p:cNvPr>
          <p:cNvGraphicFramePr>
            <a:graphicFrameLocks noChangeAspect="1"/>
          </p:cNvGraphicFramePr>
          <p:nvPr>
            <p:extLst>
              <p:ext uri="{D42A27DB-BD31-4B8C-83A1-F6EECF244321}">
                <p14:modId xmlns:p14="http://schemas.microsoft.com/office/powerpoint/2010/main" val="3416313326"/>
              </p:ext>
            </p:extLst>
          </p:nvPr>
        </p:nvGraphicFramePr>
        <p:xfrm>
          <a:off x="3505200" y="1066800"/>
          <a:ext cx="1244600" cy="838200"/>
        </p:xfrm>
        <a:graphic>
          <a:graphicData uri="http://schemas.openxmlformats.org/presentationml/2006/ole">
            <mc:AlternateContent xmlns:mc="http://schemas.openxmlformats.org/markup-compatibility/2006">
              <mc:Choice xmlns:v="urn:schemas-microsoft-com:vml" Requires="v">
                <p:oleObj name="Equation" r:id="rId2" imgW="1244520" imgH="838080" progId="Equation.DSMT4">
                  <p:embed/>
                </p:oleObj>
              </mc:Choice>
              <mc:Fallback>
                <p:oleObj name="Equation" r:id="rId2" imgW="1244520" imgH="838080" progId="Equation.DSMT4">
                  <p:embed/>
                  <p:pic>
                    <p:nvPicPr>
                      <p:cNvPr id="0" name=""/>
                      <p:cNvPicPr/>
                      <p:nvPr/>
                    </p:nvPicPr>
                    <p:blipFill>
                      <a:blip r:embed="rId3"/>
                      <a:stretch>
                        <a:fillRect/>
                      </a:stretch>
                    </p:blipFill>
                    <p:spPr>
                      <a:xfrm>
                        <a:off x="3505200" y="1066800"/>
                        <a:ext cx="1244600" cy="8382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8D87BB51-ED91-FB14-031B-00FDC24C586A}"/>
              </a:ext>
            </a:extLst>
          </p:cNvPr>
          <p:cNvGraphicFramePr>
            <a:graphicFrameLocks noChangeAspect="1"/>
          </p:cNvGraphicFramePr>
          <p:nvPr>
            <p:extLst>
              <p:ext uri="{D42A27DB-BD31-4B8C-83A1-F6EECF244321}">
                <p14:modId xmlns:p14="http://schemas.microsoft.com/office/powerpoint/2010/main" val="3664876067"/>
              </p:ext>
            </p:extLst>
          </p:nvPr>
        </p:nvGraphicFramePr>
        <p:xfrm>
          <a:off x="1803400" y="2971800"/>
          <a:ext cx="2324100" cy="2730500"/>
        </p:xfrm>
        <a:graphic>
          <a:graphicData uri="http://schemas.openxmlformats.org/presentationml/2006/ole">
            <mc:AlternateContent xmlns:mc="http://schemas.openxmlformats.org/markup-compatibility/2006">
              <mc:Choice xmlns:v="urn:schemas-microsoft-com:vml" Requires="v">
                <p:oleObj name="Equation" r:id="rId4" imgW="2323800" imgH="2730240" progId="Equation.DSMT4">
                  <p:embed/>
                </p:oleObj>
              </mc:Choice>
              <mc:Fallback>
                <p:oleObj name="Equation" r:id="rId4" imgW="2323800" imgH="2730240" progId="Equation.DSMT4">
                  <p:embed/>
                  <p:pic>
                    <p:nvPicPr>
                      <p:cNvPr id="4" name="Object 3">
                        <a:extLst>
                          <a:ext uri="{FF2B5EF4-FFF2-40B4-BE49-F238E27FC236}">
                            <a16:creationId xmlns:a16="http://schemas.microsoft.com/office/drawing/2014/main" id="{96C10771-8382-E713-ED7B-8C9FD5595C3C}"/>
                          </a:ext>
                        </a:extLst>
                      </p:cNvPr>
                      <p:cNvPicPr/>
                      <p:nvPr/>
                    </p:nvPicPr>
                    <p:blipFill>
                      <a:blip r:embed="rId5"/>
                      <a:stretch>
                        <a:fillRect/>
                      </a:stretch>
                    </p:blipFill>
                    <p:spPr>
                      <a:xfrm>
                        <a:off x="1803400" y="2971800"/>
                        <a:ext cx="2324100" cy="27305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4EDD14E1-A6B9-8986-59D6-5DF8E846DC58}"/>
              </a:ext>
            </a:extLst>
          </p:cNvPr>
          <p:cNvGraphicFramePr>
            <a:graphicFrameLocks noChangeAspect="1"/>
          </p:cNvGraphicFramePr>
          <p:nvPr>
            <p:extLst>
              <p:ext uri="{D42A27DB-BD31-4B8C-83A1-F6EECF244321}">
                <p14:modId xmlns:p14="http://schemas.microsoft.com/office/powerpoint/2010/main" val="1874020704"/>
              </p:ext>
            </p:extLst>
          </p:nvPr>
        </p:nvGraphicFramePr>
        <p:xfrm>
          <a:off x="4876800" y="3917950"/>
          <a:ext cx="3314700" cy="838200"/>
        </p:xfrm>
        <a:graphic>
          <a:graphicData uri="http://schemas.openxmlformats.org/presentationml/2006/ole">
            <mc:AlternateContent xmlns:mc="http://schemas.openxmlformats.org/markup-compatibility/2006">
              <mc:Choice xmlns:v="urn:schemas-microsoft-com:vml" Requires="v">
                <p:oleObj name="Equation" r:id="rId6" imgW="3314520" imgH="838080" progId="Equation.DSMT4">
                  <p:embed/>
                </p:oleObj>
              </mc:Choice>
              <mc:Fallback>
                <p:oleObj name="Equation" r:id="rId6" imgW="3314520" imgH="838080" progId="Equation.DSMT4">
                  <p:embed/>
                  <p:pic>
                    <p:nvPicPr>
                      <p:cNvPr id="0" name=""/>
                      <p:cNvPicPr/>
                      <p:nvPr/>
                    </p:nvPicPr>
                    <p:blipFill>
                      <a:blip r:embed="rId7"/>
                      <a:stretch>
                        <a:fillRect/>
                      </a:stretch>
                    </p:blipFill>
                    <p:spPr>
                      <a:xfrm>
                        <a:off x="4876800" y="3917950"/>
                        <a:ext cx="3314700" cy="83820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620E6955-609D-3185-656C-E274F76E2A28}"/>
              </a:ext>
            </a:extLst>
          </p:cNvPr>
          <p:cNvGraphicFramePr>
            <a:graphicFrameLocks noChangeAspect="1"/>
          </p:cNvGraphicFramePr>
          <p:nvPr>
            <p:extLst>
              <p:ext uri="{D42A27DB-BD31-4B8C-83A1-F6EECF244321}">
                <p14:modId xmlns:p14="http://schemas.microsoft.com/office/powerpoint/2010/main" val="1429792223"/>
              </p:ext>
            </p:extLst>
          </p:nvPr>
        </p:nvGraphicFramePr>
        <p:xfrm>
          <a:off x="4876800" y="5135863"/>
          <a:ext cx="1270000" cy="381000"/>
        </p:xfrm>
        <a:graphic>
          <a:graphicData uri="http://schemas.openxmlformats.org/presentationml/2006/ole">
            <mc:AlternateContent xmlns:mc="http://schemas.openxmlformats.org/markup-compatibility/2006">
              <mc:Choice xmlns:v="urn:schemas-microsoft-com:vml" Requires="v">
                <p:oleObj name="Equation" r:id="rId8" imgW="1269720" imgH="380880" progId="Equation.DSMT4">
                  <p:embed/>
                </p:oleObj>
              </mc:Choice>
              <mc:Fallback>
                <p:oleObj name="Equation" r:id="rId8" imgW="1269720" imgH="380880" progId="Equation.DSMT4">
                  <p:embed/>
                  <p:pic>
                    <p:nvPicPr>
                      <p:cNvPr id="0" name=""/>
                      <p:cNvPicPr/>
                      <p:nvPr/>
                    </p:nvPicPr>
                    <p:blipFill>
                      <a:blip r:embed="rId9"/>
                      <a:stretch>
                        <a:fillRect/>
                      </a:stretch>
                    </p:blipFill>
                    <p:spPr>
                      <a:xfrm>
                        <a:off x="4876800" y="5135863"/>
                        <a:ext cx="1270000" cy="381000"/>
                      </a:xfrm>
                      <a:prstGeom prst="rect">
                        <a:avLst/>
                      </a:prstGeom>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6: Solving an Inequality and Graphing the Solution Set</a:t>
            </a:r>
            <a:r>
              <a:rPr lang="en-US" dirty="0"/>
              <a:t> (cont.)</a:t>
            </a:r>
            <a:endParaRPr dirty="0"/>
          </a:p>
        </p:txBody>
      </p:sp>
      <p:sp>
        <p:nvSpPr>
          <p:cNvPr id="3" name="Text Placeholder 2"/>
          <p:cNvSpPr>
            <a:spLocks noGrp="1"/>
          </p:cNvSpPr>
          <p:nvPr>
            <p:ph type="body" sz="quarter" idx="10"/>
          </p:nvPr>
        </p:nvSpPr>
        <p:spPr/>
        <p:txBody>
          <a:bodyPr>
            <a:normAutofit/>
          </a:bodyPr>
          <a:lstStyle/>
          <a:p>
            <a:pPr>
              <a:lnSpc>
                <a:spcPct val="150000"/>
              </a:lnSpc>
              <a:defRPr sz="2800"/>
            </a:pPr>
            <a:endParaRPr lang="en-US" dirty="0"/>
          </a:p>
          <a:p>
            <a:pPr>
              <a:lnSpc>
                <a:spcPct val="150000"/>
              </a:lnSpc>
              <a:defRPr sz="2800"/>
            </a:pPr>
            <a:endParaRPr lang="en-US" sz="2800" dirty="0"/>
          </a:p>
          <a:p>
            <a:pPr>
              <a:lnSpc>
                <a:spcPct val="150000"/>
              </a:lnSpc>
              <a:defRPr sz="2800"/>
            </a:pPr>
            <a:r>
              <a:rPr lang="en-US" i="1" dirty="0"/>
              <a:t>t</a:t>
            </a:r>
            <a:r>
              <a:rPr lang="en-US" dirty="0"/>
              <a:t> is in </a:t>
            </a:r>
            <a:endParaRPr lang="en-US" sz="2800" dirty="0"/>
          </a:p>
        </p:txBody>
      </p:sp>
      <p:graphicFrame>
        <p:nvGraphicFramePr>
          <p:cNvPr id="7" name="Object 6">
            <a:extLst>
              <a:ext uri="{FF2B5EF4-FFF2-40B4-BE49-F238E27FC236}">
                <a16:creationId xmlns:a16="http://schemas.microsoft.com/office/drawing/2014/main" id="{620E6955-609D-3185-656C-E274F76E2A28}"/>
              </a:ext>
            </a:extLst>
          </p:cNvPr>
          <p:cNvGraphicFramePr>
            <a:graphicFrameLocks noChangeAspect="1"/>
          </p:cNvGraphicFramePr>
          <p:nvPr>
            <p:extLst>
              <p:ext uri="{D42A27DB-BD31-4B8C-83A1-F6EECF244321}">
                <p14:modId xmlns:p14="http://schemas.microsoft.com/office/powerpoint/2010/main" val="3691932761"/>
              </p:ext>
            </p:extLst>
          </p:nvPr>
        </p:nvGraphicFramePr>
        <p:xfrm>
          <a:off x="4044950" y="2514600"/>
          <a:ext cx="3530600" cy="914400"/>
        </p:xfrm>
        <a:graphic>
          <a:graphicData uri="http://schemas.openxmlformats.org/presentationml/2006/ole">
            <mc:AlternateContent xmlns:mc="http://schemas.openxmlformats.org/markup-compatibility/2006">
              <mc:Choice xmlns:v="urn:schemas-microsoft-com:vml" Requires="v">
                <p:oleObj name="Equation" r:id="rId2" imgW="3530520" imgH="914400" progId="Equation.DSMT4">
                  <p:embed/>
                </p:oleObj>
              </mc:Choice>
              <mc:Fallback>
                <p:oleObj name="Equation" r:id="rId2" imgW="3530520" imgH="914400" progId="Equation.DSMT4">
                  <p:embed/>
                  <p:pic>
                    <p:nvPicPr>
                      <p:cNvPr id="7" name="Object 6">
                        <a:extLst>
                          <a:ext uri="{FF2B5EF4-FFF2-40B4-BE49-F238E27FC236}">
                            <a16:creationId xmlns:a16="http://schemas.microsoft.com/office/drawing/2014/main" id="{620E6955-609D-3185-656C-E274F76E2A28}"/>
                          </a:ext>
                        </a:extLst>
                      </p:cNvPr>
                      <p:cNvPicPr/>
                      <p:nvPr/>
                    </p:nvPicPr>
                    <p:blipFill>
                      <a:blip r:embed="rId3"/>
                      <a:stretch>
                        <a:fillRect/>
                      </a:stretch>
                    </p:blipFill>
                    <p:spPr>
                      <a:xfrm>
                        <a:off x="4044950" y="2514600"/>
                        <a:ext cx="3530600" cy="914400"/>
                      </a:xfrm>
                      <a:prstGeom prst="rect">
                        <a:avLst/>
                      </a:prstGeom>
                    </p:spPr>
                  </p:pic>
                </p:oleObj>
              </mc:Fallback>
            </mc:AlternateContent>
          </a:graphicData>
        </a:graphic>
      </p:graphicFrame>
      <p:pic>
        <p:nvPicPr>
          <p:cNvPr id="9" name="Picture 8">
            <a:extLst>
              <a:ext uri="{FF2B5EF4-FFF2-40B4-BE49-F238E27FC236}">
                <a16:creationId xmlns:a16="http://schemas.microsoft.com/office/drawing/2014/main" id="{C9433548-CD12-768D-964F-CB20A72E4C85}"/>
              </a:ext>
            </a:extLst>
          </p:cNvPr>
          <p:cNvPicPr>
            <a:picLocks noChangeAspect="1"/>
          </p:cNvPicPr>
          <p:nvPr/>
        </p:nvPicPr>
        <p:blipFill>
          <a:blip r:embed="rId4"/>
          <a:stretch>
            <a:fillRect/>
          </a:stretch>
        </p:blipFill>
        <p:spPr>
          <a:xfrm>
            <a:off x="457200" y="1295400"/>
            <a:ext cx="3923809" cy="1057143"/>
          </a:xfrm>
          <a:prstGeom prst="rect">
            <a:avLst/>
          </a:prstGeom>
        </p:spPr>
      </p:pic>
      <p:graphicFrame>
        <p:nvGraphicFramePr>
          <p:cNvPr id="10" name="Object 9">
            <a:extLst>
              <a:ext uri="{FF2B5EF4-FFF2-40B4-BE49-F238E27FC236}">
                <a16:creationId xmlns:a16="http://schemas.microsoft.com/office/drawing/2014/main" id="{9C39BCB3-B737-E812-5262-97C4004BFB5E}"/>
              </a:ext>
            </a:extLst>
          </p:cNvPr>
          <p:cNvGraphicFramePr>
            <a:graphicFrameLocks noChangeAspect="1"/>
          </p:cNvGraphicFramePr>
          <p:nvPr>
            <p:extLst>
              <p:ext uri="{D42A27DB-BD31-4B8C-83A1-F6EECF244321}">
                <p14:modId xmlns:p14="http://schemas.microsoft.com/office/powerpoint/2010/main" val="2894364011"/>
              </p:ext>
            </p:extLst>
          </p:nvPr>
        </p:nvGraphicFramePr>
        <p:xfrm>
          <a:off x="1447800" y="2464033"/>
          <a:ext cx="1485900" cy="939800"/>
        </p:xfrm>
        <a:graphic>
          <a:graphicData uri="http://schemas.openxmlformats.org/presentationml/2006/ole">
            <mc:AlternateContent xmlns:mc="http://schemas.openxmlformats.org/markup-compatibility/2006">
              <mc:Choice xmlns:v="urn:schemas-microsoft-com:vml" Requires="v">
                <p:oleObj name="Equation" r:id="rId5" imgW="1485720" imgH="939600" progId="Equation.DSMT4">
                  <p:embed/>
                </p:oleObj>
              </mc:Choice>
              <mc:Fallback>
                <p:oleObj name="Equation" r:id="rId5" imgW="1485720" imgH="939600" progId="Equation.DSMT4">
                  <p:embed/>
                  <p:pic>
                    <p:nvPicPr>
                      <p:cNvPr id="0" name=""/>
                      <p:cNvPicPr/>
                      <p:nvPr/>
                    </p:nvPicPr>
                    <p:blipFill>
                      <a:blip r:embed="rId6"/>
                      <a:stretch>
                        <a:fillRect/>
                      </a:stretch>
                    </p:blipFill>
                    <p:spPr>
                      <a:xfrm>
                        <a:off x="1447800" y="2464033"/>
                        <a:ext cx="1485900" cy="939800"/>
                      </a:xfrm>
                      <a:prstGeom prst="rect">
                        <a:avLst/>
                      </a:prstGeom>
                    </p:spPr>
                  </p:pic>
                </p:oleObj>
              </mc:Fallback>
            </mc:AlternateContent>
          </a:graphicData>
        </a:graphic>
      </p:graphicFrame>
    </p:spTree>
    <p:extLst>
      <p:ext uri="{BB962C8B-B14F-4D97-AF65-F5344CB8AC3E}">
        <p14:creationId xmlns:p14="http://schemas.microsoft.com/office/powerpoint/2010/main" val="2481957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Properties: </a:t>
            </a:r>
            <a:r>
              <a:rPr dirty="0"/>
              <a:t>Multiplication Principle for Solving Linear Inequalities</a:t>
            </a:r>
          </a:p>
        </p:txBody>
      </p:sp>
      <p:sp>
        <p:nvSpPr>
          <p:cNvPr id="3" name="Text Placeholder 2"/>
          <p:cNvSpPr>
            <a:spLocks noGrp="1"/>
          </p:cNvSpPr>
          <p:nvPr>
            <p:ph type="body" sz="quarter" idx="10"/>
          </p:nvPr>
        </p:nvSpPr>
        <p:spPr>
          <a:xfrm>
            <a:off x="457200" y="1082078"/>
            <a:ext cx="8229600" cy="3022366"/>
          </a:xfrm>
        </p:spPr>
        <p:txBody>
          <a:bodyPr>
            <a:spAutoFit/>
          </a:bodyPr>
          <a:lstStyle/>
          <a:p>
            <a:r>
              <a:rPr lang="en-US" sz="2800" i="0" dirty="0">
                <a:latin typeface="+mj-lt"/>
              </a:rPr>
              <a:t>If </a:t>
            </a:r>
            <a:r>
              <a:rPr lang="en-US" i="1" dirty="0">
                <a:latin typeface="+mj-lt"/>
              </a:rPr>
              <a:t>A</a:t>
            </a:r>
            <a:r>
              <a:rPr lang="en-US" sz="2800" i="0" dirty="0">
                <a:latin typeface="+mj-lt"/>
              </a:rPr>
              <a:t> and </a:t>
            </a:r>
            <a:r>
              <a:rPr lang="en-US" i="1" dirty="0">
                <a:latin typeface="+mj-lt"/>
              </a:rPr>
              <a:t>B</a:t>
            </a:r>
            <a:r>
              <a:rPr lang="en-US" sz="2800" i="0" dirty="0">
                <a:latin typeface="+mj-lt"/>
              </a:rPr>
              <a:t> are algebraic expressions and </a:t>
            </a:r>
            <a:r>
              <a:rPr lang="en-US" i="1" dirty="0">
                <a:latin typeface="+mj-lt"/>
              </a:rPr>
              <a:t>C</a:t>
            </a:r>
            <a:r>
              <a:rPr lang="en-US" sz="2800" i="0" dirty="0">
                <a:latin typeface="+mj-lt"/>
              </a:rPr>
              <a:t> is a positive real number, then the inequalities</a:t>
            </a:r>
            <a:endParaRPr sz="2800" dirty="0"/>
          </a:p>
          <a:p>
            <a:pPr algn="ctr">
              <a:defRPr sz="2800"/>
            </a:pPr>
            <a:r>
              <a:rPr lang="en-US" i="1" dirty="0">
                <a:latin typeface="+mj-lt"/>
              </a:rPr>
              <a:t>A</a:t>
            </a:r>
            <a:r>
              <a:rPr lang="en-US" i="0" dirty="0">
                <a:latin typeface="+mj-lt"/>
              </a:rPr>
              <a:t> &lt; </a:t>
            </a:r>
            <a:r>
              <a:rPr lang="en-US" i="1" dirty="0">
                <a:latin typeface="+mj-lt"/>
              </a:rPr>
              <a:t>B</a:t>
            </a:r>
            <a:endParaRPr lang="en-US" sz="2800" i="1" dirty="0"/>
          </a:p>
          <a:p>
            <a:pPr algn="ctr">
              <a:defRPr sz="2800"/>
            </a:pPr>
            <a:r>
              <a:rPr lang="en-US" sz="2800" i="0" dirty="0">
                <a:latin typeface="+mj-lt"/>
              </a:rPr>
              <a:t>and</a:t>
            </a:r>
            <a:endParaRPr sz="2800" dirty="0"/>
          </a:p>
          <a:p>
            <a:pPr algn="ctr">
              <a:defRPr sz="2800"/>
            </a:pPr>
            <a:r>
              <a:rPr lang="en-US" i="1" dirty="0">
                <a:latin typeface="+mj-lt"/>
              </a:rPr>
              <a:t>AC</a:t>
            </a:r>
            <a:r>
              <a:rPr lang="en-US" i="0" dirty="0">
                <a:latin typeface="+mj-lt"/>
              </a:rPr>
              <a:t> &lt; </a:t>
            </a:r>
            <a:r>
              <a:rPr lang="en-US" i="1" dirty="0">
                <a:latin typeface="+mj-lt"/>
              </a:rPr>
              <a:t>BC</a:t>
            </a:r>
            <a:endParaRPr lang="en-US" sz="2800" i="1" dirty="0"/>
          </a:p>
          <a:p>
            <a:pPr>
              <a:defRPr sz="2800"/>
            </a:pPr>
            <a:r>
              <a:rPr lang="en-US" sz="2800" i="0" dirty="0">
                <a:latin typeface="+mj-lt"/>
              </a:rPr>
              <a:t>are equivalent.</a:t>
            </a:r>
            <a:endParaRPr sz="2800" dirty="0"/>
          </a:p>
        </p:txBody>
      </p:sp>
    </p:spTree>
    <p:extLst>
      <p:ext uri="{BB962C8B-B14F-4D97-AF65-F5344CB8AC3E}">
        <p14:creationId xmlns:p14="http://schemas.microsoft.com/office/powerpoint/2010/main" val="42762222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Properties: </a:t>
            </a:r>
            <a:r>
              <a:rPr dirty="0"/>
              <a:t>Multiplication Principle for Solving Linear Inequalities</a:t>
            </a:r>
            <a:r>
              <a:rPr lang="en-US" dirty="0"/>
              <a:t> (cont.)</a:t>
            </a:r>
            <a:endParaRPr dirty="0"/>
          </a:p>
        </p:txBody>
      </p:sp>
      <p:sp>
        <p:nvSpPr>
          <p:cNvPr id="3" name="Text Placeholder 2"/>
          <p:cNvSpPr>
            <a:spLocks noGrp="1"/>
          </p:cNvSpPr>
          <p:nvPr>
            <p:ph type="body" sz="quarter" idx="10"/>
          </p:nvPr>
        </p:nvSpPr>
        <p:spPr/>
        <p:txBody>
          <a:bodyPr>
            <a:normAutofit/>
          </a:bodyPr>
          <a:lstStyle/>
          <a:p>
            <a:r>
              <a:rPr lang="en-US" sz="2800" i="0" dirty="0">
                <a:latin typeface="+mj-lt"/>
              </a:rPr>
              <a:t>If </a:t>
            </a:r>
            <a:r>
              <a:rPr lang="en-US" i="1" dirty="0">
                <a:latin typeface="+mj-lt"/>
              </a:rPr>
              <a:t>A</a:t>
            </a:r>
            <a:r>
              <a:rPr lang="en-US" sz="2800" i="0" dirty="0">
                <a:latin typeface="+mj-lt"/>
              </a:rPr>
              <a:t> and </a:t>
            </a:r>
            <a:r>
              <a:rPr lang="en-US" i="1" dirty="0">
                <a:latin typeface="+mj-lt"/>
              </a:rPr>
              <a:t>B</a:t>
            </a:r>
            <a:r>
              <a:rPr lang="en-US" sz="2800" i="0" dirty="0">
                <a:latin typeface="+mj-lt"/>
              </a:rPr>
              <a:t> are algebraic expressions and </a:t>
            </a:r>
            <a:r>
              <a:rPr lang="en-US" i="1" dirty="0">
                <a:latin typeface="+mj-lt"/>
              </a:rPr>
              <a:t>C</a:t>
            </a:r>
            <a:r>
              <a:rPr lang="en-US" sz="2800" i="0" dirty="0">
                <a:latin typeface="+mj-lt"/>
              </a:rPr>
              <a:t> is a negative real number, then the inequalities</a:t>
            </a:r>
            <a:endParaRPr lang="en-US" sz="2800" dirty="0"/>
          </a:p>
          <a:p>
            <a:pPr algn="ctr">
              <a:defRPr sz="2800"/>
            </a:pPr>
            <a:r>
              <a:rPr lang="en-US" i="1" dirty="0">
                <a:latin typeface="+mj-lt"/>
              </a:rPr>
              <a:t>A</a:t>
            </a:r>
            <a:r>
              <a:rPr lang="en-US" i="0" dirty="0">
                <a:latin typeface="+mj-lt"/>
              </a:rPr>
              <a:t> &lt; </a:t>
            </a:r>
            <a:r>
              <a:rPr lang="en-US" i="1" dirty="0">
                <a:latin typeface="+mj-lt"/>
              </a:rPr>
              <a:t>B</a:t>
            </a:r>
            <a:endParaRPr lang="en-US" i="1" dirty="0"/>
          </a:p>
          <a:p>
            <a:pPr algn="ctr">
              <a:defRPr sz="2800"/>
            </a:pPr>
            <a:r>
              <a:rPr lang="en-US" sz="2800" i="0" dirty="0">
                <a:latin typeface="+mj-lt"/>
              </a:rPr>
              <a:t>and</a:t>
            </a:r>
            <a:endParaRPr lang="en-US" sz="2800" dirty="0"/>
          </a:p>
          <a:p>
            <a:pPr algn="ctr">
              <a:defRPr sz="2800"/>
            </a:pPr>
            <a:r>
              <a:rPr lang="en-US" i="1" dirty="0">
                <a:latin typeface="+mj-lt"/>
              </a:rPr>
              <a:t>AC</a:t>
            </a:r>
            <a:r>
              <a:rPr lang="en-US" i="0" dirty="0">
                <a:latin typeface="+mj-lt"/>
              </a:rPr>
              <a:t> &gt; </a:t>
            </a:r>
            <a:r>
              <a:rPr lang="en-US" i="1" dirty="0">
                <a:latin typeface="+mj-lt"/>
              </a:rPr>
              <a:t>BC</a:t>
            </a:r>
            <a:endParaRPr lang="en-US" sz="2800" i="1" dirty="0"/>
          </a:p>
          <a:p>
            <a:pPr>
              <a:defRPr sz="2800"/>
            </a:pPr>
            <a:r>
              <a:rPr lang="en-US" sz="2800" i="0" dirty="0">
                <a:latin typeface="+mj-lt"/>
              </a:rPr>
              <a:t>are equivalent.</a:t>
            </a:r>
            <a:endParaRPr lang="en-US" sz="2800" dirty="0"/>
          </a:p>
          <a:p>
            <a:r>
              <a:rPr lang="en-US" sz="2800" i="0" dirty="0">
                <a:latin typeface="+mj-lt"/>
              </a:rPr>
              <a:t>(In other words, if both sides are multiplied by a negative number, then the sense of the inequality is reversed.)</a:t>
            </a:r>
            <a:endParaRPr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7: Solving an Inequality and Graphing the Solution Set</a:t>
            </a:r>
          </a:p>
        </p:txBody>
      </p:sp>
      <p:sp>
        <p:nvSpPr>
          <p:cNvPr id="3" name="Text Placeholder 2"/>
          <p:cNvSpPr>
            <a:spLocks noGrp="1"/>
          </p:cNvSpPr>
          <p:nvPr>
            <p:ph type="body" sz="quarter" idx="10"/>
          </p:nvPr>
        </p:nvSpPr>
        <p:spPr>
          <a:xfrm>
            <a:off x="457200" y="1029287"/>
            <a:ext cx="8229600" cy="4990513"/>
          </a:xfrm>
        </p:spPr>
        <p:txBody>
          <a:bodyPr>
            <a:normAutofit/>
          </a:bodyPr>
          <a:lstStyle/>
          <a:p>
            <a:pPr>
              <a:defRPr sz="2800"/>
            </a:pPr>
            <a:r>
              <a:rPr sz="2400" dirty="0"/>
              <a:t>Solve the inequality </a:t>
            </a:r>
            <a:r>
              <a:rPr lang="en-US" sz="2400" i="0" dirty="0">
                <a:latin typeface="+mj-lt"/>
              </a:rPr>
              <a:t>5</a:t>
            </a:r>
            <a:r>
              <a:rPr lang="en-US" sz="2400" i="1" dirty="0">
                <a:latin typeface="+mj-lt"/>
              </a:rPr>
              <a:t>x</a:t>
            </a:r>
            <a:r>
              <a:rPr lang="en-US" sz="2400" i="0" dirty="0">
                <a:latin typeface="+mj-lt"/>
              </a:rPr>
              <a:t> &gt; 15</a:t>
            </a:r>
            <a:r>
              <a:rPr sz="2400" dirty="0"/>
              <a:t> and graph the solution set. Write the solution set using interval notation.</a:t>
            </a:r>
            <a:endParaRPr lang="en-US" sz="2400" dirty="0"/>
          </a:p>
          <a:p>
            <a:pPr>
              <a:defRPr sz="2800"/>
            </a:pPr>
            <a:r>
              <a:rPr lang="en-US" sz="2400" b="1" dirty="0"/>
              <a:t>Solution</a:t>
            </a:r>
          </a:p>
          <a:p>
            <a:pPr>
              <a:defRPr sz="2800"/>
            </a:pPr>
            <a:endParaRPr lang="en-US" sz="2800" dirty="0"/>
          </a:p>
          <a:p>
            <a:pPr>
              <a:defRPr sz="2800"/>
            </a:pPr>
            <a:endParaRPr lang="en-US" dirty="0"/>
          </a:p>
          <a:p>
            <a:pPr>
              <a:defRPr sz="2800"/>
            </a:pPr>
            <a:endParaRPr lang="en-US" sz="2800" dirty="0"/>
          </a:p>
          <a:p>
            <a:pPr>
              <a:defRPr sz="2800"/>
            </a:pPr>
            <a:endParaRPr lang="en-US" sz="2800" dirty="0"/>
          </a:p>
          <a:p>
            <a:pPr>
              <a:defRPr sz="2800"/>
            </a:pPr>
            <a:endParaRPr lang="en-US" dirty="0"/>
          </a:p>
          <a:p>
            <a:pPr>
              <a:defRPr sz="2800"/>
            </a:pPr>
            <a:endParaRPr lang="en-US" dirty="0"/>
          </a:p>
          <a:p>
            <a:pPr>
              <a:defRPr sz="2800"/>
            </a:pPr>
            <a:r>
              <a:rPr lang="en-US" dirty="0"/>
              <a:t>x is in </a:t>
            </a:r>
            <a:endParaRPr sz="2800" dirty="0"/>
          </a:p>
        </p:txBody>
      </p:sp>
      <p:graphicFrame>
        <p:nvGraphicFramePr>
          <p:cNvPr id="4" name="Object 3">
            <a:extLst>
              <a:ext uri="{FF2B5EF4-FFF2-40B4-BE49-F238E27FC236}">
                <a16:creationId xmlns:a16="http://schemas.microsoft.com/office/drawing/2014/main" id="{1C364097-961A-E305-1D5D-164AA877AFC6}"/>
              </a:ext>
            </a:extLst>
          </p:cNvPr>
          <p:cNvGraphicFramePr>
            <a:graphicFrameLocks noChangeAspect="1"/>
          </p:cNvGraphicFramePr>
          <p:nvPr>
            <p:extLst>
              <p:ext uri="{D42A27DB-BD31-4B8C-83A1-F6EECF244321}">
                <p14:modId xmlns:p14="http://schemas.microsoft.com/office/powerpoint/2010/main" val="370882637"/>
              </p:ext>
            </p:extLst>
          </p:nvPr>
        </p:nvGraphicFramePr>
        <p:xfrm>
          <a:off x="1752600" y="2335123"/>
          <a:ext cx="1155700" cy="1778000"/>
        </p:xfrm>
        <a:graphic>
          <a:graphicData uri="http://schemas.openxmlformats.org/presentationml/2006/ole">
            <mc:AlternateContent xmlns:mc="http://schemas.openxmlformats.org/markup-compatibility/2006">
              <mc:Choice xmlns:v="urn:schemas-microsoft-com:vml" Requires="v">
                <p:oleObj name="Equation" r:id="rId2" imgW="1155600" imgH="1777680" progId="Equation.DSMT4">
                  <p:embed/>
                </p:oleObj>
              </mc:Choice>
              <mc:Fallback>
                <p:oleObj name="Equation" r:id="rId2" imgW="1155600" imgH="1777680" progId="Equation.DSMT4">
                  <p:embed/>
                  <p:pic>
                    <p:nvPicPr>
                      <p:cNvPr id="0" name=""/>
                      <p:cNvPicPr/>
                      <p:nvPr/>
                    </p:nvPicPr>
                    <p:blipFill>
                      <a:blip r:embed="rId3"/>
                      <a:stretch>
                        <a:fillRect/>
                      </a:stretch>
                    </p:blipFill>
                    <p:spPr>
                      <a:xfrm>
                        <a:off x="1752600" y="2335123"/>
                        <a:ext cx="1155700" cy="17780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00BEAE4F-3E8D-2B55-3B03-DD3161A9AD6D}"/>
              </a:ext>
            </a:extLst>
          </p:cNvPr>
          <p:cNvGraphicFramePr>
            <a:graphicFrameLocks noChangeAspect="1"/>
          </p:cNvGraphicFramePr>
          <p:nvPr>
            <p:extLst>
              <p:ext uri="{D42A27DB-BD31-4B8C-83A1-F6EECF244321}">
                <p14:modId xmlns:p14="http://schemas.microsoft.com/office/powerpoint/2010/main" val="3392685452"/>
              </p:ext>
            </p:extLst>
          </p:nvPr>
        </p:nvGraphicFramePr>
        <p:xfrm>
          <a:off x="3702170" y="3039973"/>
          <a:ext cx="3251200" cy="368300"/>
        </p:xfrm>
        <a:graphic>
          <a:graphicData uri="http://schemas.openxmlformats.org/presentationml/2006/ole">
            <mc:AlternateContent xmlns:mc="http://schemas.openxmlformats.org/markup-compatibility/2006">
              <mc:Choice xmlns:v="urn:schemas-microsoft-com:vml" Requires="v">
                <p:oleObj name="Equation" r:id="rId4" imgW="3251160" imgH="368280" progId="Equation.DSMT4">
                  <p:embed/>
                </p:oleObj>
              </mc:Choice>
              <mc:Fallback>
                <p:oleObj name="Equation" r:id="rId4" imgW="3251160" imgH="368280" progId="Equation.DSMT4">
                  <p:embed/>
                  <p:pic>
                    <p:nvPicPr>
                      <p:cNvPr id="0" name=""/>
                      <p:cNvPicPr/>
                      <p:nvPr/>
                    </p:nvPicPr>
                    <p:blipFill>
                      <a:blip r:embed="rId5"/>
                      <a:stretch>
                        <a:fillRect/>
                      </a:stretch>
                    </p:blipFill>
                    <p:spPr>
                      <a:xfrm>
                        <a:off x="3702170" y="3039973"/>
                        <a:ext cx="3251200" cy="3683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E186EF17-9250-B7BE-7674-283089032465}"/>
              </a:ext>
            </a:extLst>
          </p:cNvPr>
          <p:cNvGraphicFramePr>
            <a:graphicFrameLocks noChangeAspect="1"/>
          </p:cNvGraphicFramePr>
          <p:nvPr>
            <p:extLst>
              <p:ext uri="{D42A27DB-BD31-4B8C-83A1-F6EECF244321}">
                <p14:modId xmlns:p14="http://schemas.microsoft.com/office/powerpoint/2010/main" val="2585264893"/>
              </p:ext>
            </p:extLst>
          </p:nvPr>
        </p:nvGraphicFramePr>
        <p:xfrm>
          <a:off x="3679166" y="3848395"/>
          <a:ext cx="1371600" cy="381000"/>
        </p:xfrm>
        <a:graphic>
          <a:graphicData uri="http://schemas.openxmlformats.org/presentationml/2006/ole">
            <mc:AlternateContent xmlns:mc="http://schemas.openxmlformats.org/markup-compatibility/2006">
              <mc:Choice xmlns:v="urn:schemas-microsoft-com:vml" Requires="v">
                <p:oleObj name="Equation" r:id="rId6" imgW="1371600" imgH="380880" progId="Equation.DSMT4">
                  <p:embed/>
                </p:oleObj>
              </mc:Choice>
              <mc:Fallback>
                <p:oleObj name="Equation" r:id="rId6" imgW="1371600" imgH="380880" progId="Equation.DSMT4">
                  <p:embed/>
                  <p:pic>
                    <p:nvPicPr>
                      <p:cNvPr id="0" name=""/>
                      <p:cNvPicPr/>
                      <p:nvPr/>
                    </p:nvPicPr>
                    <p:blipFill>
                      <a:blip r:embed="rId7"/>
                      <a:stretch>
                        <a:fillRect/>
                      </a:stretch>
                    </p:blipFill>
                    <p:spPr>
                      <a:xfrm>
                        <a:off x="3679166" y="3848395"/>
                        <a:ext cx="1371600" cy="381000"/>
                      </a:xfrm>
                      <a:prstGeom prst="rect">
                        <a:avLst/>
                      </a:prstGeom>
                    </p:spPr>
                  </p:pic>
                </p:oleObj>
              </mc:Fallback>
            </mc:AlternateContent>
          </a:graphicData>
        </a:graphic>
      </p:graphicFrame>
      <p:pic>
        <p:nvPicPr>
          <p:cNvPr id="8" name="Picture 7">
            <a:extLst>
              <a:ext uri="{FF2B5EF4-FFF2-40B4-BE49-F238E27FC236}">
                <a16:creationId xmlns:a16="http://schemas.microsoft.com/office/drawing/2014/main" id="{5C768BD4-9943-8593-0CBF-5FEE742EC2D5}"/>
              </a:ext>
            </a:extLst>
          </p:cNvPr>
          <p:cNvPicPr>
            <a:picLocks noChangeAspect="1"/>
          </p:cNvPicPr>
          <p:nvPr/>
        </p:nvPicPr>
        <p:blipFill>
          <a:blip r:embed="rId8"/>
          <a:stretch>
            <a:fillRect/>
          </a:stretch>
        </p:blipFill>
        <p:spPr>
          <a:xfrm>
            <a:off x="555827" y="4316922"/>
            <a:ext cx="4019048" cy="876190"/>
          </a:xfrm>
          <a:prstGeom prst="rect">
            <a:avLst/>
          </a:prstGeom>
        </p:spPr>
      </p:pic>
      <p:graphicFrame>
        <p:nvGraphicFramePr>
          <p:cNvPr id="9" name="Object 8">
            <a:extLst>
              <a:ext uri="{FF2B5EF4-FFF2-40B4-BE49-F238E27FC236}">
                <a16:creationId xmlns:a16="http://schemas.microsoft.com/office/drawing/2014/main" id="{7BDBCEDF-F00B-5D0F-605A-76B8CD336EDE}"/>
              </a:ext>
            </a:extLst>
          </p:cNvPr>
          <p:cNvGraphicFramePr>
            <a:graphicFrameLocks noChangeAspect="1"/>
          </p:cNvGraphicFramePr>
          <p:nvPr>
            <p:extLst>
              <p:ext uri="{D42A27DB-BD31-4B8C-83A1-F6EECF244321}">
                <p14:modId xmlns:p14="http://schemas.microsoft.com/office/powerpoint/2010/main" val="1076772625"/>
              </p:ext>
            </p:extLst>
          </p:nvPr>
        </p:nvGraphicFramePr>
        <p:xfrm>
          <a:off x="1403350" y="5406672"/>
          <a:ext cx="927100" cy="482600"/>
        </p:xfrm>
        <a:graphic>
          <a:graphicData uri="http://schemas.openxmlformats.org/presentationml/2006/ole">
            <mc:AlternateContent xmlns:mc="http://schemas.openxmlformats.org/markup-compatibility/2006">
              <mc:Choice xmlns:v="urn:schemas-microsoft-com:vml" Requires="v">
                <p:oleObj name="Equation" r:id="rId9" imgW="927000" imgH="482400" progId="Equation.DSMT4">
                  <p:embed/>
                </p:oleObj>
              </mc:Choice>
              <mc:Fallback>
                <p:oleObj name="Equation" r:id="rId9" imgW="927000" imgH="482400" progId="Equation.DSMT4">
                  <p:embed/>
                  <p:pic>
                    <p:nvPicPr>
                      <p:cNvPr id="0" name=""/>
                      <p:cNvPicPr/>
                      <p:nvPr/>
                    </p:nvPicPr>
                    <p:blipFill>
                      <a:blip r:embed="rId10"/>
                      <a:stretch>
                        <a:fillRect/>
                      </a:stretch>
                    </p:blipFill>
                    <p:spPr>
                      <a:xfrm>
                        <a:off x="1403350" y="5406672"/>
                        <a:ext cx="927100" cy="482600"/>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63136C14-25F4-6C01-FF62-F2F5957D85EB}"/>
              </a:ext>
            </a:extLst>
          </p:cNvPr>
          <p:cNvGraphicFramePr>
            <a:graphicFrameLocks noChangeAspect="1"/>
          </p:cNvGraphicFramePr>
          <p:nvPr>
            <p:extLst>
              <p:ext uri="{D42A27DB-BD31-4B8C-83A1-F6EECF244321}">
                <p14:modId xmlns:p14="http://schemas.microsoft.com/office/powerpoint/2010/main" val="1108211389"/>
              </p:ext>
            </p:extLst>
          </p:nvPr>
        </p:nvGraphicFramePr>
        <p:xfrm>
          <a:off x="3679166" y="5061544"/>
          <a:ext cx="3530600" cy="914400"/>
        </p:xfrm>
        <a:graphic>
          <a:graphicData uri="http://schemas.openxmlformats.org/presentationml/2006/ole">
            <mc:AlternateContent xmlns:mc="http://schemas.openxmlformats.org/markup-compatibility/2006">
              <mc:Choice xmlns:v="urn:schemas-microsoft-com:vml" Requires="v">
                <p:oleObj name="Equation" r:id="rId11" imgW="3530520" imgH="914400" progId="Equation.DSMT4">
                  <p:embed/>
                </p:oleObj>
              </mc:Choice>
              <mc:Fallback>
                <p:oleObj name="Equation" r:id="rId11" imgW="3530520" imgH="914400" progId="Equation.DSMT4">
                  <p:embed/>
                  <p:pic>
                    <p:nvPicPr>
                      <p:cNvPr id="7" name="Object 6">
                        <a:extLst>
                          <a:ext uri="{FF2B5EF4-FFF2-40B4-BE49-F238E27FC236}">
                            <a16:creationId xmlns:a16="http://schemas.microsoft.com/office/drawing/2014/main" id="{620E6955-609D-3185-656C-E274F76E2A28}"/>
                          </a:ext>
                        </a:extLst>
                      </p:cNvPr>
                      <p:cNvPicPr/>
                      <p:nvPr/>
                    </p:nvPicPr>
                    <p:blipFill>
                      <a:blip r:embed="rId12"/>
                      <a:stretch>
                        <a:fillRect/>
                      </a:stretch>
                    </p:blipFill>
                    <p:spPr>
                      <a:xfrm>
                        <a:off x="3679166" y="5061544"/>
                        <a:ext cx="3530600" cy="914400"/>
                      </a:xfrm>
                      <a:prstGeom prst="rect">
                        <a:avLst/>
                      </a:prstGeom>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8: Solving an Inequality and Graphing the Solution Set</a:t>
            </a:r>
          </a:p>
        </p:txBody>
      </p:sp>
      <p:sp>
        <p:nvSpPr>
          <p:cNvPr id="3" name="Text Placeholder 2"/>
          <p:cNvSpPr>
            <a:spLocks noGrp="1"/>
          </p:cNvSpPr>
          <p:nvPr>
            <p:ph type="body" sz="quarter" idx="10"/>
          </p:nvPr>
        </p:nvSpPr>
        <p:spPr/>
        <p:txBody>
          <a:bodyPr>
            <a:normAutofit lnSpcReduction="10000"/>
          </a:bodyPr>
          <a:lstStyle/>
          <a:p>
            <a:pPr>
              <a:defRPr sz="2800"/>
            </a:pPr>
            <a:r>
              <a:rPr sz="2800" dirty="0"/>
              <a:t>Solve the inequality </a:t>
            </a:r>
            <a:r>
              <a:rPr lang="en-US" sz="2800" dirty="0">
                <a:latin typeface="+mj-lt"/>
              </a:rPr>
              <a:t>─</a:t>
            </a:r>
            <a:r>
              <a:rPr lang="en-US" i="0" dirty="0">
                <a:latin typeface="+mj-lt"/>
              </a:rPr>
              <a:t>3</a:t>
            </a:r>
            <a:r>
              <a:rPr lang="en-US" i="1" dirty="0">
                <a:latin typeface="+mj-lt"/>
              </a:rPr>
              <a:t>x</a:t>
            </a:r>
            <a:r>
              <a:rPr lang="en-US" i="0" dirty="0">
                <a:latin typeface="+mj-lt"/>
              </a:rPr>
              <a:t> ≤ 12.3</a:t>
            </a:r>
            <a:r>
              <a:rPr sz="2800" dirty="0"/>
              <a:t> and graph the solution set. Write the solution set using interval notation.</a:t>
            </a:r>
            <a:endParaRPr lang="en-US" sz="2800" dirty="0"/>
          </a:p>
          <a:p>
            <a:pPr>
              <a:defRPr sz="2800"/>
            </a:pPr>
            <a:r>
              <a:rPr lang="en-US" b="1" dirty="0"/>
              <a:t>Solution </a:t>
            </a:r>
          </a:p>
          <a:p>
            <a:pPr>
              <a:defRPr sz="2800"/>
            </a:pPr>
            <a:endParaRPr lang="en-US" sz="2800" b="1" dirty="0"/>
          </a:p>
          <a:p>
            <a:pPr>
              <a:defRPr sz="2800"/>
            </a:pPr>
            <a:endParaRPr lang="en-US" b="1" dirty="0"/>
          </a:p>
          <a:p>
            <a:pPr>
              <a:defRPr sz="2800"/>
            </a:pPr>
            <a:endParaRPr lang="en-US" sz="2800" b="1" dirty="0"/>
          </a:p>
          <a:p>
            <a:pPr>
              <a:defRPr sz="2800"/>
            </a:pPr>
            <a:endParaRPr lang="en-US" b="1" dirty="0"/>
          </a:p>
          <a:p>
            <a:pPr>
              <a:defRPr sz="2800"/>
            </a:pPr>
            <a:endParaRPr lang="en-US" sz="2800" b="1" dirty="0"/>
          </a:p>
          <a:p>
            <a:pPr>
              <a:defRPr sz="2800"/>
            </a:pPr>
            <a:endParaRPr lang="en-US" b="1" dirty="0"/>
          </a:p>
          <a:p>
            <a:pPr>
              <a:defRPr sz="2800"/>
            </a:pPr>
            <a:r>
              <a:rPr lang="en-US" sz="2800" i="1" dirty="0"/>
              <a:t>x</a:t>
            </a:r>
            <a:r>
              <a:rPr lang="en-US" sz="2800" dirty="0"/>
              <a:t> is in </a:t>
            </a:r>
            <a:endParaRPr sz="2800" dirty="0"/>
          </a:p>
        </p:txBody>
      </p:sp>
      <p:graphicFrame>
        <p:nvGraphicFramePr>
          <p:cNvPr id="4" name="Object 3">
            <a:extLst>
              <a:ext uri="{FF2B5EF4-FFF2-40B4-BE49-F238E27FC236}">
                <a16:creationId xmlns:a16="http://schemas.microsoft.com/office/drawing/2014/main" id="{4DB80B82-20D4-CD02-5624-1D152FE94CED}"/>
              </a:ext>
            </a:extLst>
          </p:cNvPr>
          <p:cNvGraphicFramePr>
            <a:graphicFrameLocks noChangeAspect="1"/>
          </p:cNvGraphicFramePr>
          <p:nvPr>
            <p:extLst>
              <p:ext uri="{D42A27DB-BD31-4B8C-83A1-F6EECF244321}">
                <p14:modId xmlns:p14="http://schemas.microsoft.com/office/powerpoint/2010/main" val="2941588878"/>
              </p:ext>
            </p:extLst>
          </p:nvPr>
        </p:nvGraphicFramePr>
        <p:xfrm>
          <a:off x="1524000" y="2438400"/>
          <a:ext cx="1625600" cy="1765300"/>
        </p:xfrm>
        <a:graphic>
          <a:graphicData uri="http://schemas.openxmlformats.org/presentationml/2006/ole">
            <mc:AlternateContent xmlns:mc="http://schemas.openxmlformats.org/markup-compatibility/2006">
              <mc:Choice xmlns:v="urn:schemas-microsoft-com:vml" Requires="v">
                <p:oleObj name="Equation" r:id="rId2" imgW="1625400" imgH="1765080" progId="Equation.DSMT4">
                  <p:embed/>
                </p:oleObj>
              </mc:Choice>
              <mc:Fallback>
                <p:oleObj name="Equation" r:id="rId2" imgW="1625400" imgH="1765080" progId="Equation.DSMT4">
                  <p:embed/>
                  <p:pic>
                    <p:nvPicPr>
                      <p:cNvPr id="0" name=""/>
                      <p:cNvPicPr/>
                      <p:nvPr/>
                    </p:nvPicPr>
                    <p:blipFill>
                      <a:blip r:embed="rId3"/>
                      <a:stretch>
                        <a:fillRect/>
                      </a:stretch>
                    </p:blipFill>
                    <p:spPr>
                      <a:xfrm>
                        <a:off x="1524000" y="2438400"/>
                        <a:ext cx="1625600" cy="1765300"/>
                      </a:xfrm>
                      <a:prstGeom prst="rect">
                        <a:avLst/>
                      </a:prstGeom>
                    </p:spPr>
                  </p:pic>
                </p:oleObj>
              </mc:Fallback>
            </mc:AlternateContent>
          </a:graphicData>
        </a:graphic>
      </p:graphicFrame>
      <p:pic>
        <p:nvPicPr>
          <p:cNvPr id="6" name="Picture 5">
            <a:extLst>
              <a:ext uri="{FF2B5EF4-FFF2-40B4-BE49-F238E27FC236}">
                <a16:creationId xmlns:a16="http://schemas.microsoft.com/office/drawing/2014/main" id="{00201894-9DEA-7B15-76D5-E2CB6F086A8A}"/>
              </a:ext>
            </a:extLst>
          </p:cNvPr>
          <p:cNvPicPr>
            <a:picLocks noChangeAspect="1"/>
          </p:cNvPicPr>
          <p:nvPr/>
        </p:nvPicPr>
        <p:blipFill>
          <a:blip r:embed="rId4"/>
          <a:stretch>
            <a:fillRect/>
          </a:stretch>
        </p:blipFill>
        <p:spPr>
          <a:xfrm>
            <a:off x="609600" y="4205569"/>
            <a:ext cx="4066667" cy="990476"/>
          </a:xfrm>
          <a:prstGeom prst="rect">
            <a:avLst/>
          </a:prstGeom>
        </p:spPr>
      </p:pic>
      <p:graphicFrame>
        <p:nvGraphicFramePr>
          <p:cNvPr id="7" name="Object 6">
            <a:extLst>
              <a:ext uri="{FF2B5EF4-FFF2-40B4-BE49-F238E27FC236}">
                <a16:creationId xmlns:a16="http://schemas.microsoft.com/office/drawing/2014/main" id="{849967A1-D5D5-5AA6-BBAD-7B07D0947C4F}"/>
              </a:ext>
            </a:extLst>
          </p:cNvPr>
          <p:cNvGraphicFramePr>
            <a:graphicFrameLocks noChangeAspect="1"/>
          </p:cNvGraphicFramePr>
          <p:nvPr>
            <p:extLst>
              <p:ext uri="{D42A27DB-BD31-4B8C-83A1-F6EECF244321}">
                <p14:modId xmlns:p14="http://schemas.microsoft.com/office/powerpoint/2010/main" val="208173138"/>
              </p:ext>
            </p:extLst>
          </p:nvPr>
        </p:nvGraphicFramePr>
        <p:xfrm>
          <a:off x="3835400" y="2952750"/>
          <a:ext cx="3898900" cy="736600"/>
        </p:xfrm>
        <a:graphic>
          <a:graphicData uri="http://schemas.openxmlformats.org/presentationml/2006/ole">
            <mc:AlternateContent xmlns:mc="http://schemas.openxmlformats.org/markup-compatibility/2006">
              <mc:Choice xmlns:v="urn:schemas-microsoft-com:vml" Requires="v">
                <p:oleObj name="Equation" r:id="rId5" imgW="3898800" imgH="736560" progId="Equation.DSMT4">
                  <p:embed/>
                </p:oleObj>
              </mc:Choice>
              <mc:Fallback>
                <p:oleObj name="Equation" r:id="rId5" imgW="3898800" imgH="736560" progId="Equation.DSMT4">
                  <p:embed/>
                  <p:pic>
                    <p:nvPicPr>
                      <p:cNvPr id="5" name="Object 4">
                        <a:extLst>
                          <a:ext uri="{FF2B5EF4-FFF2-40B4-BE49-F238E27FC236}">
                            <a16:creationId xmlns:a16="http://schemas.microsoft.com/office/drawing/2014/main" id="{00BEAE4F-3E8D-2B55-3B03-DD3161A9AD6D}"/>
                          </a:ext>
                        </a:extLst>
                      </p:cNvPr>
                      <p:cNvPicPr/>
                      <p:nvPr/>
                    </p:nvPicPr>
                    <p:blipFill>
                      <a:blip r:embed="rId6"/>
                      <a:stretch>
                        <a:fillRect/>
                      </a:stretch>
                    </p:blipFill>
                    <p:spPr>
                      <a:xfrm>
                        <a:off x="3835400" y="2952750"/>
                        <a:ext cx="3898900" cy="736600"/>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E6214B7D-97F4-E4F4-F618-D900ACDE408F}"/>
              </a:ext>
            </a:extLst>
          </p:cNvPr>
          <p:cNvGraphicFramePr>
            <a:graphicFrameLocks noChangeAspect="1"/>
          </p:cNvGraphicFramePr>
          <p:nvPr>
            <p:extLst>
              <p:ext uri="{D42A27DB-BD31-4B8C-83A1-F6EECF244321}">
                <p14:modId xmlns:p14="http://schemas.microsoft.com/office/powerpoint/2010/main" val="2590425630"/>
              </p:ext>
            </p:extLst>
          </p:nvPr>
        </p:nvGraphicFramePr>
        <p:xfrm>
          <a:off x="3874099" y="3857206"/>
          <a:ext cx="1371600" cy="381000"/>
        </p:xfrm>
        <a:graphic>
          <a:graphicData uri="http://schemas.openxmlformats.org/presentationml/2006/ole">
            <mc:AlternateContent xmlns:mc="http://schemas.openxmlformats.org/markup-compatibility/2006">
              <mc:Choice xmlns:v="urn:schemas-microsoft-com:vml" Requires="v">
                <p:oleObj name="Equation" r:id="rId7" imgW="1371600" imgH="380880" progId="Equation.DSMT4">
                  <p:embed/>
                </p:oleObj>
              </mc:Choice>
              <mc:Fallback>
                <p:oleObj name="Equation" r:id="rId7" imgW="1371600" imgH="380880" progId="Equation.DSMT4">
                  <p:embed/>
                  <p:pic>
                    <p:nvPicPr>
                      <p:cNvPr id="6" name="Object 5">
                        <a:extLst>
                          <a:ext uri="{FF2B5EF4-FFF2-40B4-BE49-F238E27FC236}">
                            <a16:creationId xmlns:a16="http://schemas.microsoft.com/office/drawing/2014/main" id="{E186EF17-9250-B7BE-7674-283089032465}"/>
                          </a:ext>
                        </a:extLst>
                      </p:cNvPr>
                      <p:cNvPicPr/>
                      <p:nvPr/>
                    </p:nvPicPr>
                    <p:blipFill>
                      <a:blip r:embed="rId8"/>
                      <a:stretch>
                        <a:fillRect/>
                      </a:stretch>
                    </p:blipFill>
                    <p:spPr>
                      <a:xfrm>
                        <a:off x="3874099" y="3857206"/>
                        <a:ext cx="1371600" cy="381000"/>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23E57CCB-0D66-76B0-1345-D645CCB65F9F}"/>
              </a:ext>
            </a:extLst>
          </p:cNvPr>
          <p:cNvGraphicFramePr>
            <a:graphicFrameLocks noChangeAspect="1"/>
          </p:cNvGraphicFramePr>
          <p:nvPr>
            <p:extLst>
              <p:ext uri="{D42A27DB-BD31-4B8C-83A1-F6EECF244321}">
                <p14:modId xmlns:p14="http://schemas.microsoft.com/office/powerpoint/2010/main" val="1745454682"/>
              </p:ext>
            </p:extLst>
          </p:nvPr>
        </p:nvGraphicFramePr>
        <p:xfrm>
          <a:off x="3873500" y="4983163"/>
          <a:ext cx="3530600" cy="736600"/>
        </p:xfrm>
        <a:graphic>
          <a:graphicData uri="http://schemas.openxmlformats.org/presentationml/2006/ole">
            <mc:AlternateContent xmlns:mc="http://schemas.openxmlformats.org/markup-compatibility/2006">
              <mc:Choice xmlns:v="urn:schemas-microsoft-com:vml" Requires="v">
                <p:oleObj name="Equation" r:id="rId9" imgW="3530520" imgH="736560" progId="Equation.DSMT4">
                  <p:embed/>
                </p:oleObj>
              </mc:Choice>
              <mc:Fallback>
                <p:oleObj name="Equation" r:id="rId9" imgW="3530520" imgH="736560" progId="Equation.DSMT4">
                  <p:embed/>
                  <p:pic>
                    <p:nvPicPr>
                      <p:cNvPr id="7" name="Object 6">
                        <a:extLst>
                          <a:ext uri="{FF2B5EF4-FFF2-40B4-BE49-F238E27FC236}">
                            <a16:creationId xmlns:a16="http://schemas.microsoft.com/office/drawing/2014/main" id="{620E6955-609D-3185-656C-E274F76E2A28}"/>
                          </a:ext>
                        </a:extLst>
                      </p:cNvPr>
                      <p:cNvPicPr/>
                      <p:nvPr/>
                    </p:nvPicPr>
                    <p:blipFill>
                      <a:blip r:embed="rId10"/>
                      <a:stretch>
                        <a:fillRect/>
                      </a:stretch>
                    </p:blipFill>
                    <p:spPr>
                      <a:xfrm>
                        <a:off x="3873500" y="4983163"/>
                        <a:ext cx="3530600" cy="736600"/>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2583508E-38CD-A88B-DFD6-D14B8AC032C0}"/>
              </a:ext>
            </a:extLst>
          </p:cNvPr>
          <p:cNvGraphicFramePr>
            <a:graphicFrameLocks noChangeAspect="1"/>
          </p:cNvGraphicFramePr>
          <p:nvPr>
            <p:extLst>
              <p:ext uri="{D42A27DB-BD31-4B8C-83A1-F6EECF244321}">
                <p14:modId xmlns:p14="http://schemas.microsoft.com/office/powerpoint/2010/main" val="604255764"/>
              </p:ext>
            </p:extLst>
          </p:nvPr>
        </p:nvGraphicFramePr>
        <p:xfrm>
          <a:off x="1473260" y="5180230"/>
          <a:ext cx="1384300" cy="482600"/>
        </p:xfrm>
        <a:graphic>
          <a:graphicData uri="http://schemas.openxmlformats.org/presentationml/2006/ole">
            <mc:AlternateContent xmlns:mc="http://schemas.openxmlformats.org/markup-compatibility/2006">
              <mc:Choice xmlns:v="urn:schemas-microsoft-com:vml" Requires="v">
                <p:oleObj name="Equation" r:id="rId11" imgW="1384200" imgH="482400" progId="Equation.DSMT4">
                  <p:embed/>
                </p:oleObj>
              </mc:Choice>
              <mc:Fallback>
                <p:oleObj name="Equation" r:id="rId11" imgW="1384200" imgH="482400" progId="Equation.DSMT4">
                  <p:embed/>
                  <p:pic>
                    <p:nvPicPr>
                      <p:cNvPr id="9" name="Object 8">
                        <a:extLst>
                          <a:ext uri="{FF2B5EF4-FFF2-40B4-BE49-F238E27FC236}">
                            <a16:creationId xmlns:a16="http://schemas.microsoft.com/office/drawing/2014/main" id="{7BDBCEDF-F00B-5D0F-605A-76B8CD336EDE}"/>
                          </a:ext>
                        </a:extLst>
                      </p:cNvPr>
                      <p:cNvPicPr/>
                      <p:nvPr/>
                    </p:nvPicPr>
                    <p:blipFill>
                      <a:blip r:embed="rId12"/>
                      <a:stretch>
                        <a:fillRect/>
                      </a:stretch>
                    </p:blipFill>
                    <p:spPr>
                      <a:xfrm>
                        <a:off x="1473260" y="5180230"/>
                        <a:ext cx="1384300" cy="482600"/>
                      </a:xfrm>
                      <a:prstGeom prst="rect">
                        <a:avLst/>
                      </a:prstGeom>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Procedure: </a:t>
            </a:r>
            <a:r>
              <a:rPr dirty="0"/>
              <a:t>Solving Linear Inequalities</a:t>
            </a:r>
          </a:p>
        </p:txBody>
      </p:sp>
      <p:sp>
        <p:nvSpPr>
          <p:cNvPr id="3" name="Text Placeholder 2"/>
          <p:cNvSpPr>
            <a:spLocks noGrp="1"/>
          </p:cNvSpPr>
          <p:nvPr>
            <p:ph type="body" sz="quarter" idx="10"/>
          </p:nvPr>
        </p:nvSpPr>
        <p:spPr/>
        <p:txBody>
          <a:bodyPr>
            <a:normAutofit fontScale="85000" lnSpcReduction="10000"/>
          </a:bodyPr>
          <a:lstStyle/>
          <a:p>
            <a:pPr marL="514350" indent="-514350">
              <a:buFont typeface="+mj-lt"/>
              <a:buAutoNum type="arabicPeriod"/>
              <a:defRPr sz="2800"/>
            </a:pPr>
            <a:r>
              <a:rPr dirty="0"/>
              <a:t>​</a:t>
            </a:r>
            <a:r>
              <a:rPr sz="2800" dirty="0"/>
              <a:t>Combine like terms on each side of the inequality symbol.</a:t>
            </a:r>
          </a:p>
          <a:p>
            <a:pPr marL="514350" indent="-514350">
              <a:buFont typeface="+mj-lt"/>
              <a:buAutoNum type="arabicPeriod" startAt="2"/>
              <a:defRPr sz="2800"/>
            </a:pPr>
            <a:r>
              <a:rPr dirty="0"/>
              <a:t>​</a:t>
            </a:r>
            <a:r>
              <a:rPr sz="2800" dirty="0"/>
              <a:t>Use the addition principle of inequality to add the opposites of constants or variable expressions to both sides so that constants are on one side and variables on the other.</a:t>
            </a:r>
          </a:p>
          <a:p>
            <a:pPr marL="514350" indent="-514350">
              <a:buFont typeface="+mj-lt"/>
              <a:buAutoNum type="arabicPeriod" startAt="3"/>
              <a:defRPr sz="2800"/>
            </a:pPr>
            <a:r>
              <a:rPr dirty="0"/>
              <a:t>​</a:t>
            </a:r>
            <a:r>
              <a:rPr sz="2800" dirty="0"/>
              <a:t>Use the multiplication (or division) principle of inequality to multiply both sides by the reciprocal of the coefficient of the variable (or divide both sides by the coefficient itself). The coefficient of the variable will become </a:t>
            </a:r>
            <a:r>
              <a:rPr lang="en-US" i="0" dirty="0">
                <a:latin typeface="+mj-lt"/>
              </a:rPr>
              <a:t>+1</a:t>
            </a:r>
            <a:r>
              <a:rPr sz="2800" dirty="0"/>
              <a:t>. </a:t>
            </a:r>
            <a:r>
              <a:rPr lang="en-US" sz="2800" b="1" dirty="0"/>
              <a:t>If this coefficient is negative, be sure to reverse the sense of the inequality.</a:t>
            </a:r>
            <a:endParaRPr sz="2800" dirty="0"/>
          </a:p>
          <a:p>
            <a:pPr marL="514350" indent="-514350">
              <a:buFont typeface="+mj-lt"/>
              <a:buAutoNum type="arabicPeriod" startAt="4"/>
              <a:defRPr sz="2800"/>
            </a:pPr>
            <a:r>
              <a:rPr dirty="0"/>
              <a:t>​</a:t>
            </a:r>
            <a:r>
              <a:rPr sz="2800" dirty="0"/>
              <a:t>A quick (and generally satisfactory) check is to select any one number in your solution set and substitute it into the original inequality. If the statement is false, you need to look for an error in your solution.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9: Solving Linear Inequalities</a:t>
            </a:r>
          </a:p>
        </p:txBody>
      </p:sp>
      <p:sp>
        <p:nvSpPr>
          <p:cNvPr id="3" name="Text Placeholder 2"/>
          <p:cNvSpPr>
            <a:spLocks noGrp="1"/>
          </p:cNvSpPr>
          <p:nvPr>
            <p:ph type="body" sz="quarter" idx="10"/>
          </p:nvPr>
        </p:nvSpPr>
        <p:spPr/>
        <p:txBody>
          <a:bodyPr>
            <a:normAutofit/>
          </a:bodyPr>
          <a:lstStyle/>
          <a:p>
            <a:pPr>
              <a:defRPr sz="2800"/>
            </a:pPr>
            <a:r>
              <a:rPr sz="2400" dirty="0"/>
              <a:t>Solve the inequality </a:t>
            </a:r>
            <a:r>
              <a:rPr lang="en-US" sz="2400" i="0" dirty="0">
                <a:latin typeface="+mj-lt"/>
              </a:rPr>
              <a:t>6</a:t>
            </a:r>
            <a:r>
              <a:rPr lang="en-US" sz="2400" i="1" dirty="0">
                <a:latin typeface="+mj-lt"/>
              </a:rPr>
              <a:t>x</a:t>
            </a:r>
            <a:r>
              <a:rPr lang="en-US" sz="2400" i="0" dirty="0">
                <a:latin typeface="+mj-lt"/>
              </a:rPr>
              <a:t> + 5 ≤ ─1</a:t>
            </a:r>
            <a:r>
              <a:rPr sz="2400" dirty="0"/>
              <a:t> and graph the solution set. Write the solution set using interval notation.</a:t>
            </a:r>
            <a:endParaRPr lang="en-US" sz="2400" dirty="0"/>
          </a:p>
          <a:p>
            <a:pPr>
              <a:defRPr sz="2800"/>
            </a:pPr>
            <a:r>
              <a:rPr lang="en-US" sz="2400" b="1" dirty="0"/>
              <a:t>Solution</a:t>
            </a:r>
          </a:p>
          <a:p>
            <a:pPr>
              <a:defRPr sz="2800"/>
            </a:pPr>
            <a:endParaRPr lang="en-US" sz="2800" dirty="0"/>
          </a:p>
          <a:p>
            <a:pPr>
              <a:defRPr sz="2800"/>
            </a:pPr>
            <a:endParaRPr lang="en-US" dirty="0"/>
          </a:p>
          <a:p>
            <a:pPr>
              <a:defRPr sz="2800"/>
            </a:pPr>
            <a:endParaRPr lang="en-US" sz="2800" dirty="0"/>
          </a:p>
          <a:p>
            <a:pPr>
              <a:defRPr sz="2800"/>
            </a:pPr>
            <a:endParaRPr lang="en-US" dirty="0"/>
          </a:p>
          <a:p>
            <a:pPr>
              <a:defRPr sz="2800"/>
            </a:pPr>
            <a:endParaRPr lang="en-US" sz="2800" dirty="0"/>
          </a:p>
          <a:p>
            <a:pPr>
              <a:defRPr sz="2800"/>
            </a:pPr>
            <a:endParaRPr lang="en-US" sz="2800" i="1" dirty="0"/>
          </a:p>
        </p:txBody>
      </p:sp>
      <p:graphicFrame>
        <p:nvGraphicFramePr>
          <p:cNvPr id="4" name="Object 3">
            <a:extLst>
              <a:ext uri="{FF2B5EF4-FFF2-40B4-BE49-F238E27FC236}">
                <a16:creationId xmlns:a16="http://schemas.microsoft.com/office/drawing/2014/main" id="{074519A3-A5BF-2677-3482-816A84171E27}"/>
              </a:ext>
            </a:extLst>
          </p:cNvPr>
          <p:cNvGraphicFramePr>
            <a:graphicFrameLocks noChangeAspect="1"/>
          </p:cNvGraphicFramePr>
          <p:nvPr>
            <p:extLst>
              <p:ext uri="{D42A27DB-BD31-4B8C-83A1-F6EECF244321}">
                <p14:modId xmlns:p14="http://schemas.microsoft.com/office/powerpoint/2010/main" val="2884253316"/>
              </p:ext>
            </p:extLst>
          </p:nvPr>
        </p:nvGraphicFramePr>
        <p:xfrm>
          <a:off x="1676400" y="2362200"/>
          <a:ext cx="2489200" cy="2832100"/>
        </p:xfrm>
        <a:graphic>
          <a:graphicData uri="http://schemas.openxmlformats.org/presentationml/2006/ole">
            <mc:AlternateContent xmlns:mc="http://schemas.openxmlformats.org/markup-compatibility/2006">
              <mc:Choice xmlns:v="urn:schemas-microsoft-com:vml" Requires="v">
                <p:oleObj name="Equation" r:id="rId2" imgW="2489040" imgH="2831760" progId="Equation.DSMT4">
                  <p:embed/>
                </p:oleObj>
              </mc:Choice>
              <mc:Fallback>
                <p:oleObj name="Equation" r:id="rId2" imgW="2489040" imgH="2831760" progId="Equation.DSMT4">
                  <p:embed/>
                  <p:pic>
                    <p:nvPicPr>
                      <p:cNvPr id="0" name=""/>
                      <p:cNvPicPr/>
                      <p:nvPr/>
                    </p:nvPicPr>
                    <p:blipFill>
                      <a:blip r:embed="rId3"/>
                      <a:stretch>
                        <a:fillRect/>
                      </a:stretch>
                    </p:blipFill>
                    <p:spPr>
                      <a:xfrm>
                        <a:off x="1676400" y="2362200"/>
                        <a:ext cx="2489200" cy="28321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D8802F74-217D-15DC-E548-D0B0CE94C59C}"/>
              </a:ext>
            </a:extLst>
          </p:cNvPr>
          <p:cNvGraphicFramePr>
            <a:graphicFrameLocks noChangeAspect="1"/>
          </p:cNvGraphicFramePr>
          <p:nvPr>
            <p:extLst>
              <p:ext uri="{D42A27DB-BD31-4B8C-83A1-F6EECF244321}">
                <p14:modId xmlns:p14="http://schemas.microsoft.com/office/powerpoint/2010/main" val="1215776352"/>
              </p:ext>
            </p:extLst>
          </p:nvPr>
        </p:nvGraphicFramePr>
        <p:xfrm>
          <a:off x="4995936" y="2922050"/>
          <a:ext cx="2665950" cy="251901"/>
        </p:xfrm>
        <a:graphic>
          <a:graphicData uri="http://schemas.openxmlformats.org/presentationml/2006/ole">
            <mc:AlternateContent xmlns:mc="http://schemas.openxmlformats.org/markup-compatibility/2006">
              <mc:Choice xmlns:v="urn:schemas-microsoft-com:vml" Requires="v">
                <p:oleObj name="Equation" r:id="rId4" imgW="3225600" imgH="304560" progId="Equation.DSMT4">
                  <p:embed/>
                </p:oleObj>
              </mc:Choice>
              <mc:Fallback>
                <p:oleObj name="Equation" r:id="rId4" imgW="3225600" imgH="304560" progId="Equation.DSMT4">
                  <p:embed/>
                  <p:pic>
                    <p:nvPicPr>
                      <p:cNvPr id="6" name="Object 5">
                        <a:extLst>
                          <a:ext uri="{FF2B5EF4-FFF2-40B4-BE49-F238E27FC236}">
                            <a16:creationId xmlns:a16="http://schemas.microsoft.com/office/drawing/2014/main" id="{4EDD14E1-A6B9-8986-59D6-5DF8E846DC58}"/>
                          </a:ext>
                        </a:extLst>
                      </p:cNvPr>
                      <p:cNvPicPr/>
                      <p:nvPr/>
                    </p:nvPicPr>
                    <p:blipFill>
                      <a:blip r:embed="rId5"/>
                      <a:stretch>
                        <a:fillRect/>
                      </a:stretch>
                    </p:blipFill>
                    <p:spPr>
                      <a:xfrm>
                        <a:off x="4995936" y="2922050"/>
                        <a:ext cx="2665950" cy="251901"/>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4353D76A-DFF5-E3F4-BE75-7B5C5D6F4869}"/>
              </a:ext>
            </a:extLst>
          </p:cNvPr>
          <p:cNvGraphicFramePr>
            <a:graphicFrameLocks noChangeAspect="1"/>
          </p:cNvGraphicFramePr>
          <p:nvPr>
            <p:extLst>
              <p:ext uri="{D42A27DB-BD31-4B8C-83A1-F6EECF244321}">
                <p14:modId xmlns:p14="http://schemas.microsoft.com/office/powerpoint/2010/main" val="2729381537"/>
              </p:ext>
            </p:extLst>
          </p:nvPr>
        </p:nvGraphicFramePr>
        <p:xfrm>
          <a:off x="4962446" y="3430312"/>
          <a:ext cx="1133554" cy="314876"/>
        </p:xfrm>
        <a:graphic>
          <a:graphicData uri="http://schemas.openxmlformats.org/presentationml/2006/ole">
            <mc:AlternateContent xmlns:mc="http://schemas.openxmlformats.org/markup-compatibility/2006">
              <mc:Choice xmlns:v="urn:schemas-microsoft-com:vml" Requires="v">
                <p:oleObj name="Equation" r:id="rId6" imgW="1371600" imgH="380880" progId="Equation.DSMT4">
                  <p:embed/>
                </p:oleObj>
              </mc:Choice>
              <mc:Fallback>
                <p:oleObj name="Equation" r:id="rId6" imgW="1371600" imgH="380880" progId="Equation.DSMT4">
                  <p:embed/>
                  <p:pic>
                    <p:nvPicPr>
                      <p:cNvPr id="6" name="Object 5">
                        <a:extLst>
                          <a:ext uri="{FF2B5EF4-FFF2-40B4-BE49-F238E27FC236}">
                            <a16:creationId xmlns:a16="http://schemas.microsoft.com/office/drawing/2014/main" id="{E186EF17-9250-B7BE-7674-283089032465}"/>
                          </a:ext>
                        </a:extLst>
                      </p:cNvPr>
                      <p:cNvPicPr/>
                      <p:nvPr/>
                    </p:nvPicPr>
                    <p:blipFill>
                      <a:blip r:embed="rId7"/>
                      <a:stretch>
                        <a:fillRect/>
                      </a:stretch>
                    </p:blipFill>
                    <p:spPr>
                      <a:xfrm>
                        <a:off x="4962446" y="3430312"/>
                        <a:ext cx="1133554" cy="314876"/>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DC10222E-0525-6AD6-DCF6-F8F537A04A44}"/>
              </a:ext>
            </a:extLst>
          </p:cNvPr>
          <p:cNvGraphicFramePr>
            <a:graphicFrameLocks noChangeAspect="1"/>
          </p:cNvGraphicFramePr>
          <p:nvPr>
            <p:extLst>
              <p:ext uri="{D42A27DB-BD31-4B8C-83A1-F6EECF244321}">
                <p14:modId xmlns:p14="http://schemas.microsoft.com/office/powerpoint/2010/main" val="3616733259"/>
              </p:ext>
            </p:extLst>
          </p:nvPr>
        </p:nvGraphicFramePr>
        <p:xfrm>
          <a:off x="4972252" y="4227770"/>
          <a:ext cx="2686942" cy="304380"/>
        </p:xfrm>
        <a:graphic>
          <a:graphicData uri="http://schemas.openxmlformats.org/presentationml/2006/ole">
            <mc:AlternateContent xmlns:mc="http://schemas.openxmlformats.org/markup-compatibility/2006">
              <mc:Choice xmlns:v="urn:schemas-microsoft-com:vml" Requires="v">
                <p:oleObj name="Equation" r:id="rId8" imgW="3251160" imgH="368280" progId="Equation.DSMT4">
                  <p:embed/>
                </p:oleObj>
              </mc:Choice>
              <mc:Fallback>
                <p:oleObj name="Equation" r:id="rId8" imgW="3251160" imgH="368280" progId="Equation.DSMT4">
                  <p:embed/>
                  <p:pic>
                    <p:nvPicPr>
                      <p:cNvPr id="5" name="Object 4">
                        <a:extLst>
                          <a:ext uri="{FF2B5EF4-FFF2-40B4-BE49-F238E27FC236}">
                            <a16:creationId xmlns:a16="http://schemas.microsoft.com/office/drawing/2014/main" id="{00BEAE4F-3E8D-2B55-3B03-DD3161A9AD6D}"/>
                          </a:ext>
                        </a:extLst>
                      </p:cNvPr>
                      <p:cNvPicPr/>
                      <p:nvPr/>
                    </p:nvPicPr>
                    <p:blipFill>
                      <a:blip r:embed="rId9"/>
                      <a:stretch>
                        <a:fillRect/>
                      </a:stretch>
                    </p:blipFill>
                    <p:spPr>
                      <a:xfrm>
                        <a:off x="4972252" y="4227770"/>
                        <a:ext cx="2686942" cy="304380"/>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56511541-3E0C-2847-1E01-676B8E13C947}"/>
              </a:ext>
            </a:extLst>
          </p:cNvPr>
          <p:cNvGraphicFramePr>
            <a:graphicFrameLocks noChangeAspect="1"/>
          </p:cNvGraphicFramePr>
          <p:nvPr>
            <p:extLst>
              <p:ext uri="{D42A27DB-BD31-4B8C-83A1-F6EECF244321}">
                <p14:modId xmlns:p14="http://schemas.microsoft.com/office/powerpoint/2010/main" val="2922759115"/>
              </p:ext>
            </p:extLst>
          </p:nvPr>
        </p:nvGraphicFramePr>
        <p:xfrm>
          <a:off x="4978167" y="4949427"/>
          <a:ext cx="1133554" cy="314876"/>
        </p:xfrm>
        <a:graphic>
          <a:graphicData uri="http://schemas.openxmlformats.org/presentationml/2006/ole">
            <mc:AlternateContent xmlns:mc="http://schemas.openxmlformats.org/markup-compatibility/2006">
              <mc:Choice xmlns:v="urn:schemas-microsoft-com:vml" Requires="v">
                <p:oleObj name="Equation" r:id="rId10" imgW="1371600" imgH="380880" progId="Equation.DSMT4">
                  <p:embed/>
                </p:oleObj>
              </mc:Choice>
              <mc:Fallback>
                <p:oleObj name="Equation" r:id="rId10" imgW="1371600" imgH="380880" progId="Equation.DSMT4">
                  <p:embed/>
                  <p:pic>
                    <p:nvPicPr>
                      <p:cNvPr id="6" name="Object 5">
                        <a:extLst>
                          <a:ext uri="{FF2B5EF4-FFF2-40B4-BE49-F238E27FC236}">
                            <a16:creationId xmlns:a16="http://schemas.microsoft.com/office/drawing/2014/main" id="{4353D76A-DFF5-E3F4-BE75-7B5C5D6F4869}"/>
                          </a:ext>
                        </a:extLst>
                      </p:cNvPr>
                      <p:cNvPicPr/>
                      <p:nvPr/>
                    </p:nvPicPr>
                    <p:blipFill>
                      <a:blip r:embed="rId7"/>
                      <a:stretch>
                        <a:fillRect/>
                      </a:stretch>
                    </p:blipFill>
                    <p:spPr>
                      <a:xfrm>
                        <a:off x="4978167" y="4949427"/>
                        <a:ext cx="1133554" cy="314876"/>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8EC4D20B-53CE-8A22-DDB1-8C1ADFE4D18F}"/>
              </a:ext>
            </a:extLst>
          </p:cNvPr>
          <p:cNvGraphicFramePr>
            <a:graphicFrameLocks noChangeAspect="1"/>
          </p:cNvGraphicFramePr>
          <p:nvPr>
            <p:extLst>
              <p:ext uri="{D42A27DB-BD31-4B8C-83A1-F6EECF244321}">
                <p14:modId xmlns:p14="http://schemas.microsoft.com/office/powerpoint/2010/main" val="1204381677"/>
              </p:ext>
            </p:extLst>
          </p:nvPr>
        </p:nvGraphicFramePr>
        <p:xfrm>
          <a:off x="4985590" y="2361921"/>
          <a:ext cx="2487521" cy="304380"/>
        </p:xfrm>
        <a:graphic>
          <a:graphicData uri="http://schemas.openxmlformats.org/presentationml/2006/ole">
            <mc:AlternateContent xmlns:mc="http://schemas.openxmlformats.org/markup-compatibility/2006">
              <mc:Choice xmlns:v="urn:schemas-microsoft-com:vml" Requires="v">
                <p:oleObj name="Equation" r:id="rId11" imgW="3009600" imgH="368280" progId="Equation.DSMT4">
                  <p:embed/>
                </p:oleObj>
              </mc:Choice>
              <mc:Fallback>
                <p:oleObj name="Equation" r:id="rId11" imgW="3009600" imgH="368280" progId="Equation.DSMT4">
                  <p:embed/>
                  <p:pic>
                    <p:nvPicPr>
                      <p:cNvPr id="6" name="Object 5">
                        <a:extLst>
                          <a:ext uri="{FF2B5EF4-FFF2-40B4-BE49-F238E27FC236}">
                            <a16:creationId xmlns:a16="http://schemas.microsoft.com/office/drawing/2014/main" id="{4353D76A-DFF5-E3F4-BE75-7B5C5D6F4869}"/>
                          </a:ext>
                        </a:extLst>
                      </p:cNvPr>
                      <p:cNvPicPr/>
                      <p:nvPr/>
                    </p:nvPicPr>
                    <p:blipFill>
                      <a:blip r:embed="rId12"/>
                      <a:stretch>
                        <a:fillRect/>
                      </a:stretch>
                    </p:blipFill>
                    <p:spPr>
                      <a:xfrm>
                        <a:off x="4985590" y="2361921"/>
                        <a:ext cx="2487521" cy="304380"/>
                      </a:xfrm>
                      <a:prstGeom prst="rect">
                        <a:avLst/>
                      </a:prstGeom>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9: Solving Linear Inequalities</a:t>
            </a:r>
            <a:r>
              <a:rPr lang="en-US" dirty="0"/>
              <a:t> (cont.)</a:t>
            </a:r>
            <a:endParaRPr dirty="0"/>
          </a:p>
        </p:txBody>
      </p:sp>
      <p:sp>
        <p:nvSpPr>
          <p:cNvPr id="3" name="Text Placeholder 2"/>
          <p:cNvSpPr>
            <a:spLocks noGrp="1"/>
          </p:cNvSpPr>
          <p:nvPr>
            <p:ph type="body" sz="quarter" idx="10"/>
          </p:nvPr>
        </p:nvSpPr>
        <p:spPr/>
        <p:txBody>
          <a:bodyPr>
            <a:normAutofit/>
          </a:bodyPr>
          <a:lstStyle/>
          <a:p>
            <a:pPr>
              <a:defRPr sz="2800"/>
            </a:pPr>
            <a:endParaRPr lang="en-US" dirty="0"/>
          </a:p>
          <a:p>
            <a:pPr>
              <a:defRPr sz="2800"/>
            </a:pPr>
            <a:r>
              <a:rPr lang="en-US" i="1" dirty="0"/>
              <a:t>                                                           </a:t>
            </a:r>
          </a:p>
          <a:p>
            <a:pPr>
              <a:defRPr sz="2800"/>
            </a:pPr>
            <a:endParaRPr lang="en-US" sz="3000" i="1" dirty="0"/>
          </a:p>
          <a:p>
            <a:pPr>
              <a:defRPr sz="2800"/>
            </a:pPr>
            <a:r>
              <a:rPr lang="en-US" sz="3000" i="1" dirty="0"/>
              <a:t>x </a:t>
            </a:r>
            <a:r>
              <a:rPr lang="en-US" sz="3000" dirty="0"/>
              <a:t>is in</a:t>
            </a:r>
            <a:endParaRPr lang="en-US" sz="2400" dirty="0"/>
          </a:p>
          <a:p>
            <a:pPr>
              <a:defRPr sz="2800"/>
            </a:pPr>
            <a:endParaRPr lang="en-US" dirty="0"/>
          </a:p>
          <a:p>
            <a:pPr>
              <a:defRPr sz="2800"/>
            </a:pPr>
            <a:endParaRPr lang="en-US" sz="2800" dirty="0"/>
          </a:p>
          <a:p>
            <a:pPr>
              <a:defRPr sz="2800"/>
            </a:pPr>
            <a:endParaRPr lang="en-US" sz="2800" i="1" dirty="0"/>
          </a:p>
        </p:txBody>
      </p:sp>
      <p:pic>
        <p:nvPicPr>
          <p:cNvPr id="11" name="Picture 10">
            <a:extLst>
              <a:ext uri="{FF2B5EF4-FFF2-40B4-BE49-F238E27FC236}">
                <a16:creationId xmlns:a16="http://schemas.microsoft.com/office/drawing/2014/main" id="{E7690E19-977A-E089-E2E4-F3F9F1FBA1F2}"/>
              </a:ext>
            </a:extLst>
          </p:cNvPr>
          <p:cNvPicPr>
            <a:picLocks noChangeAspect="1"/>
          </p:cNvPicPr>
          <p:nvPr/>
        </p:nvPicPr>
        <p:blipFill>
          <a:blip r:embed="rId2"/>
          <a:stretch>
            <a:fillRect/>
          </a:stretch>
        </p:blipFill>
        <p:spPr>
          <a:xfrm>
            <a:off x="457200" y="1245187"/>
            <a:ext cx="4161905" cy="961905"/>
          </a:xfrm>
          <a:prstGeom prst="rect">
            <a:avLst/>
          </a:prstGeom>
        </p:spPr>
      </p:pic>
      <p:graphicFrame>
        <p:nvGraphicFramePr>
          <p:cNvPr id="12" name="Object 11">
            <a:extLst>
              <a:ext uri="{FF2B5EF4-FFF2-40B4-BE49-F238E27FC236}">
                <a16:creationId xmlns:a16="http://schemas.microsoft.com/office/drawing/2014/main" id="{4D36884E-237B-F6AB-8EEB-6A6789D57784}"/>
              </a:ext>
            </a:extLst>
          </p:cNvPr>
          <p:cNvGraphicFramePr>
            <a:graphicFrameLocks noChangeAspect="1"/>
          </p:cNvGraphicFramePr>
          <p:nvPr>
            <p:extLst>
              <p:ext uri="{D42A27DB-BD31-4B8C-83A1-F6EECF244321}">
                <p14:modId xmlns:p14="http://schemas.microsoft.com/office/powerpoint/2010/main" val="2510458709"/>
              </p:ext>
            </p:extLst>
          </p:nvPr>
        </p:nvGraphicFramePr>
        <p:xfrm>
          <a:off x="1600200" y="2664292"/>
          <a:ext cx="1320800" cy="482600"/>
        </p:xfrm>
        <a:graphic>
          <a:graphicData uri="http://schemas.openxmlformats.org/presentationml/2006/ole">
            <mc:AlternateContent xmlns:mc="http://schemas.openxmlformats.org/markup-compatibility/2006">
              <mc:Choice xmlns:v="urn:schemas-microsoft-com:vml" Requires="v">
                <p:oleObj name="Equation" r:id="rId3" imgW="1320480" imgH="482400" progId="Equation.DSMT4">
                  <p:embed/>
                </p:oleObj>
              </mc:Choice>
              <mc:Fallback>
                <p:oleObj name="Equation" r:id="rId3" imgW="1320480" imgH="482400" progId="Equation.DSMT4">
                  <p:embed/>
                  <p:pic>
                    <p:nvPicPr>
                      <p:cNvPr id="0" name=""/>
                      <p:cNvPicPr/>
                      <p:nvPr/>
                    </p:nvPicPr>
                    <p:blipFill>
                      <a:blip r:embed="rId4"/>
                      <a:stretch>
                        <a:fillRect/>
                      </a:stretch>
                    </p:blipFill>
                    <p:spPr>
                      <a:xfrm>
                        <a:off x="1600200" y="2664292"/>
                        <a:ext cx="1320800" cy="482600"/>
                      </a:xfrm>
                      <a:prstGeom prst="rect">
                        <a:avLst/>
                      </a:prstGeom>
                    </p:spPr>
                  </p:pic>
                </p:oleObj>
              </mc:Fallback>
            </mc:AlternateContent>
          </a:graphicData>
        </a:graphic>
      </p:graphicFrame>
    </p:spTree>
    <p:extLst>
      <p:ext uri="{BB962C8B-B14F-4D97-AF65-F5344CB8AC3E}">
        <p14:creationId xmlns:p14="http://schemas.microsoft.com/office/powerpoint/2010/main" val="17653188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9: Solving Linear Inequalities</a:t>
            </a:r>
            <a:r>
              <a:rPr lang="en-US" dirty="0"/>
              <a:t> (cont.)</a:t>
            </a:r>
            <a:endParaRPr dirty="0"/>
          </a:p>
        </p:txBody>
      </p:sp>
      <p:sp>
        <p:nvSpPr>
          <p:cNvPr id="3" name="Text Placeholder 2"/>
          <p:cNvSpPr>
            <a:spLocks noGrp="1"/>
          </p:cNvSpPr>
          <p:nvPr>
            <p:ph type="body" sz="quarter" idx="10"/>
          </p:nvPr>
        </p:nvSpPr>
        <p:spPr/>
        <p:txBody>
          <a:bodyPr>
            <a:normAutofit fontScale="62500" lnSpcReduction="20000"/>
          </a:bodyPr>
          <a:lstStyle/>
          <a:p>
            <a:pPr>
              <a:defRPr sz="2800"/>
            </a:pPr>
            <a:r>
              <a:rPr lang="en-US" sz="4000" b="1" dirty="0"/>
              <a:t>Check</a:t>
            </a:r>
          </a:p>
          <a:p>
            <a:pPr>
              <a:defRPr sz="2800"/>
            </a:pPr>
            <a:r>
              <a:rPr lang="en-US" sz="4000" dirty="0"/>
              <a:t>As a check, pick a number in the solution interval and substitute it into the original inequality. For example, choose </a:t>
            </a:r>
            <a:r>
              <a:rPr lang="en-US" sz="4000" dirty="0">
                <a:solidFill>
                  <a:srgbClr val="FF0000"/>
                </a:solidFill>
              </a:rPr>
              <a:t>−3</a:t>
            </a:r>
            <a:r>
              <a:rPr lang="en-US" sz="4000" dirty="0"/>
              <a:t> and substitute it for </a:t>
            </a:r>
            <a:r>
              <a:rPr lang="en-US" sz="4000" i="1" dirty="0"/>
              <a:t>x</a:t>
            </a:r>
            <a:r>
              <a:rPr lang="en-US" sz="4000" dirty="0"/>
              <a:t>.</a:t>
            </a:r>
          </a:p>
          <a:p>
            <a:pPr>
              <a:defRPr sz="2800"/>
            </a:pPr>
            <a:endParaRPr lang="en-US" sz="4000" dirty="0"/>
          </a:p>
          <a:p>
            <a:pPr>
              <a:defRPr sz="2800"/>
            </a:pPr>
            <a:endParaRPr lang="en-US" sz="4000" dirty="0"/>
          </a:p>
          <a:p>
            <a:pPr>
              <a:defRPr sz="2800"/>
            </a:pPr>
            <a:endParaRPr lang="en-US" sz="4000" dirty="0"/>
          </a:p>
          <a:p>
            <a:pPr>
              <a:defRPr sz="2800"/>
            </a:pPr>
            <a:endParaRPr lang="en-US" sz="4000" dirty="0"/>
          </a:p>
          <a:p>
            <a:pPr>
              <a:defRPr sz="2800"/>
            </a:pPr>
            <a:endParaRPr lang="en-US" sz="4000" dirty="0"/>
          </a:p>
          <a:p>
            <a:pPr>
              <a:defRPr sz="2800"/>
            </a:pPr>
            <a:endParaRPr lang="en-US" sz="4000" dirty="0"/>
          </a:p>
          <a:p>
            <a:pPr>
              <a:defRPr sz="2800"/>
            </a:pPr>
            <a:r>
              <a:rPr lang="en-US" sz="4000" dirty="0"/>
              <a:t>Note that it is not possible to check every number in an interval with infinitely many solutions. But a true result, as shown here, gives confidence in the solution interval.</a:t>
            </a:r>
          </a:p>
          <a:p>
            <a:pPr>
              <a:defRPr sz="2800"/>
            </a:pPr>
            <a:endParaRPr lang="en-US" sz="2800" dirty="0"/>
          </a:p>
          <a:p>
            <a:pPr>
              <a:defRPr sz="2800"/>
            </a:pPr>
            <a:endParaRPr lang="en-US" sz="2800" i="1" dirty="0"/>
          </a:p>
        </p:txBody>
      </p:sp>
      <p:graphicFrame>
        <p:nvGraphicFramePr>
          <p:cNvPr id="4" name="Object 3">
            <a:extLst>
              <a:ext uri="{FF2B5EF4-FFF2-40B4-BE49-F238E27FC236}">
                <a16:creationId xmlns:a16="http://schemas.microsoft.com/office/drawing/2014/main" id="{ED091198-5627-80FF-A678-53E8D0DF51BE}"/>
              </a:ext>
            </a:extLst>
          </p:cNvPr>
          <p:cNvGraphicFramePr>
            <a:graphicFrameLocks noChangeAspect="1"/>
          </p:cNvGraphicFramePr>
          <p:nvPr>
            <p:extLst>
              <p:ext uri="{D42A27DB-BD31-4B8C-83A1-F6EECF244321}">
                <p14:modId xmlns:p14="http://schemas.microsoft.com/office/powerpoint/2010/main" val="3152769857"/>
              </p:ext>
            </p:extLst>
          </p:nvPr>
        </p:nvGraphicFramePr>
        <p:xfrm>
          <a:off x="1447800" y="2501900"/>
          <a:ext cx="1981200" cy="1854200"/>
        </p:xfrm>
        <a:graphic>
          <a:graphicData uri="http://schemas.openxmlformats.org/presentationml/2006/ole">
            <mc:AlternateContent xmlns:mc="http://schemas.openxmlformats.org/markup-compatibility/2006">
              <mc:Choice xmlns:v="urn:schemas-microsoft-com:vml" Requires="v">
                <p:oleObj name="Equation" r:id="rId2" imgW="1981080" imgH="1854000" progId="Equation.DSMT4">
                  <p:embed/>
                </p:oleObj>
              </mc:Choice>
              <mc:Fallback>
                <p:oleObj name="Equation" r:id="rId2" imgW="1981080" imgH="1854000" progId="Equation.DSMT4">
                  <p:embed/>
                  <p:pic>
                    <p:nvPicPr>
                      <p:cNvPr id="0" name=""/>
                      <p:cNvPicPr/>
                      <p:nvPr/>
                    </p:nvPicPr>
                    <p:blipFill>
                      <a:blip r:embed="rId3"/>
                      <a:stretch>
                        <a:fillRect/>
                      </a:stretch>
                    </p:blipFill>
                    <p:spPr>
                      <a:xfrm>
                        <a:off x="1447800" y="2501900"/>
                        <a:ext cx="1981200" cy="18542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841E89EF-A102-929F-9911-C555300CFA89}"/>
              </a:ext>
            </a:extLst>
          </p:cNvPr>
          <p:cNvGraphicFramePr>
            <a:graphicFrameLocks noChangeAspect="1"/>
          </p:cNvGraphicFramePr>
          <p:nvPr>
            <p:extLst>
              <p:ext uri="{D42A27DB-BD31-4B8C-83A1-F6EECF244321}">
                <p14:modId xmlns:p14="http://schemas.microsoft.com/office/powerpoint/2010/main" val="3183531633"/>
              </p:ext>
            </p:extLst>
          </p:nvPr>
        </p:nvGraphicFramePr>
        <p:xfrm>
          <a:off x="4114800" y="4081950"/>
          <a:ext cx="2133600" cy="274150"/>
        </p:xfrm>
        <a:graphic>
          <a:graphicData uri="http://schemas.openxmlformats.org/presentationml/2006/ole">
            <mc:AlternateContent xmlns:mc="http://schemas.openxmlformats.org/markup-compatibility/2006">
              <mc:Choice xmlns:v="urn:schemas-microsoft-com:vml" Requires="v">
                <p:oleObj name="Equation" r:id="rId4" imgW="2273040" imgH="291960" progId="Equation.DSMT4">
                  <p:embed/>
                </p:oleObj>
              </mc:Choice>
              <mc:Fallback>
                <p:oleObj name="Equation" r:id="rId4" imgW="2273040" imgH="291960" progId="Equation.DSMT4">
                  <p:embed/>
                  <p:pic>
                    <p:nvPicPr>
                      <p:cNvPr id="0" name=""/>
                      <p:cNvPicPr/>
                      <p:nvPr/>
                    </p:nvPicPr>
                    <p:blipFill>
                      <a:blip r:embed="rId5"/>
                      <a:stretch>
                        <a:fillRect/>
                      </a:stretch>
                    </p:blipFill>
                    <p:spPr>
                      <a:xfrm>
                        <a:off x="4114800" y="4081950"/>
                        <a:ext cx="2133600" cy="274150"/>
                      </a:xfrm>
                      <a:prstGeom prst="rect">
                        <a:avLst/>
                      </a:prstGeom>
                    </p:spPr>
                  </p:pic>
                </p:oleObj>
              </mc:Fallback>
            </mc:AlternateContent>
          </a:graphicData>
        </a:graphic>
      </p:graphicFrame>
    </p:spTree>
    <p:extLst>
      <p:ext uri="{BB962C8B-B14F-4D97-AF65-F5344CB8AC3E}">
        <p14:creationId xmlns:p14="http://schemas.microsoft.com/office/powerpoint/2010/main" val="504565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BD592-47BF-4B1A-8B13-61D7DBAD95E4}"/>
              </a:ext>
            </a:extLst>
          </p:cNvPr>
          <p:cNvSpPr>
            <a:spLocks noGrp="1"/>
          </p:cNvSpPr>
          <p:nvPr>
            <p:ph type="title"/>
          </p:nvPr>
        </p:nvSpPr>
        <p:spPr/>
        <p:txBody>
          <a:bodyPr/>
          <a:lstStyle/>
          <a:p>
            <a:r>
              <a:rPr lang="en-US" dirty="0"/>
              <a:t>Types of Intervals</a:t>
            </a:r>
          </a:p>
        </p:txBody>
      </p:sp>
      <mc:AlternateContent xmlns:mc="http://schemas.openxmlformats.org/markup-compatibility/2006" xmlns:a14="http://schemas.microsoft.com/office/drawing/2010/main">
        <mc:Choice Requires="a14">
          <p:graphicFrame>
            <p:nvGraphicFramePr>
              <p:cNvPr id="4" name="Table 4">
                <a:extLst>
                  <a:ext uri="{FF2B5EF4-FFF2-40B4-BE49-F238E27FC236}">
                    <a16:creationId xmlns:a16="http://schemas.microsoft.com/office/drawing/2014/main" id="{ADA598A0-D194-4A9B-9112-2DE8EF24A64F}"/>
                  </a:ext>
                </a:extLst>
              </p:cNvPr>
              <p:cNvGraphicFramePr>
                <a:graphicFrameLocks noGrp="1"/>
              </p:cNvGraphicFramePr>
              <p:nvPr>
                <p:ph type="tbl" sz="quarter" idx="10"/>
                <p:extLst>
                  <p:ext uri="{D42A27DB-BD31-4B8C-83A1-F6EECF244321}">
                    <p14:modId xmlns:p14="http://schemas.microsoft.com/office/powerpoint/2010/main" val="1394346696"/>
                  </p:ext>
                </p:extLst>
              </p:nvPr>
            </p:nvGraphicFramePr>
            <p:xfrm>
              <a:off x="457200" y="1390650"/>
              <a:ext cx="8229600" cy="4324350"/>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359432824"/>
                        </a:ext>
                      </a:extLst>
                    </a:gridCol>
                    <a:gridCol w="2057400">
                      <a:extLst>
                        <a:ext uri="{9D8B030D-6E8A-4147-A177-3AD203B41FA5}">
                          <a16:colId xmlns:a16="http://schemas.microsoft.com/office/drawing/2014/main" val="1780571104"/>
                        </a:ext>
                      </a:extLst>
                    </a:gridCol>
                    <a:gridCol w="1447800">
                      <a:extLst>
                        <a:ext uri="{9D8B030D-6E8A-4147-A177-3AD203B41FA5}">
                          <a16:colId xmlns:a16="http://schemas.microsoft.com/office/drawing/2014/main" val="2256237811"/>
                        </a:ext>
                      </a:extLst>
                    </a:gridCol>
                    <a:gridCol w="2667000">
                      <a:extLst>
                        <a:ext uri="{9D8B030D-6E8A-4147-A177-3AD203B41FA5}">
                          <a16:colId xmlns:a16="http://schemas.microsoft.com/office/drawing/2014/main" val="1060620345"/>
                        </a:ext>
                      </a:extLst>
                    </a:gridCol>
                  </a:tblGrid>
                  <a:tr h="666750">
                    <a:tc>
                      <a:txBody>
                        <a:bodyPr/>
                        <a:lstStyle/>
                        <a:p>
                          <a:pPr algn="ctr"/>
                          <a:r>
                            <a:rPr lang="en-US" dirty="0"/>
                            <a:t>Type of Interval</a:t>
                          </a:r>
                        </a:p>
                      </a:txBody>
                      <a:tcPr anchor="ctr"/>
                    </a:tc>
                    <a:tc>
                      <a:txBody>
                        <a:bodyPr/>
                        <a:lstStyle/>
                        <a:p>
                          <a:pPr algn="ctr"/>
                          <a:r>
                            <a:rPr lang="en-US" dirty="0"/>
                            <a:t>Algebraic Notation</a:t>
                          </a:r>
                        </a:p>
                      </a:txBody>
                      <a:tcPr anchor="ctr"/>
                    </a:tc>
                    <a:tc>
                      <a:txBody>
                        <a:bodyPr/>
                        <a:lstStyle/>
                        <a:p>
                          <a:pPr algn="ctr"/>
                          <a:r>
                            <a:rPr lang="en-US" dirty="0"/>
                            <a:t>Interval Notation</a:t>
                          </a:r>
                        </a:p>
                      </a:txBody>
                      <a:tcPr anchor="ctr"/>
                    </a:tc>
                    <a:tc>
                      <a:txBody>
                        <a:bodyPr/>
                        <a:lstStyle/>
                        <a:p>
                          <a:pPr algn="ctr"/>
                          <a:r>
                            <a:rPr lang="en-US" dirty="0"/>
                            <a:t>Graph</a:t>
                          </a:r>
                        </a:p>
                      </a:txBody>
                      <a:tcPr anchor="ctr"/>
                    </a:tc>
                    <a:extLst>
                      <a:ext uri="{0D108BD9-81ED-4DB2-BD59-A6C34878D82A}">
                        <a16:rowId xmlns:a16="http://schemas.microsoft.com/office/drawing/2014/main" val="2132149512"/>
                      </a:ext>
                    </a:extLst>
                  </a:tr>
                  <a:tr h="903776">
                    <a:tc>
                      <a:txBody>
                        <a:bodyPr/>
                        <a:lstStyle/>
                        <a:p>
                          <a:pPr algn="ctr"/>
                          <a:r>
                            <a:rPr lang="en-US" dirty="0"/>
                            <a:t>Open Interval</a:t>
                          </a:r>
                        </a:p>
                      </a:txBody>
                      <a:tcPr anchor="ctr"/>
                    </a:tc>
                    <a:tc>
                      <a:txBody>
                        <a:bodyPr/>
                        <a:lstStyle/>
                        <a:p>
                          <a:pPr/>
                          <a14:m>
                            <m:oMathPara xmlns:m="http://schemas.openxmlformats.org/officeDocument/2006/math">
                              <m:oMathParaPr>
                                <m:jc m:val="centerGroup"/>
                              </m:oMathParaPr>
                              <m:oMath xmlns:m="http://schemas.openxmlformats.org/officeDocument/2006/math">
                                <m:r>
                                  <a:rPr lang="en-US" sz="1800" i="1" kern="1200" smtClean="0">
                                    <a:solidFill>
                                      <a:schemeClr val="dk1"/>
                                    </a:solidFill>
                                    <a:effectLst/>
                                    <a:latin typeface="Cambria Math" panose="02040503050406030204" pitchFamily="18" charset="0"/>
                                    <a:ea typeface="+mn-ea"/>
                                    <a:cs typeface="+mn-cs"/>
                                  </a:rPr>
                                  <m:t>𝑎</m:t>
                                </m:r>
                                <m:r>
                                  <a:rPr lang="en-US" sz="1800" i="1" kern="1200" smtClean="0">
                                    <a:solidFill>
                                      <a:schemeClr val="dk1"/>
                                    </a:solidFill>
                                    <a:effectLst/>
                                    <a:latin typeface="Cambria Math" panose="02040503050406030204" pitchFamily="18" charset="0"/>
                                    <a:ea typeface="+mn-ea"/>
                                    <a:cs typeface="+mn-cs"/>
                                  </a:rPr>
                                  <m:t>&lt;</m:t>
                                </m:r>
                                <m:r>
                                  <a:rPr lang="en-US" sz="1800" i="1" kern="1200" smtClean="0">
                                    <a:solidFill>
                                      <a:schemeClr val="dk1"/>
                                    </a:solidFill>
                                    <a:effectLst/>
                                    <a:latin typeface="Cambria Math" panose="02040503050406030204" pitchFamily="18" charset="0"/>
                                    <a:ea typeface="+mn-ea"/>
                                    <a:cs typeface="+mn-cs"/>
                                  </a:rPr>
                                  <m:t>𝑥</m:t>
                                </m:r>
                                <m:r>
                                  <a:rPr lang="en-US" sz="1800" i="1" kern="1200" smtClean="0">
                                    <a:solidFill>
                                      <a:schemeClr val="dk1"/>
                                    </a:solidFill>
                                    <a:effectLst/>
                                    <a:latin typeface="Cambria Math" panose="02040503050406030204" pitchFamily="18" charset="0"/>
                                    <a:ea typeface="+mn-ea"/>
                                    <a:cs typeface="+mn-cs"/>
                                  </a:rPr>
                                  <m:t>&lt;</m:t>
                                </m:r>
                                <m:r>
                                  <a:rPr lang="en-US" sz="1800" i="1" kern="1200" smtClean="0">
                                    <a:solidFill>
                                      <a:schemeClr val="dk1"/>
                                    </a:solidFill>
                                    <a:effectLst/>
                                    <a:latin typeface="Cambria Math" panose="02040503050406030204" pitchFamily="18" charset="0"/>
                                    <a:ea typeface="+mn-ea"/>
                                    <a:cs typeface="+mn-cs"/>
                                  </a:rPr>
                                  <m:t>𝑏</m:t>
                                </m:r>
                              </m:oMath>
                            </m:oMathPara>
                          </a14:m>
                          <a:endParaRPr lang="en-US"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sz="1800" b="0" i="1" kern="1200" smtClean="0">
                                    <a:solidFill>
                                      <a:schemeClr val="dk1"/>
                                    </a:solidFill>
                                    <a:effectLst/>
                                    <a:latin typeface="Cambria Math" panose="02040503050406030204" pitchFamily="18" charset="0"/>
                                    <a:ea typeface="+mn-ea"/>
                                    <a:cs typeface="+mn-cs"/>
                                  </a:rPr>
                                  <m:t>(</m:t>
                                </m:r>
                                <m:r>
                                  <a:rPr lang="en-US" sz="1800" b="0" i="1" kern="1200" smtClean="0">
                                    <a:solidFill>
                                      <a:schemeClr val="dk1"/>
                                    </a:solidFill>
                                    <a:effectLst/>
                                    <a:latin typeface="Cambria Math" panose="02040503050406030204" pitchFamily="18" charset="0"/>
                                    <a:ea typeface="+mn-ea"/>
                                    <a:cs typeface="+mn-cs"/>
                                  </a:rPr>
                                  <m:t>𝑎</m:t>
                                </m:r>
                                <m:r>
                                  <a:rPr lang="en-US" sz="1800" b="0" i="1" kern="1200" smtClean="0">
                                    <a:solidFill>
                                      <a:schemeClr val="dk1"/>
                                    </a:solidFill>
                                    <a:effectLst/>
                                    <a:latin typeface="Cambria Math" panose="02040503050406030204" pitchFamily="18" charset="0"/>
                                    <a:ea typeface="+mn-ea"/>
                                    <a:cs typeface="+mn-cs"/>
                                  </a:rPr>
                                  <m:t>, </m:t>
                                </m:r>
                                <m:r>
                                  <a:rPr lang="en-US" sz="1800" b="0" i="1" kern="1200" smtClean="0">
                                    <a:solidFill>
                                      <a:schemeClr val="dk1"/>
                                    </a:solidFill>
                                    <a:effectLst/>
                                    <a:latin typeface="Cambria Math" panose="02040503050406030204" pitchFamily="18" charset="0"/>
                                    <a:ea typeface="+mn-ea"/>
                                    <a:cs typeface="+mn-cs"/>
                                  </a:rPr>
                                  <m:t>𝑏</m:t>
                                </m:r>
                                <m:r>
                                  <a:rPr lang="en-US" sz="1800" b="0" i="1" kern="1200" smtClean="0">
                                    <a:solidFill>
                                      <a:schemeClr val="dk1"/>
                                    </a:solidFill>
                                    <a:effectLst/>
                                    <a:latin typeface="Cambria Math" panose="02040503050406030204" pitchFamily="18" charset="0"/>
                                    <a:ea typeface="+mn-ea"/>
                                    <a:cs typeface="+mn-cs"/>
                                  </a:rPr>
                                  <m:t>)</m:t>
                                </m:r>
                              </m:oMath>
                            </m:oMathPara>
                          </a14:m>
                          <a:endParaRPr lang="en-US" sz="1800" kern="1200" dirty="0">
                            <a:solidFill>
                              <a:schemeClr val="dk1"/>
                            </a:solidFill>
                            <a:effectLst/>
                            <a:latin typeface="+mn-lt"/>
                            <a:ea typeface="+mn-ea"/>
                            <a:cs typeface="+mn-cs"/>
                          </a:endParaRPr>
                        </a:p>
                      </a:txBody>
                      <a:tcPr anchor="ctr"/>
                    </a:tc>
                    <a:tc>
                      <a:txBody>
                        <a:bodyPr/>
                        <a:lstStyle/>
                        <a:p>
                          <a:endParaRPr lang="en-US" dirty="0"/>
                        </a:p>
                      </a:txBody>
                      <a:tcPr/>
                    </a:tc>
                    <a:extLst>
                      <a:ext uri="{0D108BD9-81ED-4DB2-BD59-A6C34878D82A}">
                        <a16:rowId xmlns:a16="http://schemas.microsoft.com/office/drawing/2014/main" val="3209405556"/>
                      </a:ext>
                    </a:extLst>
                  </a:tr>
                  <a:tr h="1030224">
                    <a:tc>
                      <a:txBody>
                        <a:bodyPr/>
                        <a:lstStyle/>
                        <a:p>
                          <a:pPr algn="ctr"/>
                          <a:r>
                            <a:rPr lang="en-US" dirty="0"/>
                            <a:t>Closed Interval</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sz="1800" i="1" kern="1200" smtClean="0">
                                    <a:solidFill>
                                      <a:schemeClr val="dk1"/>
                                    </a:solidFill>
                                    <a:effectLst/>
                                    <a:latin typeface="Cambria Math" panose="02040503050406030204" pitchFamily="18" charset="0"/>
                                    <a:ea typeface="+mn-ea"/>
                                    <a:cs typeface="+mn-cs"/>
                                  </a:rPr>
                                  <m:t>𝑎</m:t>
                                </m:r>
                                <m:r>
                                  <a:rPr lang="en-US" sz="1800" i="1" kern="1200" smtClean="0">
                                    <a:solidFill>
                                      <a:schemeClr val="dk1"/>
                                    </a:solidFill>
                                    <a:effectLst/>
                                    <a:latin typeface="Cambria Math" panose="02040503050406030204" pitchFamily="18" charset="0"/>
                                    <a:ea typeface="+mn-ea"/>
                                    <a:cs typeface="+mn-cs"/>
                                  </a:rPr>
                                  <m:t>≤</m:t>
                                </m:r>
                                <m:r>
                                  <a:rPr lang="en-US" sz="1800" i="1" kern="1200" smtClean="0">
                                    <a:solidFill>
                                      <a:schemeClr val="dk1"/>
                                    </a:solidFill>
                                    <a:effectLst/>
                                    <a:latin typeface="Cambria Math" panose="02040503050406030204" pitchFamily="18" charset="0"/>
                                    <a:ea typeface="+mn-ea"/>
                                    <a:cs typeface="+mn-cs"/>
                                  </a:rPr>
                                  <m:t>𝑥</m:t>
                                </m:r>
                                <m:r>
                                  <a:rPr lang="en-US" sz="1800" i="1" kern="1200" smtClean="0">
                                    <a:solidFill>
                                      <a:schemeClr val="dk1"/>
                                    </a:solidFill>
                                    <a:effectLst/>
                                    <a:latin typeface="Cambria Math" panose="02040503050406030204" pitchFamily="18" charset="0"/>
                                    <a:ea typeface="+mn-ea"/>
                                    <a:cs typeface="+mn-cs"/>
                                  </a:rPr>
                                  <m:t>≤</m:t>
                                </m:r>
                                <m:r>
                                  <a:rPr lang="en-US" sz="1800" i="1" kern="1200" smtClean="0">
                                    <a:solidFill>
                                      <a:schemeClr val="dk1"/>
                                    </a:solidFill>
                                    <a:effectLst/>
                                    <a:latin typeface="Cambria Math" panose="02040503050406030204" pitchFamily="18" charset="0"/>
                                    <a:ea typeface="+mn-ea"/>
                                    <a:cs typeface="+mn-cs"/>
                                  </a:rPr>
                                  <m:t>𝑏</m:t>
                                </m:r>
                              </m:oMath>
                            </m:oMathPara>
                          </a14:m>
                          <a:endParaRPr lang="en-US" sz="1800" kern="1200" dirty="0">
                            <a:solidFill>
                              <a:schemeClr val="dk1"/>
                            </a:solidFill>
                            <a:effectLst/>
                            <a:latin typeface="+mn-lt"/>
                            <a:ea typeface="+mn-ea"/>
                            <a:cs typeface="+mn-cs"/>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sz="1800" b="0" i="1" kern="1200" smtClean="0">
                                    <a:solidFill>
                                      <a:schemeClr val="dk1"/>
                                    </a:solidFill>
                                    <a:effectLst/>
                                    <a:latin typeface="Cambria Math" panose="02040503050406030204" pitchFamily="18" charset="0"/>
                                    <a:ea typeface="+mn-ea"/>
                                    <a:cs typeface="+mn-cs"/>
                                  </a:rPr>
                                  <m:t>[</m:t>
                                </m:r>
                                <m:r>
                                  <a:rPr lang="en-US" sz="1800" b="0" i="1" kern="1200" smtClean="0">
                                    <a:solidFill>
                                      <a:schemeClr val="dk1"/>
                                    </a:solidFill>
                                    <a:effectLst/>
                                    <a:latin typeface="Cambria Math" panose="02040503050406030204" pitchFamily="18" charset="0"/>
                                    <a:ea typeface="+mn-ea"/>
                                    <a:cs typeface="+mn-cs"/>
                                  </a:rPr>
                                  <m:t>𝑎</m:t>
                                </m:r>
                                <m:r>
                                  <a:rPr lang="en-US" sz="1800" b="0" i="1" kern="1200" smtClean="0">
                                    <a:solidFill>
                                      <a:schemeClr val="dk1"/>
                                    </a:solidFill>
                                    <a:effectLst/>
                                    <a:latin typeface="Cambria Math" panose="02040503050406030204" pitchFamily="18" charset="0"/>
                                    <a:ea typeface="+mn-ea"/>
                                    <a:cs typeface="+mn-cs"/>
                                  </a:rPr>
                                  <m:t>, </m:t>
                                </m:r>
                                <m:r>
                                  <a:rPr lang="en-US" sz="1800" b="0" i="1" kern="1200" smtClean="0">
                                    <a:solidFill>
                                      <a:schemeClr val="dk1"/>
                                    </a:solidFill>
                                    <a:effectLst/>
                                    <a:latin typeface="Cambria Math" panose="02040503050406030204" pitchFamily="18" charset="0"/>
                                    <a:ea typeface="+mn-ea"/>
                                    <a:cs typeface="+mn-cs"/>
                                  </a:rPr>
                                  <m:t>𝑏</m:t>
                                </m:r>
                                <m:r>
                                  <a:rPr lang="en-US" sz="1800" b="0" i="1" kern="1200" smtClean="0">
                                    <a:solidFill>
                                      <a:schemeClr val="dk1"/>
                                    </a:solidFill>
                                    <a:effectLst/>
                                    <a:latin typeface="Cambria Math" panose="02040503050406030204" pitchFamily="18" charset="0"/>
                                    <a:ea typeface="+mn-ea"/>
                                    <a:cs typeface="+mn-cs"/>
                                  </a:rPr>
                                  <m:t>]</m:t>
                                </m:r>
                              </m:oMath>
                            </m:oMathPara>
                          </a14:m>
                          <a:endParaRPr lang="en-US" sz="1800" kern="1200" dirty="0">
                            <a:solidFill>
                              <a:schemeClr val="dk1"/>
                            </a:solidFill>
                            <a:effectLst/>
                            <a:latin typeface="+mn-lt"/>
                            <a:ea typeface="+mn-ea"/>
                            <a:cs typeface="+mn-cs"/>
                          </a:endParaRPr>
                        </a:p>
                      </a:txBody>
                      <a:tcPr anchor="ctr"/>
                    </a:tc>
                    <a:tc>
                      <a:txBody>
                        <a:bodyPr/>
                        <a:lstStyle/>
                        <a:p>
                          <a:endParaRPr lang="en-US" dirty="0"/>
                        </a:p>
                      </a:txBody>
                      <a:tcPr/>
                    </a:tc>
                    <a:extLst>
                      <a:ext uri="{0D108BD9-81ED-4DB2-BD59-A6C34878D82A}">
                        <a16:rowId xmlns:a16="http://schemas.microsoft.com/office/drawing/2014/main" val="3854860736"/>
                      </a:ext>
                    </a:extLst>
                  </a:tr>
                  <a:tr h="1723600">
                    <a:tc>
                      <a:txBody>
                        <a:bodyPr/>
                        <a:lstStyle/>
                        <a:p>
                          <a:pPr algn="ctr"/>
                          <a:r>
                            <a:rPr lang="en-US" dirty="0"/>
                            <a:t>Half-Open Interval</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d>
                                  <m:dPr>
                                    <m:begChr m:val="{"/>
                                    <m:endChr m:val=""/>
                                    <m:ctrlPr>
                                      <a:rPr lang="en-US" sz="1800" i="1" kern="1200" smtClean="0">
                                        <a:solidFill>
                                          <a:schemeClr val="dk1"/>
                                        </a:solidFill>
                                        <a:effectLst/>
                                        <a:latin typeface="Cambria Math" panose="02040503050406030204" pitchFamily="18" charset="0"/>
                                        <a:ea typeface="+mn-ea"/>
                                        <a:cs typeface="+mn-cs"/>
                                      </a:rPr>
                                    </m:ctrlPr>
                                  </m:dPr>
                                  <m:e>
                                    <m:eqArr>
                                      <m:eqArrPr>
                                        <m:ctrlPr>
                                          <a:rPr lang="en-US" sz="1800" i="1" kern="1200">
                                            <a:solidFill>
                                              <a:schemeClr val="dk1"/>
                                            </a:solidFill>
                                            <a:effectLst/>
                                            <a:latin typeface="Cambria Math" panose="02040503050406030204" pitchFamily="18" charset="0"/>
                                            <a:ea typeface="+mn-ea"/>
                                            <a:cs typeface="+mn-cs"/>
                                          </a:rPr>
                                        </m:ctrlPr>
                                      </m:eqArrPr>
                                      <m:e>
                                        <m:r>
                                          <a:rPr lang="en-US" sz="1800" i="1" kern="1200">
                                            <a:solidFill>
                                              <a:schemeClr val="dk1"/>
                                            </a:solidFill>
                                            <a:effectLst/>
                                            <a:latin typeface="Cambria Math" panose="02040503050406030204" pitchFamily="18" charset="0"/>
                                            <a:ea typeface="+mn-ea"/>
                                            <a:cs typeface="+mn-cs"/>
                                          </a:rPr>
                                          <m:t>𝑎</m:t>
                                        </m:r>
                                        <m:r>
                                          <a:rPr lang="en-US" sz="1800" i="1" kern="1200">
                                            <a:solidFill>
                                              <a:schemeClr val="dk1"/>
                                            </a:solidFill>
                                            <a:effectLst/>
                                            <a:latin typeface="Cambria Math" panose="02040503050406030204" pitchFamily="18" charset="0"/>
                                            <a:ea typeface="+mn-ea"/>
                                            <a:cs typeface="+mn-cs"/>
                                          </a:rPr>
                                          <m:t>≤</m:t>
                                        </m:r>
                                        <m:r>
                                          <a:rPr lang="en-US" sz="1800" i="1" kern="1200">
                                            <a:solidFill>
                                              <a:schemeClr val="dk1"/>
                                            </a:solidFill>
                                            <a:effectLst/>
                                            <a:latin typeface="Cambria Math" panose="02040503050406030204" pitchFamily="18" charset="0"/>
                                            <a:ea typeface="+mn-ea"/>
                                            <a:cs typeface="+mn-cs"/>
                                          </a:rPr>
                                          <m:t>𝑥</m:t>
                                        </m:r>
                                        <m:r>
                                          <a:rPr lang="en-US" sz="1800" i="1" kern="1200">
                                            <a:solidFill>
                                              <a:schemeClr val="dk1"/>
                                            </a:solidFill>
                                            <a:effectLst/>
                                            <a:latin typeface="Cambria Math" panose="02040503050406030204" pitchFamily="18" charset="0"/>
                                            <a:ea typeface="+mn-ea"/>
                                            <a:cs typeface="+mn-cs"/>
                                          </a:rPr>
                                          <m:t>&lt;</m:t>
                                        </m:r>
                                        <m:r>
                                          <a:rPr lang="en-US" sz="1800" i="1" kern="1200">
                                            <a:solidFill>
                                              <a:schemeClr val="dk1"/>
                                            </a:solidFill>
                                            <a:effectLst/>
                                            <a:latin typeface="Cambria Math" panose="02040503050406030204" pitchFamily="18" charset="0"/>
                                            <a:ea typeface="+mn-ea"/>
                                            <a:cs typeface="+mn-cs"/>
                                          </a:rPr>
                                          <m:t>𝑏</m:t>
                                        </m:r>
                                      </m:e>
                                      <m:e>
                                        <m:r>
                                          <a:rPr lang="en-US" sz="1800" i="1" kern="1200">
                                            <a:solidFill>
                                              <a:schemeClr val="dk1"/>
                                            </a:solidFill>
                                            <a:effectLst/>
                                            <a:latin typeface="Cambria Math" panose="02040503050406030204" pitchFamily="18" charset="0"/>
                                            <a:ea typeface="+mn-ea"/>
                                            <a:cs typeface="+mn-cs"/>
                                          </a:rPr>
                                          <m:t>𝑎</m:t>
                                        </m:r>
                                        <m:r>
                                          <a:rPr lang="en-US" sz="1800" i="1" kern="1200">
                                            <a:solidFill>
                                              <a:schemeClr val="dk1"/>
                                            </a:solidFill>
                                            <a:effectLst/>
                                            <a:latin typeface="Cambria Math" panose="02040503050406030204" pitchFamily="18" charset="0"/>
                                            <a:ea typeface="+mn-ea"/>
                                            <a:cs typeface="+mn-cs"/>
                                          </a:rPr>
                                          <m:t>&lt;</m:t>
                                        </m:r>
                                        <m:r>
                                          <a:rPr lang="en-US" sz="1800" i="1" kern="1200">
                                            <a:solidFill>
                                              <a:schemeClr val="dk1"/>
                                            </a:solidFill>
                                            <a:effectLst/>
                                            <a:latin typeface="Cambria Math" panose="02040503050406030204" pitchFamily="18" charset="0"/>
                                            <a:ea typeface="+mn-ea"/>
                                            <a:cs typeface="+mn-cs"/>
                                          </a:rPr>
                                          <m:t>𝑥</m:t>
                                        </m:r>
                                        <m:r>
                                          <a:rPr lang="en-US" sz="1800" i="1" kern="1200">
                                            <a:solidFill>
                                              <a:schemeClr val="dk1"/>
                                            </a:solidFill>
                                            <a:effectLst/>
                                            <a:latin typeface="Cambria Math" panose="02040503050406030204" pitchFamily="18" charset="0"/>
                                            <a:ea typeface="+mn-ea"/>
                                            <a:cs typeface="+mn-cs"/>
                                          </a:rPr>
                                          <m:t>≤</m:t>
                                        </m:r>
                                        <m:r>
                                          <a:rPr lang="en-US" sz="1800" i="1" kern="1200">
                                            <a:solidFill>
                                              <a:schemeClr val="dk1"/>
                                            </a:solidFill>
                                            <a:effectLst/>
                                            <a:latin typeface="Cambria Math" panose="02040503050406030204" pitchFamily="18" charset="0"/>
                                            <a:ea typeface="+mn-ea"/>
                                            <a:cs typeface="+mn-cs"/>
                                          </a:rPr>
                                          <m:t>𝑏</m:t>
                                        </m:r>
                                      </m:e>
                                    </m:eqArr>
                                  </m:e>
                                </m:d>
                              </m:oMath>
                            </m:oMathPara>
                          </a14:m>
                          <a:endParaRPr lang="en-US" sz="1800" kern="1200" dirty="0">
                            <a:solidFill>
                              <a:schemeClr val="dk1"/>
                            </a:solidFill>
                            <a:effectLst/>
                            <a:latin typeface="+mn-lt"/>
                            <a:ea typeface="+mn-ea"/>
                            <a:cs typeface="+mn-cs"/>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d>
                                  <m:dPr>
                                    <m:begChr m:val="["/>
                                    <m:ctrlPr>
                                      <a:rPr lang="en-US" sz="1800" b="0" i="1" kern="1200" smtClean="0">
                                        <a:solidFill>
                                          <a:schemeClr val="dk1"/>
                                        </a:solidFill>
                                        <a:effectLst/>
                                        <a:latin typeface="Cambria Math" panose="02040503050406030204" pitchFamily="18" charset="0"/>
                                        <a:ea typeface="+mn-ea"/>
                                        <a:cs typeface="+mn-cs"/>
                                      </a:rPr>
                                    </m:ctrlPr>
                                  </m:dPr>
                                  <m:e>
                                    <m:r>
                                      <a:rPr lang="en-US" sz="1800" b="0" i="1" kern="1200" smtClean="0">
                                        <a:solidFill>
                                          <a:schemeClr val="dk1"/>
                                        </a:solidFill>
                                        <a:effectLst/>
                                        <a:latin typeface="Cambria Math" panose="02040503050406030204" pitchFamily="18" charset="0"/>
                                        <a:ea typeface="+mn-ea"/>
                                        <a:cs typeface="+mn-cs"/>
                                      </a:rPr>
                                      <m:t>𝑎</m:t>
                                    </m:r>
                                    <m:r>
                                      <a:rPr lang="en-US" sz="1800" b="0" i="1" kern="1200" smtClean="0">
                                        <a:solidFill>
                                          <a:schemeClr val="dk1"/>
                                        </a:solidFill>
                                        <a:effectLst/>
                                        <a:latin typeface="Cambria Math" panose="02040503050406030204" pitchFamily="18" charset="0"/>
                                        <a:ea typeface="+mn-ea"/>
                                        <a:cs typeface="+mn-cs"/>
                                      </a:rPr>
                                      <m:t>, </m:t>
                                    </m:r>
                                    <m:r>
                                      <a:rPr lang="en-US" sz="1800" b="0" i="1" kern="1200" smtClean="0">
                                        <a:solidFill>
                                          <a:schemeClr val="dk1"/>
                                        </a:solidFill>
                                        <a:effectLst/>
                                        <a:latin typeface="Cambria Math" panose="02040503050406030204" pitchFamily="18" charset="0"/>
                                        <a:ea typeface="+mn-ea"/>
                                        <a:cs typeface="+mn-cs"/>
                                      </a:rPr>
                                      <m:t>𝑏</m:t>
                                    </m:r>
                                  </m:e>
                                </m:d>
                              </m:oMath>
                              <m:oMath xmlns:m="http://schemas.openxmlformats.org/officeDocument/2006/math">
                                <m:r>
                                  <a:rPr lang="en-US" sz="1800" b="0" i="1" kern="1200" smtClean="0">
                                    <a:solidFill>
                                      <a:schemeClr val="dk1"/>
                                    </a:solidFill>
                                    <a:effectLst/>
                                    <a:latin typeface="Cambria Math" panose="02040503050406030204" pitchFamily="18" charset="0"/>
                                    <a:ea typeface="+mn-ea"/>
                                    <a:cs typeface="+mn-cs"/>
                                  </a:rPr>
                                  <m:t>(</m:t>
                                </m:r>
                                <m:r>
                                  <a:rPr lang="en-US" sz="1800" b="0" i="1" kern="1200" smtClean="0">
                                    <a:solidFill>
                                      <a:schemeClr val="dk1"/>
                                    </a:solidFill>
                                    <a:effectLst/>
                                    <a:latin typeface="Cambria Math" panose="02040503050406030204" pitchFamily="18" charset="0"/>
                                    <a:ea typeface="+mn-ea"/>
                                    <a:cs typeface="+mn-cs"/>
                                  </a:rPr>
                                  <m:t>𝑎</m:t>
                                </m:r>
                                <m:r>
                                  <a:rPr lang="en-US" sz="1800" b="0" i="1" kern="1200" smtClean="0">
                                    <a:solidFill>
                                      <a:schemeClr val="dk1"/>
                                    </a:solidFill>
                                    <a:effectLst/>
                                    <a:latin typeface="Cambria Math" panose="02040503050406030204" pitchFamily="18" charset="0"/>
                                    <a:ea typeface="+mn-ea"/>
                                    <a:cs typeface="+mn-cs"/>
                                  </a:rPr>
                                  <m:t>, </m:t>
                                </m:r>
                                <m:r>
                                  <a:rPr lang="en-US" sz="1800" b="0" i="1" kern="1200" smtClean="0">
                                    <a:solidFill>
                                      <a:schemeClr val="dk1"/>
                                    </a:solidFill>
                                    <a:effectLst/>
                                    <a:latin typeface="Cambria Math" panose="02040503050406030204" pitchFamily="18" charset="0"/>
                                    <a:ea typeface="+mn-ea"/>
                                    <a:cs typeface="+mn-cs"/>
                                  </a:rPr>
                                  <m:t>𝑏</m:t>
                                </m:r>
                                <m:r>
                                  <a:rPr lang="en-US" sz="1800" b="0" i="1" kern="1200" smtClean="0">
                                    <a:solidFill>
                                      <a:schemeClr val="dk1"/>
                                    </a:solidFill>
                                    <a:effectLst/>
                                    <a:latin typeface="Cambria Math" panose="02040503050406030204" pitchFamily="18" charset="0"/>
                                    <a:ea typeface="+mn-ea"/>
                                    <a:cs typeface="+mn-cs"/>
                                  </a:rPr>
                                  <m:t>]</m:t>
                                </m:r>
                              </m:oMath>
                            </m:oMathPara>
                          </a14:m>
                          <a:endParaRPr lang="en-US" sz="1800" b="0" kern="1200" dirty="0">
                            <a:solidFill>
                              <a:schemeClr val="dk1"/>
                            </a:solidFill>
                            <a:effectLst/>
                            <a:ea typeface="+mn-ea"/>
                            <a:cs typeface="+mn-cs"/>
                          </a:endParaRPr>
                        </a:p>
                      </a:txBody>
                      <a:tcPr anchor="ctr"/>
                    </a:tc>
                    <a:tc>
                      <a:txBody>
                        <a:bodyPr/>
                        <a:lstStyle/>
                        <a:p>
                          <a:endParaRPr lang="en-US" dirty="0"/>
                        </a:p>
                      </a:txBody>
                      <a:tcPr/>
                    </a:tc>
                    <a:extLst>
                      <a:ext uri="{0D108BD9-81ED-4DB2-BD59-A6C34878D82A}">
                        <a16:rowId xmlns:a16="http://schemas.microsoft.com/office/drawing/2014/main" val="198223821"/>
                      </a:ext>
                    </a:extLst>
                  </a:tr>
                </a:tbl>
              </a:graphicData>
            </a:graphic>
          </p:graphicFrame>
        </mc:Choice>
        <mc:Fallback xmlns="">
          <p:graphicFrame>
            <p:nvGraphicFramePr>
              <p:cNvPr id="4" name="Table 4">
                <a:extLst>
                  <a:ext uri="{FF2B5EF4-FFF2-40B4-BE49-F238E27FC236}">
                    <a16:creationId xmlns:a16="http://schemas.microsoft.com/office/drawing/2014/main" id="{ADA598A0-D194-4A9B-9112-2DE8EF24A64F}"/>
                  </a:ext>
                </a:extLst>
              </p:cNvPr>
              <p:cNvGraphicFramePr>
                <a:graphicFrameLocks noGrp="1"/>
              </p:cNvGraphicFramePr>
              <p:nvPr>
                <p:ph type="tbl" sz="quarter" idx="10"/>
                <p:extLst>
                  <p:ext uri="{D42A27DB-BD31-4B8C-83A1-F6EECF244321}">
                    <p14:modId xmlns:p14="http://schemas.microsoft.com/office/powerpoint/2010/main" val="1394346696"/>
                  </p:ext>
                </p:extLst>
              </p:nvPr>
            </p:nvGraphicFramePr>
            <p:xfrm>
              <a:off x="457200" y="1390650"/>
              <a:ext cx="8229600" cy="4324350"/>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359432824"/>
                        </a:ext>
                      </a:extLst>
                    </a:gridCol>
                    <a:gridCol w="2057400">
                      <a:extLst>
                        <a:ext uri="{9D8B030D-6E8A-4147-A177-3AD203B41FA5}">
                          <a16:colId xmlns:a16="http://schemas.microsoft.com/office/drawing/2014/main" val="1780571104"/>
                        </a:ext>
                      </a:extLst>
                    </a:gridCol>
                    <a:gridCol w="1447800">
                      <a:extLst>
                        <a:ext uri="{9D8B030D-6E8A-4147-A177-3AD203B41FA5}">
                          <a16:colId xmlns:a16="http://schemas.microsoft.com/office/drawing/2014/main" val="2256237811"/>
                        </a:ext>
                      </a:extLst>
                    </a:gridCol>
                    <a:gridCol w="2667000">
                      <a:extLst>
                        <a:ext uri="{9D8B030D-6E8A-4147-A177-3AD203B41FA5}">
                          <a16:colId xmlns:a16="http://schemas.microsoft.com/office/drawing/2014/main" val="1060620345"/>
                        </a:ext>
                      </a:extLst>
                    </a:gridCol>
                  </a:tblGrid>
                  <a:tr h="666750">
                    <a:tc>
                      <a:txBody>
                        <a:bodyPr/>
                        <a:lstStyle/>
                        <a:p>
                          <a:pPr algn="ctr"/>
                          <a:r>
                            <a:rPr lang="en-US" dirty="0"/>
                            <a:t>Type of Interval</a:t>
                          </a:r>
                        </a:p>
                      </a:txBody>
                      <a:tcPr anchor="ctr"/>
                    </a:tc>
                    <a:tc>
                      <a:txBody>
                        <a:bodyPr/>
                        <a:lstStyle/>
                        <a:p>
                          <a:pPr algn="ctr"/>
                          <a:r>
                            <a:rPr lang="en-US" dirty="0"/>
                            <a:t>Algebraic Notation</a:t>
                          </a:r>
                        </a:p>
                      </a:txBody>
                      <a:tcPr anchor="ctr"/>
                    </a:tc>
                    <a:tc>
                      <a:txBody>
                        <a:bodyPr/>
                        <a:lstStyle/>
                        <a:p>
                          <a:pPr algn="ctr"/>
                          <a:r>
                            <a:rPr lang="en-US" dirty="0"/>
                            <a:t>Interval Notation</a:t>
                          </a:r>
                        </a:p>
                      </a:txBody>
                      <a:tcPr anchor="ctr"/>
                    </a:tc>
                    <a:tc>
                      <a:txBody>
                        <a:bodyPr/>
                        <a:lstStyle/>
                        <a:p>
                          <a:pPr algn="ctr"/>
                          <a:r>
                            <a:rPr lang="en-US" dirty="0"/>
                            <a:t>Graph</a:t>
                          </a:r>
                        </a:p>
                      </a:txBody>
                      <a:tcPr anchor="ctr"/>
                    </a:tc>
                    <a:extLst>
                      <a:ext uri="{0D108BD9-81ED-4DB2-BD59-A6C34878D82A}">
                        <a16:rowId xmlns:a16="http://schemas.microsoft.com/office/drawing/2014/main" val="2132149512"/>
                      </a:ext>
                    </a:extLst>
                  </a:tr>
                  <a:tr h="903776">
                    <a:tc>
                      <a:txBody>
                        <a:bodyPr/>
                        <a:lstStyle/>
                        <a:p>
                          <a:pPr algn="ctr"/>
                          <a:r>
                            <a:rPr lang="en-US" dirty="0"/>
                            <a:t>Open Interval</a:t>
                          </a:r>
                        </a:p>
                      </a:txBody>
                      <a:tcPr anchor="ctr"/>
                    </a:tc>
                    <a:tc>
                      <a:txBody>
                        <a:bodyPr/>
                        <a:lstStyle/>
                        <a:p>
                          <a:endParaRPr lang="en-US"/>
                        </a:p>
                      </a:txBody>
                      <a:tcPr anchor="ctr">
                        <a:blipFill>
                          <a:blip r:embed="rId2"/>
                          <a:stretch>
                            <a:fillRect l="-100890" t="-75168" r="-201780" b="-304698"/>
                          </a:stretch>
                        </a:blipFill>
                      </a:tcPr>
                    </a:tc>
                    <a:tc>
                      <a:txBody>
                        <a:bodyPr/>
                        <a:lstStyle/>
                        <a:p>
                          <a:endParaRPr lang="en-US"/>
                        </a:p>
                      </a:txBody>
                      <a:tcPr anchor="ctr">
                        <a:blipFill>
                          <a:blip r:embed="rId2"/>
                          <a:stretch>
                            <a:fillRect l="-284454" t="-75168" r="-185714" b="-304698"/>
                          </a:stretch>
                        </a:blipFill>
                      </a:tcPr>
                    </a:tc>
                    <a:tc>
                      <a:txBody>
                        <a:bodyPr/>
                        <a:lstStyle/>
                        <a:p>
                          <a:endParaRPr lang="en-US" dirty="0"/>
                        </a:p>
                      </a:txBody>
                      <a:tcPr/>
                    </a:tc>
                    <a:extLst>
                      <a:ext uri="{0D108BD9-81ED-4DB2-BD59-A6C34878D82A}">
                        <a16:rowId xmlns:a16="http://schemas.microsoft.com/office/drawing/2014/main" val="3209405556"/>
                      </a:ext>
                    </a:extLst>
                  </a:tr>
                  <a:tr h="1030224">
                    <a:tc>
                      <a:txBody>
                        <a:bodyPr/>
                        <a:lstStyle/>
                        <a:p>
                          <a:pPr algn="ctr"/>
                          <a:r>
                            <a:rPr lang="en-US" dirty="0"/>
                            <a:t>Closed Interval</a:t>
                          </a:r>
                        </a:p>
                      </a:txBody>
                      <a:tcPr anchor="ctr"/>
                    </a:tc>
                    <a:tc>
                      <a:txBody>
                        <a:bodyPr/>
                        <a:lstStyle/>
                        <a:p>
                          <a:endParaRPr lang="en-US"/>
                        </a:p>
                      </a:txBody>
                      <a:tcPr anchor="ctr">
                        <a:blipFill>
                          <a:blip r:embed="rId2"/>
                          <a:stretch>
                            <a:fillRect l="-100890" t="-154438" r="-201780" b="-168639"/>
                          </a:stretch>
                        </a:blipFill>
                      </a:tcPr>
                    </a:tc>
                    <a:tc>
                      <a:txBody>
                        <a:bodyPr/>
                        <a:lstStyle/>
                        <a:p>
                          <a:endParaRPr lang="en-US"/>
                        </a:p>
                      </a:txBody>
                      <a:tcPr anchor="ctr">
                        <a:blipFill>
                          <a:blip r:embed="rId2"/>
                          <a:stretch>
                            <a:fillRect l="-284454" t="-154438" r="-185714" b="-168639"/>
                          </a:stretch>
                        </a:blipFill>
                      </a:tcPr>
                    </a:tc>
                    <a:tc>
                      <a:txBody>
                        <a:bodyPr/>
                        <a:lstStyle/>
                        <a:p>
                          <a:endParaRPr lang="en-US" dirty="0"/>
                        </a:p>
                      </a:txBody>
                      <a:tcPr/>
                    </a:tc>
                    <a:extLst>
                      <a:ext uri="{0D108BD9-81ED-4DB2-BD59-A6C34878D82A}">
                        <a16:rowId xmlns:a16="http://schemas.microsoft.com/office/drawing/2014/main" val="3854860736"/>
                      </a:ext>
                    </a:extLst>
                  </a:tr>
                  <a:tr h="1723600">
                    <a:tc>
                      <a:txBody>
                        <a:bodyPr/>
                        <a:lstStyle/>
                        <a:p>
                          <a:pPr algn="ctr"/>
                          <a:r>
                            <a:rPr lang="en-US" dirty="0"/>
                            <a:t>Half-Open Interval</a:t>
                          </a:r>
                        </a:p>
                      </a:txBody>
                      <a:tcPr anchor="ctr"/>
                    </a:tc>
                    <a:tc>
                      <a:txBody>
                        <a:bodyPr/>
                        <a:lstStyle/>
                        <a:p>
                          <a:endParaRPr lang="en-US"/>
                        </a:p>
                      </a:txBody>
                      <a:tcPr anchor="ctr">
                        <a:blipFill>
                          <a:blip r:embed="rId2"/>
                          <a:stretch>
                            <a:fillRect l="-100890" t="-151943" r="-201780" b="-707"/>
                          </a:stretch>
                        </a:blipFill>
                      </a:tcPr>
                    </a:tc>
                    <a:tc>
                      <a:txBody>
                        <a:bodyPr/>
                        <a:lstStyle/>
                        <a:p>
                          <a:endParaRPr lang="en-US"/>
                        </a:p>
                      </a:txBody>
                      <a:tcPr anchor="ctr">
                        <a:blipFill>
                          <a:blip r:embed="rId2"/>
                          <a:stretch>
                            <a:fillRect l="-284454" t="-151943" r="-185714" b="-707"/>
                          </a:stretch>
                        </a:blipFill>
                      </a:tcPr>
                    </a:tc>
                    <a:tc>
                      <a:txBody>
                        <a:bodyPr/>
                        <a:lstStyle/>
                        <a:p>
                          <a:endParaRPr lang="en-US" dirty="0"/>
                        </a:p>
                      </a:txBody>
                      <a:tcPr/>
                    </a:tc>
                    <a:extLst>
                      <a:ext uri="{0D108BD9-81ED-4DB2-BD59-A6C34878D82A}">
                        <a16:rowId xmlns:a16="http://schemas.microsoft.com/office/drawing/2014/main" val="198223821"/>
                      </a:ext>
                    </a:extLst>
                  </a:tr>
                </a:tbl>
              </a:graphicData>
            </a:graphic>
          </p:graphicFrame>
        </mc:Fallback>
      </mc:AlternateContent>
      <p:pic>
        <p:nvPicPr>
          <p:cNvPr id="5" name="Graphic 4">
            <a:extLst>
              <a:ext uri="{FF2B5EF4-FFF2-40B4-BE49-F238E27FC236}">
                <a16:creationId xmlns:a16="http://schemas.microsoft.com/office/drawing/2014/main" id="{305DFF60-E13D-4EA2-9EB7-1C6CE7FFF019}"/>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48400" y="2219325"/>
            <a:ext cx="2190750" cy="666750"/>
          </a:xfrm>
          <a:prstGeom prst="rect">
            <a:avLst/>
          </a:prstGeom>
        </p:spPr>
      </p:pic>
      <p:pic>
        <p:nvPicPr>
          <p:cNvPr id="7" name="Graphic 6">
            <a:extLst>
              <a:ext uri="{FF2B5EF4-FFF2-40B4-BE49-F238E27FC236}">
                <a16:creationId xmlns:a16="http://schemas.microsoft.com/office/drawing/2014/main" id="{2C925C16-7350-4C01-A312-129CC0FA2039}"/>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248400" y="3305176"/>
            <a:ext cx="2190750" cy="666750"/>
          </a:xfrm>
          <a:prstGeom prst="rect">
            <a:avLst/>
          </a:prstGeom>
        </p:spPr>
      </p:pic>
      <p:pic>
        <p:nvPicPr>
          <p:cNvPr id="9" name="Graphic 8">
            <a:extLst>
              <a:ext uri="{FF2B5EF4-FFF2-40B4-BE49-F238E27FC236}">
                <a16:creationId xmlns:a16="http://schemas.microsoft.com/office/drawing/2014/main" id="{F0A42219-904C-4B61-8895-951BF517FDD4}"/>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248400" y="4200819"/>
            <a:ext cx="2190750" cy="666750"/>
          </a:xfrm>
          <a:prstGeom prst="rect">
            <a:avLst/>
          </a:prstGeom>
        </p:spPr>
      </p:pic>
      <p:pic>
        <p:nvPicPr>
          <p:cNvPr id="11" name="Graphic 10">
            <a:extLst>
              <a:ext uri="{FF2B5EF4-FFF2-40B4-BE49-F238E27FC236}">
                <a16:creationId xmlns:a16="http://schemas.microsoft.com/office/drawing/2014/main" id="{F5F2CF0D-59A3-443A-85E8-A56340857876}"/>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252882" y="5048250"/>
            <a:ext cx="2190750" cy="666750"/>
          </a:xfrm>
          <a:prstGeom prst="rect">
            <a:avLst/>
          </a:prstGeom>
        </p:spPr>
      </p:pic>
    </p:spTree>
    <p:extLst>
      <p:ext uri="{BB962C8B-B14F-4D97-AF65-F5344CB8AC3E}">
        <p14:creationId xmlns:p14="http://schemas.microsoft.com/office/powerpoint/2010/main" val="386350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10: Solving Linear Inequalities</a:t>
            </a:r>
          </a:p>
        </p:txBody>
      </p:sp>
      <p:sp>
        <p:nvSpPr>
          <p:cNvPr id="3" name="Text Placeholder 2"/>
          <p:cNvSpPr>
            <a:spLocks noGrp="1"/>
          </p:cNvSpPr>
          <p:nvPr>
            <p:ph type="body" sz="quarter" idx="10"/>
          </p:nvPr>
        </p:nvSpPr>
        <p:spPr/>
        <p:txBody>
          <a:bodyPr>
            <a:normAutofit/>
          </a:bodyPr>
          <a:lstStyle/>
          <a:p>
            <a:pPr>
              <a:defRPr sz="2800"/>
            </a:pPr>
            <a:r>
              <a:rPr sz="2400" dirty="0"/>
              <a:t>Solve the linear inequality </a:t>
            </a:r>
            <a:r>
              <a:rPr lang="en-US" sz="2400" i="0" dirty="0">
                <a:latin typeface="+mj-lt"/>
              </a:rPr>
              <a:t>6 ─ 4</a:t>
            </a:r>
            <a:r>
              <a:rPr lang="en-US" sz="2400" i="1" dirty="0">
                <a:latin typeface="+mj-lt"/>
              </a:rPr>
              <a:t>x</a:t>
            </a:r>
            <a:r>
              <a:rPr lang="en-US" sz="2400" i="0" dirty="0">
                <a:latin typeface="+mj-lt"/>
              </a:rPr>
              <a:t> ≤ </a:t>
            </a:r>
            <a:r>
              <a:rPr lang="en-US" sz="2400" i="1" dirty="0">
                <a:latin typeface="+mj-lt"/>
              </a:rPr>
              <a:t>x</a:t>
            </a:r>
            <a:r>
              <a:rPr lang="en-US" sz="2400" i="0" dirty="0">
                <a:latin typeface="+mj-lt"/>
              </a:rPr>
              <a:t> + 1</a:t>
            </a:r>
            <a:r>
              <a:rPr sz="2400" dirty="0"/>
              <a:t> and graph the solution set. Write the solution set using interval notation.</a:t>
            </a:r>
            <a:endParaRPr lang="en-US" sz="2400" dirty="0"/>
          </a:p>
          <a:p>
            <a:pPr>
              <a:defRPr sz="2800"/>
            </a:pPr>
            <a:r>
              <a:rPr lang="en-US" sz="2400" b="1" dirty="0"/>
              <a:t>Solution</a:t>
            </a:r>
          </a:p>
          <a:p>
            <a:pPr>
              <a:defRPr sz="2800"/>
            </a:pPr>
            <a:endParaRPr sz="2800" b="1" dirty="0"/>
          </a:p>
        </p:txBody>
      </p:sp>
      <p:graphicFrame>
        <p:nvGraphicFramePr>
          <p:cNvPr id="4" name="Object 3">
            <a:extLst>
              <a:ext uri="{FF2B5EF4-FFF2-40B4-BE49-F238E27FC236}">
                <a16:creationId xmlns:a16="http://schemas.microsoft.com/office/drawing/2014/main" id="{35C194F1-00DF-FCC3-6F8A-25A709063BCC}"/>
              </a:ext>
            </a:extLst>
          </p:cNvPr>
          <p:cNvGraphicFramePr>
            <a:graphicFrameLocks noChangeAspect="1"/>
          </p:cNvGraphicFramePr>
          <p:nvPr>
            <p:extLst>
              <p:ext uri="{D42A27DB-BD31-4B8C-83A1-F6EECF244321}">
                <p14:modId xmlns:p14="http://schemas.microsoft.com/office/powerpoint/2010/main" val="4253430289"/>
              </p:ext>
            </p:extLst>
          </p:nvPr>
        </p:nvGraphicFramePr>
        <p:xfrm>
          <a:off x="527087" y="2309857"/>
          <a:ext cx="2467544" cy="3427765"/>
        </p:xfrm>
        <a:graphic>
          <a:graphicData uri="http://schemas.openxmlformats.org/presentationml/2006/ole">
            <mc:AlternateContent xmlns:mc="http://schemas.openxmlformats.org/markup-compatibility/2006">
              <mc:Choice xmlns:v="urn:schemas-microsoft-com:vml" Requires="v">
                <p:oleObj name="Equation" r:id="rId2" imgW="2806560" imgH="3898800" progId="Equation.DSMT4">
                  <p:embed/>
                </p:oleObj>
              </mc:Choice>
              <mc:Fallback>
                <p:oleObj name="Equation" r:id="rId2" imgW="2806560" imgH="3898800" progId="Equation.DSMT4">
                  <p:embed/>
                  <p:pic>
                    <p:nvPicPr>
                      <p:cNvPr id="0" name=""/>
                      <p:cNvPicPr/>
                      <p:nvPr/>
                    </p:nvPicPr>
                    <p:blipFill>
                      <a:blip r:embed="rId3"/>
                      <a:stretch>
                        <a:fillRect/>
                      </a:stretch>
                    </p:blipFill>
                    <p:spPr>
                      <a:xfrm>
                        <a:off x="527087" y="2309857"/>
                        <a:ext cx="2467544" cy="3427765"/>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3A9CFFE4-39E3-2848-87F1-44B1B158C7F1}"/>
              </a:ext>
            </a:extLst>
          </p:cNvPr>
          <p:cNvGraphicFramePr>
            <a:graphicFrameLocks noChangeAspect="1"/>
          </p:cNvGraphicFramePr>
          <p:nvPr>
            <p:extLst>
              <p:ext uri="{D42A27DB-BD31-4B8C-83A1-F6EECF244321}">
                <p14:modId xmlns:p14="http://schemas.microsoft.com/office/powerpoint/2010/main" val="1633982887"/>
              </p:ext>
            </p:extLst>
          </p:nvPr>
        </p:nvGraphicFramePr>
        <p:xfrm>
          <a:off x="3092222" y="2774995"/>
          <a:ext cx="2459037" cy="231775"/>
        </p:xfrm>
        <a:graphic>
          <a:graphicData uri="http://schemas.openxmlformats.org/presentationml/2006/ole">
            <mc:AlternateContent xmlns:mc="http://schemas.openxmlformats.org/markup-compatibility/2006">
              <mc:Choice xmlns:v="urn:schemas-microsoft-com:vml" Requires="v">
                <p:oleObj name="Equation" r:id="rId4" imgW="3238200" imgH="304560" progId="Equation.DSMT4">
                  <p:embed/>
                </p:oleObj>
              </mc:Choice>
              <mc:Fallback>
                <p:oleObj name="Equation" r:id="rId4" imgW="3238200" imgH="304560" progId="Equation.DSMT4">
                  <p:embed/>
                  <p:pic>
                    <p:nvPicPr>
                      <p:cNvPr id="5" name="Object 4">
                        <a:extLst>
                          <a:ext uri="{FF2B5EF4-FFF2-40B4-BE49-F238E27FC236}">
                            <a16:creationId xmlns:a16="http://schemas.microsoft.com/office/drawing/2014/main" id="{D8802F74-217D-15DC-E548-D0B0CE94C59C}"/>
                          </a:ext>
                        </a:extLst>
                      </p:cNvPr>
                      <p:cNvPicPr/>
                      <p:nvPr/>
                    </p:nvPicPr>
                    <p:blipFill>
                      <a:blip r:embed="rId5"/>
                      <a:stretch>
                        <a:fillRect/>
                      </a:stretch>
                    </p:blipFill>
                    <p:spPr>
                      <a:xfrm>
                        <a:off x="3092222" y="2774995"/>
                        <a:ext cx="2459037" cy="231775"/>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1B90BD62-0EEA-F1FA-5D22-A77C87B74DCD}"/>
              </a:ext>
            </a:extLst>
          </p:cNvPr>
          <p:cNvGraphicFramePr>
            <a:graphicFrameLocks noChangeAspect="1"/>
          </p:cNvGraphicFramePr>
          <p:nvPr>
            <p:extLst>
              <p:ext uri="{D42A27DB-BD31-4B8C-83A1-F6EECF244321}">
                <p14:modId xmlns:p14="http://schemas.microsoft.com/office/powerpoint/2010/main" val="1383559944"/>
              </p:ext>
            </p:extLst>
          </p:nvPr>
        </p:nvGraphicFramePr>
        <p:xfrm>
          <a:off x="3104294" y="3247310"/>
          <a:ext cx="1041722" cy="289367"/>
        </p:xfrm>
        <a:graphic>
          <a:graphicData uri="http://schemas.openxmlformats.org/presentationml/2006/ole">
            <mc:AlternateContent xmlns:mc="http://schemas.openxmlformats.org/markup-compatibility/2006">
              <mc:Choice xmlns:v="urn:schemas-microsoft-com:vml" Requires="v">
                <p:oleObj name="Equation" r:id="rId6" imgW="1371600" imgH="380880" progId="Equation.DSMT4">
                  <p:embed/>
                </p:oleObj>
              </mc:Choice>
              <mc:Fallback>
                <p:oleObj name="Equation" r:id="rId6" imgW="1371600" imgH="380880" progId="Equation.DSMT4">
                  <p:embed/>
                  <p:pic>
                    <p:nvPicPr>
                      <p:cNvPr id="6" name="Object 5">
                        <a:extLst>
                          <a:ext uri="{FF2B5EF4-FFF2-40B4-BE49-F238E27FC236}">
                            <a16:creationId xmlns:a16="http://schemas.microsoft.com/office/drawing/2014/main" id="{4353D76A-DFF5-E3F4-BE75-7B5C5D6F4869}"/>
                          </a:ext>
                        </a:extLst>
                      </p:cNvPr>
                      <p:cNvPicPr/>
                      <p:nvPr/>
                    </p:nvPicPr>
                    <p:blipFill>
                      <a:blip r:embed="rId7"/>
                      <a:stretch>
                        <a:fillRect/>
                      </a:stretch>
                    </p:blipFill>
                    <p:spPr>
                      <a:xfrm>
                        <a:off x="3104294" y="3247310"/>
                        <a:ext cx="1041722" cy="289367"/>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4B09912D-D6F8-61CC-96BF-3BE7473E64E9}"/>
              </a:ext>
            </a:extLst>
          </p:cNvPr>
          <p:cNvGraphicFramePr>
            <a:graphicFrameLocks noChangeAspect="1"/>
          </p:cNvGraphicFramePr>
          <p:nvPr>
            <p:extLst>
              <p:ext uri="{D42A27DB-BD31-4B8C-83A1-F6EECF244321}">
                <p14:modId xmlns:p14="http://schemas.microsoft.com/office/powerpoint/2010/main" val="2249143863"/>
              </p:ext>
            </p:extLst>
          </p:nvPr>
        </p:nvGraphicFramePr>
        <p:xfrm>
          <a:off x="3069374" y="4699866"/>
          <a:ext cx="5972175" cy="558800"/>
        </p:xfrm>
        <a:graphic>
          <a:graphicData uri="http://schemas.openxmlformats.org/presentationml/2006/ole">
            <mc:AlternateContent xmlns:mc="http://schemas.openxmlformats.org/markup-compatibility/2006">
              <mc:Choice xmlns:v="urn:schemas-microsoft-com:vml" Requires="v">
                <p:oleObj name="Equation" r:id="rId8" imgW="7860960" imgH="736560" progId="Equation.DSMT4">
                  <p:embed/>
                </p:oleObj>
              </mc:Choice>
              <mc:Fallback>
                <p:oleObj name="Equation" r:id="rId8" imgW="7860960" imgH="736560" progId="Equation.DSMT4">
                  <p:embed/>
                  <p:pic>
                    <p:nvPicPr>
                      <p:cNvPr id="7" name="Object 6">
                        <a:extLst>
                          <a:ext uri="{FF2B5EF4-FFF2-40B4-BE49-F238E27FC236}">
                            <a16:creationId xmlns:a16="http://schemas.microsoft.com/office/drawing/2014/main" id="{DC10222E-0525-6AD6-DCF6-F8F537A04A44}"/>
                          </a:ext>
                        </a:extLst>
                      </p:cNvPr>
                      <p:cNvPicPr/>
                      <p:nvPr/>
                    </p:nvPicPr>
                    <p:blipFill>
                      <a:blip r:embed="rId9"/>
                      <a:stretch>
                        <a:fillRect/>
                      </a:stretch>
                    </p:blipFill>
                    <p:spPr>
                      <a:xfrm>
                        <a:off x="3069374" y="4699866"/>
                        <a:ext cx="5972175" cy="558800"/>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04E6F2FC-71F8-5A81-98BD-38F2637A366F}"/>
              </a:ext>
            </a:extLst>
          </p:cNvPr>
          <p:cNvGraphicFramePr>
            <a:graphicFrameLocks noChangeAspect="1"/>
          </p:cNvGraphicFramePr>
          <p:nvPr>
            <p:extLst>
              <p:ext uri="{D42A27DB-BD31-4B8C-83A1-F6EECF244321}">
                <p14:modId xmlns:p14="http://schemas.microsoft.com/office/powerpoint/2010/main" val="112166224"/>
              </p:ext>
            </p:extLst>
          </p:nvPr>
        </p:nvGraphicFramePr>
        <p:xfrm>
          <a:off x="3064518" y="4154410"/>
          <a:ext cx="1041722" cy="289367"/>
        </p:xfrm>
        <a:graphic>
          <a:graphicData uri="http://schemas.openxmlformats.org/presentationml/2006/ole">
            <mc:AlternateContent xmlns:mc="http://schemas.openxmlformats.org/markup-compatibility/2006">
              <mc:Choice xmlns:v="urn:schemas-microsoft-com:vml" Requires="v">
                <p:oleObj name="Equation" r:id="rId10" imgW="1371600" imgH="380880" progId="Equation.DSMT4">
                  <p:embed/>
                </p:oleObj>
              </mc:Choice>
              <mc:Fallback>
                <p:oleObj name="Equation" r:id="rId10" imgW="1371600" imgH="380880" progId="Equation.DSMT4">
                  <p:embed/>
                  <p:pic>
                    <p:nvPicPr>
                      <p:cNvPr id="8" name="Object 7">
                        <a:extLst>
                          <a:ext uri="{FF2B5EF4-FFF2-40B4-BE49-F238E27FC236}">
                            <a16:creationId xmlns:a16="http://schemas.microsoft.com/office/drawing/2014/main" id="{56511541-3E0C-2847-1E01-676B8E13C947}"/>
                          </a:ext>
                        </a:extLst>
                      </p:cNvPr>
                      <p:cNvPicPr/>
                      <p:nvPr/>
                    </p:nvPicPr>
                    <p:blipFill>
                      <a:blip r:embed="rId7"/>
                      <a:stretch>
                        <a:fillRect/>
                      </a:stretch>
                    </p:blipFill>
                    <p:spPr>
                      <a:xfrm>
                        <a:off x="3064518" y="4154410"/>
                        <a:ext cx="1041722" cy="289367"/>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1CE01E4B-D488-D591-44DC-63B67D60CBD8}"/>
              </a:ext>
            </a:extLst>
          </p:cNvPr>
          <p:cNvGraphicFramePr>
            <a:graphicFrameLocks noChangeAspect="1"/>
          </p:cNvGraphicFramePr>
          <p:nvPr>
            <p:extLst>
              <p:ext uri="{D42A27DB-BD31-4B8C-83A1-F6EECF244321}">
                <p14:modId xmlns:p14="http://schemas.microsoft.com/office/powerpoint/2010/main" val="3806502335"/>
              </p:ext>
            </p:extLst>
          </p:nvPr>
        </p:nvGraphicFramePr>
        <p:xfrm>
          <a:off x="3096625" y="2309857"/>
          <a:ext cx="2286000" cy="279722"/>
        </p:xfrm>
        <a:graphic>
          <a:graphicData uri="http://schemas.openxmlformats.org/presentationml/2006/ole">
            <mc:AlternateContent xmlns:mc="http://schemas.openxmlformats.org/markup-compatibility/2006">
              <mc:Choice xmlns:v="urn:schemas-microsoft-com:vml" Requires="v">
                <p:oleObj name="Equation" r:id="rId11" imgW="3009600" imgH="368280" progId="Equation.DSMT4">
                  <p:embed/>
                </p:oleObj>
              </mc:Choice>
              <mc:Fallback>
                <p:oleObj name="Equation" r:id="rId11" imgW="3009600" imgH="368280" progId="Equation.DSMT4">
                  <p:embed/>
                  <p:pic>
                    <p:nvPicPr>
                      <p:cNvPr id="9" name="Object 8">
                        <a:extLst>
                          <a:ext uri="{FF2B5EF4-FFF2-40B4-BE49-F238E27FC236}">
                            <a16:creationId xmlns:a16="http://schemas.microsoft.com/office/drawing/2014/main" id="{8EC4D20B-53CE-8A22-DDB1-8C1ADFE4D18F}"/>
                          </a:ext>
                        </a:extLst>
                      </p:cNvPr>
                      <p:cNvPicPr/>
                      <p:nvPr/>
                    </p:nvPicPr>
                    <p:blipFill>
                      <a:blip r:embed="rId12"/>
                      <a:stretch>
                        <a:fillRect/>
                      </a:stretch>
                    </p:blipFill>
                    <p:spPr>
                      <a:xfrm>
                        <a:off x="3096625" y="2309857"/>
                        <a:ext cx="2286000" cy="279722"/>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65D4B1E1-D76D-FA11-720F-52EDA33B4631}"/>
              </a:ext>
            </a:extLst>
          </p:cNvPr>
          <p:cNvGraphicFramePr>
            <a:graphicFrameLocks noChangeAspect="1"/>
          </p:cNvGraphicFramePr>
          <p:nvPr>
            <p:extLst>
              <p:ext uri="{D42A27DB-BD31-4B8C-83A1-F6EECF244321}">
                <p14:modId xmlns:p14="http://schemas.microsoft.com/office/powerpoint/2010/main" val="1133424924"/>
              </p:ext>
            </p:extLst>
          </p:nvPr>
        </p:nvGraphicFramePr>
        <p:xfrm>
          <a:off x="3077934" y="3730404"/>
          <a:ext cx="2449512" cy="231775"/>
        </p:xfrm>
        <a:graphic>
          <a:graphicData uri="http://schemas.openxmlformats.org/presentationml/2006/ole">
            <mc:AlternateContent xmlns:mc="http://schemas.openxmlformats.org/markup-compatibility/2006">
              <mc:Choice xmlns:v="urn:schemas-microsoft-com:vml" Requires="v">
                <p:oleObj name="Equation" r:id="rId13" imgW="3225600" imgH="304560" progId="Equation.DSMT4">
                  <p:embed/>
                </p:oleObj>
              </mc:Choice>
              <mc:Fallback>
                <p:oleObj name="Equation" r:id="rId13" imgW="3225600" imgH="304560" progId="Equation.DSMT4">
                  <p:embed/>
                  <p:pic>
                    <p:nvPicPr>
                      <p:cNvPr id="5" name="Object 4">
                        <a:extLst>
                          <a:ext uri="{FF2B5EF4-FFF2-40B4-BE49-F238E27FC236}">
                            <a16:creationId xmlns:a16="http://schemas.microsoft.com/office/drawing/2014/main" id="{3A9CFFE4-39E3-2848-87F1-44B1B158C7F1}"/>
                          </a:ext>
                        </a:extLst>
                      </p:cNvPr>
                      <p:cNvPicPr/>
                      <p:nvPr/>
                    </p:nvPicPr>
                    <p:blipFill>
                      <a:blip r:embed="rId14"/>
                      <a:stretch>
                        <a:fillRect/>
                      </a:stretch>
                    </p:blipFill>
                    <p:spPr>
                      <a:xfrm>
                        <a:off x="3077934" y="3730404"/>
                        <a:ext cx="2449512" cy="231775"/>
                      </a:xfrm>
                      <a:prstGeom prst="rect">
                        <a:avLst/>
                      </a:prstGeom>
                    </p:spPr>
                  </p:pic>
                </p:oleObj>
              </mc:Fallback>
            </mc:AlternateContent>
          </a:graphicData>
        </a:graphic>
      </p:graphicFrame>
      <p:graphicFrame>
        <p:nvGraphicFramePr>
          <p:cNvPr id="11" name="Object 10">
            <a:extLst>
              <a:ext uri="{FF2B5EF4-FFF2-40B4-BE49-F238E27FC236}">
                <a16:creationId xmlns:a16="http://schemas.microsoft.com/office/drawing/2014/main" id="{02A8A82D-99C8-9252-9964-5AE966C9C4A3}"/>
              </a:ext>
            </a:extLst>
          </p:cNvPr>
          <p:cNvGraphicFramePr>
            <a:graphicFrameLocks noChangeAspect="1"/>
          </p:cNvGraphicFramePr>
          <p:nvPr>
            <p:extLst>
              <p:ext uri="{D42A27DB-BD31-4B8C-83A1-F6EECF244321}">
                <p14:modId xmlns:p14="http://schemas.microsoft.com/office/powerpoint/2010/main" val="3535131365"/>
              </p:ext>
            </p:extLst>
          </p:nvPr>
        </p:nvGraphicFramePr>
        <p:xfrm>
          <a:off x="3064518" y="5539346"/>
          <a:ext cx="1041722" cy="289367"/>
        </p:xfrm>
        <a:graphic>
          <a:graphicData uri="http://schemas.openxmlformats.org/presentationml/2006/ole">
            <mc:AlternateContent xmlns:mc="http://schemas.openxmlformats.org/markup-compatibility/2006">
              <mc:Choice xmlns:v="urn:schemas-microsoft-com:vml" Requires="v">
                <p:oleObj name="Equation" r:id="rId15" imgW="1371600" imgH="380880" progId="Equation.DSMT4">
                  <p:embed/>
                </p:oleObj>
              </mc:Choice>
              <mc:Fallback>
                <p:oleObj name="Equation" r:id="rId15" imgW="1371600" imgH="380880" progId="Equation.DSMT4">
                  <p:embed/>
                  <p:pic>
                    <p:nvPicPr>
                      <p:cNvPr id="8" name="Object 7">
                        <a:extLst>
                          <a:ext uri="{FF2B5EF4-FFF2-40B4-BE49-F238E27FC236}">
                            <a16:creationId xmlns:a16="http://schemas.microsoft.com/office/drawing/2014/main" id="{04E6F2FC-71F8-5A81-98BD-38F2637A366F}"/>
                          </a:ext>
                        </a:extLst>
                      </p:cNvPr>
                      <p:cNvPicPr/>
                      <p:nvPr/>
                    </p:nvPicPr>
                    <p:blipFill>
                      <a:blip r:embed="rId7"/>
                      <a:stretch>
                        <a:fillRect/>
                      </a:stretch>
                    </p:blipFill>
                    <p:spPr>
                      <a:xfrm>
                        <a:off x="3064518" y="5539346"/>
                        <a:ext cx="1041722" cy="289367"/>
                      </a:xfrm>
                      <a:prstGeom prst="rect">
                        <a:avLst/>
                      </a:prstGeom>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10: Solving Linear Inequalities</a:t>
            </a:r>
            <a:r>
              <a:rPr lang="en-US" dirty="0"/>
              <a:t> (cont.)</a:t>
            </a:r>
            <a:endParaRPr dirty="0"/>
          </a:p>
        </p:txBody>
      </p:sp>
      <p:sp>
        <p:nvSpPr>
          <p:cNvPr id="3" name="Text Placeholder 2"/>
          <p:cNvSpPr>
            <a:spLocks noGrp="1"/>
          </p:cNvSpPr>
          <p:nvPr>
            <p:ph type="body" sz="quarter" idx="10"/>
          </p:nvPr>
        </p:nvSpPr>
        <p:spPr/>
        <p:txBody>
          <a:bodyPr>
            <a:normAutofit/>
          </a:bodyPr>
          <a:lstStyle/>
          <a:p>
            <a:pPr>
              <a:defRPr sz="2800"/>
            </a:pPr>
            <a:endParaRPr lang="en-US" sz="2800" dirty="0"/>
          </a:p>
          <a:p>
            <a:pPr>
              <a:defRPr sz="2800"/>
            </a:pPr>
            <a:endParaRPr lang="en-US" dirty="0"/>
          </a:p>
          <a:p>
            <a:pPr>
              <a:defRPr sz="2800"/>
            </a:pPr>
            <a:endParaRPr lang="en-US" dirty="0"/>
          </a:p>
          <a:p>
            <a:pPr>
              <a:defRPr sz="2800"/>
            </a:pPr>
            <a:r>
              <a:rPr lang="en-US" sz="2800" i="1" dirty="0"/>
              <a:t>x</a:t>
            </a:r>
            <a:r>
              <a:rPr lang="en-US" sz="2800" dirty="0"/>
              <a:t> is in  </a:t>
            </a:r>
            <a:endParaRPr lang="en-US" b="1" dirty="0"/>
          </a:p>
          <a:p>
            <a:pPr>
              <a:defRPr sz="2800"/>
            </a:pPr>
            <a:endParaRPr sz="2800" b="1" dirty="0"/>
          </a:p>
        </p:txBody>
      </p:sp>
      <p:pic>
        <p:nvPicPr>
          <p:cNvPr id="5" name="Picture 4">
            <a:extLst>
              <a:ext uri="{FF2B5EF4-FFF2-40B4-BE49-F238E27FC236}">
                <a16:creationId xmlns:a16="http://schemas.microsoft.com/office/drawing/2014/main" id="{35FA0549-B631-EA73-AE70-D3921B5D96BA}"/>
              </a:ext>
            </a:extLst>
          </p:cNvPr>
          <p:cNvPicPr>
            <a:picLocks noChangeAspect="1"/>
          </p:cNvPicPr>
          <p:nvPr/>
        </p:nvPicPr>
        <p:blipFill>
          <a:blip r:embed="rId2"/>
          <a:stretch>
            <a:fillRect/>
          </a:stretch>
        </p:blipFill>
        <p:spPr>
          <a:xfrm>
            <a:off x="439947" y="1143000"/>
            <a:ext cx="4104762" cy="1104762"/>
          </a:xfrm>
          <a:prstGeom prst="rect">
            <a:avLst/>
          </a:prstGeom>
        </p:spPr>
      </p:pic>
      <p:graphicFrame>
        <p:nvGraphicFramePr>
          <p:cNvPr id="6" name="Object 5">
            <a:extLst>
              <a:ext uri="{FF2B5EF4-FFF2-40B4-BE49-F238E27FC236}">
                <a16:creationId xmlns:a16="http://schemas.microsoft.com/office/drawing/2014/main" id="{FB12D4FA-8661-30A4-7E9B-BD4AEE6577BE}"/>
              </a:ext>
            </a:extLst>
          </p:cNvPr>
          <p:cNvGraphicFramePr>
            <a:graphicFrameLocks noChangeAspect="1"/>
          </p:cNvGraphicFramePr>
          <p:nvPr>
            <p:extLst>
              <p:ext uri="{D42A27DB-BD31-4B8C-83A1-F6EECF244321}">
                <p14:modId xmlns:p14="http://schemas.microsoft.com/office/powerpoint/2010/main" val="2958241532"/>
              </p:ext>
            </p:extLst>
          </p:nvPr>
        </p:nvGraphicFramePr>
        <p:xfrm>
          <a:off x="1447800" y="2590800"/>
          <a:ext cx="914400" cy="489397"/>
        </p:xfrm>
        <a:graphic>
          <a:graphicData uri="http://schemas.openxmlformats.org/presentationml/2006/ole">
            <mc:AlternateContent xmlns:mc="http://schemas.openxmlformats.org/markup-compatibility/2006">
              <mc:Choice xmlns:v="urn:schemas-microsoft-com:vml" Requires="v">
                <p:oleObj name="Equation" r:id="rId3" imgW="901440" imgH="482400" progId="Equation.DSMT4">
                  <p:embed/>
                </p:oleObj>
              </mc:Choice>
              <mc:Fallback>
                <p:oleObj name="Equation" r:id="rId3" imgW="901440" imgH="482400" progId="Equation.DSMT4">
                  <p:embed/>
                  <p:pic>
                    <p:nvPicPr>
                      <p:cNvPr id="0" name=""/>
                      <p:cNvPicPr/>
                      <p:nvPr/>
                    </p:nvPicPr>
                    <p:blipFill>
                      <a:blip r:embed="rId4"/>
                      <a:stretch>
                        <a:fillRect/>
                      </a:stretch>
                    </p:blipFill>
                    <p:spPr>
                      <a:xfrm>
                        <a:off x="1447800" y="2590800"/>
                        <a:ext cx="914400" cy="489397"/>
                      </a:xfrm>
                      <a:prstGeom prst="rect">
                        <a:avLst/>
                      </a:prstGeom>
                    </p:spPr>
                  </p:pic>
                </p:oleObj>
              </mc:Fallback>
            </mc:AlternateContent>
          </a:graphicData>
        </a:graphic>
      </p:graphicFrame>
    </p:spTree>
    <p:extLst>
      <p:ext uri="{BB962C8B-B14F-4D97-AF65-F5344CB8AC3E}">
        <p14:creationId xmlns:p14="http://schemas.microsoft.com/office/powerpoint/2010/main" val="3019175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a:t>
            </a:r>
            <a:r>
              <a:rPr dirty="0"/>
              <a:t>Example 1</a:t>
            </a:r>
            <a:r>
              <a:rPr lang="en-US" dirty="0"/>
              <a:t>1</a:t>
            </a:r>
            <a:r>
              <a:rPr dirty="0"/>
              <a:t>: Solving Linear Inequalities</a:t>
            </a:r>
          </a:p>
        </p:txBody>
      </p:sp>
      <p:sp>
        <p:nvSpPr>
          <p:cNvPr id="3" name="Text Placeholder 2"/>
          <p:cNvSpPr>
            <a:spLocks noGrp="1"/>
          </p:cNvSpPr>
          <p:nvPr>
            <p:ph type="body" sz="quarter" idx="10"/>
          </p:nvPr>
        </p:nvSpPr>
        <p:spPr/>
        <p:txBody>
          <a:bodyPr>
            <a:normAutofit/>
          </a:bodyPr>
          <a:lstStyle/>
          <a:p>
            <a:pPr>
              <a:defRPr sz="2800"/>
            </a:pPr>
            <a:r>
              <a:rPr lang="en-US" sz="2400" dirty="0"/>
              <a:t>Supply the reasons for each step in solving the linear inequality and graph the solution set. Write the solution set using interval notation.</a:t>
            </a:r>
          </a:p>
          <a:p>
            <a:pPr>
              <a:defRPr sz="2800"/>
            </a:pPr>
            <a:endParaRPr lang="en-US" sz="2400" dirty="0"/>
          </a:p>
          <a:p>
            <a:pPr>
              <a:defRPr sz="2800"/>
            </a:pPr>
            <a:r>
              <a:rPr lang="en-US" sz="2400" b="1" dirty="0"/>
              <a:t>Solution</a:t>
            </a:r>
          </a:p>
          <a:p>
            <a:pPr>
              <a:defRPr sz="2800"/>
            </a:pPr>
            <a:endParaRPr sz="2800" b="1" dirty="0"/>
          </a:p>
        </p:txBody>
      </p:sp>
      <p:graphicFrame>
        <p:nvGraphicFramePr>
          <p:cNvPr id="4" name="Object 3">
            <a:extLst>
              <a:ext uri="{FF2B5EF4-FFF2-40B4-BE49-F238E27FC236}">
                <a16:creationId xmlns:a16="http://schemas.microsoft.com/office/drawing/2014/main" id="{35C194F1-00DF-FCC3-6F8A-25A709063BCC}"/>
              </a:ext>
            </a:extLst>
          </p:cNvPr>
          <p:cNvGraphicFramePr>
            <a:graphicFrameLocks noChangeAspect="1"/>
          </p:cNvGraphicFramePr>
          <p:nvPr>
            <p:extLst>
              <p:ext uri="{D42A27DB-BD31-4B8C-83A1-F6EECF244321}">
                <p14:modId xmlns:p14="http://schemas.microsoft.com/office/powerpoint/2010/main" val="1319077036"/>
              </p:ext>
            </p:extLst>
          </p:nvPr>
        </p:nvGraphicFramePr>
        <p:xfrm>
          <a:off x="597346" y="3122025"/>
          <a:ext cx="2981325" cy="2706688"/>
        </p:xfrm>
        <a:graphic>
          <a:graphicData uri="http://schemas.openxmlformats.org/presentationml/2006/ole">
            <mc:AlternateContent xmlns:mc="http://schemas.openxmlformats.org/markup-compatibility/2006">
              <mc:Choice xmlns:v="urn:schemas-microsoft-com:vml" Requires="v">
                <p:oleObj name="Equation" r:id="rId2" imgW="3390840" imgH="3073320" progId="Equation.DSMT4">
                  <p:embed/>
                </p:oleObj>
              </mc:Choice>
              <mc:Fallback>
                <p:oleObj name="Equation" r:id="rId2" imgW="3390840" imgH="3073320" progId="Equation.DSMT4">
                  <p:embed/>
                  <p:pic>
                    <p:nvPicPr>
                      <p:cNvPr id="4" name="Object 3">
                        <a:extLst>
                          <a:ext uri="{FF2B5EF4-FFF2-40B4-BE49-F238E27FC236}">
                            <a16:creationId xmlns:a16="http://schemas.microsoft.com/office/drawing/2014/main" id="{35C194F1-00DF-FCC3-6F8A-25A709063BCC}"/>
                          </a:ext>
                        </a:extLst>
                      </p:cNvPr>
                      <p:cNvPicPr/>
                      <p:nvPr/>
                    </p:nvPicPr>
                    <p:blipFill>
                      <a:blip r:embed="rId3"/>
                      <a:stretch>
                        <a:fillRect/>
                      </a:stretch>
                    </p:blipFill>
                    <p:spPr>
                      <a:xfrm>
                        <a:off x="597346" y="3122025"/>
                        <a:ext cx="2981325" cy="2706688"/>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3A9CFFE4-39E3-2848-87F1-44B1B158C7F1}"/>
              </a:ext>
            </a:extLst>
          </p:cNvPr>
          <p:cNvGraphicFramePr>
            <a:graphicFrameLocks noChangeAspect="1"/>
          </p:cNvGraphicFramePr>
          <p:nvPr>
            <p:extLst>
              <p:ext uri="{D42A27DB-BD31-4B8C-83A1-F6EECF244321}">
                <p14:modId xmlns:p14="http://schemas.microsoft.com/office/powerpoint/2010/main" val="3691402089"/>
              </p:ext>
            </p:extLst>
          </p:nvPr>
        </p:nvGraphicFramePr>
        <p:xfrm>
          <a:off x="4121212" y="4682538"/>
          <a:ext cx="2584450" cy="231775"/>
        </p:xfrm>
        <a:graphic>
          <a:graphicData uri="http://schemas.openxmlformats.org/presentationml/2006/ole">
            <mc:AlternateContent xmlns:mc="http://schemas.openxmlformats.org/markup-compatibility/2006">
              <mc:Choice xmlns:v="urn:schemas-microsoft-com:vml" Requires="v">
                <p:oleObj name="Equation" r:id="rId4" imgW="3403440" imgH="304560" progId="Equation.DSMT4">
                  <p:embed/>
                </p:oleObj>
              </mc:Choice>
              <mc:Fallback>
                <p:oleObj name="Equation" r:id="rId4" imgW="3403440" imgH="304560" progId="Equation.DSMT4">
                  <p:embed/>
                  <p:pic>
                    <p:nvPicPr>
                      <p:cNvPr id="5" name="Object 4">
                        <a:extLst>
                          <a:ext uri="{FF2B5EF4-FFF2-40B4-BE49-F238E27FC236}">
                            <a16:creationId xmlns:a16="http://schemas.microsoft.com/office/drawing/2014/main" id="{3A9CFFE4-39E3-2848-87F1-44B1B158C7F1}"/>
                          </a:ext>
                        </a:extLst>
                      </p:cNvPr>
                      <p:cNvPicPr/>
                      <p:nvPr/>
                    </p:nvPicPr>
                    <p:blipFill>
                      <a:blip r:embed="rId5"/>
                      <a:stretch>
                        <a:fillRect/>
                      </a:stretch>
                    </p:blipFill>
                    <p:spPr>
                      <a:xfrm>
                        <a:off x="4121212" y="4682538"/>
                        <a:ext cx="2584450" cy="231775"/>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1B90BD62-0EEA-F1FA-5D22-A77C87B74DCD}"/>
              </a:ext>
            </a:extLst>
          </p:cNvPr>
          <p:cNvGraphicFramePr>
            <a:graphicFrameLocks noChangeAspect="1"/>
          </p:cNvGraphicFramePr>
          <p:nvPr>
            <p:extLst>
              <p:ext uri="{D42A27DB-BD31-4B8C-83A1-F6EECF244321}">
                <p14:modId xmlns:p14="http://schemas.microsoft.com/office/powerpoint/2010/main" val="4005716563"/>
              </p:ext>
            </p:extLst>
          </p:nvPr>
        </p:nvGraphicFramePr>
        <p:xfrm>
          <a:off x="4121212" y="5122999"/>
          <a:ext cx="1041722" cy="289367"/>
        </p:xfrm>
        <a:graphic>
          <a:graphicData uri="http://schemas.openxmlformats.org/presentationml/2006/ole">
            <mc:AlternateContent xmlns:mc="http://schemas.openxmlformats.org/markup-compatibility/2006">
              <mc:Choice xmlns:v="urn:schemas-microsoft-com:vml" Requires="v">
                <p:oleObj name="Equation" r:id="rId6" imgW="1371600" imgH="380880" progId="Equation.DSMT4">
                  <p:embed/>
                </p:oleObj>
              </mc:Choice>
              <mc:Fallback>
                <p:oleObj name="Equation" r:id="rId6" imgW="1371600" imgH="380880" progId="Equation.DSMT4">
                  <p:embed/>
                  <p:pic>
                    <p:nvPicPr>
                      <p:cNvPr id="6" name="Object 5">
                        <a:extLst>
                          <a:ext uri="{FF2B5EF4-FFF2-40B4-BE49-F238E27FC236}">
                            <a16:creationId xmlns:a16="http://schemas.microsoft.com/office/drawing/2014/main" id="{1B90BD62-0EEA-F1FA-5D22-A77C87B74DCD}"/>
                          </a:ext>
                        </a:extLst>
                      </p:cNvPr>
                      <p:cNvPicPr/>
                      <p:nvPr/>
                    </p:nvPicPr>
                    <p:blipFill>
                      <a:blip r:embed="rId7"/>
                      <a:stretch>
                        <a:fillRect/>
                      </a:stretch>
                    </p:blipFill>
                    <p:spPr>
                      <a:xfrm>
                        <a:off x="4121212" y="5122999"/>
                        <a:ext cx="1041722" cy="289367"/>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1CE01E4B-D488-D591-44DC-63B67D60CBD8}"/>
              </a:ext>
            </a:extLst>
          </p:cNvPr>
          <p:cNvGraphicFramePr>
            <a:graphicFrameLocks noChangeAspect="1"/>
          </p:cNvGraphicFramePr>
          <p:nvPr>
            <p:extLst>
              <p:ext uri="{D42A27DB-BD31-4B8C-83A1-F6EECF244321}">
                <p14:modId xmlns:p14="http://schemas.microsoft.com/office/powerpoint/2010/main" val="3501163716"/>
              </p:ext>
            </p:extLst>
          </p:nvPr>
        </p:nvGraphicFramePr>
        <p:xfrm>
          <a:off x="4121212" y="3245434"/>
          <a:ext cx="2286000" cy="279722"/>
        </p:xfrm>
        <a:graphic>
          <a:graphicData uri="http://schemas.openxmlformats.org/presentationml/2006/ole">
            <mc:AlternateContent xmlns:mc="http://schemas.openxmlformats.org/markup-compatibility/2006">
              <mc:Choice xmlns:v="urn:schemas-microsoft-com:vml" Requires="v">
                <p:oleObj name="Equation" r:id="rId8" imgW="3009600" imgH="368280" progId="Equation.DSMT4">
                  <p:embed/>
                </p:oleObj>
              </mc:Choice>
              <mc:Fallback>
                <p:oleObj name="Equation" r:id="rId8" imgW="3009600" imgH="368280" progId="Equation.DSMT4">
                  <p:embed/>
                  <p:pic>
                    <p:nvPicPr>
                      <p:cNvPr id="9" name="Object 8">
                        <a:extLst>
                          <a:ext uri="{FF2B5EF4-FFF2-40B4-BE49-F238E27FC236}">
                            <a16:creationId xmlns:a16="http://schemas.microsoft.com/office/drawing/2014/main" id="{1CE01E4B-D488-D591-44DC-63B67D60CBD8}"/>
                          </a:ext>
                        </a:extLst>
                      </p:cNvPr>
                      <p:cNvPicPr/>
                      <p:nvPr/>
                    </p:nvPicPr>
                    <p:blipFill>
                      <a:blip r:embed="rId9"/>
                      <a:stretch>
                        <a:fillRect/>
                      </a:stretch>
                    </p:blipFill>
                    <p:spPr>
                      <a:xfrm>
                        <a:off x="4121212" y="3245434"/>
                        <a:ext cx="2286000" cy="279722"/>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65D4B1E1-D76D-FA11-720F-52EDA33B4631}"/>
              </a:ext>
            </a:extLst>
          </p:cNvPr>
          <p:cNvGraphicFramePr>
            <a:graphicFrameLocks noChangeAspect="1"/>
          </p:cNvGraphicFramePr>
          <p:nvPr>
            <p:extLst>
              <p:ext uri="{D42A27DB-BD31-4B8C-83A1-F6EECF244321}">
                <p14:modId xmlns:p14="http://schemas.microsoft.com/office/powerpoint/2010/main" val="3159902912"/>
              </p:ext>
            </p:extLst>
          </p:nvPr>
        </p:nvGraphicFramePr>
        <p:xfrm>
          <a:off x="4121212" y="5596938"/>
          <a:ext cx="2208213" cy="231775"/>
        </p:xfrm>
        <a:graphic>
          <a:graphicData uri="http://schemas.openxmlformats.org/presentationml/2006/ole">
            <mc:AlternateContent xmlns:mc="http://schemas.openxmlformats.org/markup-compatibility/2006">
              <mc:Choice xmlns:v="urn:schemas-microsoft-com:vml" Requires="v">
                <p:oleObj name="Equation" r:id="rId10" imgW="2908080" imgH="304560" progId="Equation.DSMT4">
                  <p:embed/>
                </p:oleObj>
              </mc:Choice>
              <mc:Fallback>
                <p:oleObj name="Equation" r:id="rId10" imgW="2908080" imgH="304560" progId="Equation.DSMT4">
                  <p:embed/>
                  <p:pic>
                    <p:nvPicPr>
                      <p:cNvPr id="10" name="Object 9">
                        <a:extLst>
                          <a:ext uri="{FF2B5EF4-FFF2-40B4-BE49-F238E27FC236}">
                            <a16:creationId xmlns:a16="http://schemas.microsoft.com/office/drawing/2014/main" id="{65D4B1E1-D76D-FA11-720F-52EDA33B4631}"/>
                          </a:ext>
                        </a:extLst>
                      </p:cNvPr>
                      <p:cNvPicPr/>
                      <p:nvPr/>
                    </p:nvPicPr>
                    <p:blipFill>
                      <a:blip r:embed="rId11"/>
                      <a:stretch>
                        <a:fillRect/>
                      </a:stretch>
                    </p:blipFill>
                    <p:spPr>
                      <a:xfrm>
                        <a:off x="4121212" y="5596938"/>
                        <a:ext cx="2208213" cy="231775"/>
                      </a:xfrm>
                      <a:prstGeom prst="rect">
                        <a:avLst/>
                      </a:prstGeom>
                    </p:spPr>
                  </p:pic>
                </p:oleObj>
              </mc:Fallback>
            </mc:AlternateContent>
          </a:graphicData>
        </a:graphic>
      </p:graphicFrame>
      <p:graphicFrame>
        <p:nvGraphicFramePr>
          <p:cNvPr id="11" name="Object 10">
            <a:extLst>
              <a:ext uri="{FF2B5EF4-FFF2-40B4-BE49-F238E27FC236}">
                <a16:creationId xmlns:a16="http://schemas.microsoft.com/office/drawing/2014/main" id="{02A8A82D-99C8-9252-9964-5AE966C9C4A3}"/>
              </a:ext>
            </a:extLst>
          </p:cNvPr>
          <p:cNvGraphicFramePr>
            <a:graphicFrameLocks noChangeAspect="1"/>
          </p:cNvGraphicFramePr>
          <p:nvPr>
            <p:extLst>
              <p:ext uri="{D42A27DB-BD31-4B8C-83A1-F6EECF244321}">
                <p14:modId xmlns:p14="http://schemas.microsoft.com/office/powerpoint/2010/main" val="1342700822"/>
              </p:ext>
            </p:extLst>
          </p:nvPr>
        </p:nvGraphicFramePr>
        <p:xfrm>
          <a:off x="4118037" y="4179206"/>
          <a:ext cx="2211388" cy="231775"/>
        </p:xfrm>
        <a:graphic>
          <a:graphicData uri="http://schemas.openxmlformats.org/presentationml/2006/ole">
            <mc:AlternateContent xmlns:mc="http://schemas.openxmlformats.org/markup-compatibility/2006">
              <mc:Choice xmlns:v="urn:schemas-microsoft-com:vml" Requires="v">
                <p:oleObj name="Equation" r:id="rId12" imgW="2908080" imgH="304560" progId="Equation.DSMT4">
                  <p:embed/>
                </p:oleObj>
              </mc:Choice>
              <mc:Fallback>
                <p:oleObj name="Equation" r:id="rId12" imgW="2908080" imgH="304560" progId="Equation.DSMT4">
                  <p:embed/>
                  <p:pic>
                    <p:nvPicPr>
                      <p:cNvPr id="11" name="Object 10">
                        <a:extLst>
                          <a:ext uri="{FF2B5EF4-FFF2-40B4-BE49-F238E27FC236}">
                            <a16:creationId xmlns:a16="http://schemas.microsoft.com/office/drawing/2014/main" id="{02A8A82D-99C8-9252-9964-5AE966C9C4A3}"/>
                          </a:ext>
                        </a:extLst>
                      </p:cNvPr>
                      <p:cNvPicPr/>
                      <p:nvPr/>
                    </p:nvPicPr>
                    <p:blipFill>
                      <a:blip r:embed="rId13"/>
                      <a:stretch>
                        <a:fillRect/>
                      </a:stretch>
                    </p:blipFill>
                    <p:spPr>
                      <a:xfrm>
                        <a:off x="4118037" y="4179206"/>
                        <a:ext cx="2211388" cy="231775"/>
                      </a:xfrm>
                      <a:prstGeom prst="rect">
                        <a:avLst/>
                      </a:prstGeom>
                    </p:spPr>
                  </p:pic>
                </p:oleObj>
              </mc:Fallback>
            </mc:AlternateContent>
          </a:graphicData>
        </a:graphic>
      </p:graphicFrame>
      <p:graphicFrame>
        <p:nvGraphicFramePr>
          <p:cNvPr id="12" name="Object 11">
            <a:extLst>
              <a:ext uri="{FF2B5EF4-FFF2-40B4-BE49-F238E27FC236}">
                <a16:creationId xmlns:a16="http://schemas.microsoft.com/office/drawing/2014/main" id="{0942CD6A-3DDE-B670-6CC9-09D64130277C}"/>
              </a:ext>
            </a:extLst>
          </p:cNvPr>
          <p:cNvGraphicFramePr>
            <a:graphicFrameLocks noChangeAspect="1"/>
          </p:cNvGraphicFramePr>
          <p:nvPr>
            <p:extLst>
              <p:ext uri="{D42A27DB-BD31-4B8C-83A1-F6EECF244321}">
                <p14:modId xmlns:p14="http://schemas.microsoft.com/office/powerpoint/2010/main" val="2923964242"/>
              </p:ext>
            </p:extLst>
          </p:nvPr>
        </p:nvGraphicFramePr>
        <p:xfrm>
          <a:off x="4118037" y="3764028"/>
          <a:ext cx="3167062" cy="279400"/>
        </p:xfrm>
        <a:graphic>
          <a:graphicData uri="http://schemas.openxmlformats.org/presentationml/2006/ole">
            <mc:AlternateContent xmlns:mc="http://schemas.openxmlformats.org/markup-compatibility/2006">
              <mc:Choice xmlns:v="urn:schemas-microsoft-com:vml" Requires="v">
                <p:oleObj name="Equation" r:id="rId14" imgW="4165560" imgH="368280" progId="Equation.DSMT4">
                  <p:embed/>
                </p:oleObj>
              </mc:Choice>
              <mc:Fallback>
                <p:oleObj name="Equation" r:id="rId14" imgW="4165560" imgH="368280" progId="Equation.DSMT4">
                  <p:embed/>
                  <p:pic>
                    <p:nvPicPr>
                      <p:cNvPr id="11" name="Object 10">
                        <a:extLst>
                          <a:ext uri="{FF2B5EF4-FFF2-40B4-BE49-F238E27FC236}">
                            <a16:creationId xmlns:a16="http://schemas.microsoft.com/office/drawing/2014/main" id="{02A8A82D-99C8-9252-9964-5AE966C9C4A3}"/>
                          </a:ext>
                        </a:extLst>
                      </p:cNvPr>
                      <p:cNvPicPr/>
                      <p:nvPr/>
                    </p:nvPicPr>
                    <p:blipFill>
                      <a:blip r:embed="rId15"/>
                      <a:stretch>
                        <a:fillRect/>
                      </a:stretch>
                    </p:blipFill>
                    <p:spPr>
                      <a:xfrm>
                        <a:off x="4118037" y="3764028"/>
                        <a:ext cx="3167062" cy="279400"/>
                      </a:xfrm>
                      <a:prstGeom prst="rect">
                        <a:avLst/>
                      </a:prstGeom>
                    </p:spPr>
                  </p:pic>
                </p:oleObj>
              </mc:Fallback>
            </mc:AlternateContent>
          </a:graphicData>
        </a:graphic>
      </p:graphicFrame>
      <p:cxnSp>
        <p:nvCxnSpPr>
          <p:cNvPr id="14" name="Straight Connector 13">
            <a:extLst>
              <a:ext uri="{FF2B5EF4-FFF2-40B4-BE49-F238E27FC236}">
                <a16:creationId xmlns:a16="http://schemas.microsoft.com/office/drawing/2014/main" id="{1C85D6F6-FBA0-7A9E-9AA1-4FE543A8F10D}"/>
              </a:ext>
            </a:extLst>
          </p:cNvPr>
          <p:cNvCxnSpPr/>
          <p:nvPr/>
        </p:nvCxnSpPr>
        <p:spPr>
          <a:xfrm>
            <a:off x="4118037" y="4914313"/>
            <a:ext cx="3454524" cy="0"/>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C70FD415-10AB-C8C0-E82A-D366696A0805}"/>
              </a:ext>
            </a:extLst>
          </p:cNvPr>
          <p:cNvCxnSpPr/>
          <p:nvPr/>
        </p:nvCxnSpPr>
        <p:spPr>
          <a:xfrm>
            <a:off x="4121212" y="5354878"/>
            <a:ext cx="3454524" cy="0"/>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3E1AE058-90DF-373D-5748-153004CBFA01}"/>
              </a:ext>
            </a:extLst>
          </p:cNvPr>
          <p:cNvCxnSpPr/>
          <p:nvPr/>
        </p:nvCxnSpPr>
        <p:spPr>
          <a:xfrm>
            <a:off x="4114800" y="5828713"/>
            <a:ext cx="3454524" cy="0"/>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graphicFrame>
        <p:nvGraphicFramePr>
          <p:cNvPr id="17" name="Object 16">
            <a:extLst>
              <a:ext uri="{FF2B5EF4-FFF2-40B4-BE49-F238E27FC236}">
                <a16:creationId xmlns:a16="http://schemas.microsoft.com/office/drawing/2014/main" id="{14B58A67-1B74-5843-F5CB-D7A3C286B934}"/>
              </a:ext>
            </a:extLst>
          </p:cNvPr>
          <p:cNvGraphicFramePr>
            <a:graphicFrameLocks noChangeAspect="1"/>
          </p:cNvGraphicFramePr>
          <p:nvPr>
            <p:extLst>
              <p:ext uri="{D42A27DB-BD31-4B8C-83A1-F6EECF244321}">
                <p14:modId xmlns:p14="http://schemas.microsoft.com/office/powerpoint/2010/main" val="3907791782"/>
              </p:ext>
            </p:extLst>
          </p:nvPr>
        </p:nvGraphicFramePr>
        <p:xfrm>
          <a:off x="533400" y="2247900"/>
          <a:ext cx="2438400" cy="428977"/>
        </p:xfrm>
        <a:graphic>
          <a:graphicData uri="http://schemas.openxmlformats.org/presentationml/2006/ole">
            <mc:AlternateContent xmlns:mc="http://schemas.openxmlformats.org/markup-compatibility/2006">
              <mc:Choice xmlns:v="urn:schemas-microsoft-com:vml" Requires="v">
                <p:oleObj name="Equation" r:id="rId16" imgW="2743200" imgH="482400" progId="Equation.DSMT4">
                  <p:embed/>
                </p:oleObj>
              </mc:Choice>
              <mc:Fallback>
                <p:oleObj name="Equation" r:id="rId16" imgW="2743200" imgH="482400" progId="Equation.DSMT4">
                  <p:embed/>
                  <p:pic>
                    <p:nvPicPr>
                      <p:cNvPr id="0" name=""/>
                      <p:cNvPicPr/>
                      <p:nvPr/>
                    </p:nvPicPr>
                    <p:blipFill>
                      <a:blip r:embed="rId17"/>
                      <a:stretch>
                        <a:fillRect/>
                      </a:stretch>
                    </p:blipFill>
                    <p:spPr>
                      <a:xfrm>
                        <a:off x="533400" y="2247900"/>
                        <a:ext cx="2438400" cy="428977"/>
                      </a:xfrm>
                      <a:prstGeom prst="rect">
                        <a:avLst/>
                      </a:prstGeom>
                    </p:spPr>
                  </p:pic>
                </p:oleObj>
              </mc:Fallback>
            </mc:AlternateContent>
          </a:graphicData>
        </a:graphic>
      </p:graphicFrame>
    </p:spTree>
    <p:extLst>
      <p:ext uri="{BB962C8B-B14F-4D97-AF65-F5344CB8AC3E}">
        <p14:creationId xmlns:p14="http://schemas.microsoft.com/office/powerpoint/2010/main" val="726024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a:t>
            </a:r>
            <a:r>
              <a:rPr dirty="0"/>
              <a:t>Example 1</a:t>
            </a:r>
            <a:r>
              <a:rPr lang="en-US" dirty="0"/>
              <a:t>1</a:t>
            </a:r>
            <a:r>
              <a:rPr dirty="0"/>
              <a:t>: Solving Linear Inequalities</a:t>
            </a:r>
            <a:r>
              <a:rPr lang="en-US" dirty="0"/>
              <a:t> (cont.)</a:t>
            </a:r>
            <a:endParaRPr dirty="0"/>
          </a:p>
        </p:txBody>
      </p:sp>
      <p:sp>
        <p:nvSpPr>
          <p:cNvPr id="3" name="Text Placeholder 2"/>
          <p:cNvSpPr>
            <a:spLocks noGrp="1"/>
          </p:cNvSpPr>
          <p:nvPr>
            <p:ph type="body" sz="quarter" idx="10"/>
          </p:nvPr>
        </p:nvSpPr>
        <p:spPr/>
        <p:txBody>
          <a:bodyPr>
            <a:normAutofit/>
          </a:bodyPr>
          <a:lstStyle/>
          <a:p>
            <a:pPr>
              <a:defRPr sz="2800"/>
            </a:pPr>
            <a:endParaRPr lang="en-US" sz="2400" dirty="0"/>
          </a:p>
          <a:p>
            <a:pPr>
              <a:defRPr sz="2800"/>
            </a:pPr>
            <a:endParaRPr lang="en-US" sz="2400" dirty="0"/>
          </a:p>
          <a:p>
            <a:pPr>
              <a:defRPr sz="2800"/>
            </a:pPr>
            <a:endParaRPr lang="en-US" sz="2400" dirty="0"/>
          </a:p>
          <a:p>
            <a:pPr>
              <a:defRPr sz="2800"/>
            </a:pPr>
            <a:endParaRPr lang="en-US" sz="2400" dirty="0"/>
          </a:p>
          <a:p>
            <a:pPr>
              <a:defRPr sz="2800"/>
            </a:pPr>
            <a:endParaRPr lang="en-US" sz="2400" dirty="0"/>
          </a:p>
          <a:p>
            <a:pPr>
              <a:defRPr sz="2800"/>
            </a:pPr>
            <a:r>
              <a:rPr lang="en-US" sz="2400" dirty="0"/>
              <a:t>Graph the interval on a number line. </a:t>
            </a:r>
          </a:p>
          <a:p>
            <a:pPr>
              <a:defRPr sz="2800"/>
            </a:pPr>
            <a:endParaRPr lang="en-US" sz="2400" b="1" dirty="0"/>
          </a:p>
          <a:p>
            <a:pPr>
              <a:defRPr sz="2800"/>
            </a:pPr>
            <a:endParaRPr lang="en-US" sz="2400" b="1" dirty="0"/>
          </a:p>
          <a:p>
            <a:pPr>
              <a:defRPr sz="2800"/>
            </a:pPr>
            <a:endParaRPr lang="en-US" sz="2400" i="1" dirty="0"/>
          </a:p>
          <a:p>
            <a:pPr>
              <a:defRPr sz="2800"/>
            </a:pPr>
            <a:r>
              <a:rPr lang="en-US" sz="2400" i="1" dirty="0"/>
              <a:t>x</a:t>
            </a:r>
            <a:r>
              <a:rPr lang="en-US" sz="2400" dirty="0"/>
              <a:t> is in</a:t>
            </a:r>
          </a:p>
          <a:p>
            <a:pPr>
              <a:defRPr sz="2800"/>
            </a:pPr>
            <a:endParaRPr sz="2800" b="1" dirty="0"/>
          </a:p>
        </p:txBody>
      </p:sp>
      <p:graphicFrame>
        <p:nvGraphicFramePr>
          <p:cNvPr id="4" name="Object 3">
            <a:extLst>
              <a:ext uri="{FF2B5EF4-FFF2-40B4-BE49-F238E27FC236}">
                <a16:creationId xmlns:a16="http://schemas.microsoft.com/office/drawing/2014/main" id="{35C194F1-00DF-FCC3-6F8A-25A709063BCC}"/>
              </a:ext>
            </a:extLst>
          </p:cNvPr>
          <p:cNvGraphicFramePr>
            <a:graphicFrameLocks noChangeAspect="1"/>
          </p:cNvGraphicFramePr>
          <p:nvPr>
            <p:extLst>
              <p:ext uri="{D42A27DB-BD31-4B8C-83A1-F6EECF244321}">
                <p14:modId xmlns:p14="http://schemas.microsoft.com/office/powerpoint/2010/main" val="3381656485"/>
              </p:ext>
            </p:extLst>
          </p:nvPr>
        </p:nvGraphicFramePr>
        <p:xfrm>
          <a:off x="609600" y="1289394"/>
          <a:ext cx="1016000" cy="1554162"/>
        </p:xfrm>
        <a:graphic>
          <a:graphicData uri="http://schemas.openxmlformats.org/presentationml/2006/ole">
            <mc:AlternateContent xmlns:mc="http://schemas.openxmlformats.org/markup-compatibility/2006">
              <mc:Choice xmlns:v="urn:schemas-microsoft-com:vml" Requires="v">
                <p:oleObj name="Equation" r:id="rId2" imgW="1155600" imgH="1765080" progId="Equation.DSMT4">
                  <p:embed/>
                </p:oleObj>
              </mc:Choice>
              <mc:Fallback>
                <p:oleObj name="Equation" r:id="rId2" imgW="1155600" imgH="1765080" progId="Equation.DSMT4">
                  <p:embed/>
                  <p:pic>
                    <p:nvPicPr>
                      <p:cNvPr id="4" name="Object 3">
                        <a:extLst>
                          <a:ext uri="{FF2B5EF4-FFF2-40B4-BE49-F238E27FC236}">
                            <a16:creationId xmlns:a16="http://schemas.microsoft.com/office/drawing/2014/main" id="{35C194F1-00DF-FCC3-6F8A-25A709063BCC}"/>
                          </a:ext>
                        </a:extLst>
                      </p:cNvPr>
                      <p:cNvPicPr/>
                      <p:nvPr/>
                    </p:nvPicPr>
                    <p:blipFill>
                      <a:blip r:embed="rId3"/>
                      <a:stretch>
                        <a:fillRect/>
                      </a:stretch>
                    </p:blipFill>
                    <p:spPr>
                      <a:xfrm>
                        <a:off x="609600" y="1289394"/>
                        <a:ext cx="1016000" cy="1554162"/>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1B90BD62-0EEA-F1FA-5D22-A77C87B74DCD}"/>
              </a:ext>
            </a:extLst>
          </p:cNvPr>
          <p:cNvGraphicFramePr>
            <a:graphicFrameLocks noChangeAspect="1"/>
          </p:cNvGraphicFramePr>
          <p:nvPr>
            <p:extLst>
              <p:ext uri="{D42A27DB-BD31-4B8C-83A1-F6EECF244321}">
                <p14:modId xmlns:p14="http://schemas.microsoft.com/office/powerpoint/2010/main" val="3700502614"/>
              </p:ext>
            </p:extLst>
          </p:nvPr>
        </p:nvGraphicFramePr>
        <p:xfrm>
          <a:off x="2590800" y="1289394"/>
          <a:ext cx="1041722" cy="289367"/>
        </p:xfrm>
        <a:graphic>
          <a:graphicData uri="http://schemas.openxmlformats.org/presentationml/2006/ole">
            <mc:AlternateContent xmlns:mc="http://schemas.openxmlformats.org/markup-compatibility/2006">
              <mc:Choice xmlns:v="urn:schemas-microsoft-com:vml" Requires="v">
                <p:oleObj name="Equation" r:id="rId4" imgW="1371600" imgH="380880" progId="Equation.DSMT4">
                  <p:embed/>
                </p:oleObj>
              </mc:Choice>
              <mc:Fallback>
                <p:oleObj name="Equation" r:id="rId4" imgW="1371600" imgH="380880" progId="Equation.DSMT4">
                  <p:embed/>
                  <p:pic>
                    <p:nvPicPr>
                      <p:cNvPr id="6" name="Object 5">
                        <a:extLst>
                          <a:ext uri="{FF2B5EF4-FFF2-40B4-BE49-F238E27FC236}">
                            <a16:creationId xmlns:a16="http://schemas.microsoft.com/office/drawing/2014/main" id="{1B90BD62-0EEA-F1FA-5D22-A77C87B74DCD}"/>
                          </a:ext>
                        </a:extLst>
                      </p:cNvPr>
                      <p:cNvPicPr/>
                      <p:nvPr/>
                    </p:nvPicPr>
                    <p:blipFill>
                      <a:blip r:embed="rId5"/>
                      <a:stretch>
                        <a:fillRect/>
                      </a:stretch>
                    </p:blipFill>
                    <p:spPr>
                      <a:xfrm>
                        <a:off x="2590800" y="1289394"/>
                        <a:ext cx="1041722" cy="289367"/>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4B09912D-D6F8-61CC-96BF-3BE7473E64E9}"/>
              </a:ext>
            </a:extLst>
          </p:cNvPr>
          <p:cNvGraphicFramePr>
            <a:graphicFrameLocks noChangeAspect="1"/>
          </p:cNvGraphicFramePr>
          <p:nvPr>
            <p:extLst>
              <p:ext uri="{D42A27DB-BD31-4B8C-83A1-F6EECF244321}">
                <p14:modId xmlns:p14="http://schemas.microsoft.com/office/powerpoint/2010/main" val="3964162752"/>
              </p:ext>
            </p:extLst>
          </p:nvPr>
        </p:nvGraphicFramePr>
        <p:xfrm>
          <a:off x="2590800" y="1926775"/>
          <a:ext cx="2478087" cy="279400"/>
        </p:xfrm>
        <a:graphic>
          <a:graphicData uri="http://schemas.openxmlformats.org/presentationml/2006/ole">
            <mc:AlternateContent xmlns:mc="http://schemas.openxmlformats.org/markup-compatibility/2006">
              <mc:Choice xmlns:v="urn:schemas-microsoft-com:vml" Requires="v">
                <p:oleObj name="Equation" r:id="rId6" imgW="3263760" imgH="368280" progId="Equation.DSMT4">
                  <p:embed/>
                </p:oleObj>
              </mc:Choice>
              <mc:Fallback>
                <p:oleObj name="Equation" r:id="rId6" imgW="3263760" imgH="368280" progId="Equation.DSMT4">
                  <p:embed/>
                  <p:pic>
                    <p:nvPicPr>
                      <p:cNvPr id="7" name="Object 6">
                        <a:extLst>
                          <a:ext uri="{FF2B5EF4-FFF2-40B4-BE49-F238E27FC236}">
                            <a16:creationId xmlns:a16="http://schemas.microsoft.com/office/drawing/2014/main" id="{4B09912D-D6F8-61CC-96BF-3BE7473E64E9}"/>
                          </a:ext>
                        </a:extLst>
                      </p:cNvPr>
                      <p:cNvPicPr/>
                      <p:nvPr/>
                    </p:nvPicPr>
                    <p:blipFill>
                      <a:blip r:embed="rId7"/>
                      <a:stretch>
                        <a:fillRect/>
                      </a:stretch>
                    </p:blipFill>
                    <p:spPr>
                      <a:xfrm>
                        <a:off x="2590800" y="1926775"/>
                        <a:ext cx="2478087" cy="279400"/>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04E6F2FC-71F8-5A81-98BD-38F2637A366F}"/>
              </a:ext>
            </a:extLst>
          </p:cNvPr>
          <p:cNvGraphicFramePr>
            <a:graphicFrameLocks noChangeAspect="1"/>
          </p:cNvGraphicFramePr>
          <p:nvPr>
            <p:extLst>
              <p:ext uri="{D42A27DB-BD31-4B8C-83A1-F6EECF244321}">
                <p14:modId xmlns:p14="http://schemas.microsoft.com/office/powerpoint/2010/main" val="2188705570"/>
              </p:ext>
            </p:extLst>
          </p:nvPr>
        </p:nvGraphicFramePr>
        <p:xfrm>
          <a:off x="2590800" y="2554189"/>
          <a:ext cx="1041722" cy="289367"/>
        </p:xfrm>
        <a:graphic>
          <a:graphicData uri="http://schemas.openxmlformats.org/presentationml/2006/ole">
            <mc:AlternateContent xmlns:mc="http://schemas.openxmlformats.org/markup-compatibility/2006">
              <mc:Choice xmlns:v="urn:schemas-microsoft-com:vml" Requires="v">
                <p:oleObj name="Equation" r:id="rId8" imgW="1371600" imgH="380880" progId="Equation.DSMT4">
                  <p:embed/>
                </p:oleObj>
              </mc:Choice>
              <mc:Fallback>
                <p:oleObj name="Equation" r:id="rId8" imgW="1371600" imgH="380880" progId="Equation.DSMT4">
                  <p:embed/>
                  <p:pic>
                    <p:nvPicPr>
                      <p:cNvPr id="8" name="Object 7">
                        <a:extLst>
                          <a:ext uri="{FF2B5EF4-FFF2-40B4-BE49-F238E27FC236}">
                            <a16:creationId xmlns:a16="http://schemas.microsoft.com/office/drawing/2014/main" id="{04E6F2FC-71F8-5A81-98BD-38F2637A366F}"/>
                          </a:ext>
                        </a:extLst>
                      </p:cNvPr>
                      <p:cNvPicPr/>
                      <p:nvPr/>
                    </p:nvPicPr>
                    <p:blipFill>
                      <a:blip r:embed="rId5"/>
                      <a:stretch>
                        <a:fillRect/>
                      </a:stretch>
                    </p:blipFill>
                    <p:spPr>
                      <a:xfrm>
                        <a:off x="2590800" y="2554189"/>
                        <a:ext cx="1041722" cy="289367"/>
                      </a:xfrm>
                      <a:prstGeom prst="rect">
                        <a:avLst/>
                      </a:prstGeom>
                    </p:spPr>
                  </p:pic>
                </p:oleObj>
              </mc:Fallback>
            </mc:AlternateContent>
          </a:graphicData>
        </a:graphic>
      </p:graphicFrame>
      <p:cxnSp>
        <p:nvCxnSpPr>
          <p:cNvPr id="12" name="Straight Connector 11">
            <a:extLst>
              <a:ext uri="{FF2B5EF4-FFF2-40B4-BE49-F238E27FC236}">
                <a16:creationId xmlns:a16="http://schemas.microsoft.com/office/drawing/2014/main" id="{DA5D0CBC-1346-FACF-A481-C45A473792AD}"/>
              </a:ext>
            </a:extLst>
          </p:cNvPr>
          <p:cNvCxnSpPr/>
          <p:nvPr/>
        </p:nvCxnSpPr>
        <p:spPr>
          <a:xfrm>
            <a:off x="2559248" y="1524000"/>
            <a:ext cx="3454524" cy="0"/>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A031BD1-812A-53B0-0667-FE49154F5261}"/>
              </a:ext>
            </a:extLst>
          </p:cNvPr>
          <p:cNvCxnSpPr/>
          <p:nvPr/>
        </p:nvCxnSpPr>
        <p:spPr>
          <a:xfrm>
            <a:off x="2590800" y="2209800"/>
            <a:ext cx="3454524" cy="0"/>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1EFFA84-14D8-BFA2-CA43-CB2C254A8FA7}"/>
              </a:ext>
            </a:extLst>
          </p:cNvPr>
          <p:cNvCxnSpPr/>
          <p:nvPr/>
        </p:nvCxnSpPr>
        <p:spPr>
          <a:xfrm>
            <a:off x="2559248" y="2819400"/>
            <a:ext cx="3454524" cy="0"/>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B4DE2409-0BFD-D7EA-F0E7-8762CB308248}"/>
              </a:ext>
            </a:extLst>
          </p:cNvPr>
          <p:cNvCxnSpPr>
            <a:cxnSpLocks/>
          </p:cNvCxnSpPr>
          <p:nvPr/>
        </p:nvCxnSpPr>
        <p:spPr>
          <a:xfrm>
            <a:off x="1295400" y="5334000"/>
            <a:ext cx="990600" cy="0"/>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pic>
        <p:nvPicPr>
          <p:cNvPr id="18" name="Picture 17">
            <a:extLst>
              <a:ext uri="{FF2B5EF4-FFF2-40B4-BE49-F238E27FC236}">
                <a16:creationId xmlns:a16="http://schemas.microsoft.com/office/drawing/2014/main" id="{7CD45529-47ED-3338-FB86-100C414C7721}"/>
              </a:ext>
            </a:extLst>
          </p:cNvPr>
          <p:cNvPicPr>
            <a:picLocks noChangeAspect="1"/>
          </p:cNvPicPr>
          <p:nvPr/>
        </p:nvPicPr>
        <p:blipFill>
          <a:blip r:embed="rId9"/>
          <a:stretch>
            <a:fillRect/>
          </a:stretch>
        </p:blipFill>
        <p:spPr>
          <a:xfrm>
            <a:off x="511629" y="3781543"/>
            <a:ext cx="4095238" cy="942857"/>
          </a:xfrm>
          <a:prstGeom prst="rect">
            <a:avLst/>
          </a:prstGeom>
        </p:spPr>
      </p:pic>
      <p:graphicFrame>
        <p:nvGraphicFramePr>
          <p:cNvPr id="19" name="Object 18">
            <a:extLst>
              <a:ext uri="{FF2B5EF4-FFF2-40B4-BE49-F238E27FC236}">
                <a16:creationId xmlns:a16="http://schemas.microsoft.com/office/drawing/2014/main" id="{A3B2CBF6-1A8F-77A4-B70B-B0C9D76711DB}"/>
              </a:ext>
            </a:extLst>
          </p:cNvPr>
          <p:cNvGraphicFramePr>
            <a:graphicFrameLocks noChangeAspect="1"/>
          </p:cNvGraphicFramePr>
          <p:nvPr>
            <p:extLst>
              <p:ext uri="{D42A27DB-BD31-4B8C-83A1-F6EECF244321}">
                <p14:modId xmlns:p14="http://schemas.microsoft.com/office/powerpoint/2010/main" val="2595111114"/>
              </p:ext>
            </p:extLst>
          </p:nvPr>
        </p:nvGraphicFramePr>
        <p:xfrm>
          <a:off x="1295400" y="4980833"/>
          <a:ext cx="939800" cy="482600"/>
        </p:xfrm>
        <a:graphic>
          <a:graphicData uri="http://schemas.openxmlformats.org/presentationml/2006/ole">
            <mc:AlternateContent xmlns:mc="http://schemas.openxmlformats.org/markup-compatibility/2006">
              <mc:Choice xmlns:v="urn:schemas-microsoft-com:vml" Requires="v">
                <p:oleObj name="Equation" r:id="rId10" imgW="939600" imgH="482400" progId="Equation.DSMT4">
                  <p:embed/>
                </p:oleObj>
              </mc:Choice>
              <mc:Fallback>
                <p:oleObj name="Equation" r:id="rId10" imgW="939600" imgH="482400" progId="Equation.DSMT4">
                  <p:embed/>
                  <p:pic>
                    <p:nvPicPr>
                      <p:cNvPr id="0" name=""/>
                      <p:cNvPicPr/>
                      <p:nvPr/>
                    </p:nvPicPr>
                    <p:blipFill>
                      <a:blip r:embed="rId11"/>
                      <a:stretch>
                        <a:fillRect/>
                      </a:stretch>
                    </p:blipFill>
                    <p:spPr>
                      <a:xfrm>
                        <a:off x="1295400" y="4980833"/>
                        <a:ext cx="939800" cy="482600"/>
                      </a:xfrm>
                      <a:prstGeom prst="rect">
                        <a:avLst/>
                      </a:prstGeom>
                    </p:spPr>
                  </p:pic>
                </p:oleObj>
              </mc:Fallback>
            </mc:AlternateContent>
          </a:graphicData>
        </a:graphic>
      </p:graphicFrame>
    </p:spTree>
    <p:extLst>
      <p:ext uri="{BB962C8B-B14F-4D97-AF65-F5344CB8AC3E}">
        <p14:creationId xmlns:p14="http://schemas.microsoft.com/office/powerpoint/2010/main" val="3650208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a:t>
            </a:r>
            <a:r>
              <a:rPr lang="en-US" dirty="0"/>
              <a:t>2</a:t>
            </a:r>
            <a:r>
              <a:rPr dirty="0"/>
              <a:t>: Solving Compound Inequalities</a:t>
            </a:r>
          </a:p>
        </p:txBody>
      </p:sp>
      <p:sp>
        <p:nvSpPr>
          <p:cNvPr id="3" name="Text Placeholder 2"/>
          <p:cNvSpPr>
            <a:spLocks noGrp="1"/>
          </p:cNvSpPr>
          <p:nvPr>
            <p:ph type="body" sz="quarter" idx="10"/>
          </p:nvPr>
        </p:nvSpPr>
        <p:spPr/>
        <p:txBody>
          <a:bodyPr>
            <a:normAutofit/>
          </a:bodyPr>
          <a:lstStyle/>
          <a:p>
            <a:pPr>
              <a:defRPr sz="2800"/>
            </a:pPr>
            <a:r>
              <a:rPr sz="2800" dirty="0"/>
              <a:t>Solve the compound inequality </a:t>
            </a:r>
            <a:r>
              <a:rPr lang="en-US" i="0" dirty="0">
                <a:latin typeface="+mj-lt"/>
              </a:rPr>
              <a:t>– 5 ≤ 4</a:t>
            </a:r>
            <a:r>
              <a:rPr lang="en-US" i="1" dirty="0">
                <a:latin typeface="+mj-lt"/>
              </a:rPr>
              <a:t>x</a:t>
            </a:r>
            <a:r>
              <a:rPr lang="en-US" i="0" dirty="0">
                <a:latin typeface="+mj-lt"/>
              </a:rPr>
              <a:t> – 1 &lt; 11</a:t>
            </a:r>
            <a:r>
              <a:rPr sz="2800" dirty="0"/>
              <a:t> and graph the solution set. Write the solution set using interval notation.</a:t>
            </a:r>
            <a:endParaRPr lang="en-US" sz="2800" dirty="0"/>
          </a:p>
          <a:p>
            <a:pPr>
              <a:defRPr sz="2800"/>
            </a:pPr>
            <a:r>
              <a:rPr lang="en-US" b="1" dirty="0"/>
              <a:t>Solution</a:t>
            </a:r>
          </a:p>
          <a:p>
            <a:pPr>
              <a:defRPr sz="2800"/>
            </a:pPr>
            <a:endParaRPr sz="2800" dirty="0"/>
          </a:p>
        </p:txBody>
      </p:sp>
      <p:graphicFrame>
        <p:nvGraphicFramePr>
          <p:cNvPr id="4" name="Object 3">
            <a:extLst>
              <a:ext uri="{FF2B5EF4-FFF2-40B4-BE49-F238E27FC236}">
                <a16:creationId xmlns:a16="http://schemas.microsoft.com/office/drawing/2014/main" id="{6312765E-BF41-E1C6-C295-7934868F73E1}"/>
              </a:ext>
            </a:extLst>
          </p:cNvPr>
          <p:cNvGraphicFramePr>
            <a:graphicFrameLocks noChangeAspect="1"/>
          </p:cNvGraphicFramePr>
          <p:nvPr>
            <p:extLst>
              <p:ext uri="{D42A27DB-BD31-4B8C-83A1-F6EECF244321}">
                <p14:modId xmlns:p14="http://schemas.microsoft.com/office/powerpoint/2010/main" val="2882192063"/>
              </p:ext>
            </p:extLst>
          </p:nvPr>
        </p:nvGraphicFramePr>
        <p:xfrm>
          <a:off x="609600" y="2971800"/>
          <a:ext cx="4089400" cy="2971800"/>
        </p:xfrm>
        <a:graphic>
          <a:graphicData uri="http://schemas.openxmlformats.org/presentationml/2006/ole">
            <mc:AlternateContent xmlns:mc="http://schemas.openxmlformats.org/markup-compatibility/2006">
              <mc:Choice xmlns:v="urn:schemas-microsoft-com:vml" Requires="v">
                <p:oleObj name="Equation" r:id="rId2" imgW="4089240" imgH="2971800" progId="Equation.DSMT4">
                  <p:embed/>
                </p:oleObj>
              </mc:Choice>
              <mc:Fallback>
                <p:oleObj name="Equation" r:id="rId2" imgW="4089240" imgH="2971800" progId="Equation.DSMT4">
                  <p:embed/>
                  <p:pic>
                    <p:nvPicPr>
                      <p:cNvPr id="0" name=""/>
                      <p:cNvPicPr/>
                      <p:nvPr/>
                    </p:nvPicPr>
                    <p:blipFill>
                      <a:blip r:embed="rId3"/>
                      <a:stretch>
                        <a:fillRect/>
                      </a:stretch>
                    </p:blipFill>
                    <p:spPr>
                      <a:xfrm>
                        <a:off x="609600" y="2971800"/>
                        <a:ext cx="4089400" cy="29718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D9599908-0DC6-5E95-5BE2-DE16DCBA8772}"/>
              </a:ext>
            </a:extLst>
          </p:cNvPr>
          <p:cNvGraphicFramePr>
            <a:graphicFrameLocks noChangeAspect="1"/>
          </p:cNvGraphicFramePr>
          <p:nvPr>
            <p:extLst>
              <p:ext uri="{D42A27DB-BD31-4B8C-83A1-F6EECF244321}">
                <p14:modId xmlns:p14="http://schemas.microsoft.com/office/powerpoint/2010/main" val="568538058"/>
              </p:ext>
            </p:extLst>
          </p:nvPr>
        </p:nvGraphicFramePr>
        <p:xfrm>
          <a:off x="5181600" y="3587574"/>
          <a:ext cx="2120900" cy="279400"/>
        </p:xfrm>
        <a:graphic>
          <a:graphicData uri="http://schemas.openxmlformats.org/presentationml/2006/ole">
            <mc:AlternateContent xmlns:mc="http://schemas.openxmlformats.org/markup-compatibility/2006">
              <mc:Choice xmlns:v="urn:schemas-microsoft-com:vml" Requires="v">
                <p:oleObj name="Equation" r:id="rId4" imgW="2793960" imgH="368280" progId="Equation.DSMT4">
                  <p:embed/>
                </p:oleObj>
              </mc:Choice>
              <mc:Fallback>
                <p:oleObj name="Equation" r:id="rId4" imgW="2793960" imgH="368280" progId="Equation.DSMT4">
                  <p:embed/>
                  <p:pic>
                    <p:nvPicPr>
                      <p:cNvPr id="5" name="Object 4">
                        <a:extLst>
                          <a:ext uri="{FF2B5EF4-FFF2-40B4-BE49-F238E27FC236}">
                            <a16:creationId xmlns:a16="http://schemas.microsoft.com/office/drawing/2014/main" id="{3A9CFFE4-39E3-2848-87F1-44B1B158C7F1}"/>
                          </a:ext>
                        </a:extLst>
                      </p:cNvPr>
                      <p:cNvPicPr/>
                      <p:nvPr/>
                    </p:nvPicPr>
                    <p:blipFill>
                      <a:blip r:embed="rId5"/>
                      <a:stretch>
                        <a:fillRect/>
                      </a:stretch>
                    </p:blipFill>
                    <p:spPr>
                      <a:xfrm>
                        <a:off x="5181600" y="3587574"/>
                        <a:ext cx="2120900" cy="2794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DA66007B-F367-BBD5-BE23-7033185612CD}"/>
              </a:ext>
            </a:extLst>
          </p:cNvPr>
          <p:cNvGraphicFramePr>
            <a:graphicFrameLocks noChangeAspect="1"/>
          </p:cNvGraphicFramePr>
          <p:nvPr>
            <p:extLst>
              <p:ext uri="{D42A27DB-BD31-4B8C-83A1-F6EECF244321}">
                <p14:modId xmlns:p14="http://schemas.microsoft.com/office/powerpoint/2010/main" val="4177118156"/>
              </p:ext>
            </p:extLst>
          </p:nvPr>
        </p:nvGraphicFramePr>
        <p:xfrm>
          <a:off x="5181600" y="4063190"/>
          <a:ext cx="1041722" cy="289367"/>
        </p:xfrm>
        <a:graphic>
          <a:graphicData uri="http://schemas.openxmlformats.org/presentationml/2006/ole">
            <mc:AlternateContent xmlns:mc="http://schemas.openxmlformats.org/markup-compatibility/2006">
              <mc:Choice xmlns:v="urn:schemas-microsoft-com:vml" Requires="v">
                <p:oleObj name="Equation" r:id="rId6" imgW="1371600" imgH="380880" progId="Equation.DSMT4">
                  <p:embed/>
                </p:oleObj>
              </mc:Choice>
              <mc:Fallback>
                <p:oleObj name="Equation" r:id="rId6" imgW="1371600" imgH="380880" progId="Equation.DSMT4">
                  <p:embed/>
                  <p:pic>
                    <p:nvPicPr>
                      <p:cNvPr id="6" name="Object 5">
                        <a:extLst>
                          <a:ext uri="{FF2B5EF4-FFF2-40B4-BE49-F238E27FC236}">
                            <a16:creationId xmlns:a16="http://schemas.microsoft.com/office/drawing/2014/main" id="{1B90BD62-0EEA-F1FA-5D22-A77C87B74DCD}"/>
                          </a:ext>
                        </a:extLst>
                      </p:cNvPr>
                      <p:cNvPicPr/>
                      <p:nvPr/>
                    </p:nvPicPr>
                    <p:blipFill>
                      <a:blip r:embed="rId7"/>
                      <a:stretch>
                        <a:fillRect/>
                      </a:stretch>
                    </p:blipFill>
                    <p:spPr>
                      <a:xfrm>
                        <a:off x="5181600" y="4063190"/>
                        <a:ext cx="1041722" cy="289367"/>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70D6D35E-7F25-F1F6-F74B-0E99AECBD6EE}"/>
              </a:ext>
            </a:extLst>
          </p:cNvPr>
          <p:cNvGraphicFramePr>
            <a:graphicFrameLocks noChangeAspect="1"/>
          </p:cNvGraphicFramePr>
          <p:nvPr>
            <p:extLst>
              <p:ext uri="{D42A27DB-BD31-4B8C-83A1-F6EECF244321}">
                <p14:modId xmlns:p14="http://schemas.microsoft.com/office/powerpoint/2010/main" val="2810438888"/>
              </p:ext>
            </p:extLst>
          </p:nvPr>
        </p:nvGraphicFramePr>
        <p:xfrm>
          <a:off x="5181600" y="5539346"/>
          <a:ext cx="1041722" cy="289367"/>
        </p:xfrm>
        <a:graphic>
          <a:graphicData uri="http://schemas.openxmlformats.org/presentationml/2006/ole">
            <mc:AlternateContent xmlns:mc="http://schemas.openxmlformats.org/markup-compatibility/2006">
              <mc:Choice xmlns:v="urn:schemas-microsoft-com:vml" Requires="v">
                <p:oleObj name="Equation" r:id="rId8" imgW="1371600" imgH="380880" progId="Equation.DSMT4">
                  <p:embed/>
                </p:oleObj>
              </mc:Choice>
              <mc:Fallback>
                <p:oleObj name="Equation" r:id="rId8" imgW="1371600" imgH="380880" progId="Equation.DSMT4">
                  <p:embed/>
                  <p:pic>
                    <p:nvPicPr>
                      <p:cNvPr id="8" name="Object 7">
                        <a:extLst>
                          <a:ext uri="{FF2B5EF4-FFF2-40B4-BE49-F238E27FC236}">
                            <a16:creationId xmlns:a16="http://schemas.microsoft.com/office/drawing/2014/main" id="{04E6F2FC-71F8-5A81-98BD-38F2637A366F}"/>
                          </a:ext>
                        </a:extLst>
                      </p:cNvPr>
                      <p:cNvPicPr/>
                      <p:nvPr/>
                    </p:nvPicPr>
                    <p:blipFill>
                      <a:blip r:embed="rId7"/>
                      <a:stretch>
                        <a:fillRect/>
                      </a:stretch>
                    </p:blipFill>
                    <p:spPr>
                      <a:xfrm>
                        <a:off x="5181600" y="5539346"/>
                        <a:ext cx="1041722" cy="289367"/>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40DE0C9B-FD80-F5C1-57A1-43A3A6D8B798}"/>
              </a:ext>
            </a:extLst>
          </p:cNvPr>
          <p:cNvGraphicFramePr>
            <a:graphicFrameLocks noChangeAspect="1"/>
          </p:cNvGraphicFramePr>
          <p:nvPr>
            <p:extLst>
              <p:ext uri="{D42A27DB-BD31-4B8C-83A1-F6EECF244321}">
                <p14:modId xmlns:p14="http://schemas.microsoft.com/office/powerpoint/2010/main" val="3108408670"/>
              </p:ext>
            </p:extLst>
          </p:nvPr>
        </p:nvGraphicFramePr>
        <p:xfrm>
          <a:off x="5181600" y="3062038"/>
          <a:ext cx="2286000" cy="279722"/>
        </p:xfrm>
        <a:graphic>
          <a:graphicData uri="http://schemas.openxmlformats.org/presentationml/2006/ole">
            <mc:AlternateContent xmlns:mc="http://schemas.openxmlformats.org/markup-compatibility/2006">
              <mc:Choice xmlns:v="urn:schemas-microsoft-com:vml" Requires="v">
                <p:oleObj name="Equation" r:id="rId9" imgW="3009600" imgH="368280" progId="Equation.DSMT4">
                  <p:embed/>
                </p:oleObj>
              </mc:Choice>
              <mc:Fallback>
                <p:oleObj name="Equation" r:id="rId9" imgW="3009600" imgH="368280" progId="Equation.DSMT4">
                  <p:embed/>
                  <p:pic>
                    <p:nvPicPr>
                      <p:cNvPr id="9" name="Object 8">
                        <a:extLst>
                          <a:ext uri="{FF2B5EF4-FFF2-40B4-BE49-F238E27FC236}">
                            <a16:creationId xmlns:a16="http://schemas.microsoft.com/office/drawing/2014/main" id="{1CE01E4B-D488-D591-44DC-63B67D60CBD8}"/>
                          </a:ext>
                        </a:extLst>
                      </p:cNvPr>
                      <p:cNvPicPr/>
                      <p:nvPr/>
                    </p:nvPicPr>
                    <p:blipFill>
                      <a:blip r:embed="rId10"/>
                      <a:stretch>
                        <a:fillRect/>
                      </a:stretch>
                    </p:blipFill>
                    <p:spPr>
                      <a:xfrm>
                        <a:off x="5181600" y="3062038"/>
                        <a:ext cx="2286000" cy="279722"/>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3C7F3A25-3137-47DD-1F6E-AD29E58E2964}"/>
              </a:ext>
            </a:extLst>
          </p:cNvPr>
          <p:cNvGraphicFramePr>
            <a:graphicFrameLocks noChangeAspect="1"/>
          </p:cNvGraphicFramePr>
          <p:nvPr>
            <p:extLst>
              <p:ext uri="{D42A27DB-BD31-4B8C-83A1-F6EECF244321}">
                <p14:modId xmlns:p14="http://schemas.microsoft.com/office/powerpoint/2010/main" val="3919291232"/>
              </p:ext>
            </p:extLst>
          </p:nvPr>
        </p:nvGraphicFramePr>
        <p:xfrm>
          <a:off x="5158742" y="4775551"/>
          <a:ext cx="2459037" cy="280988"/>
        </p:xfrm>
        <a:graphic>
          <a:graphicData uri="http://schemas.openxmlformats.org/presentationml/2006/ole">
            <mc:AlternateContent xmlns:mc="http://schemas.openxmlformats.org/markup-compatibility/2006">
              <mc:Choice xmlns:v="urn:schemas-microsoft-com:vml" Requires="v">
                <p:oleObj name="Equation" r:id="rId11" imgW="3238200" imgH="368280" progId="Equation.DSMT4">
                  <p:embed/>
                </p:oleObj>
              </mc:Choice>
              <mc:Fallback>
                <p:oleObj name="Equation" r:id="rId11" imgW="3238200" imgH="368280" progId="Equation.DSMT4">
                  <p:embed/>
                  <p:pic>
                    <p:nvPicPr>
                      <p:cNvPr id="10" name="Object 9">
                        <a:extLst>
                          <a:ext uri="{FF2B5EF4-FFF2-40B4-BE49-F238E27FC236}">
                            <a16:creationId xmlns:a16="http://schemas.microsoft.com/office/drawing/2014/main" id="{65D4B1E1-D76D-FA11-720F-52EDA33B4631}"/>
                          </a:ext>
                        </a:extLst>
                      </p:cNvPr>
                      <p:cNvPicPr/>
                      <p:nvPr/>
                    </p:nvPicPr>
                    <p:blipFill>
                      <a:blip r:embed="rId12"/>
                      <a:stretch>
                        <a:fillRect/>
                      </a:stretch>
                    </p:blipFill>
                    <p:spPr>
                      <a:xfrm>
                        <a:off x="5158742" y="4775551"/>
                        <a:ext cx="2459037" cy="280988"/>
                      </a:xfrm>
                      <a:prstGeom prst="rect">
                        <a:avLst/>
                      </a:prstGeom>
                    </p:spPr>
                  </p:pic>
                </p:oleObj>
              </mc:Fallback>
            </mc:AlternateContent>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a:t>
            </a:r>
            <a:r>
              <a:rPr lang="en-US" dirty="0"/>
              <a:t>2</a:t>
            </a:r>
            <a:r>
              <a:rPr dirty="0"/>
              <a:t>: Solving Compound Inequalities</a:t>
            </a:r>
            <a:r>
              <a:rPr lang="en-US" dirty="0"/>
              <a:t> (cont.)</a:t>
            </a:r>
            <a:endParaRPr dirty="0"/>
          </a:p>
        </p:txBody>
      </p:sp>
      <p:sp>
        <p:nvSpPr>
          <p:cNvPr id="3" name="Text Placeholder 2"/>
          <p:cNvSpPr>
            <a:spLocks noGrp="1"/>
          </p:cNvSpPr>
          <p:nvPr>
            <p:ph type="body" sz="quarter" idx="10"/>
          </p:nvPr>
        </p:nvSpPr>
        <p:spPr/>
        <p:txBody>
          <a:bodyPr>
            <a:normAutofit/>
          </a:bodyPr>
          <a:lstStyle/>
          <a:p>
            <a:pPr>
              <a:defRPr sz="2800"/>
            </a:pPr>
            <a:endParaRPr lang="en-US" sz="2800" dirty="0"/>
          </a:p>
          <a:p>
            <a:pPr>
              <a:defRPr sz="2800"/>
            </a:pPr>
            <a:endParaRPr lang="en-US" dirty="0"/>
          </a:p>
          <a:p>
            <a:pPr>
              <a:defRPr sz="2800"/>
            </a:pPr>
            <a:r>
              <a:rPr lang="en-US" sz="2800" dirty="0"/>
              <a:t>The solution set is the half-open interval </a:t>
            </a:r>
            <a:endParaRPr sz="2800" dirty="0"/>
          </a:p>
        </p:txBody>
      </p:sp>
      <p:pic>
        <p:nvPicPr>
          <p:cNvPr id="5" name="Picture 4">
            <a:extLst>
              <a:ext uri="{FF2B5EF4-FFF2-40B4-BE49-F238E27FC236}">
                <a16:creationId xmlns:a16="http://schemas.microsoft.com/office/drawing/2014/main" id="{316534ED-325B-58DE-A593-DA7DFBD448E5}"/>
              </a:ext>
            </a:extLst>
          </p:cNvPr>
          <p:cNvPicPr>
            <a:picLocks noChangeAspect="1"/>
          </p:cNvPicPr>
          <p:nvPr/>
        </p:nvPicPr>
        <p:blipFill>
          <a:blip r:embed="rId2"/>
          <a:stretch>
            <a:fillRect/>
          </a:stretch>
        </p:blipFill>
        <p:spPr>
          <a:xfrm>
            <a:off x="457200" y="1143000"/>
            <a:ext cx="3923809" cy="952381"/>
          </a:xfrm>
          <a:prstGeom prst="rect">
            <a:avLst/>
          </a:prstGeom>
        </p:spPr>
      </p:pic>
      <p:graphicFrame>
        <p:nvGraphicFramePr>
          <p:cNvPr id="6" name="Object 5">
            <a:extLst>
              <a:ext uri="{FF2B5EF4-FFF2-40B4-BE49-F238E27FC236}">
                <a16:creationId xmlns:a16="http://schemas.microsoft.com/office/drawing/2014/main" id="{1D62E073-BF93-04C7-6D52-3A9C63C40D5B}"/>
              </a:ext>
            </a:extLst>
          </p:cNvPr>
          <p:cNvGraphicFramePr>
            <a:graphicFrameLocks noChangeAspect="1"/>
          </p:cNvGraphicFramePr>
          <p:nvPr>
            <p:extLst>
              <p:ext uri="{D42A27DB-BD31-4B8C-83A1-F6EECF244321}">
                <p14:modId xmlns:p14="http://schemas.microsoft.com/office/powerpoint/2010/main" val="1472556707"/>
              </p:ext>
            </p:extLst>
          </p:nvPr>
        </p:nvGraphicFramePr>
        <p:xfrm>
          <a:off x="6477000" y="2095381"/>
          <a:ext cx="1016000" cy="482600"/>
        </p:xfrm>
        <a:graphic>
          <a:graphicData uri="http://schemas.openxmlformats.org/presentationml/2006/ole">
            <mc:AlternateContent xmlns:mc="http://schemas.openxmlformats.org/markup-compatibility/2006">
              <mc:Choice xmlns:v="urn:schemas-microsoft-com:vml" Requires="v">
                <p:oleObj name="Equation" r:id="rId3" imgW="1015920" imgH="482400" progId="Equation.DSMT4">
                  <p:embed/>
                </p:oleObj>
              </mc:Choice>
              <mc:Fallback>
                <p:oleObj name="Equation" r:id="rId3" imgW="1015920" imgH="482400" progId="Equation.DSMT4">
                  <p:embed/>
                  <p:pic>
                    <p:nvPicPr>
                      <p:cNvPr id="0" name=""/>
                      <p:cNvPicPr/>
                      <p:nvPr/>
                    </p:nvPicPr>
                    <p:blipFill>
                      <a:blip r:embed="rId4"/>
                      <a:stretch>
                        <a:fillRect/>
                      </a:stretch>
                    </p:blipFill>
                    <p:spPr>
                      <a:xfrm>
                        <a:off x="6477000" y="2095381"/>
                        <a:ext cx="1016000" cy="482600"/>
                      </a:xfrm>
                      <a:prstGeom prst="rect">
                        <a:avLst/>
                      </a:prstGeom>
                    </p:spPr>
                  </p:pic>
                </p:oleObj>
              </mc:Fallback>
            </mc:AlternateContent>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a:t>
            </a:r>
            <a:r>
              <a:rPr lang="en-US" dirty="0"/>
              <a:t>3</a:t>
            </a:r>
            <a:r>
              <a:rPr dirty="0"/>
              <a:t>: Solving Compound Inequalities</a:t>
            </a:r>
          </a:p>
        </p:txBody>
      </p:sp>
      <p:sp>
        <p:nvSpPr>
          <p:cNvPr id="3" name="Text Placeholder 2"/>
          <p:cNvSpPr>
            <a:spLocks noGrp="1"/>
          </p:cNvSpPr>
          <p:nvPr>
            <p:ph type="body" sz="quarter" idx="10"/>
          </p:nvPr>
        </p:nvSpPr>
        <p:spPr/>
        <p:txBody>
          <a:bodyPr>
            <a:normAutofit/>
          </a:bodyPr>
          <a:lstStyle/>
          <a:p>
            <a:pPr>
              <a:defRPr sz="2800"/>
            </a:pPr>
            <a:r>
              <a:rPr sz="2400" dirty="0"/>
              <a:t>Solve the compound inequality </a:t>
            </a:r>
            <a:r>
              <a:rPr lang="en-US" sz="2400" i="0" dirty="0">
                <a:latin typeface="+mj-lt"/>
              </a:rPr>
              <a:t>5 ≤ ─3 ─ 2</a:t>
            </a:r>
            <a:r>
              <a:rPr lang="en-US" sz="2400" i="1" dirty="0">
                <a:latin typeface="+mj-lt"/>
              </a:rPr>
              <a:t>x</a:t>
            </a:r>
            <a:r>
              <a:rPr lang="en-US" sz="2400" i="0" dirty="0">
                <a:latin typeface="+mj-lt"/>
              </a:rPr>
              <a:t> ≤ 13</a:t>
            </a:r>
            <a:r>
              <a:rPr sz="2400" dirty="0"/>
              <a:t> and graph the solution set. Write the solution set using interval notation. Assume that </a:t>
            </a:r>
            <a:r>
              <a:rPr lang="en-US" sz="2400" i="1" dirty="0">
                <a:latin typeface="+mj-lt"/>
              </a:rPr>
              <a:t>x</a:t>
            </a:r>
            <a:r>
              <a:rPr sz="2400" dirty="0"/>
              <a:t> is a real number.</a:t>
            </a:r>
            <a:endParaRPr lang="en-US" sz="2400" dirty="0"/>
          </a:p>
          <a:p>
            <a:pPr>
              <a:defRPr sz="2800"/>
            </a:pPr>
            <a:r>
              <a:rPr lang="en-US" sz="2400" b="1" dirty="0"/>
              <a:t>Solution</a:t>
            </a:r>
          </a:p>
          <a:p>
            <a:pPr>
              <a:defRPr sz="2800"/>
            </a:pPr>
            <a:endParaRPr lang="en-US" sz="2800" dirty="0"/>
          </a:p>
          <a:p>
            <a:pPr>
              <a:defRPr sz="2800"/>
            </a:pPr>
            <a:endParaRPr sz="2800" dirty="0"/>
          </a:p>
        </p:txBody>
      </p:sp>
      <p:graphicFrame>
        <p:nvGraphicFramePr>
          <p:cNvPr id="4" name="Object 3">
            <a:extLst>
              <a:ext uri="{FF2B5EF4-FFF2-40B4-BE49-F238E27FC236}">
                <a16:creationId xmlns:a16="http://schemas.microsoft.com/office/drawing/2014/main" id="{5C23E70F-57D0-5720-1AA9-4402F89BD9C6}"/>
              </a:ext>
            </a:extLst>
          </p:cNvPr>
          <p:cNvGraphicFramePr>
            <a:graphicFrameLocks noChangeAspect="1"/>
          </p:cNvGraphicFramePr>
          <p:nvPr>
            <p:extLst>
              <p:ext uri="{D42A27DB-BD31-4B8C-83A1-F6EECF244321}">
                <p14:modId xmlns:p14="http://schemas.microsoft.com/office/powerpoint/2010/main" val="2593431324"/>
              </p:ext>
            </p:extLst>
          </p:nvPr>
        </p:nvGraphicFramePr>
        <p:xfrm>
          <a:off x="609600" y="2712980"/>
          <a:ext cx="3962400" cy="3115733"/>
        </p:xfrm>
        <a:graphic>
          <a:graphicData uri="http://schemas.openxmlformats.org/presentationml/2006/ole">
            <mc:AlternateContent xmlns:mc="http://schemas.openxmlformats.org/markup-compatibility/2006">
              <mc:Choice xmlns:v="urn:schemas-microsoft-com:vml" Requires="v">
                <p:oleObj name="Equation" r:id="rId2" imgW="4457520" imgH="3504960" progId="Equation.DSMT4">
                  <p:embed/>
                </p:oleObj>
              </mc:Choice>
              <mc:Fallback>
                <p:oleObj name="Equation" r:id="rId2" imgW="4457520" imgH="3504960" progId="Equation.DSMT4">
                  <p:embed/>
                  <p:pic>
                    <p:nvPicPr>
                      <p:cNvPr id="0" name=""/>
                      <p:cNvPicPr/>
                      <p:nvPr/>
                    </p:nvPicPr>
                    <p:blipFill>
                      <a:blip r:embed="rId3"/>
                      <a:stretch>
                        <a:fillRect/>
                      </a:stretch>
                    </p:blipFill>
                    <p:spPr>
                      <a:xfrm>
                        <a:off x="609600" y="2712980"/>
                        <a:ext cx="3962400" cy="3115733"/>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BDA07C7F-5A09-DD92-B13C-E4BD4039175D}"/>
              </a:ext>
            </a:extLst>
          </p:cNvPr>
          <p:cNvGraphicFramePr>
            <a:graphicFrameLocks noChangeAspect="1"/>
          </p:cNvGraphicFramePr>
          <p:nvPr>
            <p:extLst>
              <p:ext uri="{D42A27DB-BD31-4B8C-83A1-F6EECF244321}">
                <p14:modId xmlns:p14="http://schemas.microsoft.com/office/powerpoint/2010/main" val="2193017550"/>
              </p:ext>
            </p:extLst>
          </p:nvPr>
        </p:nvGraphicFramePr>
        <p:xfrm>
          <a:off x="5105400" y="3213600"/>
          <a:ext cx="2130425" cy="279400"/>
        </p:xfrm>
        <a:graphic>
          <a:graphicData uri="http://schemas.openxmlformats.org/presentationml/2006/ole">
            <mc:AlternateContent xmlns:mc="http://schemas.openxmlformats.org/markup-compatibility/2006">
              <mc:Choice xmlns:v="urn:schemas-microsoft-com:vml" Requires="v">
                <p:oleObj name="Equation" r:id="rId4" imgW="2806560" imgH="368280" progId="Equation.DSMT4">
                  <p:embed/>
                </p:oleObj>
              </mc:Choice>
              <mc:Fallback>
                <p:oleObj name="Equation" r:id="rId4" imgW="2806560" imgH="368280" progId="Equation.DSMT4">
                  <p:embed/>
                  <p:pic>
                    <p:nvPicPr>
                      <p:cNvPr id="5" name="Object 4">
                        <a:extLst>
                          <a:ext uri="{FF2B5EF4-FFF2-40B4-BE49-F238E27FC236}">
                            <a16:creationId xmlns:a16="http://schemas.microsoft.com/office/drawing/2014/main" id="{D9599908-0DC6-5E95-5BE2-DE16DCBA8772}"/>
                          </a:ext>
                        </a:extLst>
                      </p:cNvPr>
                      <p:cNvPicPr/>
                      <p:nvPr/>
                    </p:nvPicPr>
                    <p:blipFill>
                      <a:blip r:embed="rId5"/>
                      <a:stretch>
                        <a:fillRect/>
                      </a:stretch>
                    </p:blipFill>
                    <p:spPr>
                      <a:xfrm>
                        <a:off x="5105400" y="3213600"/>
                        <a:ext cx="2130425" cy="2794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E4F26755-064D-3162-7406-DA963CDC9EF6}"/>
              </a:ext>
            </a:extLst>
          </p:cNvPr>
          <p:cNvGraphicFramePr>
            <a:graphicFrameLocks noChangeAspect="1"/>
          </p:cNvGraphicFramePr>
          <p:nvPr>
            <p:extLst>
              <p:ext uri="{D42A27DB-BD31-4B8C-83A1-F6EECF244321}">
                <p14:modId xmlns:p14="http://schemas.microsoft.com/office/powerpoint/2010/main" val="365039438"/>
              </p:ext>
            </p:extLst>
          </p:nvPr>
        </p:nvGraphicFramePr>
        <p:xfrm>
          <a:off x="5105400" y="3689939"/>
          <a:ext cx="1041722" cy="289367"/>
        </p:xfrm>
        <a:graphic>
          <a:graphicData uri="http://schemas.openxmlformats.org/presentationml/2006/ole">
            <mc:AlternateContent xmlns:mc="http://schemas.openxmlformats.org/markup-compatibility/2006">
              <mc:Choice xmlns:v="urn:schemas-microsoft-com:vml" Requires="v">
                <p:oleObj name="Equation" r:id="rId6" imgW="1371600" imgH="380880" progId="Equation.DSMT4">
                  <p:embed/>
                </p:oleObj>
              </mc:Choice>
              <mc:Fallback>
                <p:oleObj name="Equation" r:id="rId6" imgW="1371600" imgH="380880" progId="Equation.DSMT4">
                  <p:embed/>
                  <p:pic>
                    <p:nvPicPr>
                      <p:cNvPr id="6" name="Object 5">
                        <a:extLst>
                          <a:ext uri="{FF2B5EF4-FFF2-40B4-BE49-F238E27FC236}">
                            <a16:creationId xmlns:a16="http://schemas.microsoft.com/office/drawing/2014/main" id="{DA66007B-F367-BBD5-BE23-7033185612CD}"/>
                          </a:ext>
                        </a:extLst>
                      </p:cNvPr>
                      <p:cNvPicPr/>
                      <p:nvPr/>
                    </p:nvPicPr>
                    <p:blipFill>
                      <a:blip r:embed="rId7"/>
                      <a:stretch>
                        <a:fillRect/>
                      </a:stretch>
                    </p:blipFill>
                    <p:spPr>
                      <a:xfrm>
                        <a:off x="5105400" y="3689939"/>
                        <a:ext cx="1041722" cy="289367"/>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0B9154AE-F530-755F-DA39-691BA405EAE1}"/>
              </a:ext>
            </a:extLst>
          </p:cNvPr>
          <p:cNvGraphicFramePr>
            <a:graphicFrameLocks noChangeAspect="1"/>
          </p:cNvGraphicFramePr>
          <p:nvPr>
            <p:extLst>
              <p:ext uri="{D42A27DB-BD31-4B8C-83A1-F6EECF244321}">
                <p14:modId xmlns:p14="http://schemas.microsoft.com/office/powerpoint/2010/main" val="727315331"/>
              </p:ext>
            </p:extLst>
          </p:nvPr>
        </p:nvGraphicFramePr>
        <p:xfrm>
          <a:off x="5105400" y="5023742"/>
          <a:ext cx="1041722" cy="289367"/>
        </p:xfrm>
        <a:graphic>
          <a:graphicData uri="http://schemas.openxmlformats.org/presentationml/2006/ole">
            <mc:AlternateContent xmlns:mc="http://schemas.openxmlformats.org/markup-compatibility/2006">
              <mc:Choice xmlns:v="urn:schemas-microsoft-com:vml" Requires="v">
                <p:oleObj name="Equation" r:id="rId8" imgW="1371600" imgH="380880" progId="Equation.DSMT4">
                  <p:embed/>
                </p:oleObj>
              </mc:Choice>
              <mc:Fallback>
                <p:oleObj name="Equation" r:id="rId8" imgW="1371600" imgH="380880" progId="Equation.DSMT4">
                  <p:embed/>
                  <p:pic>
                    <p:nvPicPr>
                      <p:cNvPr id="7" name="Object 6">
                        <a:extLst>
                          <a:ext uri="{FF2B5EF4-FFF2-40B4-BE49-F238E27FC236}">
                            <a16:creationId xmlns:a16="http://schemas.microsoft.com/office/drawing/2014/main" id="{70D6D35E-7F25-F1F6-F74B-0E99AECBD6EE}"/>
                          </a:ext>
                        </a:extLst>
                      </p:cNvPr>
                      <p:cNvPicPr/>
                      <p:nvPr/>
                    </p:nvPicPr>
                    <p:blipFill>
                      <a:blip r:embed="rId7"/>
                      <a:stretch>
                        <a:fillRect/>
                      </a:stretch>
                    </p:blipFill>
                    <p:spPr>
                      <a:xfrm>
                        <a:off x="5105400" y="5023742"/>
                        <a:ext cx="1041722" cy="289367"/>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F94A5E21-A4C3-D534-05FF-2A5DAA405252}"/>
              </a:ext>
            </a:extLst>
          </p:cNvPr>
          <p:cNvGraphicFramePr>
            <a:graphicFrameLocks noChangeAspect="1"/>
          </p:cNvGraphicFramePr>
          <p:nvPr>
            <p:extLst>
              <p:ext uri="{D42A27DB-BD31-4B8C-83A1-F6EECF244321}">
                <p14:modId xmlns:p14="http://schemas.microsoft.com/office/powerpoint/2010/main" val="1551712154"/>
              </p:ext>
            </p:extLst>
          </p:nvPr>
        </p:nvGraphicFramePr>
        <p:xfrm>
          <a:off x="5105400" y="2712980"/>
          <a:ext cx="2286000" cy="279722"/>
        </p:xfrm>
        <a:graphic>
          <a:graphicData uri="http://schemas.openxmlformats.org/presentationml/2006/ole">
            <mc:AlternateContent xmlns:mc="http://schemas.openxmlformats.org/markup-compatibility/2006">
              <mc:Choice xmlns:v="urn:schemas-microsoft-com:vml" Requires="v">
                <p:oleObj name="Equation" r:id="rId9" imgW="3009600" imgH="368280" progId="Equation.DSMT4">
                  <p:embed/>
                </p:oleObj>
              </mc:Choice>
              <mc:Fallback>
                <p:oleObj name="Equation" r:id="rId9" imgW="3009600" imgH="368280" progId="Equation.DSMT4">
                  <p:embed/>
                  <p:pic>
                    <p:nvPicPr>
                      <p:cNvPr id="8" name="Object 7">
                        <a:extLst>
                          <a:ext uri="{FF2B5EF4-FFF2-40B4-BE49-F238E27FC236}">
                            <a16:creationId xmlns:a16="http://schemas.microsoft.com/office/drawing/2014/main" id="{40DE0C9B-FD80-F5C1-57A1-43A3A6D8B798}"/>
                          </a:ext>
                        </a:extLst>
                      </p:cNvPr>
                      <p:cNvPicPr/>
                      <p:nvPr/>
                    </p:nvPicPr>
                    <p:blipFill>
                      <a:blip r:embed="rId10"/>
                      <a:stretch>
                        <a:fillRect/>
                      </a:stretch>
                    </p:blipFill>
                    <p:spPr>
                      <a:xfrm>
                        <a:off x="5105400" y="2712980"/>
                        <a:ext cx="2286000" cy="279722"/>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48654E89-09E5-1D15-FC34-4F9ADD18F2E9}"/>
              </a:ext>
            </a:extLst>
          </p:cNvPr>
          <p:cNvGraphicFramePr>
            <a:graphicFrameLocks noChangeAspect="1"/>
          </p:cNvGraphicFramePr>
          <p:nvPr>
            <p:extLst>
              <p:ext uri="{D42A27DB-BD31-4B8C-83A1-F6EECF244321}">
                <p14:modId xmlns:p14="http://schemas.microsoft.com/office/powerpoint/2010/main" val="1545445456"/>
              </p:ext>
            </p:extLst>
          </p:nvPr>
        </p:nvGraphicFramePr>
        <p:xfrm>
          <a:off x="5105400" y="4255655"/>
          <a:ext cx="3721100" cy="563562"/>
        </p:xfrm>
        <a:graphic>
          <a:graphicData uri="http://schemas.openxmlformats.org/presentationml/2006/ole">
            <mc:AlternateContent xmlns:mc="http://schemas.openxmlformats.org/markup-compatibility/2006">
              <mc:Choice xmlns:v="urn:schemas-microsoft-com:vml" Requires="v">
                <p:oleObj name="Equation" r:id="rId11" imgW="4902120" imgH="736560" progId="Equation.DSMT4">
                  <p:embed/>
                </p:oleObj>
              </mc:Choice>
              <mc:Fallback>
                <p:oleObj name="Equation" r:id="rId11" imgW="4902120" imgH="736560" progId="Equation.DSMT4">
                  <p:embed/>
                  <p:pic>
                    <p:nvPicPr>
                      <p:cNvPr id="9" name="Object 8">
                        <a:extLst>
                          <a:ext uri="{FF2B5EF4-FFF2-40B4-BE49-F238E27FC236}">
                            <a16:creationId xmlns:a16="http://schemas.microsoft.com/office/drawing/2014/main" id="{3C7F3A25-3137-47DD-1F6E-AD29E58E2964}"/>
                          </a:ext>
                        </a:extLst>
                      </p:cNvPr>
                      <p:cNvPicPr/>
                      <p:nvPr/>
                    </p:nvPicPr>
                    <p:blipFill>
                      <a:blip r:embed="rId12"/>
                      <a:stretch>
                        <a:fillRect/>
                      </a:stretch>
                    </p:blipFill>
                    <p:spPr>
                      <a:xfrm>
                        <a:off x="5105400" y="4255655"/>
                        <a:ext cx="3721100" cy="563562"/>
                      </a:xfrm>
                      <a:prstGeom prst="rect">
                        <a:avLst/>
                      </a:prstGeom>
                    </p:spPr>
                  </p:pic>
                </p:oleObj>
              </mc:Fallback>
            </mc:AlternateContent>
          </a:graphicData>
        </a:graphic>
      </p:graphicFrame>
    </p:spTree>
    <p:extLst>
      <p:ext uri="{BB962C8B-B14F-4D97-AF65-F5344CB8AC3E}">
        <p14:creationId xmlns:p14="http://schemas.microsoft.com/office/powerpoint/2010/main" val="3466265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a:t>
            </a:r>
            <a:r>
              <a:rPr lang="en-US" dirty="0"/>
              <a:t>3</a:t>
            </a:r>
            <a:r>
              <a:rPr dirty="0"/>
              <a:t>: Solving Compound Inequalities</a:t>
            </a:r>
            <a:r>
              <a:rPr lang="en-US" dirty="0"/>
              <a:t> (cont.)</a:t>
            </a:r>
            <a:endParaRPr dirty="0"/>
          </a:p>
        </p:txBody>
      </p:sp>
      <p:sp>
        <p:nvSpPr>
          <p:cNvPr id="3" name="Text Placeholder 2"/>
          <p:cNvSpPr>
            <a:spLocks noGrp="1"/>
          </p:cNvSpPr>
          <p:nvPr>
            <p:ph type="body" sz="quarter" idx="10"/>
          </p:nvPr>
        </p:nvSpPr>
        <p:spPr/>
        <p:txBody>
          <a:bodyPr>
            <a:normAutofit/>
          </a:bodyPr>
          <a:lstStyle/>
          <a:p>
            <a:pPr>
              <a:defRPr sz="2800"/>
            </a:pPr>
            <a:endParaRPr lang="en-US" sz="2400" dirty="0"/>
          </a:p>
          <a:p>
            <a:pPr>
              <a:defRPr sz="2800"/>
            </a:pPr>
            <a:endParaRPr lang="en-US" sz="2400" dirty="0"/>
          </a:p>
          <a:p>
            <a:pPr>
              <a:defRPr sz="2800"/>
            </a:pPr>
            <a:endParaRPr lang="en-US" sz="2400" dirty="0"/>
          </a:p>
          <a:p>
            <a:pPr>
              <a:defRPr sz="2800"/>
            </a:pPr>
            <a:r>
              <a:rPr lang="en-US" sz="2400" dirty="0"/>
              <a:t>The solution set is the closed interval </a:t>
            </a:r>
            <a:endParaRPr lang="en-US" sz="2400" b="1" dirty="0"/>
          </a:p>
          <a:p>
            <a:pPr>
              <a:defRPr sz="2800"/>
            </a:pPr>
            <a:endParaRPr lang="en-US" sz="2800" dirty="0"/>
          </a:p>
          <a:p>
            <a:pPr>
              <a:defRPr sz="2800"/>
            </a:pPr>
            <a:endParaRPr sz="2800" dirty="0"/>
          </a:p>
        </p:txBody>
      </p:sp>
      <p:pic>
        <p:nvPicPr>
          <p:cNvPr id="14" name="Picture 13">
            <a:extLst>
              <a:ext uri="{FF2B5EF4-FFF2-40B4-BE49-F238E27FC236}">
                <a16:creationId xmlns:a16="http://schemas.microsoft.com/office/drawing/2014/main" id="{52D8580E-F7DF-4D57-6729-0B7479C4585B}"/>
              </a:ext>
            </a:extLst>
          </p:cNvPr>
          <p:cNvPicPr>
            <a:picLocks noChangeAspect="1"/>
          </p:cNvPicPr>
          <p:nvPr/>
        </p:nvPicPr>
        <p:blipFill>
          <a:blip r:embed="rId2"/>
          <a:stretch>
            <a:fillRect/>
          </a:stretch>
        </p:blipFill>
        <p:spPr>
          <a:xfrm>
            <a:off x="495300" y="1219200"/>
            <a:ext cx="3895238" cy="961905"/>
          </a:xfrm>
          <a:prstGeom prst="rect">
            <a:avLst/>
          </a:prstGeom>
        </p:spPr>
      </p:pic>
      <p:graphicFrame>
        <p:nvGraphicFramePr>
          <p:cNvPr id="15" name="Object 14">
            <a:extLst>
              <a:ext uri="{FF2B5EF4-FFF2-40B4-BE49-F238E27FC236}">
                <a16:creationId xmlns:a16="http://schemas.microsoft.com/office/drawing/2014/main" id="{C9714C06-FB44-0402-3124-69176D5014E7}"/>
              </a:ext>
            </a:extLst>
          </p:cNvPr>
          <p:cNvGraphicFramePr>
            <a:graphicFrameLocks noChangeAspect="1"/>
          </p:cNvGraphicFramePr>
          <p:nvPr>
            <p:extLst>
              <p:ext uri="{D42A27DB-BD31-4B8C-83A1-F6EECF244321}">
                <p14:modId xmlns:p14="http://schemas.microsoft.com/office/powerpoint/2010/main" val="1920681141"/>
              </p:ext>
            </p:extLst>
          </p:nvPr>
        </p:nvGraphicFramePr>
        <p:xfrm>
          <a:off x="5181600" y="2362200"/>
          <a:ext cx="1231900" cy="482600"/>
        </p:xfrm>
        <a:graphic>
          <a:graphicData uri="http://schemas.openxmlformats.org/presentationml/2006/ole">
            <mc:AlternateContent xmlns:mc="http://schemas.openxmlformats.org/markup-compatibility/2006">
              <mc:Choice xmlns:v="urn:schemas-microsoft-com:vml" Requires="v">
                <p:oleObj name="Equation" r:id="rId3" imgW="1231560" imgH="482400" progId="Equation.DSMT4">
                  <p:embed/>
                </p:oleObj>
              </mc:Choice>
              <mc:Fallback>
                <p:oleObj name="Equation" r:id="rId3" imgW="1231560" imgH="482400" progId="Equation.DSMT4">
                  <p:embed/>
                  <p:pic>
                    <p:nvPicPr>
                      <p:cNvPr id="0" name=""/>
                      <p:cNvPicPr/>
                      <p:nvPr/>
                    </p:nvPicPr>
                    <p:blipFill>
                      <a:blip r:embed="rId4"/>
                      <a:stretch>
                        <a:fillRect/>
                      </a:stretch>
                    </p:blipFill>
                    <p:spPr>
                      <a:xfrm>
                        <a:off x="5181600" y="2362200"/>
                        <a:ext cx="1231900" cy="482600"/>
                      </a:xfrm>
                      <a:prstGeom prst="rect">
                        <a:avLst/>
                      </a:prstGeom>
                    </p:spPr>
                  </p:pic>
                </p:oleObj>
              </mc:Fallback>
            </mc:AlternateContent>
          </a:graphicData>
        </a:graphic>
      </p:graphicFrame>
    </p:spTree>
    <p:extLst>
      <p:ext uri="{BB962C8B-B14F-4D97-AF65-F5344CB8AC3E}">
        <p14:creationId xmlns:p14="http://schemas.microsoft.com/office/powerpoint/2010/main" val="2689218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a:t>
            </a:r>
            <a:r>
              <a:rPr lang="en-US" dirty="0"/>
              <a:t>4</a:t>
            </a:r>
            <a:r>
              <a:rPr dirty="0"/>
              <a:t>: Application: Using Inequalities</a:t>
            </a:r>
          </a:p>
        </p:txBody>
      </p:sp>
      <p:sp>
        <p:nvSpPr>
          <p:cNvPr id="3" name="Text Placeholder 2"/>
          <p:cNvSpPr>
            <a:spLocks noGrp="1"/>
          </p:cNvSpPr>
          <p:nvPr>
            <p:ph type="body" sz="quarter" idx="10"/>
          </p:nvPr>
        </p:nvSpPr>
        <p:spPr/>
        <p:txBody>
          <a:bodyPr>
            <a:normAutofit/>
          </a:bodyPr>
          <a:lstStyle/>
          <a:p>
            <a:r>
              <a:rPr lang="en-US" sz="2800" i="0" dirty="0">
                <a:latin typeface="+mj-lt"/>
              </a:rPr>
              <a:t>A math student has grades of 85, 98, 93, and 90 on four examinations. If he must average 90 or better to receive an A for the course, what scores can he receive on the final exam and earn an A? (Assume that the final exam counts the same as the other exams.)</a:t>
            </a:r>
          </a:p>
          <a:p>
            <a:r>
              <a:rPr lang="en-US" b="1" dirty="0">
                <a:latin typeface="+mj-lt"/>
              </a:rPr>
              <a:t>Solution</a:t>
            </a:r>
          </a:p>
          <a:p>
            <a:r>
              <a:rPr lang="en-US" sz="2800" dirty="0"/>
              <a:t>Let </a:t>
            </a:r>
            <a:r>
              <a:rPr lang="en-US" sz="2800" i="1" dirty="0"/>
              <a:t>x</a:t>
            </a:r>
            <a:r>
              <a:rPr lang="en-US" sz="2800" dirty="0"/>
              <a:t> = the score on final exam.</a:t>
            </a:r>
          </a:p>
          <a:p>
            <a:r>
              <a:rPr lang="en-US" sz="2800" dirty="0"/>
              <a:t>The average is found by adding the scores and dividing by 5.</a:t>
            </a:r>
            <a:endParaRPr sz="2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a:t>
            </a:r>
            <a:r>
              <a:rPr lang="en-US" dirty="0"/>
              <a:t>4</a:t>
            </a:r>
            <a:r>
              <a:rPr dirty="0"/>
              <a:t>: Application: Using Inequalities</a:t>
            </a:r>
            <a:r>
              <a:rPr lang="en-US" dirty="0"/>
              <a:t> (cont.)</a:t>
            </a:r>
            <a:endParaRPr dirty="0"/>
          </a:p>
        </p:txBody>
      </p:sp>
      <p:sp>
        <p:nvSpPr>
          <p:cNvPr id="3" name="Text Placeholder 2"/>
          <p:cNvSpPr>
            <a:spLocks noGrp="1"/>
          </p:cNvSpPr>
          <p:nvPr>
            <p:ph type="body" sz="quarter" idx="10"/>
          </p:nvPr>
        </p:nvSpPr>
        <p:spPr/>
        <p:txBody>
          <a:bodyPr>
            <a:normAutofit/>
          </a:bodyPr>
          <a:lstStyle/>
          <a:p>
            <a:endParaRPr lang="en-US" sz="2800" i="0" dirty="0">
              <a:latin typeface="+mj-lt"/>
            </a:endParaRPr>
          </a:p>
          <a:p>
            <a:endParaRPr lang="en-US" dirty="0">
              <a:latin typeface="+mj-lt"/>
            </a:endParaRPr>
          </a:p>
          <a:p>
            <a:endParaRPr lang="en-US" dirty="0">
              <a:latin typeface="+mj-lt"/>
            </a:endParaRPr>
          </a:p>
          <a:p>
            <a:endParaRPr lang="en-US" dirty="0">
              <a:latin typeface="+mj-lt"/>
            </a:endParaRPr>
          </a:p>
          <a:p>
            <a:endParaRPr lang="en-US" dirty="0">
              <a:latin typeface="+mj-lt"/>
            </a:endParaRPr>
          </a:p>
          <a:p>
            <a:endParaRPr lang="en-US" dirty="0">
              <a:latin typeface="+mj-lt"/>
            </a:endParaRPr>
          </a:p>
          <a:p>
            <a:endParaRPr lang="en-US" dirty="0">
              <a:latin typeface="+mj-lt"/>
            </a:endParaRPr>
          </a:p>
          <a:p>
            <a:endParaRPr lang="en-US" sz="2400" i="0" dirty="0">
              <a:latin typeface="+mj-lt"/>
            </a:endParaRPr>
          </a:p>
          <a:p>
            <a:r>
              <a:rPr lang="en-US" sz="2400" i="0" dirty="0">
                <a:latin typeface="+mj-lt"/>
              </a:rPr>
              <a:t>If the student scores </a:t>
            </a:r>
            <a:r>
              <a:rPr lang="en-US" sz="2400" i="0" dirty="0">
                <a:solidFill>
                  <a:srgbClr val="FF0000"/>
                </a:solidFill>
                <a:latin typeface="+mj-lt"/>
              </a:rPr>
              <a:t>84 or more</a:t>
            </a:r>
            <a:r>
              <a:rPr lang="en-US" sz="2400" i="0" dirty="0">
                <a:latin typeface="+mj-lt"/>
              </a:rPr>
              <a:t> on the final exam, he will average 90 or more and receive an A in math.</a:t>
            </a:r>
            <a:endParaRPr sz="2400" dirty="0"/>
          </a:p>
        </p:txBody>
      </p:sp>
      <p:graphicFrame>
        <p:nvGraphicFramePr>
          <p:cNvPr id="4" name="Object 3">
            <a:extLst>
              <a:ext uri="{FF2B5EF4-FFF2-40B4-BE49-F238E27FC236}">
                <a16:creationId xmlns:a16="http://schemas.microsoft.com/office/drawing/2014/main" id="{CFFF31C4-723B-B898-44EF-E8448A16400A}"/>
              </a:ext>
            </a:extLst>
          </p:cNvPr>
          <p:cNvGraphicFramePr>
            <a:graphicFrameLocks noChangeAspect="1"/>
          </p:cNvGraphicFramePr>
          <p:nvPr>
            <p:extLst>
              <p:ext uri="{D42A27DB-BD31-4B8C-83A1-F6EECF244321}">
                <p14:modId xmlns:p14="http://schemas.microsoft.com/office/powerpoint/2010/main" val="3795370844"/>
              </p:ext>
            </p:extLst>
          </p:nvPr>
        </p:nvGraphicFramePr>
        <p:xfrm>
          <a:off x="533400" y="1219200"/>
          <a:ext cx="3886200" cy="3690804"/>
        </p:xfrm>
        <a:graphic>
          <a:graphicData uri="http://schemas.openxmlformats.org/presentationml/2006/ole">
            <mc:AlternateContent xmlns:mc="http://schemas.openxmlformats.org/markup-compatibility/2006">
              <mc:Choice xmlns:v="urn:schemas-microsoft-com:vml" Requires="v">
                <p:oleObj name="Equation" r:id="rId2" imgW="4546440" imgH="4317840" progId="Equation.DSMT4">
                  <p:embed/>
                </p:oleObj>
              </mc:Choice>
              <mc:Fallback>
                <p:oleObj name="Equation" r:id="rId2" imgW="4546440" imgH="4317840" progId="Equation.DSMT4">
                  <p:embed/>
                  <p:pic>
                    <p:nvPicPr>
                      <p:cNvPr id="0" name=""/>
                      <p:cNvPicPr/>
                      <p:nvPr/>
                    </p:nvPicPr>
                    <p:blipFill>
                      <a:blip r:embed="rId3"/>
                      <a:stretch>
                        <a:fillRect/>
                      </a:stretch>
                    </p:blipFill>
                    <p:spPr>
                      <a:xfrm>
                        <a:off x="533400" y="1219200"/>
                        <a:ext cx="3886200" cy="3690804"/>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FBDFDDB5-ED04-6880-FA74-A79A9BD76F25}"/>
              </a:ext>
            </a:extLst>
          </p:cNvPr>
          <p:cNvGraphicFramePr>
            <a:graphicFrameLocks noChangeAspect="1"/>
          </p:cNvGraphicFramePr>
          <p:nvPr>
            <p:extLst>
              <p:ext uri="{D42A27DB-BD31-4B8C-83A1-F6EECF244321}">
                <p14:modId xmlns:p14="http://schemas.microsoft.com/office/powerpoint/2010/main" val="2152055076"/>
              </p:ext>
            </p:extLst>
          </p:nvPr>
        </p:nvGraphicFramePr>
        <p:xfrm>
          <a:off x="4724402" y="2209800"/>
          <a:ext cx="2790825" cy="306684"/>
        </p:xfrm>
        <a:graphic>
          <a:graphicData uri="http://schemas.openxmlformats.org/presentationml/2006/ole">
            <mc:AlternateContent xmlns:mc="http://schemas.openxmlformats.org/markup-compatibility/2006">
              <mc:Choice xmlns:v="urn:schemas-microsoft-com:vml" Requires="v">
                <p:oleObj name="Equation" r:id="rId4" imgW="3466800" imgH="380880" progId="Equation.DSMT4">
                  <p:embed/>
                </p:oleObj>
              </mc:Choice>
              <mc:Fallback>
                <p:oleObj name="Equation" r:id="rId4" imgW="3466800" imgH="380880" progId="Equation.DSMT4">
                  <p:embed/>
                  <p:pic>
                    <p:nvPicPr>
                      <p:cNvPr id="0" name=""/>
                      <p:cNvPicPr/>
                      <p:nvPr/>
                    </p:nvPicPr>
                    <p:blipFill>
                      <a:blip r:embed="rId5"/>
                      <a:stretch>
                        <a:fillRect/>
                      </a:stretch>
                    </p:blipFill>
                    <p:spPr>
                      <a:xfrm>
                        <a:off x="4724402" y="2209800"/>
                        <a:ext cx="2790825" cy="306684"/>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EA6F3CCA-6B53-0EFD-2913-5E51AFD5E574}"/>
              </a:ext>
            </a:extLst>
          </p:cNvPr>
          <p:cNvGraphicFramePr>
            <a:graphicFrameLocks noChangeAspect="1"/>
          </p:cNvGraphicFramePr>
          <p:nvPr>
            <p:extLst>
              <p:ext uri="{D42A27DB-BD31-4B8C-83A1-F6EECF244321}">
                <p14:modId xmlns:p14="http://schemas.microsoft.com/office/powerpoint/2010/main" val="3650331094"/>
              </p:ext>
            </p:extLst>
          </p:nvPr>
        </p:nvGraphicFramePr>
        <p:xfrm>
          <a:off x="4724402" y="3069411"/>
          <a:ext cx="2862263" cy="296862"/>
        </p:xfrm>
        <a:graphic>
          <a:graphicData uri="http://schemas.openxmlformats.org/presentationml/2006/ole">
            <mc:AlternateContent xmlns:mc="http://schemas.openxmlformats.org/markup-compatibility/2006">
              <mc:Choice xmlns:v="urn:schemas-microsoft-com:vml" Requires="v">
                <p:oleObj name="Equation" r:id="rId6" imgW="3555720" imgH="368280" progId="Equation.DSMT4">
                  <p:embed/>
                </p:oleObj>
              </mc:Choice>
              <mc:Fallback>
                <p:oleObj name="Equation" r:id="rId6" imgW="3555720" imgH="368280" progId="Equation.DSMT4">
                  <p:embed/>
                  <p:pic>
                    <p:nvPicPr>
                      <p:cNvPr id="5" name="Object 4">
                        <a:extLst>
                          <a:ext uri="{FF2B5EF4-FFF2-40B4-BE49-F238E27FC236}">
                            <a16:creationId xmlns:a16="http://schemas.microsoft.com/office/drawing/2014/main" id="{FBDFDDB5-ED04-6880-FA74-A79A9BD76F25}"/>
                          </a:ext>
                        </a:extLst>
                      </p:cNvPr>
                      <p:cNvPicPr/>
                      <p:nvPr/>
                    </p:nvPicPr>
                    <p:blipFill>
                      <a:blip r:embed="rId7"/>
                      <a:stretch>
                        <a:fillRect/>
                      </a:stretch>
                    </p:blipFill>
                    <p:spPr>
                      <a:xfrm>
                        <a:off x="4724402" y="3069411"/>
                        <a:ext cx="2862263" cy="296862"/>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EEBC8E87-42A9-AFA8-2F5B-5D1B0267BDC2}"/>
              </a:ext>
            </a:extLst>
          </p:cNvPr>
          <p:cNvGraphicFramePr>
            <a:graphicFrameLocks noChangeAspect="1"/>
          </p:cNvGraphicFramePr>
          <p:nvPr>
            <p:extLst>
              <p:ext uri="{D42A27DB-BD31-4B8C-83A1-F6EECF244321}">
                <p14:modId xmlns:p14="http://schemas.microsoft.com/office/powerpoint/2010/main" val="2434702833"/>
              </p:ext>
            </p:extLst>
          </p:nvPr>
        </p:nvGraphicFramePr>
        <p:xfrm>
          <a:off x="4724402" y="3695409"/>
          <a:ext cx="1022350" cy="306388"/>
        </p:xfrm>
        <a:graphic>
          <a:graphicData uri="http://schemas.openxmlformats.org/presentationml/2006/ole">
            <mc:AlternateContent xmlns:mc="http://schemas.openxmlformats.org/markup-compatibility/2006">
              <mc:Choice xmlns:v="urn:schemas-microsoft-com:vml" Requires="v">
                <p:oleObj name="Equation" r:id="rId8" imgW="1269720" imgH="380880" progId="Equation.DSMT4">
                  <p:embed/>
                </p:oleObj>
              </mc:Choice>
              <mc:Fallback>
                <p:oleObj name="Equation" r:id="rId8" imgW="1269720" imgH="380880" progId="Equation.DSMT4">
                  <p:embed/>
                  <p:pic>
                    <p:nvPicPr>
                      <p:cNvPr id="5" name="Object 4">
                        <a:extLst>
                          <a:ext uri="{FF2B5EF4-FFF2-40B4-BE49-F238E27FC236}">
                            <a16:creationId xmlns:a16="http://schemas.microsoft.com/office/drawing/2014/main" id="{FBDFDDB5-ED04-6880-FA74-A79A9BD76F25}"/>
                          </a:ext>
                        </a:extLst>
                      </p:cNvPr>
                      <p:cNvPicPr/>
                      <p:nvPr/>
                    </p:nvPicPr>
                    <p:blipFill>
                      <a:blip r:embed="rId9"/>
                      <a:stretch>
                        <a:fillRect/>
                      </a:stretch>
                    </p:blipFill>
                    <p:spPr>
                      <a:xfrm>
                        <a:off x="4724402" y="3695409"/>
                        <a:ext cx="1022350" cy="306388"/>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97BBCEC6-4E14-E140-6AC1-143E6B88EF7B}"/>
              </a:ext>
            </a:extLst>
          </p:cNvPr>
          <p:cNvGraphicFramePr>
            <a:graphicFrameLocks noChangeAspect="1"/>
          </p:cNvGraphicFramePr>
          <p:nvPr>
            <p:extLst>
              <p:ext uri="{D42A27DB-BD31-4B8C-83A1-F6EECF244321}">
                <p14:modId xmlns:p14="http://schemas.microsoft.com/office/powerpoint/2010/main" val="4164027059"/>
              </p:ext>
            </p:extLst>
          </p:nvPr>
        </p:nvGraphicFramePr>
        <p:xfrm>
          <a:off x="4724402" y="4184359"/>
          <a:ext cx="2862263" cy="244475"/>
        </p:xfrm>
        <a:graphic>
          <a:graphicData uri="http://schemas.openxmlformats.org/presentationml/2006/ole">
            <mc:AlternateContent xmlns:mc="http://schemas.openxmlformats.org/markup-compatibility/2006">
              <mc:Choice xmlns:v="urn:schemas-microsoft-com:vml" Requires="v">
                <p:oleObj name="Equation" r:id="rId10" imgW="3555720" imgH="304560" progId="Equation.DSMT4">
                  <p:embed/>
                </p:oleObj>
              </mc:Choice>
              <mc:Fallback>
                <p:oleObj name="Equation" r:id="rId10" imgW="3555720" imgH="304560" progId="Equation.DSMT4">
                  <p:embed/>
                  <p:pic>
                    <p:nvPicPr>
                      <p:cNvPr id="5" name="Object 4">
                        <a:extLst>
                          <a:ext uri="{FF2B5EF4-FFF2-40B4-BE49-F238E27FC236}">
                            <a16:creationId xmlns:a16="http://schemas.microsoft.com/office/drawing/2014/main" id="{FBDFDDB5-ED04-6880-FA74-A79A9BD76F25}"/>
                          </a:ext>
                        </a:extLst>
                      </p:cNvPr>
                      <p:cNvPicPr/>
                      <p:nvPr/>
                    </p:nvPicPr>
                    <p:blipFill>
                      <a:blip r:embed="rId11"/>
                      <a:stretch>
                        <a:fillRect/>
                      </a:stretch>
                    </p:blipFill>
                    <p:spPr>
                      <a:xfrm>
                        <a:off x="4724402" y="4184359"/>
                        <a:ext cx="2862263" cy="244475"/>
                      </a:xfrm>
                      <a:prstGeom prst="rect">
                        <a:avLst/>
                      </a:prstGeom>
                    </p:spPr>
                  </p:pic>
                </p:oleObj>
              </mc:Fallback>
            </mc:AlternateContent>
          </a:graphicData>
        </a:graphic>
      </p:graphicFrame>
    </p:spTree>
    <p:extLst>
      <p:ext uri="{BB962C8B-B14F-4D97-AF65-F5344CB8AC3E}">
        <p14:creationId xmlns:p14="http://schemas.microsoft.com/office/powerpoint/2010/main" val="2735643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BD592-47BF-4B1A-8B13-61D7DBAD95E4}"/>
              </a:ext>
            </a:extLst>
          </p:cNvPr>
          <p:cNvSpPr>
            <a:spLocks noGrp="1"/>
          </p:cNvSpPr>
          <p:nvPr>
            <p:ph type="title"/>
          </p:nvPr>
        </p:nvSpPr>
        <p:spPr/>
        <p:txBody>
          <a:bodyPr/>
          <a:lstStyle/>
          <a:p>
            <a:r>
              <a:rPr lang="en-US" dirty="0"/>
              <a:t>Types of Intervals (cont.)</a:t>
            </a:r>
          </a:p>
        </p:txBody>
      </p:sp>
      <mc:AlternateContent xmlns:mc="http://schemas.openxmlformats.org/markup-compatibility/2006" xmlns:a14="http://schemas.microsoft.com/office/drawing/2010/main">
        <mc:Choice Requires="a14">
          <p:graphicFrame>
            <p:nvGraphicFramePr>
              <p:cNvPr id="4" name="Table 4">
                <a:extLst>
                  <a:ext uri="{FF2B5EF4-FFF2-40B4-BE49-F238E27FC236}">
                    <a16:creationId xmlns:a16="http://schemas.microsoft.com/office/drawing/2014/main" id="{ADA598A0-D194-4A9B-9112-2DE8EF24A64F}"/>
                  </a:ext>
                </a:extLst>
              </p:cNvPr>
              <p:cNvGraphicFramePr>
                <a:graphicFrameLocks noGrp="1"/>
              </p:cNvGraphicFramePr>
              <p:nvPr>
                <p:ph type="tbl" sz="quarter" idx="10"/>
                <p:extLst>
                  <p:ext uri="{D42A27DB-BD31-4B8C-83A1-F6EECF244321}">
                    <p14:modId xmlns:p14="http://schemas.microsoft.com/office/powerpoint/2010/main" val="1060674318"/>
                  </p:ext>
                </p:extLst>
              </p:nvPr>
            </p:nvGraphicFramePr>
            <p:xfrm>
              <a:off x="457200" y="1447800"/>
              <a:ext cx="8229600" cy="4058912"/>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359432824"/>
                        </a:ext>
                      </a:extLst>
                    </a:gridCol>
                    <a:gridCol w="2057400">
                      <a:extLst>
                        <a:ext uri="{9D8B030D-6E8A-4147-A177-3AD203B41FA5}">
                          <a16:colId xmlns:a16="http://schemas.microsoft.com/office/drawing/2014/main" val="1780571104"/>
                        </a:ext>
                      </a:extLst>
                    </a:gridCol>
                    <a:gridCol w="1447800">
                      <a:extLst>
                        <a:ext uri="{9D8B030D-6E8A-4147-A177-3AD203B41FA5}">
                          <a16:colId xmlns:a16="http://schemas.microsoft.com/office/drawing/2014/main" val="2256237811"/>
                        </a:ext>
                      </a:extLst>
                    </a:gridCol>
                    <a:gridCol w="2667000">
                      <a:extLst>
                        <a:ext uri="{9D8B030D-6E8A-4147-A177-3AD203B41FA5}">
                          <a16:colId xmlns:a16="http://schemas.microsoft.com/office/drawing/2014/main" val="1060620345"/>
                        </a:ext>
                      </a:extLst>
                    </a:gridCol>
                  </a:tblGrid>
                  <a:tr h="666750">
                    <a:tc>
                      <a:txBody>
                        <a:bodyPr/>
                        <a:lstStyle/>
                        <a:p>
                          <a:pPr algn="ctr"/>
                          <a:r>
                            <a:rPr lang="en-US" dirty="0"/>
                            <a:t>Type of Interval</a:t>
                          </a:r>
                        </a:p>
                      </a:txBody>
                      <a:tcPr anchor="ctr"/>
                    </a:tc>
                    <a:tc>
                      <a:txBody>
                        <a:bodyPr/>
                        <a:lstStyle/>
                        <a:p>
                          <a:pPr algn="ctr"/>
                          <a:r>
                            <a:rPr lang="en-US" dirty="0"/>
                            <a:t>Algebraic Notation</a:t>
                          </a:r>
                        </a:p>
                      </a:txBody>
                      <a:tcPr anchor="ctr"/>
                    </a:tc>
                    <a:tc>
                      <a:txBody>
                        <a:bodyPr/>
                        <a:lstStyle/>
                        <a:p>
                          <a:pPr algn="ctr"/>
                          <a:r>
                            <a:rPr lang="en-US" dirty="0"/>
                            <a:t>Interval Notation</a:t>
                          </a:r>
                        </a:p>
                      </a:txBody>
                      <a:tcPr anchor="ctr"/>
                    </a:tc>
                    <a:tc>
                      <a:txBody>
                        <a:bodyPr/>
                        <a:lstStyle/>
                        <a:p>
                          <a:pPr algn="ctr"/>
                          <a:r>
                            <a:rPr lang="en-US" dirty="0"/>
                            <a:t>Graph</a:t>
                          </a:r>
                        </a:p>
                      </a:txBody>
                      <a:tcPr anchor="ctr"/>
                    </a:tc>
                    <a:extLst>
                      <a:ext uri="{0D108BD9-81ED-4DB2-BD59-A6C34878D82A}">
                        <a16:rowId xmlns:a16="http://schemas.microsoft.com/office/drawing/2014/main" val="2132149512"/>
                      </a:ext>
                    </a:extLst>
                  </a:tr>
                  <a:tr h="1619250">
                    <a:tc>
                      <a:txBody>
                        <a:bodyPr/>
                        <a:lstStyle/>
                        <a:p>
                          <a:pPr algn="ctr"/>
                          <a:r>
                            <a:rPr lang="en-US" dirty="0"/>
                            <a:t>Open Interval</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d>
                                  <m:dPr>
                                    <m:begChr m:val="{"/>
                                    <m:endChr m:val=""/>
                                    <m:ctrlPr>
                                      <a:rPr lang="en-US" sz="1800" i="1" kern="1200" smtClean="0">
                                        <a:solidFill>
                                          <a:schemeClr val="dk1"/>
                                        </a:solidFill>
                                        <a:effectLst/>
                                        <a:latin typeface="Cambria Math" panose="02040503050406030204" pitchFamily="18" charset="0"/>
                                        <a:ea typeface="+mn-ea"/>
                                        <a:cs typeface="+mn-cs"/>
                                      </a:rPr>
                                    </m:ctrlPr>
                                  </m:dPr>
                                  <m:e>
                                    <m:eqArr>
                                      <m:eqArrPr>
                                        <m:ctrlPr>
                                          <a:rPr lang="en-US" sz="1800" i="1" kern="1200">
                                            <a:solidFill>
                                              <a:schemeClr val="dk1"/>
                                            </a:solidFill>
                                            <a:effectLst/>
                                            <a:latin typeface="Cambria Math" panose="02040503050406030204" pitchFamily="18" charset="0"/>
                                            <a:ea typeface="+mn-ea"/>
                                            <a:cs typeface="+mn-cs"/>
                                          </a:rPr>
                                        </m:ctrlPr>
                                      </m:eqArrPr>
                                      <m:e>
                                        <m:r>
                                          <a:rPr lang="en-US" sz="1800" i="1" kern="1200">
                                            <a:solidFill>
                                              <a:schemeClr val="dk1"/>
                                            </a:solidFill>
                                            <a:effectLst/>
                                            <a:latin typeface="Cambria Math" panose="02040503050406030204" pitchFamily="18" charset="0"/>
                                            <a:ea typeface="+mn-ea"/>
                                            <a:cs typeface="+mn-cs"/>
                                          </a:rPr>
                                          <m:t>𝑥</m:t>
                                        </m:r>
                                        <m:r>
                                          <a:rPr lang="en-US" sz="1800" i="1" kern="1200">
                                            <a:solidFill>
                                              <a:schemeClr val="dk1"/>
                                            </a:solidFill>
                                            <a:effectLst/>
                                            <a:latin typeface="Cambria Math" panose="02040503050406030204" pitchFamily="18" charset="0"/>
                                            <a:ea typeface="+mn-ea"/>
                                            <a:cs typeface="+mn-cs"/>
                                          </a:rPr>
                                          <m:t>&gt;</m:t>
                                        </m:r>
                                        <m:r>
                                          <a:rPr lang="en-US" sz="1800" i="1" kern="1200">
                                            <a:solidFill>
                                              <a:schemeClr val="dk1"/>
                                            </a:solidFill>
                                            <a:effectLst/>
                                            <a:latin typeface="Cambria Math" panose="02040503050406030204" pitchFamily="18" charset="0"/>
                                            <a:ea typeface="+mn-ea"/>
                                            <a:cs typeface="+mn-cs"/>
                                          </a:rPr>
                                          <m:t>𝑎</m:t>
                                        </m:r>
                                      </m:e>
                                      <m:e>
                                        <m:r>
                                          <a:rPr lang="en-US" sz="1800" i="1" kern="1200">
                                            <a:solidFill>
                                              <a:schemeClr val="dk1"/>
                                            </a:solidFill>
                                            <a:effectLst/>
                                            <a:latin typeface="Cambria Math" panose="02040503050406030204" pitchFamily="18" charset="0"/>
                                            <a:ea typeface="+mn-ea"/>
                                            <a:cs typeface="+mn-cs"/>
                                          </a:rPr>
                                          <m:t>𝑥</m:t>
                                        </m:r>
                                        <m:r>
                                          <a:rPr lang="en-US" sz="1800" i="1" kern="1200">
                                            <a:solidFill>
                                              <a:schemeClr val="dk1"/>
                                            </a:solidFill>
                                            <a:effectLst/>
                                            <a:latin typeface="Cambria Math" panose="02040503050406030204" pitchFamily="18" charset="0"/>
                                            <a:ea typeface="+mn-ea"/>
                                            <a:cs typeface="+mn-cs"/>
                                          </a:rPr>
                                          <m:t>&lt;</m:t>
                                        </m:r>
                                        <m:r>
                                          <a:rPr lang="en-US" sz="1800" i="1" kern="1200">
                                            <a:solidFill>
                                              <a:schemeClr val="dk1"/>
                                            </a:solidFill>
                                            <a:effectLst/>
                                            <a:latin typeface="Cambria Math" panose="02040503050406030204" pitchFamily="18" charset="0"/>
                                            <a:ea typeface="+mn-ea"/>
                                            <a:cs typeface="+mn-cs"/>
                                          </a:rPr>
                                          <m:t>𝑏</m:t>
                                        </m:r>
                                      </m:e>
                                    </m:eqArr>
                                  </m:e>
                                </m:d>
                              </m:oMath>
                            </m:oMathPara>
                          </a14:m>
                          <a:endParaRPr lang="en-US" sz="1800" kern="1200" dirty="0">
                            <a:solidFill>
                              <a:schemeClr val="dk1"/>
                            </a:solidFill>
                            <a:effectLst/>
                            <a:latin typeface="+mn-lt"/>
                            <a:ea typeface="+mn-ea"/>
                            <a:cs typeface="+mn-cs"/>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d>
                                  <m:dPr>
                                    <m:ctrlPr>
                                      <a:rPr lang="en-US" sz="1800" b="0" i="1" kern="1200" smtClean="0">
                                        <a:solidFill>
                                          <a:schemeClr val="dk1"/>
                                        </a:solidFill>
                                        <a:effectLst/>
                                        <a:latin typeface="Cambria Math" panose="02040503050406030204" pitchFamily="18" charset="0"/>
                                        <a:ea typeface="+mn-ea"/>
                                        <a:cs typeface="+mn-cs"/>
                                      </a:rPr>
                                    </m:ctrlPr>
                                  </m:dPr>
                                  <m:e>
                                    <m:r>
                                      <a:rPr lang="en-US" sz="1800" b="0" i="1" kern="1200" smtClean="0">
                                        <a:solidFill>
                                          <a:schemeClr val="dk1"/>
                                        </a:solidFill>
                                        <a:effectLst/>
                                        <a:latin typeface="Cambria Math" panose="02040503050406030204" pitchFamily="18" charset="0"/>
                                        <a:ea typeface="+mn-ea"/>
                                        <a:cs typeface="+mn-cs"/>
                                      </a:rPr>
                                      <m:t>𝑎</m:t>
                                    </m:r>
                                    <m:r>
                                      <a:rPr lang="en-US" sz="1800" b="0" i="1" kern="1200" smtClean="0">
                                        <a:solidFill>
                                          <a:schemeClr val="dk1"/>
                                        </a:solidFill>
                                        <a:effectLst/>
                                        <a:latin typeface="Cambria Math" panose="02040503050406030204" pitchFamily="18" charset="0"/>
                                        <a:ea typeface="+mn-ea"/>
                                        <a:cs typeface="+mn-cs"/>
                                      </a:rPr>
                                      <m:t>,∞</m:t>
                                    </m:r>
                                  </m:e>
                                </m:d>
                              </m:oMath>
                              <m:oMath xmlns:m="http://schemas.openxmlformats.org/officeDocument/2006/math">
                                <m:r>
                                  <a:rPr lang="en-US" sz="1800" b="0" i="1" kern="1200" smtClean="0">
                                    <a:solidFill>
                                      <a:schemeClr val="dk1"/>
                                    </a:solidFill>
                                    <a:effectLst/>
                                    <a:latin typeface="Cambria Math" panose="02040503050406030204" pitchFamily="18" charset="0"/>
                                    <a:ea typeface="Cambria Math" panose="02040503050406030204" pitchFamily="18" charset="0"/>
                                    <a:cs typeface="+mn-cs"/>
                                  </a:rPr>
                                  <m:t>(−∞,</m:t>
                                </m:r>
                                <m:r>
                                  <a:rPr lang="en-US" sz="1800" b="0" i="1" kern="1200" smtClean="0">
                                    <a:solidFill>
                                      <a:schemeClr val="dk1"/>
                                    </a:solidFill>
                                    <a:effectLst/>
                                    <a:latin typeface="Cambria Math" panose="02040503050406030204" pitchFamily="18" charset="0"/>
                                    <a:ea typeface="Cambria Math" panose="02040503050406030204" pitchFamily="18" charset="0"/>
                                    <a:cs typeface="+mn-cs"/>
                                  </a:rPr>
                                  <m:t>𝑏</m:t>
                                </m:r>
                                <m:r>
                                  <a:rPr lang="en-US" sz="1800" b="0" i="1" kern="1200" smtClean="0">
                                    <a:solidFill>
                                      <a:schemeClr val="dk1"/>
                                    </a:solidFill>
                                    <a:effectLst/>
                                    <a:latin typeface="Cambria Math" panose="02040503050406030204" pitchFamily="18" charset="0"/>
                                    <a:ea typeface="Cambria Math" panose="02040503050406030204" pitchFamily="18" charset="0"/>
                                    <a:cs typeface="+mn-cs"/>
                                  </a:rPr>
                                  <m:t>)</m:t>
                                </m:r>
                              </m:oMath>
                            </m:oMathPara>
                          </a14:m>
                          <a:br>
                            <a:rPr lang="en-US" sz="1800" b="0" i="1" kern="1200" dirty="0">
                              <a:solidFill>
                                <a:schemeClr val="dk1"/>
                              </a:solidFill>
                              <a:effectLst/>
                              <a:latin typeface="Cambria Math" panose="02040503050406030204" pitchFamily="18" charset="0"/>
                              <a:ea typeface="Cambria Math" panose="02040503050406030204" pitchFamily="18" charset="0"/>
                              <a:cs typeface="+mn-cs"/>
                            </a:rPr>
                          </a:br>
                          <a:endParaRPr lang="en-US" sz="1800" kern="1200" dirty="0">
                            <a:solidFill>
                              <a:schemeClr val="dk1"/>
                            </a:solidFill>
                            <a:effectLst/>
                            <a:latin typeface="+mn-lt"/>
                            <a:ea typeface="+mn-ea"/>
                            <a:cs typeface="+mn-cs"/>
                          </a:endParaRPr>
                        </a:p>
                      </a:txBody>
                      <a:tcPr anchor="ctr"/>
                    </a:tc>
                    <a:tc>
                      <a:txBody>
                        <a:bodyPr/>
                        <a:lstStyle/>
                        <a:p>
                          <a:pPr algn="ctr"/>
                          <a:endParaRPr lang="en-US" dirty="0"/>
                        </a:p>
                      </a:txBody>
                      <a:tcPr anchor="ctr"/>
                    </a:tc>
                    <a:extLst>
                      <a:ext uri="{0D108BD9-81ED-4DB2-BD59-A6C34878D82A}">
                        <a16:rowId xmlns:a16="http://schemas.microsoft.com/office/drawing/2014/main" val="3209405556"/>
                      </a:ext>
                    </a:extLst>
                  </a:tr>
                  <a:tr h="1772912">
                    <a:tc>
                      <a:txBody>
                        <a:bodyPr/>
                        <a:lstStyle/>
                        <a:p>
                          <a:pPr algn="ctr"/>
                          <a:r>
                            <a:rPr lang="en-US" dirty="0"/>
                            <a:t>Half-Open Interval</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d>
                                  <m:dPr>
                                    <m:begChr m:val="{"/>
                                    <m:endChr m:val=""/>
                                    <m:ctrlPr>
                                      <a:rPr lang="en-US" sz="1800" i="1" kern="1200" smtClean="0">
                                        <a:solidFill>
                                          <a:schemeClr val="dk1"/>
                                        </a:solidFill>
                                        <a:effectLst/>
                                        <a:latin typeface="Cambria Math" panose="02040503050406030204" pitchFamily="18" charset="0"/>
                                        <a:ea typeface="+mn-ea"/>
                                        <a:cs typeface="+mn-cs"/>
                                      </a:rPr>
                                    </m:ctrlPr>
                                  </m:dPr>
                                  <m:e>
                                    <m:eqArr>
                                      <m:eqArrPr>
                                        <m:ctrlPr>
                                          <a:rPr lang="en-US" sz="1800" i="1" kern="1200">
                                            <a:solidFill>
                                              <a:schemeClr val="dk1"/>
                                            </a:solidFill>
                                            <a:effectLst/>
                                            <a:latin typeface="Cambria Math" panose="02040503050406030204" pitchFamily="18" charset="0"/>
                                            <a:ea typeface="+mn-ea"/>
                                            <a:cs typeface="+mn-cs"/>
                                          </a:rPr>
                                        </m:ctrlPr>
                                      </m:eqArrPr>
                                      <m:e>
                                        <m:r>
                                          <a:rPr lang="en-US" sz="1800" i="1" kern="1200">
                                            <a:solidFill>
                                              <a:schemeClr val="dk1"/>
                                            </a:solidFill>
                                            <a:effectLst/>
                                            <a:latin typeface="Cambria Math" panose="02040503050406030204" pitchFamily="18" charset="0"/>
                                            <a:ea typeface="+mn-ea"/>
                                            <a:cs typeface="+mn-cs"/>
                                          </a:rPr>
                                          <m:t>𝑥</m:t>
                                        </m:r>
                                        <m:r>
                                          <a:rPr lang="en-US" sz="1800" i="1" kern="1200">
                                            <a:solidFill>
                                              <a:schemeClr val="dk1"/>
                                            </a:solidFill>
                                            <a:effectLst/>
                                            <a:latin typeface="Cambria Math" panose="02040503050406030204" pitchFamily="18" charset="0"/>
                                            <a:ea typeface="+mn-ea"/>
                                            <a:cs typeface="+mn-cs"/>
                                          </a:rPr>
                                          <m:t>≥</m:t>
                                        </m:r>
                                        <m:r>
                                          <a:rPr lang="en-US" sz="1800" i="1" kern="1200">
                                            <a:solidFill>
                                              <a:schemeClr val="dk1"/>
                                            </a:solidFill>
                                            <a:effectLst/>
                                            <a:latin typeface="Cambria Math" panose="02040503050406030204" pitchFamily="18" charset="0"/>
                                            <a:ea typeface="+mn-ea"/>
                                            <a:cs typeface="+mn-cs"/>
                                          </a:rPr>
                                          <m:t>𝑎</m:t>
                                        </m:r>
                                      </m:e>
                                      <m:e>
                                        <m:r>
                                          <a:rPr lang="en-US" sz="1800" i="1" kern="1200">
                                            <a:solidFill>
                                              <a:schemeClr val="dk1"/>
                                            </a:solidFill>
                                            <a:effectLst/>
                                            <a:latin typeface="Cambria Math" panose="02040503050406030204" pitchFamily="18" charset="0"/>
                                            <a:ea typeface="+mn-ea"/>
                                            <a:cs typeface="+mn-cs"/>
                                          </a:rPr>
                                          <m:t>𝑥</m:t>
                                        </m:r>
                                        <m:r>
                                          <a:rPr lang="en-US" sz="1800" i="1" kern="1200">
                                            <a:solidFill>
                                              <a:schemeClr val="dk1"/>
                                            </a:solidFill>
                                            <a:effectLst/>
                                            <a:latin typeface="Cambria Math" panose="02040503050406030204" pitchFamily="18" charset="0"/>
                                            <a:ea typeface="+mn-ea"/>
                                            <a:cs typeface="+mn-cs"/>
                                          </a:rPr>
                                          <m:t>≤</m:t>
                                        </m:r>
                                        <m:r>
                                          <a:rPr lang="en-US" sz="1800" i="1" kern="1200">
                                            <a:solidFill>
                                              <a:schemeClr val="dk1"/>
                                            </a:solidFill>
                                            <a:effectLst/>
                                            <a:latin typeface="Cambria Math" panose="02040503050406030204" pitchFamily="18" charset="0"/>
                                            <a:ea typeface="+mn-ea"/>
                                            <a:cs typeface="+mn-cs"/>
                                          </a:rPr>
                                          <m:t>𝑏</m:t>
                                        </m:r>
                                      </m:e>
                                    </m:eqArr>
                                  </m:e>
                                </m:d>
                              </m:oMath>
                            </m:oMathPara>
                          </a14:m>
                          <a:endParaRPr lang="en-US" sz="1800" kern="1200" dirty="0">
                            <a:solidFill>
                              <a:schemeClr val="dk1"/>
                            </a:solidFill>
                            <a:effectLst/>
                            <a:latin typeface="+mn-lt"/>
                            <a:ea typeface="+mn-ea"/>
                            <a:cs typeface="+mn-cs"/>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sz="1800" b="0" i="1" kern="1200" smtClean="0">
                                    <a:solidFill>
                                      <a:schemeClr val="dk1"/>
                                    </a:solidFill>
                                    <a:effectLst/>
                                    <a:latin typeface="Cambria Math" panose="02040503050406030204" pitchFamily="18" charset="0"/>
                                    <a:ea typeface="+mn-ea"/>
                                    <a:cs typeface="+mn-cs"/>
                                  </a:rPr>
                                  <m:t>[</m:t>
                                </m:r>
                                <m:r>
                                  <a:rPr lang="en-US" sz="1800" b="0" i="1" kern="1200" smtClean="0">
                                    <a:solidFill>
                                      <a:schemeClr val="dk1"/>
                                    </a:solidFill>
                                    <a:effectLst/>
                                    <a:latin typeface="Cambria Math" panose="02040503050406030204" pitchFamily="18" charset="0"/>
                                    <a:ea typeface="+mn-ea"/>
                                    <a:cs typeface="+mn-cs"/>
                                  </a:rPr>
                                  <m:t>𝑎</m:t>
                                </m:r>
                                <m:r>
                                  <a:rPr lang="en-US" sz="1800" b="0" i="1" kern="1200" smtClean="0">
                                    <a:solidFill>
                                      <a:schemeClr val="dk1"/>
                                    </a:solidFill>
                                    <a:effectLst/>
                                    <a:latin typeface="Cambria Math" panose="02040503050406030204" pitchFamily="18" charset="0"/>
                                    <a:ea typeface="+mn-ea"/>
                                    <a:cs typeface="+mn-cs"/>
                                  </a:rPr>
                                  <m:t>,∞)</m:t>
                                </m:r>
                              </m:oMath>
                              <m:oMath xmlns:m="http://schemas.openxmlformats.org/officeDocument/2006/math">
                                <m:r>
                                  <a:rPr lang="en-US" sz="1800" b="0" i="1" kern="1200" smtClean="0">
                                    <a:solidFill>
                                      <a:schemeClr val="dk1"/>
                                    </a:solidFill>
                                    <a:effectLst/>
                                    <a:latin typeface="Cambria Math" panose="02040503050406030204" pitchFamily="18" charset="0"/>
                                    <a:ea typeface="Cambria Math" panose="02040503050406030204" pitchFamily="18" charset="0"/>
                                    <a:cs typeface="+mn-cs"/>
                                  </a:rPr>
                                  <m:t>(−∞,</m:t>
                                </m:r>
                                <m:r>
                                  <a:rPr lang="en-US" sz="1800" b="0" i="1" kern="1200" smtClean="0">
                                    <a:solidFill>
                                      <a:schemeClr val="dk1"/>
                                    </a:solidFill>
                                    <a:effectLst/>
                                    <a:latin typeface="Cambria Math" panose="02040503050406030204" pitchFamily="18" charset="0"/>
                                    <a:ea typeface="Cambria Math" panose="02040503050406030204" pitchFamily="18" charset="0"/>
                                    <a:cs typeface="+mn-cs"/>
                                  </a:rPr>
                                  <m:t>𝑏</m:t>
                                </m:r>
                                <m:r>
                                  <a:rPr lang="en-US" sz="1800" b="0" i="1" kern="1200" smtClean="0">
                                    <a:solidFill>
                                      <a:schemeClr val="dk1"/>
                                    </a:solidFill>
                                    <a:effectLst/>
                                    <a:latin typeface="Cambria Math" panose="02040503050406030204" pitchFamily="18" charset="0"/>
                                    <a:ea typeface="Cambria Math" panose="02040503050406030204" pitchFamily="18" charset="0"/>
                                    <a:cs typeface="+mn-cs"/>
                                  </a:rPr>
                                  <m:t>]</m:t>
                                </m:r>
                              </m:oMath>
                            </m:oMathPara>
                          </a14:m>
                          <a:endParaRPr lang="en-US" sz="1800" kern="1200" dirty="0">
                            <a:solidFill>
                              <a:schemeClr val="dk1"/>
                            </a:solidFill>
                            <a:effectLst/>
                            <a:latin typeface="+mn-lt"/>
                            <a:ea typeface="+mn-ea"/>
                            <a:cs typeface="+mn-cs"/>
                          </a:endParaRPr>
                        </a:p>
                      </a:txBody>
                      <a:tcPr anchor="ctr"/>
                    </a:tc>
                    <a:tc>
                      <a:txBody>
                        <a:bodyPr/>
                        <a:lstStyle/>
                        <a:p>
                          <a:endParaRPr lang="en-US" dirty="0"/>
                        </a:p>
                      </a:txBody>
                      <a:tcPr/>
                    </a:tc>
                    <a:extLst>
                      <a:ext uri="{0D108BD9-81ED-4DB2-BD59-A6C34878D82A}">
                        <a16:rowId xmlns:a16="http://schemas.microsoft.com/office/drawing/2014/main" val="3854860736"/>
                      </a:ext>
                    </a:extLst>
                  </a:tr>
                </a:tbl>
              </a:graphicData>
            </a:graphic>
          </p:graphicFrame>
        </mc:Choice>
        <mc:Fallback xmlns="">
          <p:graphicFrame>
            <p:nvGraphicFramePr>
              <p:cNvPr id="4" name="Table 4">
                <a:extLst>
                  <a:ext uri="{FF2B5EF4-FFF2-40B4-BE49-F238E27FC236}">
                    <a16:creationId xmlns:a16="http://schemas.microsoft.com/office/drawing/2014/main" id="{ADA598A0-D194-4A9B-9112-2DE8EF24A64F}"/>
                  </a:ext>
                </a:extLst>
              </p:cNvPr>
              <p:cNvGraphicFramePr>
                <a:graphicFrameLocks noGrp="1"/>
              </p:cNvGraphicFramePr>
              <p:nvPr>
                <p:ph type="tbl" sz="quarter" idx="10"/>
                <p:extLst>
                  <p:ext uri="{D42A27DB-BD31-4B8C-83A1-F6EECF244321}">
                    <p14:modId xmlns:p14="http://schemas.microsoft.com/office/powerpoint/2010/main" val="1060674318"/>
                  </p:ext>
                </p:extLst>
              </p:nvPr>
            </p:nvGraphicFramePr>
            <p:xfrm>
              <a:off x="457200" y="1447800"/>
              <a:ext cx="8229600" cy="4058912"/>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359432824"/>
                        </a:ext>
                      </a:extLst>
                    </a:gridCol>
                    <a:gridCol w="2057400">
                      <a:extLst>
                        <a:ext uri="{9D8B030D-6E8A-4147-A177-3AD203B41FA5}">
                          <a16:colId xmlns:a16="http://schemas.microsoft.com/office/drawing/2014/main" val="1780571104"/>
                        </a:ext>
                      </a:extLst>
                    </a:gridCol>
                    <a:gridCol w="1447800">
                      <a:extLst>
                        <a:ext uri="{9D8B030D-6E8A-4147-A177-3AD203B41FA5}">
                          <a16:colId xmlns:a16="http://schemas.microsoft.com/office/drawing/2014/main" val="2256237811"/>
                        </a:ext>
                      </a:extLst>
                    </a:gridCol>
                    <a:gridCol w="2667000">
                      <a:extLst>
                        <a:ext uri="{9D8B030D-6E8A-4147-A177-3AD203B41FA5}">
                          <a16:colId xmlns:a16="http://schemas.microsoft.com/office/drawing/2014/main" val="1060620345"/>
                        </a:ext>
                      </a:extLst>
                    </a:gridCol>
                  </a:tblGrid>
                  <a:tr h="666750">
                    <a:tc>
                      <a:txBody>
                        <a:bodyPr/>
                        <a:lstStyle/>
                        <a:p>
                          <a:pPr algn="ctr"/>
                          <a:r>
                            <a:rPr lang="en-US" dirty="0"/>
                            <a:t>Type of Interval</a:t>
                          </a:r>
                        </a:p>
                      </a:txBody>
                      <a:tcPr anchor="ctr"/>
                    </a:tc>
                    <a:tc>
                      <a:txBody>
                        <a:bodyPr/>
                        <a:lstStyle/>
                        <a:p>
                          <a:pPr algn="ctr"/>
                          <a:r>
                            <a:rPr lang="en-US" dirty="0"/>
                            <a:t>Algebraic Notation</a:t>
                          </a:r>
                        </a:p>
                      </a:txBody>
                      <a:tcPr anchor="ctr"/>
                    </a:tc>
                    <a:tc>
                      <a:txBody>
                        <a:bodyPr/>
                        <a:lstStyle/>
                        <a:p>
                          <a:pPr algn="ctr"/>
                          <a:r>
                            <a:rPr lang="en-US" dirty="0"/>
                            <a:t>Interval Notation</a:t>
                          </a:r>
                        </a:p>
                      </a:txBody>
                      <a:tcPr anchor="ctr"/>
                    </a:tc>
                    <a:tc>
                      <a:txBody>
                        <a:bodyPr/>
                        <a:lstStyle/>
                        <a:p>
                          <a:pPr algn="ctr"/>
                          <a:r>
                            <a:rPr lang="en-US" dirty="0"/>
                            <a:t>Graph</a:t>
                          </a:r>
                        </a:p>
                      </a:txBody>
                      <a:tcPr anchor="ctr"/>
                    </a:tc>
                    <a:extLst>
                      <a:ext uri="{0D108BD9-81ED-4DB2-BD59-A6C34878D82A}">
                        <a16:rowId xmlns:a16="http://schemas.microsoft.com/office/drawing/2014/main" val="2132149512"/>
                      </a:ext>
                    </a:extLst>
                  </a:tr>
                  <a:tr h="1619250">
                    <a:tc>
                      <a:txBody>
                        <a:bodyPr/>
                        <a:lstStyle/>
                        <a:p>
                          <a:pPr algn="ctr"/>
                          <a:r>
                            <a:rPr lang="en-US" dirty="0"/>
                            <a:t>Open Interval</a:t>
                          </a:r>
                        </a:p>
                      </a:txBody>
                      <a:tcPr anchor="ctr"/>
                    </a:tc>
                    <a:tc>
                      <a:txBody>
                        <a:bodyPr/>
                        <a:lstStyle/>
                        <a:p>
                          <a:endParaRPr lang="en-US"/>
                        </a:p>
                      </a:txBody>
                      <a:tcPr anchor="ctr">
                        <a:blipFill>
                          <a:blip r:embed="rId2"/>
                          <a:stretch>
                            <a:fillRect l="-100890" t="-42481" r="-201780" b="-110150"/>
                          </a:stretch>
                        </a:blipFill>
                      </a:tcPr>
                    </a:tc>
                    <a:tc>
                      <a:txBody>
                        <a:bodyPr/>
                        <a:lstStyle/>
                        <a:p>
                          <a:endParaRPr lang="en-US"/>
                        </a:p>
                      </a:txBody>
                      <a:tcPr anchor="ctr">
                        <a:blipFill>
                          <a:blip r:embed="rId2"/>
                          <a:stretch>
                            <a:fillRect l="-284454" t="-42481" r="-185714" b="-110150"/>
                          </a:stretch>
                        </a:blipFill>
                      </a:tcPr>
                    </a:tc>
                    <a:tc>
                      <a:txBody>
                        <a:bodyPr/>
                        <a:lstStyle/>
                        <a:p>
                          <a:pPr algn="ctr"/>
                          <a:endParaRPr lang="en-US" dirty="0"/>
                        </a:p>
                      </a:txBody>
                      <a:tcPr anchor="ctr"/>
                    </a:tc>
                    <a:extLst>
                      <a:ext uri="{0D108BD9-81ED-4DB2-BD59-A6C34878D82A}">
                        <a16:rowId xmlns:a16="http://schemas.microsoft.com/office/drawing/2014/main" val="3209405556"/>
                      </a:ext>
                    </a:extLst>
                  </a:tr>
                  <a:tr h="1772912">
                    <a:tc>
                      <a:txBody>
                        <a:bodyPr/>
                        <a:lstStyle/>
                        <a:p>
                          <a:pPr algn="ctr"/>
                          <a:r>
                            <a:rPr lang="en-US" dirty="0"/>
                            <a:t>Half-Open Interval</a:t>
                          </a:r>
                        </a:p>
                      </a:txBody>
                      <a:tcPr anchor="ctr"/>
                    </a:tc>
                    <a:tc>
                      <a:txBody>
                        <a:bodyPr/>
                        <a:lstStyle/>
                        <a:p>
                          <a:endParaRPr lang="en-US"/>
                        </a:p>
                      </a:txBody>
                      <a:tcPr anchor="ctr">
                        <a:blipFill>
                          <a:blip r:embed="rId2"/>
                          <a:stretch>
                            <a:fillRect l="-100890" t="-130241" r="-201780" b="-687"/>
                          </a:stretch>
                        </a:blipFill>
                      </a:tcPr>
                    </a:tc>
                    <a:tc>
                      <a:txBody>
                        <a:bodyPr/>
                        <a:lstStyle/>
                        <a:p>
                          <a:endParaRPr lang="en-US"/>
                        </a:p>
                      </a:txBody>
                      <a:tcPr anchor="ctr">
                        <a:blipFill>
                          <a:blip r:embed="rId2"/>
                          <a:stretch>
                            <a:fillRect l="-284454" t="-130241" r="-185714" b="-687"/>
                          </a:stretch>
                        </a:blipFill>
                      </a:tcPr>
                    </a:tc>
                    <a:tc>
                      <a:txBody>
                        <a:bodyPr/>
                        <a:lstStyle/>
                        <a:p>
                          <a:endParaRPr lang="en-US" dirty="0"/>
                        </a:p>
                      </a:txBody>
                      <a:tcPr/>
                    </a:tc>
                    <a:extLst>
                      <a:ext uri="{0D108BD9-81ED-4DB2-BD59-A6C34878D82A}">
                        <a16:rowId xmlns:a16="http://schemas.microsoft.com/office/drawing/2014/main" val="3854860736"/>
                      </a:ext>
                    </a:extLst>
                  </a:tr>
                </a:tbl>
              </a:graphicData>
            </a:graphic>
          </p:graphicFrame>
        </mc:Fallback>
      </mc:AlternateContent>
      <p:pic>
        <p:nvPicPr>
          <p:cNvPr id="6" name="Graphic 5">
            <a:extLst>
              <a:ext uri="{FF2B5EF4-FFF2-40B4-BE49-F238E27FC236}">
                <a16:creationId xmlns:a16="http://schemas.microsoft.com/office/drawing/2014/main" id="{4D75D3DD-9696-4A4A-B0D8-4014C101EB46}"/>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185647" y="2181932"/>
            <a:ext cx="2190750" cy="666750"/>
          </a:xfrm>
          <a:prstGeom prst="rect">
            <a:avLst/>
          </a:prstGeom>
        </p:spPr>
      </p:pic>
      <p:pic>
        <p:nvPicPr>
          <p:cNvPr id="10" name="Graphic 9">
            <a:extLst>
              <a:ext uri="{FF2B5EF4-FFF2-40B4-BE49-F238E27FC236}">
                <a16:creationId xmlns:a16="http://schemas.microsoft.com/office/drawing/2014/main" id="{6FAEC611-220F-4B29-9998-A735D7CDDF11}"/>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185647" y="2933820"/>
            <a:ext cx="2190750" cy="666750"/>
          </a:xfrm>
          <a:prstGeom prst="rect">
            <a:avLst/>
          </a:prstGeom>
        </p:spPr>
      </p:pic>
      <p:pic>
        <p:nvPicPr>
          <p:cNvPr id="13" name="Graphic 12">
            <a:extLst>
              <a:ext uri="{FF2B5EF4-FFF2-40B4-BE49-F238E27FC236}">
                <a16:creationId xmlns:a16="http://schemas.microsoft.com/office/drawing/2014/main" id="{81A045A3-7BB4-4CA4-A847-9F7F4643589D}"/>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208059" y="4009318"/>
            <a:ext cx="2190750" cy="666750"/>
          </a:xfrm>
          <a:prstGeom prst="rect">
            <a:avLst/>
          </a:prstGeom>
        </p:spPr>
      </p:pic>
      <p:pic>
        <p:nvPicPr>
          <p:cNvPr id="15" name="Graphic 14">
            <a:extLst>
              <a:ext uri="{FF2B5EF4-FFF2-40B4-BE49-F238E27FC236}">
                <a16:creationId xmlns:a16="http://schemas.microsoft.com/office/drawing/2014/main" id="{8353B12F-0054-464A-B59B-C8FF76B60C09}"/>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208059" y="4679482"/>
            <a:ext cx="2190750" cy="666750"/>
          </a:xfrm>
          <a:prstGeom prst="rect">
            <a:avLst/>
          </a:prstGeom>
        </p:spPr>
      </p:pic>
    </p:spTree>
    <p:extLst>
      <p:ext uri="{BB962C8B-B14F-4D97-AF65-F5344CB8AC3E}">
        <p14:creationId xmlns:p14="http://schemas.microsoft.com/office/powerpoint/2010/main" val="26249939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a:t>
            </a:r>
            <a:r>
              <a:rPr lang="en-US" dirty="0"/>
              <a:t>5</a:t>
            </a:r>
            <a:r>
              <a:rPr dirty="0"/>
              <a:t>: Application: Using Inequalities</a:t>
            </a:r>
          </a:p>
        </p:txBody>
      </p:sp>
      <p:sp>
        <p:nvSpPr>
          <p:cNvPr id="3" name="Text Placeholder 2"/>
          <p:cNvSpPr>
            <a:spLocks noGrp="1"/>
          </p:cNvSpPr>
          <p:nvPr>
            <p:ph type="body" sz="quarter" idx="10"/>
          </p:nvPr>
        </p:nvSpPr>
        <p:spPr/>
        <p:txBody>
          <a:bodyPr>
            <a:normAutofit/>
          </a:bodyPr>
          <a:lstStyle/>
          <a:p>
            <a:pPr>
              <a:defRPr sz="2800"/>
            </a:pPr>
            <a:r>
              <a:rPr lang="en-US" dirty="0"/>
              <a:t>Taylor is at the local fair and purchases 30 ride tickets. She wants to get her money’s worth and she only has time to go on 8 rides. The rollercoaster requires 5 tickets to board and the merry-go-round requires 3 tickets to board. What is the maximum number of times she can ride the rollercoaster?</a:t>
            </a:r>
          </a:p>
          <a:p>
            <a:pPr>
              <a:defRPr sz="2800"/>
            </a:pPr>
            <a:r>
              <a:rPr lang="en-US" sz="2800" b="1" dirty="0"/>
              <a:t>Solution</a:t>
            </a:r>
          </a:p>
          <a:p>
            <a:pPr>
              <a:defRPr sz="2800"/>
            </a:pPr>
            <a:r>
              <a:rPr lang="en-US" sz="2800" dirty="0"/>
              <a:t>Let </a:t>
            </a:r>
            <a:r>
              <a:rPr lang="en-US" sz="2800" i="1" dirty="0"/>
              <a:t>x</a:t>
            </a:r>
            <a:r>
              <a:rPr lang="en-US" sz="2800" dirty="0"/>
              <a:t> = number of rollercoaster rides,</a:t>
            </a:r>
          </a:p>
          <a:p>
            <a:pPr>
              <a:defRPr sz="2800"/>
            </a:pPr>
            <a:r>
              <a:rPr lang="en-US" sz="2800" dirty="0"/>
              <a:t>then 8 − </a:t>
            </a:r>
            <a:r>
              <a:rPr lang="en-US" sz="2800" i="1" dirty="0"/>
              <a:t>x</a:t>
            </a:r>
            <a:r>
              <a:rPr lang="en-US" sz="2800" dirty="0"/>
              <a:t> = number of merry-go-round rides.</a:t>
            </a:r>
            <a:endParaRPr sz="2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a:t>
            </a:r>
            <a:r>
              <a:rPr lang="en-US" dirty="0"/>
              <a:t>5</a:t>
            </a:r>
            <a:r>
              <a:rPr dirty="0"/>
              <a:t>: Application: Using Inequalities</a:t>
            </a:r>
            <a:r>
              <a:rPr lang="en-US" dirty="0"/>
              <a:t> (cont.)</a:t>
            </a:r>
            <a:endParaRPr dirty="0"/>
          </a:p>
        </p:txBody>
      </p:sp>
      <p:sp>
        <p:nvSpPr>
          <p:cNvPr id="3" name="Text Placeholder 2"/>
          <p:cNvSpPr>
            <a:spLocks noGrp="1"/>
          </p:cNvSpPr>
          <p:nvPr>
            <p:ph type="body" sz="quarter" idx="10"/>
          </p:nvPr>
        </p:nvSpPr>
        <p:spPr/>
        <p:txBody>
          <a:bodyPr>
            <a:normAutofit lnSpcReduction="10000"/>
          </a:bodyPr>
          <a:lstStyle/>
          <a:p>
            <a:pPr>
              <a:defRPr sz="2800"/>
            </a:pPr>
            <a:r>
              <a:rPr lang="en-US" dirty="0"/>
              <a:t>Taylor cannot use more than 30 tickets.</a:t>
            </a:r>
          </a:p>
          <a:p>
            <a:pPr>
              <a:defRPr sz="2800"/>
            </a:pPr>
            <a:endParaRPr lang="en-US" sz="2800" dirty="0"/>
          </a:p>
          <a:p>
            <a:pPr>
              <a:defRPr sz="2800"/>
            </a:pPr>
            <a:endParaRPr lang="en-US" dirty="0"/>
          </a:p>
          <a:p>
            <a:pPr>
              <a:defRPr sz="2800"/>
            </a:pPr>
            <a:endParaRPr lang="en-US" sz="2800" dirty="0"/>
          </a:p>
          <a:p>
            <a:pPr>
              <a:defRPr sz="2800"/>
            </a:pPr>
            <a:endParaRPr lang="en-US" dirty="0"/>
          </a:p>
          <a:p>
            <a:pPr>
              <a:defRPr sz="2800"/>
            </a:pPr>
            <a:endParaRPr lang="en-US" sz="2800" dirty="0"/>
          </a:p>
          <a:p>
            <a:pPr>
              <a:defRPr sz="2800"/>
            </a:pPr>
            <a:endParaRPr lang="en-US" dirty="0"/>
          </a:p>
          <a:p>
            <a:pPr>
              <a:defRPr sz="2800"/>
            </a:pPr>
            <a:endParaRPr lang="en-US" sz="2800" dirty="0"/>
          </a:p>
          <a:p>
            <a:pPr>
              <a:defRPr sz="2800"/>
            </a:pPr>
            <a:endParaRPr lang="en-US" sz="2800" dirty="0"/>
          </a:p>
          <a:p>
            <a:pPr>
              <a:defRPr sz="2800"/>
            </a:pPr>
            <a:r>
              <a:rPr lang="en-US" sz="2800" dirty="0"/>
              <a:t>Taylor can go on the rollercoaster ride at most </a:t>
            </a:r>
            <a:r>
              <a:rPr lang="en-US" sz="2800" dirty="0">
                <a:solidFill>
                  <a:srgbClr val="FF0000"/>
                </a:solidFill>
              </a:rPr>
              <a:t>3</a:t>
            </a:r>
            <a:r>
              <a:rPr lang="en-US" sz="2800" dirty="0"/>
              <a:t> times.</a:t>
            </a:r>
            <a:endParaRPr sz="2800" dirty="0"/>
          </a:p>
        </p:txBody>
      </p:sp>
      <p:graphicFrame>
        <p:nvGraphicFramePr>
          <p:cNvPr id="4" name="Object 3">
            <a:extLst>
              <a:ext uri="{FF2B5EF4-FFF2-40B4-BE49-F238E27FC236}">
                <a16:creationId xmlns:a16="http://schemas.microsoft.com/office/drawing/2014/main" id="{02190F90-BC26-F3D1-123A-C1E8E98758F0}"/>
              </a:ext>
            </a:extLst>
          </p:cNvPr>
          <p:cNvGraphicFramePr>
            <a:graphicFrameLocks noChangeAspect="1"/>
          </p:cNvGraphicFramePr>
          <p:nvPr>
            <p:extLst>
              <p:ext uri="{D42A27DB-BD31-4B8C-83A1-F6EECF244321}">
                <p14:modId xmlns:p14="http://schemas.microsoft.com/office/powerpoint/2010/main" val="1685507618"/>
              </p:ext>
            </p:extLst>
          </p:nvPr>
        </p:nvGraphicFramePr>
        <p:xfrm>
          <a:off x="2884488" y="1524000"/>
          <a:ext cx="2841625" cy="3606800"/>
        </p:xfrm>
        <a:graphic>
          <a:graphicData uri="http://schemas.openxmlformats.org/presentationml/2006/ole">
            <mc:AlternateContent xmlns:mc="http://schemas.openxmlformats.org/markup-compatibility/2006">
              <mc:Choice xmlns:v="urn:schemas-microsoft-com:vml" Requires="v">
                <p:oleObj name="Equation" r:id="rId2" imgW="3162240" imgH="4012920" progId="Equation.DSMT4">
                  <p:embed/>
                </p:oleObj>
              </mc:Choice>
              <mc:Fallback>
                <p:oleObj name="Equation" r:id="rId2" imgW="3162240" imgH="4012920" progId="Equation.DSMT4">
                  <p:embed/>
                  <p:pic>
                    <p:nvPicPr>
                      <p:cNvPr id="0" name=""/>
                      <p:cNvPicPr/>
                      <p:nvPr/>
                    </p:nvPicPr>
                    <p:blipFill>
                      <a:blip r:embed="rId3"/>
                      <a:stretch>
                        <a:fillRect/>
                      </a:stretch>
                    </p:blipFill>
                    <p:spPr>
                      <a:xfrm>
                        <a:off x="2884488" y="1524000"/>
                        <a:ext cx="2841625" cy="3606800"/>
                      </a:xfrm>
                      <a:prstGeom prst="rect">
                        <a:avLst/>
                      </a:prstGeom>
                    </p:spPr>
                  </p:pic>
                </p:oleObj>
              </mc:Fallback>
            </mc:AlternateContent>
          </a:graphicData>
        </a:graphic>
      </p:graphicFrame>
    </p:spTree>
    <p:extLst>
      <p:ext uri="{BB962C8B-B14F-4D97-AF65-F5344CB8AC3E}">
        <p14:creationId xmlns:p14="http://schemas.microsoft.com/office/powerpoint/2010/main" val="2418873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 Graphing Intervals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Graph the open interval </a:t>
                </a:r>
                <a14:m>
                  <m:oMath xmlns:m="http://schemas.openxmlformats.org/officeDocument/2006/math">
                    <m:r>
                      <a:rPr lang="en-US" sz="2800" b="0" i="1" smtClean="0">
                        <a:latin typeface="Cambria Math" panose="02040503050406030204" pitchFamily="18" charset="0"/>
                      </a:rPr>
                      <m:t>(3,</m:t>
                    </m:r>
                    <m:r>
                      <a:rPr lang="en-US" sz="2800" b="0" i="1" smtClean="0">
                        <a:latin typeface="Cambria Math" panose="02040503050406030204" pitchFamily="18" charset="0"/>
                        <a:ea typeface="Cambria Math" panose="02040503050406030204" pitchFamily="18" charset="0"/>
                      </a:rPr>
                      <m:t>∞)</m:t>
                    </m:r>
                  </m:oMath>
                </a14:m>
                <a:r>
                  <a:rPr lang="en-US" sz="2800" dirty="0"/>
                  <a:t>.</a:t>
                </a:r>
              </a:p>
              <a:p>
                <a:pPr>
                  <a:defRPr sz="2800"/>
                </a:pPr>
                <a:endParaRPr lang="en-US" dirty="0"/>
              </a:p>
              <a:p>
                <a:pPr>
                  <a:defRPr sz="2800"/>
                </a:pPr>
                <a:r>
                  <a:rPr lang="en-US" sz="2800" b="1" dirty="0"/>
                  <a:t>Solution</a:t>
                </a:r>
              </a:p>
              <a:p>
                <a:pPr>
                  <a:defRPr sz="2800"/>
                </a:pPr>
                <a:endParaRPr sz="2800" b="1"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CE2E5699-344E-67E0-9FC3-0820935B63F8}"/>
              </a:ext>
            </a:extLst>
          </p:cNvPr>
          <p:cNvPicPr>
            <a:picLocks noChangeAspect="1"/>
          </p:cNvPicPr>
          <p:nvPr/>
        </p:nvPicPr>
        <p:blipFill>
          <a:blip r:embed="rId3"/>
          <a:stretch>
            <a:fillRect/>
          </a:stretch>
        </p:blipFill>
        <p:spPr>
          <a:xfrm>
            <a:off x="2614857" y="2743200"/>
            <a:ext cx="3914286" cy="857143"/>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Graphing Intervals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Graph the half-open interval </a:t>
                </a:r>
                <a14:m>
                  <m:oMath xmlns:m="http://schemas.openxmlformats.org/officeDocument/2006/math">
                    <m:r>
                      <a:rPr>
                        <a:latin typeface="Cambria Math" panose="02040503050406030204" pitchFamily="18" charset="0"/>
                      </a:rPr>
                      <m:t>0&lt;</m:t>
                    </m:r>
                    <m:r>
                      <a:rPr>
                        <a:latin typeface="Cambria Math" panose="02040503050406030204" pitchFamily="18" charset="0"/>
                      </a:rPr>
                      <m:t>𝑥</m:t>
                    </m:r>
                    <m:r>
                      <a:rPr>
                        <a:latin typeface="Cambria Math" panose="02040503050406030204" pitchFamily="18" charset="0"/>
                      </a:rPr>
                      <m:t>≤4</m:t>
                    </m:r>
                  </m:oMath>
                </a14:m>
                <a:r>
                  <a:rPr sz="2800" dirty="0"/>
                  <a:t>.</a:t>
                </a:r>
                <a:endParaRPr lang="en-US" sz="2800" dirty="0"/>
              </a:p>
              <a:p>
                <a:pPr>
                  <a:defRPr sz="2800"/>
                </a:pPr>
                <a:endParaRPr lang="en-US" dirty="0"/>
              </a:p>
              <a:p>
                <a:pPr>
                  <a:defRPr sz="2800"/>
                </a:pPr>
                <a:r>
                  <a:rPr lang="en-US" sz="2800" b="1" dirty="0"/>
                  <a:t>Solution</a:t>
                </a:r>
              </a:p>
              <a:p>
                <a:pPr>
                  <a:defRPr sz="2800"/>
                </a:pPr>
                <a:endParaRPr sz="2800" b="1"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311CF644-D1B3-F56F-0E44-B772DEB414EA}"/>
              </a:ext>
            </a:extLst>
          </p:cNvPr>
          <p:cNvPicPr>
            <a:picLocks noChangeAspect="1"/>
          </p:cNvPicPr>
          <p:nvPr/>
        </p:nvPicPr>
        <p:blipFill>
          <a:blip r:embed="rId3"/>
          <a:stretch>
            <a:fillRect/>
          </a:stretch>
        </p:blipFill>
        <p:spPr>
          <a:xfrm>
            <a:off x="2491047" y="2590800"/>
            <a:ext cx="4161905" cy="101904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Graphing Intervals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dirty="0"/>
                  <a:t>Represent the following graph using algebraic notation, and state what kind of interval it is.</a:t>
                </a:r>
              </a:p>
              <a:p>
                <a:endParaRPr lang="en-US" dirty="0"/>
              </a:p>
              <a:p>
                <a:endParaRPr lang="en-US" sz="2800" dirty="0"/>
              </a:p>
              <a:p>
                <a:endParaRPr lang="en-US" dirty="0"/>
              </a:p>
              <a:p>
                <a:r>
                  <a:rPr lang="en-US" sz="2800" b="1" dirty="0"/>
                  <a:t>Solution</a:t>
                </a:r>
              </a:p>
              <a:p>
                <a14:m>
                  <m:oMath xmlns:m="http://schemas.openxmlformats.org/officeDocument/2006/math">
                    <m:r>
                      <a:rPr lang="en-US" sz="2800" b="0" i="1" smtClean="0">
                        <a:latin typeface="Cambria Math" panose="02040503050406030204" pitchFamily="18" charset="0"/>
                      </a:rPr>
                      <m:t>𝑥</m:t>
                    </m:r>
                    <m:r>
                      <a:rPr lang="en-US" sz="2800" b="0" i="1" smtClean="0">
                        <a:latin typeface="Cambria Math" panose="02040503050406030204" pitchFamily="18" charset="0"/>
                        <a:ea typeface="Cambria Math" panose="02040503050406030204" pitchFamily="18" charset="0"/>
                      </a:rPr>
                      <m:t>≥1</m:t>
                    </m:r>
                  </m:oMath>
                </a14:m>
                <a:r>
                  <a:rPr lang="en-US" sz="2800" dirty="0"/>
                  <a:t> is a half-open interval.</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481"/>
                </a:stretch>
              </a:blipFill>
            </p:spPr>
            <p:txBody>
              <a:bodyPr/>
              <a:lstStyle/>
              <a:p>
                <a:r>
                  <a:rPr lang="en-US">
                    <a:noFill/>
                  </a:rPr>
                  <a:t> </a:t>
                </a:r>
              </a:p>
            </p:txBody>
          </p:sp>
        </mc:Fallback>
      </mc:AlternateContent>
      <p:pic>
        <p:nvPicPr>
          <p:cNvPr id="6" name="Picture 5">
            <a:extLst>
              <a:ext uri="{FF2B5EF4-FFF2-40B4-BE49-F238E27FC236}">
                <a16:creationId xmlns:a16="http://schemas.microsoft.com/office/drawing/2014/main" id="{3CBF178D-81BF-EFF3-90FF-E89049E22754}"/>
              </a:ext>
            </a:extLst>
          </p:cNvPr>
          <p:cNvPicPr>
            <a:picLocks noChangeAspect="1"/>
          </p:cNvPicPr>
          <p:nvPr/>
        </p:nvPicPr>
        <p:blipFill>
          <a:blip r:embed="rId3"/>
          <a:stretch>
            <a:fillRect/>
          </a:stretch>
        </p:blipFill>
        <p:spPr>
          <a:xfrm>
            <a:off x="2505333" y="2041392"/>
            <a:ext cx="4133333" cy="980952"/>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Graphing Intervals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dirty="0"/>
                  <a:t>Represent the following graph using interval notation, and state what kind of interval it is.</a:t>
                </a:r>
              </a:p>
              <a:p>
                <a:endParaRPr lang="en-US" dirty="0"/>
              </a:p>
              <a:p>
                <a:endParaRPr lang="en-US" sz="2800" dirty="0"/>
              </a:p>
              <a:p>
                <a:r>
                  <a:rPr lang="en-US" b="1" dirty="0"/>
                  <a:t>Solution</a:t>
                </a:r>
              </a:p>
              <a:p>
                <a14:m>
                  <m:oMath xmlns:m="http://schemas.openxmlformats.org/officeDocument/2006/math">
                    <m:d>
                      <m:dPr>
                        <m:ctrlPr>
                          <a:rPr lang="ar-AE" sz="2800" i="1" smtClean="0">
                            <a:latin typeface="Cambria Math" panose="02040503050406030204" pitchFamily="18" charset="0"/>
                          </a:rPr>
                        </m:ctrlPr>
                      </m:dPr>
                      <m:e>
                        <m:r>
                          <a:rPr lang="ar-AE" sz="2800" b="0" i="1" smtClean="0">
                            <a:latin typeface="Cambria Math" panose="02040503050406030204" pitchFamily="18" charset="0"/>
                          </a:rPr>
                          <m:t>−</m:t>
                        </m:r>
                        <m:r>
                          <a:rPr lang="en-US" sz="2800" b="0" i="1" smtClean="0">
                            <a:latin typeface="Cambria Math" panose="02040503050406030204" pitchFamily="18" charset="0"/>
                          </a:rPr>
                          <m:t>3</m:t>
                        </m:r>
                        <m:r>
                          <a:rPr lang="en-US" sz="2800" b="0" i="1" smtClean="0">
                            <a:latin typeface="Cambria Math" panose="02040503050406030204" pitchFamily="18" charset="0"/>
                          </a:rPr>
                          <m:t>,</m:t>
                        </m:r>
                        <m:r>
                          <a:rPr lang="en-US" sz="2800" b="0" i="1" smtClean="0">
                            <a:latin typeface="Cambria Math" panose="02040503050406030204" pitchFamily="18" charset="0"/>
                          </a:rPr>
                          <m:t>1</m:t>
                        </m:r>
                      </m:e>
                    </m:d>
                  </m:oMath>
                </a14:m>
                <a:r>
                  <a:rPr lang="en-US" sz="2800" dirty="0"/>
                  <a:t> is an open interval. </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p:pic>
        <p:nvPicPr>
          <p:cNvPr id="6" name="Picture 5">
            <a:extLst>
              <a:ext uri="{FF2B5EF4-FFF2-40B4-BE49-F238E27FC236}">
                <a16:creationId xmlns:a16="http://schemas.microsoft.com/office/drawing/2014/main" id="{5272575C-3262-89D8-D9E1-A233D635C031}"/>
              </a:ext>
            </a:extLst>
          </p:cNvPr>
          <p:cNvPicPr>
            <a:picLocks noChangeAspect="1"/>
          </p:cNvPicPr>
          <p:nvPr/>
        </p:nvPicPr>
        <p:blipFill>
          <a:blip r:embed="rId3"/>
          <a:stretch>
            <a:fillRect/>
          </a:stretch>
        </p:blipFill>
        <p:spPr>
          <a:xfrm>
            <a:off x="2505333" y="1943687"/>
            <a:ext cx="4133333" cy="92381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Properties: </a:t>
            </a:r>
            <a:r>
              <a:rPr dirty="0"/>
              <a:t>Addition Principle for Solving Linear Inequalities</a:t>
            </a:r>
          </a:p>
        </p:txBody>
      </p:sp>
      <p:sp>
        <p:nvSpPr>
          <p:cNvPr id="3" name="Text Placeholder 2"/>
          <p:cNvSpPr>
            <a:spLocks noGrp="1"/>
          </p:cNvSpPr>
          <p:nvPr>
            <p:ph type="body" sz="quarter" idx="10"/>
          </p:nvPr>
        </p:nvSpPr>
        <p:spPr>
          <a:xfrm>
            <a:off x="457200" y="1082078"/>
            <a:ext cx="8229600" cy="3970318"/>
          </a:xfrm>
        </p:spPr>
        <p:txBody>
          <a:bodyPr>
            <a:spAutoFit/>
          </a:bodyPr>
          <a:lstStyle/>
          <a:p>
            <a:r>
              <a:rPr lang="en-US" sz="2800" i="0" dirty="0">
                <a:latin typeface="+mj-lt"/>
              </a:rPr>
              <a:t>If </a:t>
            </a:r>
            <a:r>
              <a:rPr lang="en-US" i="1" dirty="0">
                <a:latin typeface="+mj-lt"/>
              </a:rPr>
              <a:t>A</a:t>
            </a:r>
            <a:r>
              <a:rPr lang="en-US" sz="2800" i="0" dirty="0">
                <a:latin typeface="+mj-lt"/>
              </a:rPr>
              <a:t> and </a:t>
            </a:r>
            <a:r>
              <a:rPr lang="en-US" i="1" dirty="0">
                <a:latin typeface="+mj-lt"/>
              </a:rPr>
              <a:t>B</a:t>
            </a:r>
            <a:r>
              <a:rPr lang="en-US" sz="2800" i="0" dirty="0">
                <a:latin typeface="+mj-lt"/>
              </a:rPr>
              <a:t> are algebraic expressions and </a:t>
            </a:r>
            <a:r>
              <a:rPr lang="en-US" i="1" dirty="0">
                <a:latin typeface="+mj-lt"/>
              </a:rPr>
              <a:t>C</a:t>
            </a:r>
            <a:r>
              <a:rPr lang="en-US" sz="2800" i="0" dirty="0">
                <a:latin typeface="+mj-lt"/>
              </a:rPr>
              <a:t> is a real number, then the inequalities</a:t>
            </a:r>
            <a:endParaRPr sz="2800" dirty="0"/>
          </a:p>
          <a:p>
            <a:pPr algn="ctr">
              <a:defRPr sz="2800"/>
            </a:pPr>
            <a:r>
              <a:rPr lang="en-US" i="1" dirty="0">
                <a:latin typeface="+mj-lt"/>
              </a:rPr>
              <a:t>A </a:t>
            </a:r>
            <a:r>
              <a:rPr lang="en-US" i="0" dirty="0">
                <a:latin typeface="+mj-lt"/>
              </a:rPr>
              <a:t>&lt; </a:t>
            </a:r>
            <a:r>
              <a:rPr lang="en-US" i="1" dirty="0">
                <a:latin typeface="+mj-lt"/>
              </a:rPr>
              <a:t>B</a:t>
            </a:r>
            <a:endParaRPr lang="en-US" sz="2800" i="1" dirty="0"/>
          </a:p>
          <a:p>
            <a:pPr algn="ctr">
              <a:defRPr sz="2800"/>
            </a:pPr>
            <a:r>
              <a:rPr lang="en-US" sz="2800" i="0" dirty="0">
                <a:latin typeface="+mj-lt"/>
              </a:rPr>
              <a:t>and</a:t>
            </a:r>
            <a:endParaRPr sz="2800" dirty="0"/>
          </a:p>
          <a:p>
            <a:pPr algn="ctr">
              <a:defRPr sz="2800"/>
            </a:pPr>
            <a:r>
              <a:rPr lang="en-US" i="1" dirty="0">
                <a:latin typeface="+mj-lt"/>
              </a:rPr>
              <a:t>A </a:t>
            </a:r>
            <a:r>
              <a:rPr lang="en-US" i="0" dirty="0">
                <a:latin typeface="+mj-lt"/>
              </a:rPr>
              <a:t>+ </a:t>
            </a:r>
            <a:r>
              <a:rPr lang="en-US" i="1" dirty="0">
                <a:latin typeface="+mj-lt"/>
              </a:rPr>
              <a:t>C </a:t>
            </a:r>
            <a:r>
              <a:rPr lang="en-US" i="0" dirty="0">
                <a:latin typeface="+mj-lt"/>
              </a:rPr>
              <a:t>&lt; </a:t>
            </a:r>
            <a:r>
              <a:rPr lang="en-US" i="1" dirty="0">
                <a:latin typeface="+mj-lt"/>
              </a:rPr>
              <a:t>B </a:t>
            </a:r>
            <a:r>
              <a:rPr lang="en-US" i="0" dirty="0">
                <a:latin typeface="+mj-lt"/>
              </a:rPr>
              <a:t>+ </a:t>
            </a:r>
            <a:r>
              <a:rPr lang="en-US" i="1" dirty="0">
                <a:latin typeface="+mj-lt"/>
              </a:rPr>
              <a:t>C</a:t>
            </a:r>
            <a:endParaRPr lang="en-US" sz="2800" i="1" dirty="0"/>
          </a:p>
          <a:p>
            <a:pPr>
              <a:defRPr sz="2800"/>
            </a:pPr>
            <a:r>
              <a:rPr lang="en-US" sz="2800" i="0" dirty="0">
                <a:latin typeface="+mj-lt"/>
              </a:rPr>
              <a:t>are equivalent.</a:t>
            </a:r>
            <a:endParaRPr sz="2800" dirty="0"/>
          </a:p>
          <a:p>
            <a:r>
              <a:rPr lang="en-US" sz="2800" i="0" dirty="0">
                <a:latin typeface="+mj-lt"/>
              </a:rPr>
              <a:t>(If a real number is added to both sides of an inequality, the new inequality is equivalent to the original.)</a:t>
            </a:r>
            <a:endParaRP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5: Solving an Inequality and Graphing the Solution Set</a:t>
            </a:r>
          </a:p>
        </p:txBody>
      </p:sp>
      <p:sp>
        <p:nvSpPr>
          <p:cNvPr id="3" name="Text Placeholder 2"/>
          <p:cNvSpPr>
            <a:spLocks noGrp="1"/>
          </p:cNvSpPr>
          <p:nvPr>
            <p:ph type="body" sz="quarter" idx="10"/>
          </p:nvPr>
        </p:nvSpPr>
        <p:spPr/>
        <p:txBody>
          <a:bodyPr>
            <a:normAutofit/>
          </a:bodyPr>
          <a:lstStyle/>
          <a:p>
            <a:pPr>
              <a:defRPr sz="2800"/>
            </a:pPr>
            <a:r>
              <a:rPr sz="2800" dirty="0"/>
              <a:t>Solve the inequality </a:t>
            </a:r>
            <a:r>
              <a:rPr lang="en-US" i="1" dirty="0">
                <a:latin typeface="+mj-lt"/>
              </a:rPr>
              <a:t>y</a:t>
            </a:r>
            <a:r>
              <a:rPr lang="en-US" i="0" dirty="0">
                <a:latin typeface="+mj-lt"/>
              </a:rPr>
              <a:t> ─ 3.2 ≥ 5.6</a:t>
            </a:r>
            <a:r>
              <a:rPr sz="2800" dirty="0"/>
              <a:t> and graph the solution set. Write the solution set using interval notation.</a:t>
            </a:r>
            <a:endParaRPr lang="en-US" sz="2800" dirty="0"/>
          </a:p>
          <a:p>
            <a:pPr>
              <a:defRPr sz="2800"/>
            </a:pPr>
            <a:r>
              <a:rPr lang="en-US" b="1" dirty="0"/>
              <a:t>Solution</a:t>
            </a:r>
          </a:p>
          <a:p>
            <a:pPr>
              <a:defRPr sz="2800"/>
            </a:pPr>
            <a:endParaRPr lang="en-US" b="1" dirty="0"/>
          </a:p>
          <a:p>
            <a:pPr>
              <a:defRPr sz="2800"/>
            </a:pPr>
            <a:endParaRPr lang="en-US" b="1" dirty="0"/>
          </a:p>
          <a:p>
            <a:pPr>
              <a:defRPr sz="2800"/>
            </a:pPr>
            <a:endParaRPr lang="en-US" b="1" dirty="0"/>
          </a:p>
          <a:p>
            <a:pPr>
              <a:defRPr sz="2800"/>
            </a:pPr>
            <a:endParaRPr lang="en-US" b="1" dirty="0"/>
          </a:p>
          <a:p>
            <a:pPr>
              <a:defRPr sz="2800"/>
            </a:pPr>
            <a:endParaRPr lang="en-US" i="1" dirty="0"/>
          </a:p>
          <a:p>
            <a:pPr>
              <a:defRPr sz="2800"/>
            </a:pPr>
            <a:r>
              <a:rPr lang="en-US" i="1" dirty="0"/>
              <a:t>y</a:t>
            </a:r>
            <a:r>
              <a:rPr lang="en-US" dirty="0"/>
              <a:t> is in  </a:t>
            </a:r>
          </a:p>
        </p:txBody>
      </p:sp>
      <p:pic>
        <p:nvPicPr>
          <p:cNvPr id="9" name="Picture 8">
            <a:extLst>
              <a:ext uri="{FF2B5EF4-FFF2-40B4-BE49-F238E27FC236}">
                <a16:creationId xmlns:a16="http://schemas.microsoft.com/office/drawing/2014/main" id="{00C1DA2A-5A7F-98DA-C157-EC95008C8C74}"/>
              </a:ext>
            </a:extLst>
          </p:cNvPr>
          <p:cNvPicPr>
            <a:picLocks noChangeAspect="1"/>
          </p:cNvPicPr>
          <p:nvPr/>
        </p:nvPicPr>
        <p:blipFill>
          <a:blip r:embed="rId2"/>
          <a:stretch>
            <a:fillRect/>
          </a:stretch>
        </p:blipFill>
        <p:spPr>
          <a:xfrm>
            <a:off x="457200" y="4145451"/>
            <a:ext cx="4038095" cy="866667"/>
          </a:xfrm>
          <a:prstGeom prst="rect">
            <a:avLst/>
          </a:prstGeom>
        </p:spPr>
      </p:pic>
      <p:graphicFrame>
        <p:nvGraphicFramePr>
          <p:cNvPr id="10" name="Object 9">
            <a:extLst>
              <a:ext uri="{FF2B5EF4-FFF2-40B4-BE49-F238E27FC236}">
                <a16:creationId xmlns:a16="http://schemas.microsoft.com/office/drawing/2014/main" id="{0041C3EE-9227-5910-0101-B3F9A529AE4A}"/>
              </a:ext>
            </a:extLst>
          </p:cNvPr>
          <p:cNvGraphicFramePr>
            <a:graphicFrameLocks noChangeAspect="1"/>
          </p:cNvGraphicFramePr>
          <p:nvPr>
            <p:extLst>
              <p:ext uri="{D42A27DB-BD31-4B8C-83A1-F6EECF244321}">
                <p14:modId xmlns:p14="http://schemas.microsoft.com/office/powerpoint/2010/main" val="487972874"/>
              </p:ext>
            </p:extLst>
          </p:nvPr>
        </p:nvGraphicFramePr>
        <p:xfrm>
          <a:off x="762000" y="2590800"/>
          <a:ext cx="3187700" cy="1422400"/>
        </p:xfrm>
        <a:graphic>
          <a:graphicData uri="http://schemas.openxmlformats.org/presentationml/2006/ole">
            <mc:AlternateContent xmlns:mc="http://schemas.openxmlformats.org/markup-compatibility/2006">
              <mc:Choice xmlns:v="urn:schemas-microsoft-com:vml" Requires="v">
                <p:oleObj name="Equation" r:id="rId3" imgW="3187440" imgH="1422360" progId="Equation.DSMT4">
                  <p:embed/>
                </p:oleObj>
              </mc:Choice>
              <mc:Fallback>
                <p:oleObj name="Equation" r:id="rId3" imgW="3187440" imgH="1422360" progId="Equation.DSMT4">
                  <p:embed/>
                  <p:pic>
                    <p:nvPicPr>
                      <p:cNvPr id="0" name=""/>
                      <p:cNvPicPr/>
                      <p:nvPr/>
                    </p:nvPicPr>
                    <p:blipFill>
                      <a:blip r:embed="rId4"/>
                      <a:stretch>
                        <a:fillRect/>
                      </a:stretch>
                    </p:blipFill>
                    <p:spPr>
                      <a:xfrm>
                        <a:off x="762000" y="2590800"/>
                        <a:ext cx="3187700" cy="1422400"/>
                      </a:xfrm>
                      <a:prstGeom prst="rect">
                        <a:avLst/>
                      </a:prstGeom>
                    </p:spPr>
                  </p:pic>
                </p:oleObj>
              </mc:Fallback>
            </mc:AlternateContent>
          </a:graphicData>
        </a:graphic>
      </p:graphicFrame>
      <p:graphicFrame>
        <p:nvGraphicFramePr>
          <p:cNvPr id="11" name="Object 10">
            <a:extLst>
              <a:ext uri="{FF2B5EF4-FFF2-40B4-BE49-F238E27FC236}">
                <a16:creationId xmlns:a16="http://schemas.microsoft.com/office/drawing/2014/main" id="{3FBE6B8F-5DBD-3878-0BE5-15DF0ACBC344}"/>
              </a:ext>
            </a:extLst>
          </p:cNvPr>
          <p:cNvGraphicFramePr>
            <a:graphicFrameLocks noChangeAspect="1"/>
          </p:cNvGraphicFramePr>
          <p:nvPr>
            <p:extLst>
              <p:ext uri="{D42A27DB-BD31-4B8C-83A1-F6EECF244321}">
                <p14:modId xmlns:p14="http://schemas.microsoft.com/office/powerpoint/2010/main" val="826563276"/>
              </p:ext>
            </p:extLst>
          </p:nvPr>
        </p:nvGraphicFramePr>
        <p:xfrm>
          <a:off x="4876800" y="3094008"/>
          <a:ext cx="3276600" cy="304800"/>
        </p:xfrm>
        <a:graphic>
          <a:graphicData uri="http://schemas.openxmlformats.org/presentationml/2006/ole">
            <mc:AlternateContent xmlns:mc="http://schemas.openxmlformats.org/markup-compatibility/2006">
              <mc:Choice xmlns:v="urn:schemas-microsoft-com:vml" Requires="v">
                <p:oleObj name="Equation" r:id="rId5" imgW="3276360" imgH="304560" progId="Equation.DSMT4">
                  <p:embed/>
                </p:oleObj>
              </mc:Choice>
              <mc:Fallback>
                <p:oleObj name="Equation" r:id="rId5" imgW="3276360" imgH="304560" progId="Equation.DSMT4">
                  <p:embed/>
                  <p:pic>
                    <p:nvPicPr>
                      <p:cNvPr id="0" name=""/>
                      <p:cNvPicPr/>
                      <p:nvPr/>
                    </p:nvPicPr>
                    <p:blipFill>
                      <a:blip r:embed="rId6"/>
                      <a:stretch>
                        <a:fillRect/>
                      </a:stretch>
                    </p:blipFill>
                    <p:spPr>
                      <a:xfrm>
                        <a:off x="4876800" y="3094008"/>
                        <a:ext cx="3276600" cy="304800"/>
                      </a:xfrm>
                      <a:prstGeom prst="rect">
                        <a:avLst/>
                      </a:prstGeom>
                    </p:spPr>
                  </p:pic>
                </p:oleObj>
              </mc:Fallback>
            </mc:AlternateContent>
          </a:graphicData>
        </a:graphic>
      </p:graphicFrame>
      <p:graphicFrame>
        <p:nvGraphicFramePr>
          <p:cNvPr id="12" name="Object 11">
            <a:extLst>
              <a:ext uri="{FF2B5EF4-FFF2-40B4-BE49-F238E27FC236}">
                <a16:creationId xmlns:a16="http://schemas.microsoft.com/office/drawing/2014/main" id="{1753F3D7-5D25-3047-8190-BF1C5652063F}"/>
              </a:ext>
            </a:extLst>
          </p:cNvPr>
          <p:cNvGraphicFramePr>
            <a:graphicFrameLocks noChangeAspect="1"/>
          </p:cNvGraphicFramePr>
          <p:nvPr>
            <p:extLst>
              <p:ext uri="{D42A27DB-BD31-4B8C-83A1-F6EECF244321}">
                <p14:modId xmlns:p14="http://schemas.microsoft.com/office/powerpoint/2010/main" val="1693972825"/>
              </p:ext>
            </p:extLst>
          </p:nvPr>
        </p:nvGraphicFramePr>
        <p:xfrm>
          <a:off x="4876800" y="3640826"/>
          <a:ext cx="1270000" cy="381000"/>
        </p:xfrm>
        <a:graphic>
          <a:graphicData uri="http://schemas.openxmlformats.org/presentationml/2006/ole">
            <mc:AlternateContent xmlns:mc="http://schemas.openxmlformats.org/markup-compatibility/2006">
              <mc:Choice xmlns:v="urn:schemas-microsoft-com:vml" Requires="v">
                <p:oleObj name="Equation" r:id="rId7" imgW="1269720" imgH="380880" progId="Equation.DSMT4">
                  <p:embed/>
                </p:oleObj>
              </mc:Choice>
              <mc:Fallback>
                <p:oleObj name="Equation" r:id="rId7" imgW="1269720" imgH="380880" progId="Equation.DSMT4">
                  <p:embed/>
                  <p:pic>
                    <p:nvPicPr>
                      <p:cNvPr id="0" name=""/>
                      <p:cNvPicPr/>
                      <p:nvPr/>
                    </p:nvPicPr>
                    <p:blipFill>
                      <a:blip r:embed="rId8"/>
                      <a:stretch>
                        <a:fillRect/>
                      </a:stretch>
                    </p:blipFill>
                    <p:spPr>
                      <a:xfrm>
                        <a:off x="4876800" y="3640826"/>
                        <a:ext cx="1270000" cy="381000"/>
                      </a:xfrm>
                      <a:prstGeom prst="rect">
                        <a:avLst/>
                      </a:prstGeom>
                    </p:spPr>
                  </p:pic>
                </p:oleObj>
              </mc:Fallback>
            </mc:AlternateContent>
          </a:graphicData>
        </a:graphic>
      </p:graphicFrame>
      <p:graphicFrame>
        <p:nvGraphicFramePr>
          <p:cNvPr id="13" name="Object 12">
            <a:extLst>
              <a:ext uri="{FF2B5EF4-FFF2-40B4-BE49-F238E27FC236}">
                <a16:creationId xmlns:a16="http://schemas.microsoft.com/office/drawing/2014/main" id="{DFF718AF-8A38-6C4B-8677-2617CF27A6AB}"/>
              </a:ext>
            </a:extLst>
          </p:cNvPr>
          <p:cNvGraphicFramePr>
            <a:graphicFrameLocks noChangeAspect="1"/>
          </p:cNvGraphicFramePr>
          <p:nvPr>
            <p:extLst>
              <p:ext uri="{D42A27DB-BD31-4B8C-83A1-F6EECF244321}">
                <p14:modId xmlns:p14="http://schemas.microsoft.com/office/powerpoint/2010/main" val="3372177025"/>
              </p:ext>
            </p:extLst>
          </p:nvPr>
        </p:nvGraphicFramePr>
        <p:xfrm>
          <a:off x="4876800" y="4790944"/>
          <a:ext cx="3530600" cy="914400"/>
        </p:xfrm>
        <a:graphic>
          <a:graphicData uri="http://schemas.openxmlformats.org/presentationml/2006/ole">
            <mc:AlternateContent xmlns:mc="http://schemas.openxmlformats.org/markup-compatibility/2006">
              <mc:Choice xmlns:v="urn:schemas-microsoft-com:vml" Requires="v">
                <p:oleObj name="Equation" r:id="rId9" imgW="3530520" imgH="914400" progId="Equation.DSMT4">
                  <p:embed/>
                </p:oleObj>
              </mc:Choice>
              <mc:Fallback>
                <p:oleObj name="Equation" r:id="rId9" imgW="3530520" imgH="914400" progId="Equation.DSMT4">
                  <p:embed/>
                  <p:pic>
                    <p:nvPicPr>
                      <p:cNvPr id="12" name="Object 11">
                        <a:extLst>
                          <a:ext uri="{FF2B5EF4-FFF2-40B4-BE49-F238E27FC236}">
                            <a16:creationId xmlns:a16="http://schemas.microsoft.com/office/drawing/2014/main" id="{1753F3D7-5D25-3047-8190-BF1C5652063F}"/>
                          </a:ext>
                        </a:extLst>
                      </p:cNvPr>
                      <p:cNvPicPr/>
                      <p:nvPr/>
                    </p:nvPicPr>
                    <p:blipFill>
                      <a:blip r:embed="rId10"/>
                      <a:stretch>
                        <a:fillRect/>
                      </a:stretch>
                    </p:blipFill>
                    <p:spPr>
                      <a:xfrm>
                        <a:off x="4876800" y="4790944"/>
                        <a:ext cx="3530600" cy="914400"/>
                      </a:xfrm>
                      <a:prstGeom prst="rect">
                        <a:avLst/>
                      </a:prstGeom>
                    </p:spPr>
                  </p:pic>
                </p:oleObj>
              </mc:Fallback>
            </mc:AlternateContent>
          </a:graphicData>
        </a:graphic>
      </p:graphicFrame>
      <p:graphicFrame>
        <p:nvGraphicFramePr>
          <p:cNvPr id="14" name="Object 13">
            <a:extLst>
              <a:ext uri="{FF2B5EF4-FFF2-40B4-BE49-F238E27FC236}">
                <a16:creationId xmlns:a16="http://schemas.microsoft.com/office/drawing/2014/main" id="{51691F24-C13A-179B-5D94-C7FE10FF4A1B}"/>
              </a:ext>
            </a:extLst>
          </p:cNvPr>
          <p:cNvGraphicFramePr>
            <a:graphicFrameLocks noChangeAspect="1"/>
          </p:cNvGraphicFramePr>
          <p:nvPr>
            <p:extLst>
              <p:ext uri="{D42A27DB-BD31-4B8C-83A1-F6EECF244321}">
                <p14:modId xmlns:p14="http://schemas.microsoft.com/office/powerpoint/2010/main" val="191176916"/>
              </p:ext>
            </p:extLst>
          </p:nvPr>
        </p:nvGraphicFramePr>
        <p:xfrm>
          <a:off x="1473200" y="5106474"/>
          <a:ext cx="1193800" cy="482600"/>
        </p:xfrm>
        <a:graphic>
          <a:graphicData uri="http://schemas.openxmlformats.org/presentationml/2006/ole">
            <mc:AlternateContent xmlns:mc="http://schemas.openxmlformats.org/markup-compatibility/2006">
              <mc:Choice xmlns:v="urn:schemas-microsoft-com:vml" Requires="v">
                <p:oleObj name="Equation" r:id="rId11" imgW="1193760" imgH="482400" progId="Equation.DSMT4">
                  <p:embed/>
                </p:oleObj>
              </mc:Choice>
              <mc:Fallback>
                <p:oleObj name="Equation" r:id="rId11" imgW="1193760" imgH="482400" progId="Equation.DSMT4">
                  <p:embed/>
                  <p:pic>
                    <p:nvPicPr>
                      <p:cNvPr id="0" name=""/>
                      <p:cNvPicPr/>
                      <p:nvPr/>
                    </p:nvPicPr>
                    <p:blipFill>
                      <a:blip r:embed="rId12"/>
                      <a:stretch>
                        <a:fillRect/>
                      </a:stretch>
                    </p:blipFill>
                    <p:spPr>
                      <a:xfrm>
                        <a:off x="1473200" y="5106474"/>
                        <a:ext cx="1193800" cy="482600"/>
                      </a:xfrm>
                      <a:prstGeom prst="rect">
                        <a:avLst/>
                      </a:prstGeom>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787</TotalTime>
  <Words>1224</Words>
  <Application>Microsoft Office PowerPoint</Application>
  <PresentationFormat>On-screen Show (4:3)</PresentationFormat>
  <Paragraphs>201</Paragraphs>
  <Slides>31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7" baseType="lpstr">
      <vt:lpstr>Calibri</vt:lpstr>
      <vt:lpstr>Cambria Math</vt:lpstr>
      <vt:lpstr>Courier New</vt:lpstr>
      <vt:lpstr>Arial</vt:lpstr>
      <vt:lpstr>Office Theme</vt:lpstr>
      <vt:lpstr>Equation</vt:lpstr>
      <vt:lpstr>Section 3.4</vt:lpstr>
      <vt:lpstr>Types of Intervals</vt:lpstr>
      <vt:lpstr>Types of Intervals (cont.)</vt:lpstr>
      <vt:lpstr>Example 1: Graphing Intervals</vt:lpstr>
      <vt:lpstr>Example 2: Graphing Intervals</vt:lpstr>
      <vt:lpstr>Example 3: Graphing Intervals</vt:lpstr>
      <vt:lpstr>Example 4: Graphing Intervals</vt:lpstr>
      <vt:lpstr>Properties: Addition Principle for Solving Linear Inequalities</vt:lpstr>
      <vt:lpstr>Example 5: Solving an Inequality and Graphing the Solution Set</vt:lpstr>
      <vt:lpstr>Example 6: Solving an Inequality and Graphing the Solution Set</vt:lpstr>
      <vt:lpstr>Example 6: Solving an Inequality and Graphing the Solution Set (cont.)</vt:lpstr>
      <vt:lpstr>Properties: Multiplication Principle for Solving Linear Inequalities</vt:lpstr>
      <vt:lpstr>Properties: Multiplication Principle for Solving Linear Inequalities (cont.)</vt:lpstr>
      <vt:lpstr>Example 7: Solving an Inequality and Graphing the Solution Set</vt:lpstr>
      <vt:lpstr>Example 8: Solving an Inequality and Graphing the Solution Set</vt:lpstr>
      <vt:lpstr>Procedure: Solving Linear Inequalities</vt:lpstr>
      <vt:lpstr>Example 9: Solving Linear Inequalities</vt:lpstr>
      <vt:lpstr>Example 9: Solving Linear Inequalities (cont.)</vt:lpstr>
      <vt:lpstr>Example 9: Solving Linear Inequalities (cont.)</vt:lpstr>
      <vt:lpstr>Example 10: Solving Linear Inequalities</vt:lpstr>
      <vt:lpstr>Example 10: Solving Linear Inequalities (cont.)</vt:lpstr>
      <vt:lpstr>Completion Example 11: Solving Linear Inequalities</vt:lpstr>
      <vt:lpstr>Completion Example 11: Solving Linear Inequalities (cont.)</vt:lpstr>
      <vt:lpstr>Example 12: Solving Compound Inequalities</vt:lpstr>
      <vt:lpstr>Example 12: Solving Compound Inequalities (cont.)</vt:lpstr>
      <vt:lpstr>Example 13: Solving Compound Inequalities</vt:lpstr>
      <vt:lpstr>Example 13: Solving Compound Inequalities (cont.)</vt:lpstr>
      <vt:lpstr>Example 14: Application: Using Inequalities</vt:lpstr>
      <vt:lpstr>Example 14: Application: Using Inequalities (cont.)</vt:lpstr>
      <vt:lpstr>Example 15: Application: Using Inequalities</vt:lpstr>
      <vt:lpstr>Example 15: Application: Using Inequalities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&amp; Intermediate Algebra, 3rd Edition</dc:title>
  <dc:creator>Hawkes Learning</dc:creator>
  <cp:lastModifiedBy>Jolie Even</cp:lastModifiedBy>
  <cp:revision>160</cp:revision>
  <dcterms:created xsi:type="dcterms:W3CDTF">2013-04-26T14:43:13Z</dcterms:created>
  <dcterms:modified xsi:type="dcterms:W3CDTF">2024-09-11T19:26:35Z</dcterms:modified>
</cp:coreProperties>
</file>