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54" r:id="rId3"/>
  </p:sldMasterIdLst>
  <p:notesMasterIdLst>
    <p:notesMasterId r:id="rId28"/>
  </p:notesMasterIdLst>
  <p:handoutMasterIdLst>
    <p:handoutMasterId r:id="rId29"/>
  </p:handoutMasterIdLst>
  <p:sldIdLst>
    <p:sldId id="256" r:id="rId4"/>
    <p:sldId id="260" r:id="rId5"/>
    <p:sldId id="284" r:id="rId6"/>
    <p:sldId id="291" r:id="rId7"/>
    <p:sldId id="292" r:id="rId8"/>
    <p:sldId id="262" r:id="rId9"/>
    <p:sldId id="283" r:id="rId10"/>
    <p:sldId id="265" r:id="rId11"/>
    <p:sldId id="285" r:id="rId12"/>
    <p:sldId id="288" r:id="rId13"/>
    <p:sldId id="289" r:id="rId14"/>
    <p:sldId id="277" r:id="rId15"/>
    <p:sldId id="261" r:id="rId16"/>
    <p:sldId id="293" r:id="rId17"/>
    <p:sldId id="263" r:id="rId18"/>
    <p:sldId id="280" r:id="rId19"/>
    <p:sldId id="275" r:id="rId20"/>
    <p:sldId id="276" r:id="rId21"/>
    <p:sldId id="279" r:id="rId22"/>
    <p:sldId id="294" r:id="rId23"/>
    <p:sldId id="295" r:id="rId24"/>
    <p:sldId id="264" r:id="rId25"/>
    <p:sldId id="296" r:id="rId26"/>
    <p:sldId id="26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9900FF"/>
    <a:srgbClr val="00007D"/>
    <a:srgbClr val="366092"/>
    <a:srgbClr val="2D7D9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42" autoAdjust="0"/>
    <p:restoredTop sz="94660"/>
  </p:normalViewPr>
  <p:slideViewPr>
    <p:cSldViewPr>
      <p:cViewPr varScale="1">
        <p:scale>
          <a:sx n="111" d="100"/>
          <a:sy n="111" d="100"/>
        </p:scale>
        <p:origin x="183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0303504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AAB7A2-3883-4628-A2BA-6DC4E80421D7}" type="datetimeFigureOut">
              <a:rPr lang="en-US" smtClean="0"/>
              <a:pPr/>
              <a:t>9/11/2024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01CA2D-01EE-40D5-B2F5-8A9AA422F5EF}" type="slidenum">
              <a:rPr lang="en-US" smtClean="0"/>
              <a:pPr/>
              <a:t>‹#›</a:t>
            </a:fld>
            <a:endParaRPr lang="en-US" dirty="0"/>
          </a:p>
        </p:txBody>
      </p:sp>
    </p:spTree>
    <p:extLst>
      <p:ext uri="{BB962C8B-B14F-4D97-AF65-F5344CB8AC3E}">
        <p14:creationId xmlns:p14="http://schemas.microsoft.com/office/powerpoint/2010/main" val="2764948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751098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411618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C9E"/>
                </a:solidFill>
              </a:rPr>
              <a:t>Copyright © by Hawkes Learning</a:t>
            </a:r>
          </a:p>
          <a:p>
            <a:pPr eaLnBrk="1" hangingPunct="1"/>
            <a:r>
              <a:rPr lang="en-US" baseline="-25000" dirty="0">
                <a:solidFill>
                  <a:srgbClr val="2B7C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53211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C9E"/>
                </a:solidFill>
              </a:rPr>
              <a:t>Copyright © by Hawkes Learning</a:t>
            </a:r>
          </a:p>
          <a:p>
            <a:pPr eaLnBrk="1" hangingPunct="1"/>
            <a:r>
              <a:rPr lang="en-US" baseline="-25000" dirty="0">
                <a:solidFill>
                  <a:srgbClr val="2B7C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7266192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21240217"/>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8979158"/>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5" Type="http://schemas.openxmlformats.org/officeDocument/2006/relationships/image" Target="../media/image19.wmf"/><Relationship Id="rId4" Type="http://schemas.openxmlformats.org/officeDocument/2006/relationships/oleObject" Target="../embeddings/oleObject11.bin"/><Relationship Id="rId9" Type="http://schemas.openxmlformats.org/officeDocument/2006/relationships/image" Target="../media/image21.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14.bin"/><Relationship Id="rId1" Type="http://schemas.openxmlformats.org/officeDocument/2006/relationships/slideLayout" Target="../slideLayouts/slideLayout4.xml"/><Relationship Id="rId6" Type="http://schemas.openxmlformats.org/officeDocument/2006/relationships/oleObject" Target="../embeddings/oleObject16.bin"/><Relationship Id="rId5" Type="http://schemas.openxmlformats.org/officeDocument/2006/relationships/image" Target="../media/image24.wmf"/><Relationship Id="rId4" Type="http://schemas.openxmlformats.org/officeDocument/2006/relationships/oleObject" Target="../embeddings/oleObject15.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26.png"/><Relationship Id="rId7" Type="http://schemas.openxmlformats.org/officeDocument/2006/relationships/image" Target="../media/image28.wmf"/><Relationship Id="rId2" Type="http://schemas.openxmlformats.org/officeDocument/2006/relationships/image" Target="../media/image28.png"/><Relationship Id="rId1" Type="http://schemas.openxmlformats.org/officeDocument/2006/relationships/slideLayout" Target="../slideLayouts/slideLayout4.xml"/><Relationship Id="rId6" Type="http://schemas.openxmlformats.org/officeDocument/2006/relationships/oleObject" Target="../embeddings/oleObject18.bin"/><Relationship Id="rId11" Type="http://schemas.openxmlformats.org/officeDocument/2006/relationships/image" Target="../media/image30.wmf"/><Relationship Id="rId5" Type="http://schemas.openxmlformats.org/officeDocument/2006/relationships/image" Target="../media/image27.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9.wmf"/></Relationships>
</file>

<file path=ppt/slides/_rels/slide1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4.wmf"/><Relationship Id="rId12" Type="http://schemas.openxmlformats.org/officeDocument/2006/relationships/oleObject" Target="../embeddings/oleObject26.bin"/><Relationship Id="rId2" Type="http://schemas.openxmlformats.org/officeDocument/2006/relationships/oleObject" Target="../embeddings/oleObject21.bin"/><Relationship Id="rId1" Type="http://schemas.openxmlformats.org/officeDocument/2006/relationships/slideLayout" Target="../slideLayouts/slideLayout4.xml"/><Relationship Id="rId6" Type="http://schemas.openxmlformats.org/officeDocument/2006/relationships/oleObject" Target="../embeddings/oleObject23.bin"/><Relationship Id="rId11" Type="http://schemas.openxmlformats.org/officeDocument/2006/relationships/image" Target="../media/image36.wmf"/><Relationship Id="rId5" Type="http://schemas.openxmlformats.org/officeDocument/2006/relationships/image" Target="../media/image33.wmf"/><Relationship Id="rId15" Type="http://schemas.openxmlformats.org/officeDocument/2006/relationships/image" Target="../media/image3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35.wmf"/><Relationship Id="rId14" Type="http://schemas.openxmlformats.org/officeDocument/2006/relationships/oleObject" Target="../embeddings/oleObject27.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image" Target="../media/image40.wmf"/><Relationship Id="rId7" Type="http://schemas.openxmlformats.org/officeDocument/2006/relationships/image" Target="../media/image42.wmf"/><Relationship Id="rId2" Type="http://schemas.openxmlformats.org/officeDocument/2006/relationships/oleObject" Target="../embeddings/oleObject28.bin"/><Relationship Id="rId1" Type="http://schemas.openxmlformats.org/officeDocument/2006/relationships/slideLayout" Target="../slideLayouts/slideLayout6.xml"/><Relationship Id="rId6" Type="http://schemas.openxmlformats.org/officeDocument/2006/relationships/oleObject" Target="../embeddings/oleObject30.bin"/><Relationship Id="rId5" Type="http://schemas.openxmlformats.org/officeDocument/2006/relationships/image" Target="../media/image41.wmf"/><Relationship Id="rId10" Type="http://schemas.openxmlformats.org/officeDocument/2006/relationships/image" Target="../media/image44.png"/><Relationship Id="rId4" Type="http://schemas.openxmlformats.org/officeDocument/2006/relationships/oleObject" Target="../embeddings/oleObject29.bin"/><Relationship Id="rId9" Type="http://schemas.openxmlformats.org/officeDocument/2006/relationships/image" Target="../media/image43.wmf"/></Relationships>
</file>

<file path=ppt/slides/_rels/slide22.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image" Target="../media/image50.png"/><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9.wmf"/><Relationship Id="rId2" Type="http://schemas.openxmlformats.org/officeDocument/2006/relationships/image" Target="../media/image48.png"/><Relationship Id="rId1" Type="http://schemas.openxmlformats.org/officeDocument/2006/relationships/slideLayout" Target="../slideLayouts/slideLayout6.xml"/><Relationship Id="rId6" Type="http://schemas.openxmlformats.org/officeDocument/2006/relationships/image" Target="../media/image46.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35.bin"/></Relationships>
</file>

<file path=ppt/slides/_rels/slide23.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5.png"/><Relationship Id="rId1" Type="http://schemas.openxmlformats.org/officeDocument/2006/relationships/slideLayout" Target="../slideLayouts/slideLayout6.xml"/><Relationship Id="rId5" Type="http://schemas.openxmlformats.org/officeDocument/2006/relationships/image" Target="../media/image52.wmf"/><Relationship Id="rId4" Type="http://schemas.openxmlformats.org/officeDocument/2006/relationships/oleObject" Target="../embeddings/oleObject37.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38.bin"/><Relationship Id="rId1" Type="http://schemas.openxmlformats.org/officeDocument/2006/relationships/slideLayout" Target="../slideLayouts/slideLayout6.xml"/><Relationship Id="rId6" Type="http://schemas.openxmlformats.org/officeDocument/2006/relationships/oleObject" Target="../embeddings/oleObject40.bin"/><Relationship Id="rId11" Type="http://schemas.openxmlformats.org/officeDocument/2006/relationships/image" Target="../media/image57.wmf"/><Relationship Id="rId5" Type="http://schemas.openxmlformats.org/officeDocument/2006/relationships/image" Target="../media/image54.wmf"/><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56.wmf"/></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10.w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oleObject" Target="../embeddings/oleObject8.bin"/><Relationship Id="rId4" Type="http://schemas.openxmlformats.org/officeDocument/2006/relationships/image" Target="../media/image13.wmf"/><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Perimeter, Area, and Volume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the Perimeter</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Calculate the perimeter of the figure </a:t>
                </a:r>
                <a:br>
                  <a:rPr lang="en-US" dirty="0"/>
                </a:br>
                <a:r>
                  <a:rPr lang="en-US" dirty="0"/>
                  <a:t>shown here with a rectangular base </a:t>
                </a:r>
                <a:br>
                  <a:rPr lang="en-US" dirty="0"/>
                </a:br>
                <a:r>
                  <a:rPr lang="en-US" dirty="0"/>
                  <a:t>and a semicircle attached to the top. </a:t>
                </a:r>
                <a:br>
                  <a:rPr lang="en-US" dirty="0"/>
                </a:br>
                <a:r>
                  <a:rPr lang="en-US" dirty="0"/>
                  <a:t>The rectangle has a length of </a:t>
                </a:r>
                <a:r>
                  <a:rPr lang="en-US" dirty="0">
                    <a:solidFill>
                      <a:srgbClr val="0000FF"/>
                    </a:solidFill>
                  </a:rPr>
                  <a:t>16 m</a:t>
                </a:r>
                <a:r>
                  <a:rPr lang="en-US" dirty="0"/>
                  <a:t> </a:t>
                </a:r>
                <a:br>
                  <a:rPr lang="en-US" dirty="0"/>
                </a:br>
                <a:r>
                  <a:rPr lang="en-US" dirty="0"/>
                  <a:t>and a width of </a:t>
                </a:r>
                <a:r>
                  <a:rPr lang="en-US" dirty="0">
                    <a:solidFill>
                      <a:srgbClr val="0000FF"/>
                    </a:solidFill>
                  </a:rPr>
                  <a:t>6 m</a:t>
                </a:r>
                <a:r>
                  <a:rPr lang="en-US" dirty="0"/>
                  <a:t>. Use </a:t>
                </a:r>
                <a14:m>
                  <m:oMath xmlns:m="http://schemas.openxmlformats.org/officeDocument/2006/math">
                    <m:r>
                      <a:rPr lang="en-US" i="1">
                        <a:latin typeface="Cambria Math" panose="02040503050406030204" pitchFamily="18" charset="0"/>
                        <a:ea typeface="Cambria Math" panose="02040503050406030204" pitchFamily="18" charset="0"/>
                      </a:rPr>
                      <m:t>𝜋</m:t>
                    </m:r>
                    <m:r>
                      <a:rPr lang="en-US" i="1">
                        <a:latin typeface="Cambria Math" panose="02040503050406030204" pitchFamily="18" charset="0"/>
                        <a:ea typeface="Cambria Math" panose="02040503050406030204" pitchFamily="18" charset="0"/>
                      </a:rPr>
                      <m:t>≈3.14</m:t>
                    </m:r>
                  </m:oMath>
                </a14:m>
                <a:r>
                  <a:rPr lang="en-US" dirty="0"/>
                  <a:t>.</a:t>
                </a:r>
              </a:p>
              <a:p>
                <a:r>
                  <a:rPr lang="en-US" b="1" dirty="0"/>
                  <a:t>Solution</a:t>
                </a:r>
              </a:p>
              <a:p>
                <a:r>
                  <a:rPr lang="en-US" dirty="0"/>
                  <a:t>The perimeter of the figure is the sum of the lengths of three sides of the rectangle and the length of the semicircle. (</a:t>
                </a:r>
                <a:r>
                  <a:rPr lang="en-US" b="1" dirty="0"/>
                  <a:t>Note:</a:t>
                </a:r>
                <a:r>
                  <a:rPr lang="en-US" dirty="0"/>
                  <a:t> The diameter of the semicircle is </a:t>
                </a:r>
                <a:br>
                  <a:rPr lang="en-US" dirty="0"/>
                </a:br>
                <a:r>
                  <a:rPr lang="en-US" dirty="0"/>
                  <a:t>16 m.)</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963" b="-2933"/>
                </a:stretch>
              </a:blipFill>
            </p:spPr>
            <p:txBody>
              <a:bodyPr/>
              <a:lstStyle/>
              <a:p>
                <a:r>
                  <a:rPr lang="en-US">
                    <a:noFill/>
                  </a:rPr>
                  <a:t> </a:t>
                </a:r>
              </a:p>
            </p:txBody>
          </p:sp>
        </mc:Fallback>
      </mc:AlternateContent>
      <p:pic>
        <p:nvPicPr>
          <p:cNvPr id="7" name="Picture 6">
            <a:extLst>
              <a:ext uri="{FF2B5EF4-FFF2-40B4-BE49-F238E27FC236}">
                <a16:creationId xmlns:a16="http://schemas.microsoft.com/office/drawing/2014/main" id="{503F9172-F2FC-24DB-6565-704C1D2C092E}"/>
              </a:ext>
            </a:extLst>
          </p:cNvPr>
          <p:cNvPicPr>
            <a:picLocks noChangeAspect="1"/>
          </p:cNvPicPr>
          <p:nvPr/>
        </p:nvPicPr>
        <p:blipFill>
          <a:blip r:embed="rId3"/>
          <a:stretch>
            <a:fillRect/>
          </a:stretch>
        </p:blipFill>
        <p:spPr>
          <a:xfrm>
            <a:off x="6096000" y="1468121"/>
            <a:ext cx="2505425" cy="213389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the Perimeter (cont.)</a:t>
            </a:r>
          </a:p>
        </p:txBody>
      </p:sp>
      <p:sp>
        <p:nvSpPr>
          <p:cNvPr id="3" name="Content Placeholder 2"/>
          <p:cNvSpPr>
            <a:spLocks noGrp="1"/>
          </p:cNvSpPr>
          <p:nvPr>
            <p:ph idx="1"/>
          </p:nvPr>
        </p:nvSpPr>
        <p:spPr/>
        <p:txBody>
          <a:bodyPr/>
          <a:lstStyle/>
          <a:p>
            <a:r>
              <a:rPr lang="en-US" dirty="0"/>
              <a:t>Sum of the lengths of three sides of the rectangle </a:t>
            </a:r>
          </a:p>
          <a:p>
            <a:r>
              <a:rPr lang="en-US" dirty="0">
                <a:solidFill>
                  <a:srgbClr val="002060"/>
                </a:solidFill>
              </a:rPr>
              <a:t>	= 6 m + 16 m + 6 m</a:t>
            </a:r>
            <a:endParaRPr lang="en-US" dirty="0">
              <a:solidFill>
                <a:srgbClr val="9900FF"/>
              </a:solidFill>
            </a:endParaRPr>
          </a:p>
          <a:p>
            <a:r>
              <a:rPr lang="en-US" dirty="0"/>
              <a:t>Length of semicircle </a:t>
            </a:r>
          </a:p>
          <a:p>
            <a:endParaRPr lang="en-US" dirty="0"/>
          </a:p>
          <a:p>
            <a:endParaRPr lang="en-US" dirty="0"/>
          </a:p>
          <a:p>
            <a:r>
              <a:rPr lang="en-US" dirty="0"/>
              <a:t>Perimeter of the figure</a:t>
            </a:r>
          </a:p>
          <a:p>
            <a:endParaRPr lang="en-US" dirty="0"/>
          </a:p>
        </p:txBody>
      </p:sp>
      <p:graphicFrame>
        <p:nvGraphicFramePr>
          <p:cNvPr id="39938" name="Object 2"/>
          <p:cNvGraphicFramePr>
            <a:graphicFrameLocks noChangeAspect="1"/>
          </p:cNvGraphicFramePr>
          <p:nvPr/>
        </p:nvGraphicFramePr>
        <p:xfrm>
          <a:off x="1219200" y="2895600"/>
          <a:ext cx="762000" cy="838200"/>
        </p:xfrm>
        <a:graphic>
          <a:graphicData uri="http://schemas.openxmlformats.org/presentationml/2006/ole">
            <mc:AlternateContent xmlns:mc="http://schemas.openxmlformats.org/markup-compatibility/2006">
              <mc:Choice xmlns:v="urn:schemas-microsoft-com:vml" Requires="v">
                <p:oleObj name="Equation" r:id="rId2" imgW="761760" imgH="838080" progId="Equation.DSMT4">
                  <p:embed/>
                </p:oleObj>
              </mc:Choice>
              <mc:Fallback>
                <p:oleObj name="Equation" r:id="rId2" imgW="761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8956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extLst>
              <p:ext uri="{D42A27DB-BD31-4B8C-83A1-F6EECF244321}">
                <p14:modId xmlns:p14="http://schemas.microsoft.com/office/powerpoint/2010/main" val="2275442925"/>
              </p:ext>
            </p:extLst>
          </p:nvPr>
        </p:nvGraphicFramePr>
        <p:xfrm>
          <a:off x="2033588" y="2895600"/>
          <a:ext cx="990600" cy="838200"/>
        </p:xfrm>
        <a:graphic>
          <a:graphicData uri="http://schemas.openxmlformats.org/presentationml/2006/ole">
            <mc:AlternateContent xmlns:mc="http://schemas.openxmlformats.org/markup-compatibility/2006">
              <mc:Choice xmlns:v="urn:schemas-microsoft-com:vml" Requires="v">
                <p:oleObj name="Equation" r:id="rId4" imgW="990360" imgH="838080" progId="Equation.DSMT4">
                  <p:embed/>
                </p:oleObj>
              </mc:Choice>
              <mc:Fallback>
                <p:oleObj name="Equation" r:id="rId4" imgW="990360" imgH="838080" progId="Equation.DSMT4">
                  <p:embed/>
                  <p:pic>
                    <p:nvPicPr>
                      <p:cNvPr id="0" name="Picture 3"/>
                      <p:cNvPicPr>
                        <a:picLocks noChangeAspect="1" noChangeArrowheads="1"/>
                      </p:cNvPicPr>
                      <p:nvPr/>
                    </p:nvPicPr>
                    <p:blipFill>
                      <a:blip r:embed="rId5"/>
                      <a:srcRect/>
                      <a:stretch>
                        <a:fillRect/>
                      </a:stretch>
                    </p:blipFill>
                    <p:spPr bwMode="auto">
                      <a:xfrm>
                        <a:off x="2033588" y="28956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0" name="Object 4"/>
          <p:cNvGraphicFramePr>
            <a:graphicFrameLocks noChangeAspect="1"/>
          </p:cNvGraphicFramePr>
          <p:nvPr>
            <p:extLst>
              <p:ext uri="{D42A27DB-BD31-4B8C-83A1-F6EECF244321}">
                <p14:modId xmlns:p14="http://schemas.microsoft.com/office/powerpoint/2010/main" val="2186136699"/>
              </p:ext>
            </p:extLst>
          </p:nvPr>
        </p:nvGraphicFramePr>
        <p:xfrm>
          <a:off x="3064184" y="2895600"/>
          <a:ext cx="2171700" cy="838200"/>
        </p:xfrm>
        <a:graphic>
          <a:graphicData uri="http://schemas.openxmlformats.org/presentationml/2006/ole">
            <mc:AlternateContent xmlns:mc="http://schemas.openxmlformats.org/markup-compatibility/2006">
              <mc:Choice xmlns:v="urn:schemas-microsoft-com:vml" Requires="v">
                <p:oleObj name="Equation" r:id="rId6" imgW="2171520" imgH="838080" progId="Equation.DSMT4">
                  <p:embed/>
                </p:oleObj>
              </mc:Choice>
              <mc:Fallback>
                <p:oleObj name="Equation" r:id="rId6" imgW="2171520" imgH="838080" progId="Equation.DSMT4">
                  <p:embed/>
                  <p:pic>
                    <p:nvPicPr>
                      <p:cNvPr id="0" name="Picture 4"/>
                      <p:cNvPicPr>
                        <a:picLocks noChangeAspect="1" noChangeArrowheads="1"/>
                      </p:cNvPicPr>
                      <p:nvPr/>
                    </p:nvPicPr>
                    <p:blipFill>
                      <a:blip r:embed="rId7"/>
                      <a:srcRect/>
                      <a:stretch>
                        <a:fillRect/>
                      </a:stretch>
                    </p:blipFill>
                    <p:spPr bwMode="auto">
                      <a:xfrm>
                        <a:off x="3064184" y="2895600"/>
                        <a:ext cx="217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extLst>
              <p:ext uri="{D42A27DB-BD31-4B8C-83A1-F6EECF244321}">
                <p14:modId xmlns:p14="http://schemas.microsoft.com/office/powerpoint/2010/main" val="2169191283"/>
              </p:ext>
            </p:extLst>
          </p:nvPr>
        </p:nvGraphicFramePr>
        <p:xfrm>
          <a:off x="5321300" y="3176124"/>
          <a:ext cx="1460500" cy="292100"/>
        </p:xfrm>
        <a:graphic>
          <a:graphicData uri="http://schemas.openxmlformats.org/presentationml/2006/ole">
            <mc:AlternateContent xmlns:mc="http://schemas.openxmlformats.org/markup-compatibility/2006">
              <mc:Choice xmlns:v="urn:schemas-microsoft-com:vml" Requires="v">
                <p:oleObj name="Equation" r:id="rId8" imgW="1460160" imgH="291960" progId="Equation.DSMT4">
                  <p:embed/>
                </p:oleObj>
              </mc:Choice>
              <mc:Fallback>
                <p:oleObj name="Equation" r:id="rId8" imgW="1460160" imgH="291960" progId="Equation.DSMT4">
                  <p:embed/>
                  <p:pic>
                    <p:nvPicPr>
                      <p:cNvPr id="0" name="Picture 5"/>
                      <p:cNvPicPr>
                        <a:picLocks noChangeAspect="1" noChangeArrowheads="1"/>
                      </p:cNvPicPr>
                      <p:nvPr/>
                    </p:nvPicPr>
                    <p:blipFill>
                      <a:blip r:embed="rId9"/>
                      <a:srcRect/>
                      <a:stretch>
                        <a:fillRect/>
                      </a:stretch>
                    </p:blipFill>
                    <p:spPr bwMode="auto">
                      <a:xfrm>
                        <a:off x="5321300" y="3176124"/>
                        <a:ext cx="146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216866" y="1820411"/>
            <a:ext cx="1180131" cy="523220"/>
          </a:xfrm>
          <a:prstGeom prst="rect">
            <a:avLst/>
          </a:prstGeom>
        </p:spPr>
        <p:txBody>
          <a:bodyPr wrap="none">
            <a:spAutoFit/>
          </a:bodyPr>
          <a:lstStyle/>
          <a:p>
            <a:r>
              <a:rPr lang="en-US" sz="2800" dirty="0">
                <a:solidFill>
                  <a:srgbClr val="002060"/>
                </a:solidFill>
              </a:rPr>
              <a:t>=</a:t>
            </a:r>
            <a:r>
              <a:rPr lang="en-US" sz="2800" dirty="0">
                <a:solidFill>
                  <a:srgbClr val="9900FF"/>
                </a:solidFill>
              </a:rPr>
              <a:t> 28 m</a:t>
            </a:r>
            <a:endParaRPr lang="en-US" sz="2800" dirty="0"/>
          </a:p>
        </p:txBody>
      </p:sp>
      <p:sp>
        <p:nvSpPr>
          <p:cNvPr id="9" name="Rectangle 8"/>
          <p:cNvSpPr/>
          <p:nvPr/>
        </p:nvSpPr>
        <p:spPr>
          <a:xfrm>
            <a:off x="3810000" y="3835167"/>
            <a:ext cx="2795958" cy="523220"/>
          </a:xfrm>
          <a:prstGeom prst="rect">
            <a:avLst/>
          </a:prstGeom>
        </p:spPr>
        <p:txBody>
          <a:bodyPr wrap="none">
            <a:spAutoFit/>
          </a:bodyPr>
          <a:lstStyle/>
          <a:p>
            <a:r>
              <a:rPr lang="en-US" sz="2800" dirty="0">
                <a:solidFill>
                  <a:srgbClr val="002060"/>
                </a:solidFill>
              </a:rPr>
              <a:t>=</a:t>
            </a:r>
            <a:r>
              <a:rPr lang="en-US" sz="2800" dirty="0">
                <a:solidFill>
                  <a:srgbClr val="9900FF"/>
                </a:solidFill>
              </a:rPr>
              <a:t> 28 m + 25.12 m </a:t>
            </a:r>
            <a:endParaRPr lang="en-US" sz="2800" dirty="0"/>
          </a:p>
        </p:txBody>
      </p:sp>
      <p:sp>
        <p:nvSpPr>
          <p:cNvPr id="10" name="Rectangle 9"/>
          <p:cNvSpPr/>
          <p:nvPr/>
        </p:nvSpPr>
        <p:spPr>
          <a:xfrm>
            <a:off x="6400800" y="3835167"/>
            <a:ext cx="1636987" cy="523220"/>
          </a:xfrm>
          <a:prstGeom prst="rect">
            <a:avLst/>
          </a:prstGeom>
        </p:spPr>
        <p:txBody>
          <a:bodyPr wrap="none">
            <a:spAutoFit/>
          </a:bodyPr>
          <a:lstStyle/>
          <a:p>
            <a:r>
              <a:rPr lang="en-US" sz="2800" dirty="0">
                <a:solidFill>
                  <a:srgbClr val="002060"/>
                </a:solidFill>
              </a:rPr>
              <a:t>= </a:t>
            </a:r>
            <a:r>
              <a:rPr lang="en-US" sz="2800" dirty="0">
                <a:solidFill>
                  <a:srgbClr val="FF0000"/>
                </a:solidFill>
              </a:rPr>
              <a:t>53.12 m</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99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Units of Area</a:t>
            </a:r>
          </a:p>
        </p:txBody>
      </p:sp>
      <p:graphicFrame>
        <p:nvGraphicFramePr>
          <p:cNvPr id="4" name="Content Placeholder 3"/>
          <p:cNvGraphicFramePr>
            <a:graphicFrameLocks noGrp="1"/>
          </p:cNvGraphicFramePr>
          <p:nvPr>
            <p:ph idx="1"/>
          </p:nvPr>
        </p:nvGraphicFramePr>
        <p:xfrm>
          <a:off x="1066800" y="1574800"/>
          <a:ext cx="6934200" cy="18542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gridSpan="2">
                  <a:txBody>
                    <a:bodyPr/>
                    <a:lstStyle/>
                    <a:p>
                      <a:pPr>
                        <a:tabLst>
                          <a:tab pos="687388" algn="l"/>
                        </a:tabLst>
                      </a:pPr>
                      <a:r>
                        <a:rPr lang="en-US" sz="1800" b="1" kern="1200" baseline="0" dirty="0">
                          <a:solidFill>
                            <a:schemeClr val="lt1"/>
                          </a:solidFill>
                          <a:latin typeface="+mn-lt"/>
                          <a:ea typeface="+mn-ea"/>
                          <a:cs typeface="+mn-cs"/>
                        </a:rPr>
                        <a:t> 	From the Metric System 	From the US Customary System</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1800" kern="1200" baseline="0" dirty="0">
                          <a:solidFill>
                            <a:srgbClr val="000000"/>
                          </a:solidFill>
                          <a:latin typeface="+mn-lt"/>
                          <a:ea typeface="+mn-ea"/>
                          <a:cs typeface="+mn-cs"/>
                        </a:rPr>
                        <a:t>square millimeters (mm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inches (in.</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r>
                        <a:rPr lang="en-US" sz="1800" kern="1200" baseline="0" dirty="0">
                          <a:solidFill>
                            <a:srgbClr val="000000"/>
                          </a:solidFill>
                          <a:latin typeface="+mn-lt"/>
                          <a:ea typeface="+mn-ea"/>
                          <a:cs typeface="+mn-cs"/>
                        </a:rPr>
                        <a:t>square centimeters (cm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feet (ft</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sz="1800" kern="1200" baseline="0" dirty="0">
                          <a:solidFill>
                            <a:srgbClr val="000000"/>
                          </a:solidFill>
                          <a:latin typeface="+mn-lt"/>
                          <a:ea typeface="+mn-ea"/>
                          <a:cs typeface="+mn-cs"/>
                        </a:rPr>
                        <a:t>square meters (m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yards (yd</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r>
                        <a:rPr lang="en-US" sz="1800" kern="1200" baseline="0" dirty="0">
                          <a:solidFill>
                            <a:srgbClr val="000000"/>
                          </a:solidFill>
                          <a:latin typeface="+mn-lt"/>
                          <a:ea typeface="+mn-ea"/>
                          <a:cs typeface="+mn-cs"/>
                        </a:rPr>
                        <a:t>square kilometers (km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miles (mi</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
        <p:nvSpPr>
          <p:cNvPr id="5" name="Rectangle 4"/>
          <p:cNvSpPr/>
          <p:nvPr/>
        </p:nvSpPr>
        <p:spPr>
          <a:xfrm>
            <a:off x="4114800" y="3581400"/>
            <a:ext cx="936282"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i="0" u="none" strike="noStrike" kern="1200" cap="none" spc="0" normalizeH="0" baseline="0" noProof="0" dirty="0">
                <a:ln>
                  <a:noFill/>
                </a:ln>
                <a:solidFill>
                  <a:srgbClr val="366092"/>
                </a:solidFill>
                <a:effectLst/>
                <a:uLnTx/>
                <a:uFillTx/>
                <a:latin typeface="Calibri"/>
                <a:ea typeface="+mn-ea"/>
                <a:cs typeface="+mn-cs"/>
              </a:rPr>
              <a:t>Table 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Formula: Formulas for Area</a:t>
            </a:r>
            <a:endParaRPr lang="en-US" sz="3200" dirty="0">
              <a:solidFill>
                <a:schemeClr val="accent1"/>
              </a:solidFill>
            </a:endParaRPr>
          </a:p>
        </p:txBody>
      </p:sp>
      <p:sp>
        <p:nvSpPr>
          <p:cNvPr id="5" name="Content Placeholder 4"/>
          <p:cNvSpPr>
            <a:spLocks noGrp="1"/>
          </p:cNvSpPr>
          <p:nvPr>
            <p:ph idx="1"/>
          </p:nvPr>
        </p:nvSpPr>
        <p:spPr>
          <a:xfrm>
            <a:off x="457200" y="1320566"/>
            <a:ext cx="8229600" cy="4546834"/>
          </a:xfrm>
          <a:solidFill>
            <a:srgbClr val="FFFFCC"/>
          </a:solidFill>
          <a:ln w="28575">
            <a:solidFill>
              <a:srgbClr val="000000"/>
            </a:solidFill>
          </a:ln>
        </p:spPr>
        <p:txBody>
          <a:bodyPr>
            <a:normAutofit/>
          </a:bodyPr>
          <a:lstStyle/>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pPr marL="15875" indent="-15875" algn="ctr" eaLnBrk="0" hangingPunct="0"/>
            <a:endParaRPr lang="en-US" dirty="0">
              <a:solidFill>
                <a:srgbClr val="000000"/>
              </a:solidFill>
              <a:latin typeface="Calibri" pitchFamily="34" charset="0"/>
            </a:endParaRPr>
          </a:p>
        </p:txBody>
      </p:sp>
      <p:pic>
        <p:nvPicPr>
          <p:cNvPr id="2" name="Picture 1"/>
          <p:cNvPicPr>
            <a:picLocks noChangeAspect="1" noChangeArrowheads="1"/>
          </p:cNvPicPr>
          <p:nvPr/>
        </p:nvPicPr>
        <p:blipFill>
          <a:blip r:embed="rId2" cstate="print">
            <a:clrChange>
              <a:clrFrom>
                <a:srgbClr val="E6F4F1"/>
              </a:clrFrom>
              <a:clrTo>
                <a:srgbClr val="E6F4F1">
                  <a:alpha val="0"/>
                </a:srgbClr>
              </a:clrTo>
            </a:clrChange>
          </a:blip>
          <a:srcRect/>
          <a:stretch>
            <a:fillRect/>
          </a:stretch>
        </p:blipFill>
        <p:spPr bwMode="auto">
          <a:xfrm>
            <a:off x="1338541" y="1600200"/>
            <a:ext cx="6466917" cy="41148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5" name="Content Placeholder 4"/>
          <p:cNvSpPr>
            <a:spLocks noGrp="1"/>
          </p:cNvSpPr>
          <p:nvPr>
            <p:ph idx="1"/>
          </p:nvPr>
        </p:nvSpPr>
        <p:spPr>
          <a:xfrm>
            <a:off x="457200" y="1320566"/>
            <a:ext cx="8229600" cy="1498834"/>
          </a:xfrm>
          <a:solidFill>
            <a:srgbClr val="FFFFCC"/>
          </a:solidFill>
          <a:ln w="28575">
            <a:solidFill>
              <a:srgbClr val="000000"/>
            </a:solidFill>
          </a:ln>
        </p:spPr>
        <p:txBody>
          <a:bodyPr>
            <a:normAutofit/>
          </a:bodyPr>
          <a:lstStyle/>
          <a:p>
            <a:r>
              <a:rPr lang="en-US" dirty="0">
                <a:solidFill>
                  <a:srgbClr val="000000"/>
                </a:solidFill>
              </a:rPr>
              <a:t>The letter </a:t>
            </a:r>
            <a:r>
              <a:rPr lang="en-US" i="1" dirty="0">
                <a:solidFill>
                  <a:srgbClr val="000000"/>
                </a:solidFill>
              </a:rPr>
              <a:t>h</a:t>
            </a:r>
            <a:r>
              <a:rPr lang="en-US" dirty="0">
                <a:solidFill>
                  <a:srgbClr val="000000"/>
                </a:solidFill>
              </a:rPr>
              <a:t> is used to represent the</a:t>
            </a:r>
            <a:r>
              <a:rPr lang="en-US" b="1" dirty="0">
                <a:solidFill>
                  <a:srgbClr val="000000"/>
                </a:solidFill>
              </a:rPr>
              <a:t> height</a:t>
            </a:r>
            <a:r>
              <a:rPr lang="en-US" dirty="0">
                <a:solidFill>
                  <a:srgbClr val="000000"/>
                </a:solidFill>
              </a:rPr>
              <a:t> of the figure. The height is also called the </a:t>
            </a:r>
            <a:r>
              <a:rPr lang="en-US" b="1" dirty="0">
                <a:solidFill>
                  <a:srgbClr val="000000"/>
                </a:solidFill>
              </a:rPr>
              <a:t>altitude</a:t>
            </a:r>
            <a:r>
              <a:rPr lang="en-US" dirty="0">
                <a:solidFill>
                  <a:srgbClr val="000000"/>
                </a:solidFill>
              </a:rPr>
              <a:t> and is perpendicular to the base.</a:t>
            </a:r>
            <a:endParaRPr lang="en-US" sz="2000" b="1" dirty="0">
              <a:solidFill>
                <a:srgbClr val="000000"/>
              </a:solidFill>
            </a:endParaRPr>
          </a:p>
          <a:p>
            <a:pPr marL="15875" indent="-15875" algn="ctr" eaLnBrk="0" hangingPunct="0"/>
            <a:endParaRPr lang="en-US" dirty="0">
              <a:solidFill>
                <a:srgbClr val="000000"/>
              </a:solidFill>
              <a:latin typeface="Calibri" pitchFamily="34" charset="0"/>
            </a:endParaRPr>
          </a:p>
        </p:txBody>
      </p:sp>
    </p:spTree>
    <p:extLst>
      <p:ext uri="{BB962C8B-B14F-4D97-AF65-F5344CB8AC3E}">
        <p14:creationId xmlns:p14="http://schemas.microsoft.com/office/powerpoint/2010/main" val="926853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4: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r>
              <a:rPr lang="en-US" i="0" dirty="0">
                <a:solidFill>
                  <a:schemeClr val="tx1"/>
                </a:solidFill>
              </a:rPr>
              <a:t>The area of the triangle is </a:t>
            </a:r>
            <a:r>
              <a:rPr lang="en-US" i="0" dirty="0">
                <a:solidFill>
                  <a:srgbClr val="FF0000"/>
                </a:solidFill>
              </a:rPr>
              <a:t>20 in.</a:t>
            </a:r>
            <a:r>
              <a:rPr lang="en-US" i="0" baseline="30000" dirty="0">
                <a:solidFill>
                  <a:srgbClr val="FF0000"/>
                </a:solidFill>
              </a:rPr>
              <a:t>2</a:t>
            </a:r>
            <a:endParaRPr lang="en-US" dirty="0">
              <a:solidFill>
                <a:srgbClr val="FF0000"/>
              </a:solidFill>
            </a:endParaRPr>
          </a:p>
        </p:txBody>
      </p:sp>
      <p:graphicFrame>
        <p:nvGraphicFramePr>
          <p:cNvPr id="1029" name="Object 5"/>
          <p:cNvGraphicFramePr>
            <a:graphicFrameLocks noChangeAspect="1"/>
          </p:cNvGraphicFramePr>
          <p:nvPr/>
        </p:nvGraphicFramePr>
        <p:xfrm>
          <a:off x="3657600" y="3581400"/>
          <a:ext cx="1206500" cy="838200"/>
        </p:xfrm>
        <a:graphic>
          <a:graphicData uri="http://schemas.openxmlformats.org/presentationml/2006/ole">
            <mc:AlternateContent xmlns:mc="http://schemas.openxmlformats.org/markup-compatibility/2006">
              <mc:Choice xmlns:v="urn:schemas-microsoft-com:vml" Requires="v">
                <p:oleObj name="Equation" r:id="rId2" imgW="1206500" imgH="838200" progId="Equation.DSMT4">
                  <p:embed/>
                </p:oleObj>
              </mc:Choice>
              <mc:Fallback>
                <p:oleObj name="Equation" r:id="rId2" imgW="1206500" imgH="838200" progId="Equation.DSMT4">
                  <p:embed/>
                  <p:pic>
                    <p:nvPicPr>
                      <p:cNvPr id="102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35814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653056" y="4419600"/>
          <a:ext cx="2463800" cy="838200"/>
        </p:xfrm>
        <a:graphic>
          <a:graphicData uri="http://schemas.openxmlformats.org/presentationml/2006/ole">
            <mc:AlternateContent xmlns:mc="http://schemas.openxmlformats.org/markup-compatibility/2006">
              <mc:Choice xmlns:v="urn:schemas-microsoft-com:vml" Requires="v">
                <p:oleObj name="Equation" r:id="rId4" imgW="2463480" imgH="838080" progId="Equation.DSMT4">
                  <p:embed/>
                </p:oleObj>
              </mc:Choice>
              <mc:Fallback>
                <p:oleObj name="Equation" r:id="rId4" imgW="2463480" imgH="838080" progId="Equation.DSMT4">
                  <p:embed/>
                  <p:pic>
                    <p:nvPicPr>
                      <p:cNvPr id="103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3056" y="4419600"/>
                        <a:ext cx="246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72200" y="4610100"/>
          <a:ext cx="1206500" cy="381000"/>
        </p:xfrm>
        <a:graphic>
          <a:graphicData uri="http://schemas.openxmlformats.org/presentationml/2006/ole">
            <mc:AlternateContent xmlns:mc="http://schemas.openxmlformats.org/markup-compatibility/2006">
              <mc:Choice xmlns:v="urn:schemas-microsoft-com:vml" Requires="v">
                <p:oleObj name="Equation" r:id="rId6" imgW="1206500" imgH="381000" progId="Equation.DSMT4">
                  <p:embed/>
                </p:oleObj>
              </mc:Choice>
              <mc:Fallback>
                <p:oleObj name="Equation" r:id="rId6" imgW="1206500" imgH="381000" progId="Equation.DSMT4">
                  <p:embed/>
                  <p:pic>
                    <p:nvPicPr>
                      <p:cNvPr id="1031"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72200" y="4610100"/>
                        <a:ext cx="1206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Calculating the Area of a Circle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097280"/>
                <a:ext cx="8229600" cy="4846320"/>
              </a:xfrm>
            </p:spPr>
            <p:txBody>
              <a:bodyPr>
                <a:normAutofit lnSpcReduction="10000"/>
              </a:bodyPr>
              <a:lstStyle/>
              <a:p>
                <a:r>
                  <a:rPr lang="en-US" dirty="0"/>
                  <a:t>Calculate the area of a circle with a radius of 9 ft. Use </a:t>
                </a:r>
                <a14:m>
                  <m:oMath xmlns:m="http://schemas.openxmlformats.org/officeDocument/2006/math">
                    <m:r>
                      <a:rPr lang="en-US" i="1">
                        <a:latin typeface="Cambria Math" panose="02040503050406030204" pitchFamily="18" charset="0"/>
                        <a:ea typeface="Cambria Math" panose="02040503050406030204" pitchFamily="18" charset="0"/>
                      </a:rPr>
                      <m:t>𝜋</m:t>
                    </m:r>
                    <m:r>
                      <a:rPr lang="en-US" i="1">
                        <a:latin typeface="Cambria Math" panose="02040503050406030204" pitchFamily="18" charset="0"/>
                        <a:ea typeface="Cambria Math" panose="02040503050406030204" pitchFamily="18" charset="0"/>
                      </a:rPr>
                      <m:t>≈3.14</m:t>
                    </m:r>
                  </m:oMath>
                </a14:m>
                <a:r>
                  <a:rPr lang="en-US" dirty="0"/>
                  <a:t>.</a:t>
                </a:r>
              </a:p>
              <a:p>
                <a:r>
                  <a:rPr lang="en-US" b="1" dirty="0"/>
                  <a:t>Solution</a:t>
                </a:r>
                <a:r>
                  <a:rPr lang="en-US" dirty="0"/>
                  <a:t>			</a:t>
                </a:r>
              </a:p>
              <a:p>
                <a:r>
                  <a:rPr lang="en-US" dirty="0"/>
                  <a:t>Using the formula for area:</a:t>
                </a:r>
              </a:p>
              <a:p>
                <a:endParaRPr lang="en-US" dirty="0"/>
              </a:p>
              <a:p>
                <a:endParaRPr lang="en-US" dirty="0"/>
              </a:p>
              <a:p>
                <a:endParaRPr lang="en-US" dirty="0"/>
              </a:p>
              <a:p>
                <a:endParaRPr lang="en-US" dirty="0"/>
              </a:p>
              <a:p>
                <a:endParaRPr lang="en-US" dirty="0"/>
              </a:p>
              <a:p>
                <a:r>
                  <a:rPr lang="en-US" dirty="0"/>
                  <a:t>The area is </a:t>
                </a:r>
                <a:r>
                  <a:rPr lang="en-US" dirty="0">
                    <a:solidFill>
                      <a:srgbClr val="FF0000"/>
                    </a:solidFill>
                  </a:rPr>
                  <a:t>254.34 ft</a:t>
                </a:r>
                <a:r>
                  <a:rPr lang="en-US" baseline="30000" dirty="0">
                    <a:solidFill>
                      <a:srgbClr val="FF0000"/>
                    </a:solidFill>
                  </a:rPr>
                  <a:t>2</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097280"/>
                <a:ext cx="8229600" cy="4846320"/>
              </a:xfrm>
              <a:blipFill>
                <a:blip r:embed="rId2"/>
                <a:stretch>
                  <a:fillRect l="-1481" t="-2013"/>
                </a:stretch>
              </a:blipFill>
            </p:spPr>
            <p:txBody>
              <a:bodyPr/>
              <a:lstStyle/>
              <a:p>
                <a:r>
                  <a:rPr lang="en-US">
                    <a:noFill/>
                  </a:rPr>
                  <a:t> </a:t>
                </a:r>
              </a:p>
            </p:txBody>
          </p:sp>
        </mc:Fallback>
      </mc:AlternateContent>
      <p:pic>
        <p:nvPicPr>
          <p:cNvPr id="4" name="Picture 2"/>
          <p:cNvPicPr>
            <a:picLocks noChangeAspect="1" noChangeArrowheads="1"/>
          </p:cNvPicPr>
          <p:nvPr/>
        </p:nvPicPr>
        <p:blipFill>
          <a:blip r:embed="rId3" cstate="print"/>
          <a:srcRect/>
          <a:stretch>
            <a:fillRect/>
          </a:stretch>
        </p:blipFill>
        <p:spPr bwMode="auto">
          <a:xfrm>
            <a:off x="5566298" y="1847850"/>
            <a:ext cx="2381250" cy="2400300"/>
          </a:xfrm>
          <a:prstGeom prst="rect">
            <a:avLst/>
          </a:prstGeom>
          <a:noFill/>
          <a:ln w="9525">
            <a:noFill/>
            <a:miter lim="800000"/>
            <a:headEnd/>
            <a:tailEnd/>
          </a:ln>
        </p:spPr>
      </p:pic>
      <p:graphicFrame>
        <p:nvGraphicFramePr>
          <p:cNvPr id="28674" name="Object 2"/>
          <p:cNvGraphicFramePr>
            <a:graphicFrameLocks noChangeAspect="1"/>
          </p:cNvGraphicFramePr>
          <p:nvPr>
            <p:extLst>
              <p:ext uri="{D42A27DB-BD31-4B8C-83A1-F6EECF244321}">
                <p14:modId xmlns:p14="http://schemas.microsoft.com/office/powerpoint/2010/main" val="4051212186"/>
              </p:ext>
            </p:extLst>
          </p:nvPr>
        </p:nvGraphicFramePr>
        <p:xfrm>
          <a:off x="2314575" y="2819400"/>
          <a:ext cx="1066800" cy="381000"/>
        </p:xfrm>
        <a:graphic>
          <a:graphicData uri="http://schemas.openxmlformats.org/presentationml/2006/ole">
            <mc:AlternateContent xmlns:mc="http://schemas.openxmlformats.org/markup-compatibility/2006">
              <mc:Choice xmlns:v="urn:schemas-microsoft-com:vml" Requires="v">
                <p:oleObj name="Equation" r:id="rId4" imgW="1066680" imgH="380880" progId="Equation.DSMT4">
                  <p:embed/>
                </p:oleObj>
              </mc:Choice>
              <mc:Fallback>
                <p:oleObj name="Equation" r:id="rId4" imgW="1066680" imgH="380880" progId="Equation.DSMT4">
                  <p:embed/>
                  <p:pic>
                    <p:nvPicPr>
                      <p:cNvPr id="28674" name="Object 2"/>
                      <p:cNvPicPr>
                        <a:picLocks noChangeAspect="1" noChangeArrowheads="1"/>
                      </p:cNvPicPr>
                      <p:nvPr/>
                    </p:nvPicPr>
                    <p:blipFill>
                      <a:blip r:embed="rId5"/>
                      <a:srcRect/>
                      <a:stretch>
                        <a:fillRect/>
                      </a:stretch>
                    </p:blipFill>
                    <p:spPr bwMode="auto">
                      <a:xfrm>
                        <a:off x="2314575" y="28194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3610653541"/>
              </p:ext>
            </p:extLst>
          </p:nvPr>
        </p:nvGraphicFramePr>
        <p:xfrm>
          <a:off x="2298700" y="3403600"/>
          <a:ext cx="2273300" cy="558800"/>
        </p:xfrm>
        <a:graphic>
          <a:graphicData uri="http://schemas.openxmlformats.org/presentationml/2006/ole">
            <mc:AlternateContent xmlns:mc="http://schemas.openxmlformats.org/markup-compatibility/2006">
              <mc:Choice xmlns:v="urn:schemas-microsoft-com:vml" Requires="v">
                <p:oleObj name="Equation" r:id="rId6" imgW="2273040" imgH="558720" progId="Equation.DSMT4">
                  <p:embed/>
                </p:oleObj>
              </mc:Choice>
              <mc:Fallback>
                <p:oleObj name="Equation" r:id="rId6" imgW="2273040" imgH="558720" progId="Equation.DSMT4">
                  <p:embed/>
                  <p:pic>
                    <p:nvPicPr>
                      <p:cNvPr id="2867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8700" y="3403600"/>
                        <a:ext cx="22733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extLst>
              <p:ext uri="{D42A27DB-BD31-4B8C-83A1-F6EECF244321}">
                <p14:modId xmlns:p14="http://schemas.microsoft.com/office/powerpoint/2010/main" val="649801926"/>
              </p:ext>
            </p:extLst>
          </p:nvPr>
        </p:nvGraphicFramePr>
        <p:xfrm>
          <a:off x="2587625" y="4089400"/>
          <a:ext cx="1917700" cy="482600"/>
        </p:xfrm>
        <a:graphic>
          <a:graphicData uri="http://schemas.openxmlformats.org/presentationml/2006/ole">
            <mc:AlternateContent xmlns:mc="http://schemas.openxmlformats.org/markup-compatibility/2006">
              <mc:Choice xmlns:v="urn:schemas-microsoft-com:vml" Requires="v">
                <p:oleObj name="Equation" r:id="rId8" imgW="1917360" imgH="482400" progId="Equation.DSMT4">
                  <p:embed/>
                </p:oleObj>
              </mc:Choice>
              <mc:Fallback>
                <p:oleObj name="Equation" r:id="rId8" imgW="1917360" imgH="482400" progId="Equation.DSMT4">
                  <p:embed/>
                  <p:pic>
                    <p:nvPicPr>
                      <p:cNvPr id="28676"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87625" y="4089400"/>
                        <a:ext cx="1917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7" name="Object 5"/>
          <p:cNvGraphicFramePr>
            <a:graphicFrameLocks noChangeAspect="1"/>
          </p:cNvGraphicFramePr>
          <p:nvPr>
            <p:extLst>
              <p:ext uri="{D42A27DB-BD31-4B8C-83A1-F6EECF244321}">
                <p14:modId xmlns:p14="http://schemas.microsoft.com/office/powerpoint/2010/main" val="983678901"/>
              </p:ext>
            </p:extLst>
          </p:nvPr>
        </p:nvGraphicFramePr>
        <p:xfrm>
          <a:off x="2609850" y="4699000"/>
          <a:ext cx="1765300" cy="482600"/>
        </p:xfrm>
        <a:graphic>
          <a:graphicData uri="http://schemas.openxmlformats.org/presentationml/2006/ole">
            <mc:AlternateContent xmlns:mc="http://schemas.openxmlformats.org/markup-compatibility/2006">
              <mc:Choice xmlns:v="urn:schemas-microsoft-com:vml" Requires="v">
                <p:oleObj name="Equation" r:id="rId10" imgW="1765080" imgH="482400" progId="Equation.DSMT4">
                  <p:embed/>
                </p:oleObj>
              </mc:Choice>
              <mc:Fallback>
                <p:oleObj name="Equation" r:id="rId10" imgW="1765080" imgH="482400" progId="Equation.DSMT4">
                  <p:embed/>
                  <p:pic>
                    <p:nvPicPr>
                      <p:cNvPr id="28677"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09850" y="4699000"/>
                        <a:ext cx="1765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6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a:t>
            </a:r>
            <a:endParaRPr lang="en-US" sz="3200" dirty="0">
              <a:solidFill>
                <a:schemeClr val="accent1"/>
              </a:solidFill>
            </a:endParaRPr>
          </a:p>
        </p:txBody>
      </p:sp>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ft </a:t>
            </a:r>
            <a:r>
              <a:rPr lang="en-US" i="0" dirty="0">
                <a:solidFill>
                  <a:schemeClr val="tx1"/>
                </a:solidFill>
              </a:rPr>
              <a:t>on each side.</a:t>
            </a:r>
          </a:p>
          <a:p>
            <a:pPr marL="514350" indent="-514350">
              <a:buFont typeface="+mj-lt"/>
              <a:buAutoNum type="alphaLcPeriod"/>
              <a:tabLst>
                <a:tab pos="520700" algn="l"/>
              </a:tabLst>
            </a:pPr>
            <a:r>
              <a:rPr lang="en-US" i="0" dirty="0">
                <a:solidFill>
                  <a:schemeClr val="tx1"/>
                </a:solidFill>
              </a:rPr>
              <a:t>What is the perimeter of the infield?</a:t>
            </a:r>
          </a:p>
          <a:p>
            <a:pPr marL="514350" indent="-514350">
              <a:buFont typeface="+mj-lt"/>
              <a:buAutoNum type="alphaLcPeriod" startAt="2"/>
              <a:tabLst>
                <a:tab pos="520700" algn="l"/>
              </a:tabLst>
            </a:pPr>
            <a:r>
              <a:rPr lang="en-US" i="0" dirty="0">
                <a:solidFill>
                  <a:schemeClr val="tx1"/>
                </a:solidFill>
              </a:rPr>
              <a:t>What is the area of the infield?</a:t>
            </a:r>
            <a:endParaRPr lang="en-US" dirty="0">
              <a:solidFill>
                <a:schemeClr val="tx1"/>
              </a:solidFill>
            </a:endParaRPr>
          </a:p>
        </p:txBody>
      </p:sp>
      <p:pic>
        <p:nvPicPr>
          <p:cNvPr id="4" name="Picture 24"/>
          <p:cNvPicPr>
            <a:picLocks noChangeAspect="1" noChangeArrowheads="1"/>
          </p:cNvPicPr>
          <p:nvPr/>
        </p:nvPicPr>
        <p:blipFill>
          <a:blip r:embed="rId2" cstate="print"/>
          <a:srcRect/>
          <a:stretch>
            <a:fillRect/>
          </a:stretch>
        </p:blipFill>
        <p:spPr bwMode="auto">
          <a:xfrm>
            <a:off x="5562600" y="3016534"/>
            <a:ext cx="3027605" cy="282576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 (cont.)</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a:t>
            </a:r>
          </a:p>
          <a:p>
            <a:pPr marL="514350" indent="-514350">
              <a:buFont typeface="+mj-lt"/>
              <a:buAutoNum type="alphaLcPeriod"/>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514350" indent="-514350">
              <a:buFont typeface="+mj-lt"/>
              <a:buAutoNum type="alphaLcPeriod" startAt="2"/>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spcBef>
                <a:spcPts val="1800"/>
              </a:spcBef>
              <a:buFont typeface="Courier New" pitchFamily="49" charset="0"/>
              <a:buNone/>
            </a:pPr>
            <a:r>
              <a:rPr lang="en-US" i="0" dirty="0">
                <a:solidFill>
                  <a:schemeClr val="tx1"/>
                </a:solidFill>
              </a:rPr>
              <a:t>The perimeter of the infield is </a:t>
            </a:r>
            <a:r>
              <a:rPr lang="en-US" i="0" dirty="0">
                <a:solidFill>
                  <a:srgbClr val="FF0008"/>
                </a:solidFill>
              </a:rPr>
              <a:t>360 ft</a:t>
            </a:r>
            <a:r>
              <a:rPr lang="en-US" i="0" dirty="0">
                <a:solidFill>
                  <a:schemeClr val="tx1"/>
                </a:solidFill>
              </a:rPr>
              <a:t> and the area is	   .</a:t>
            </a:r>
            <a:endParaRPr lang="en-US" dirty="0">
              <a:solidFill>
                <a:schemeClr val="tx1"/>
              </a:solidFill>
            </a:endParaRPr>
          </a:p>
        </p:txBody>
      </p:sp>
      <p:graphicFrame>
        <p:nvGraphicFramePr>
          <p:cNvPr id="7172" name="Object 4"/>
          <p:cNvGraphicFramePr>
            <a:graphicFrameLocks noChangeAspect="1"/>
          </p:cNvGraphicFramePr>
          <p:nvPr/>
        </p:nvGraphicFramePr>
        <p:xfrm>
          <a:off x="990600" y="1955800"/>
          <a:ext cx="901700" cy="292100"/>
        </p:xfrm>
        <a:graphic>
          <a:graphicData uri="http://schemas.openxmlformats.org/presentationml/2006/ole">
            <mc:AlternateContent xmlns:mc="http://schemas.openxmlformats.org/markup-compatibility/2006">
              <mc:Choice xmlns:v="urn:schemas-microsoft-com:vml" Requires="v">
                <p:oleObj name="Equation" r:id="rId2" imgW="901309" imgH="291973" progId="Equation.DSMT4">
                  <p:embed/>
                </p:oleObj>
              </mc:Choice>
              <mc:Fallback>
                <p:oleObj name="Equation" r:id="rId2" imgW="901309" imgH="291973" progId="Equation.DSMT4">
                  <p:embed/>
                  <p:pic>
                    <p:nvPicPr>
                      <p:cNvPr id="717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9558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003067" y="2381250"/>
          <a:ext cx="1524000" cy="406400"/>
        </p:xfrm>
        <a:graphic>
          <a:graphicData uri="http://schemas.openxmlformats.org/presentationml/2006/ole">
            <mc:AlternateContent xmlns:mc="http://schemas.openxmlformats.org/markup-compatibility/2006">
              <mc:Choice xmlns:v="urn:schemas-microsoft-com:vml" Requires="v">
                <p:oleObj name="Equation" r:id="rId4" imgW="1523880" imgH="406080" progId="Equation.DSMT4">
                  <p:embed/>
                </p:oleObj>
              </mc:Choice>
              <mc:Fallback>
                <p:oleObj name="Equation" r:id="rId4" imgW="1523880" imgH="406080" progId="Equation.DSMT4">
                  <p:embed/>
                  <p:pic>
                    <p:nvPicPr>
                      <p:cNvPr id="7174"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3067" y="2381250"/>
                        <a:ext cx="1524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594878" y="2378978"/>
          <a:ext cx="1155700" cy="317500"/>
        </p:xfrm>
        <a:graphic>
          <a:graphicData uri="http://schemas.openxmlformats.org/presentationml/2006/ole">
            <mc:AlternateContent xmlns:mc="http://schemas.openxmlformats.org/markup-compatibility/2006">
              <mc:Choice xmlns:v="urn:schemas-microsoft-com:vml" Requires="v">
                <p:oleObj name="Equation" r:id="rId6" imgW="1155199" imgH="317362" progId="Equation.DSMT4">
                  <p:embed/>
                </p:oleObj>
              </mc:Choice>
              <mc:Fallback>
                <p:oleObj name="Equation" r:id="rId6" imgW="1155199" imgH="317362" progId="Equation.DSMT4">
                  <p:embed/>
                  <p:pic>
                    <p:nvPicPr>
                      <p:cNvPr id="7175"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4878" y="2378978"/>
                        <a:ext cx="1155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028700" y="3365500"/>
          <a:ext cx="850900" cy="381000"/>
        </p:xfrm>
        <a:graphic>
          <a:graphicData uri="http://schemas.openxmlformats.org/presentationml/2006/ole">
            <mc:AlternateContent xmlns:mc="http://schemas.openxmlformats.org/markup-compatibility/2006">
              <mc:Choice xmlns:v="urn:schemas-microsoft-com:vml" Requires="v">
                <p:oleObj name="Equation" r:id="rId8" imgW="850531" imgH="380835" progId="Equation.DSMT4">
                  <p:embed/>
                </p:oleObj>
              </mc:Choice>
              <mc:Fallback>
                <p:oleObj name="Equation" r:id="rId8" imgW="850531" imgH="380835" progId="Equation.DSMT4">
                  <p:embed/>
                  <p:pic>
                    <p:nvPicPr>
                      <p:cNvPr id="7176"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8700" y="3365500"/>
                        <a:ext cx="85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047750" y="3873500"/>
          <a:ext cx="1549400" cy="558800"/>
        </p:xfrm>
        <a:graphic>
          <a:graphicData uri="http://schemas.openxmlformats.org/presentationml/2006/ole">
            <mc:AlternateContent xmlns:mc="http://schemas.openxmlformats.org/markup-compatibility/2006">
              <mc:Choice xmlns:v="urn:schemas-microsoft-com:vml" Requires="v">
                <p:oleObj name="Equation" r:id="rId10" imgW="1549080" imgH="558720" progId="Equation.DSMT4">
                  <p:embed/>
                </p:oleObj>
              </mc:Choice>
              <mc:Fallback>
                <p:oleObj name="Equation" r:id="rId10" imgW="1549080" imgH="558720" progId="Equation.DSMT4">
                  <p:embed/>
                  <p:pic>
                    <p:nvPicPr>
                      <p:cNvPr id="7177"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47750" y="3873500"/>
                        <a:ext cx="1549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667000" y="3910668"/>
          <a:ext cx="1447800" cy="381000"/>
        </p:xfrm>
        <a:graphic>
          <a:graphicData uri="http://schemas.openxmlformats.org/presentationml/2006/ole">
            <mc:AlternateContent xmlns:mc="http://schemas.openxmlformats.org/markup-compatibility/2006">
              <mc:Choice xmlns:v="urn:schemas-microsoft-com:vml" Requires="v">
                <p:oleObj name="Equation" r:id="rId12" imgW="1447800" imgH="381000" progId="Equation.DSMT4">
                  <p:embed/>
                </p:oleObj>
              </mc:Choice>
              <mc:Fallback>
                <p:oleObj name="Equation" r:id="rId12" imgW="1447800" imgH="381000" progId="Equation.DSMT4">
                  <p:embed/>
                  <p:pic>
                    <p:nvPicPr>
                      <p:cNvPr id="7178"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67000" y="3910668"/>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533400" y="4970477"/>
          <a:ext cx="1168400" cy="381000"/>
        </p:xfrm>
        <a:graphic>
          <a:graphicData uri="http://schemas.openxmlformats.org/presentationml/2006/ole">
            <mc:AlternateContent xmlns:mc="http://schemas.openxmlformats.org/markup-compatibility/2006">
              <mc:Choice xmlns:v="urn:schemas-microsoft-com:vml" Requires="v">
                <p:oleObj name="Equation" r:id="rId14" imgW="1168200" imgH="380880" progId="Equation.DSMT4">
                  <p:embed/>
                </p:oleObj>
              </mc:Choice>
              <mc:Fallback>
                <p:oleObj name="Equation" r:id="rId14" imgW="1168200" imgH="380880" progId="Equation.DSMT4">
                  <p:embed/>
                  <p:pic>
                    <p:nvPicPr>
                      <p:cNvPr id="7191" name="Object 2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4970477"/>
                        <a:ext cx="116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1">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Units of Volume</a:t>
            </a:r>
          </a:p>
        </p:txBody>
      </p:sp>
      <p:graphicFrame>
        <p:nvGraphicFramePr>
          <p:cNvPr id="4" name="Content Placeholder 3"/>
          <p:cNvGraphicFramePr>
            <a:graphicFrameLocks noGrp="1"/>
          </p:cNvGraphicFramePr>
          <p:nvPr>
            <p:ph idx="1"/>
          </p:nvPr>
        </p:nvGraphicFramePr>
        <p:xfrm>
          <a:off x="1143000" y="1488440"/>
          <a:ext cx="6860540" cy="148336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gridCol w="3507740">
                  <a:extLst>
                    <a:ext uri="{9D8B030D-6E8A-4147-A177-3AD203B41FA5}">
                      <a16:colId xmlns:a16="http://schemas.microsoft.com/office/drawing/2014/main" val="20001"/>
                    </a:ext>
                  </a:extLst>
                </a:gridCol>
              </a:tblGrid>
              <a:tr h="370840">
                <a:tc>
                  <a:txBody>
                    <a:bodyPr/>
                    <a:lstStyle/>
                    <a:p>
                      <a:pPr algn="ctr">
                        <a:tabLst>
                          <a:tab pos="914400" algn="l"/>
                          <a:tab pos="3598863" algn="l"/>
                        </a:tabLst>
                      </a:pPr>
                      <a:r>
                        <a:rPr lang="en-US" sz="1800" b="1" kern="1200" baseline="0" dirty="0">
                          <a:solidFill>
                            <a:schemeClr val="lt1"/>
                          </a:solidFill>
                          <a:latin typeface="+mn-lt"/>
                          <a:ea typeface="+mn-ea"/>
                          <a:cs typeface="+mn-cs"/>
                        </a:rPr>
                        <a:t>From the Metric System </a:t>
                      </a:r>
                      <a:endParaRPr lang="en-US" dirty="0"/>
                    </a:p>
                  </a:txBody>
                  <a:tcPr/>
                </a:tc>
                <a:tc>
                  <a:txBody>
                    <a:bodyPr/>
                    <a:lstStyle/>
                    <a:p>
                      <a:pPr algn="ctr"/>
                      <a:r>
                        <a:rPr lang="en-US" sz="1800" b="1" kern="1200" baseline="0" dirty="0">
                          <a:solidFill>
                            <a:schemeClr val="lt1"/>
                          </a:solidFill>
                          <a:latin typeface="+mn-lt"/>
                          <a:ea typeface="+mn-ea"/>
                          <a:cs typeface="+mn-cs"/>
                        </a:rPr>
                        <a:t>From the US Customary System</a:t>
                      </a:r>
                      <a:endParaRPr lang="en-US" dirty="0"/>
                    </a:p>
                  </a:txBody>
                  <a:tcPr/>
                </a:tc>
                <a:extLst>
                  <a:ext uri="{0D108BD9-81ED-4DB2-BD59-A6C34878D82A}">
                    <a16:rowId xmlns:a16="http://schemas.microsoft.com/office/drawing/2014/main" val="10000"/>
                  </a:ext>
                </a:extLst>
              </a:tr>
              <a:tr h="370840">
                <a:tc>
                  <a:txBody>
                    <a:bodyPr/>
                    <a:lstStyle/>
                    <a:p>
                      <a:pPr algn="ctr"/>
                      <a:r>
                        <a:rPr lang="en-US" sz="1800" kern="1200" baseline="0" dirty="0">
                          <a:solidFill>
                            <a:srgbClr val="000000"/>
                          </a:solidFill>
                          <a:latin typeface="+mn-lt"/>
                          <a:ea typeface="+mn-ea"/>
                          <a:cs typeface="+mn-cs"/>
                        </a:rPr>
                        <a:t>cubic millimeters (mm</a:t>
                      </a:r>
                      <a:r>
                        <a:rPr lang="en-US" sz="1800" kern="1200" baseline="30000" dirty="0">
                          <a:solidFill>
                            <a:srgbClr val="000000"/>
                          </a:solidFill>
                          <a:latin typeface="+mn-lt"/>
                          <a:ea typeface="+mn-ea"/>
                          <a:cs typeface="+mn-cs"/>
                        </a:rPr>
                        <a:t>3</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pPr algn="ctr"/>
                      <a:r>
                        <a:rPr lang="en-US" sz="1800" kern="1200" baseline="0" dirty="0">
                          <a:solidFill>
                            <a:srgbClr val="000000"/>
                          </a:solidFill>
                          <a:latin typeface="+mn-lt"/>
                          <a:ea typeface="+mn-ea"/>
                          <a:cs typeface="+mn-cs"/>
                        </a:rPr>
                        <a:t>cubic inches (in.</a:t>
                      </a:r>
                      <a:r>
                        <a:rPr lang="en-US" sz="1800" kern="1200" baseline="30000" dirty="0">
                          <a:solidFill>
                            <a:srgbClr val="000000"/>
                          </a:solidFill>
                          <a:latin typeface="+mn-lt"/>
                          <a:ea typeface="+mn-ea"/>
                          <a:cs typeface="+mn-cs"/>
                        </a:rPr>
                        <a:t>3</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pPr algn="ctr"/>
                      <a:r>
                        <a:rPr lang="en-US" sz="1800" kern="1200" baseline="0" dirty="0">
                          <a:solidFill>
                            <a:srgbClr val="000000"/>
                          </a:solidFill>
                          <a:latin typeface="+mn-lt"/>
                          <a:ea typeface="+mn-ea"/>
                          <a:cs typeface="+mn-cs"/>
                        </a:rPr>
                        <a:t>cubic centimeters (cm</a:t>
                      </a:r>
                      <a:r>
                        <a:rPr lang="en-US" sz="1800" kern="1200" baseline="30000" dirty="0">
                          <a:solidFill>
                            <a:srgbClr val="000000"/>
                          </a:solidFill>
                          <a:latin typeface="+mn-lt"/>
                          <a:ea typeface="+mn-ea"/>
                          <a:cs typeface="+mn-cs"/>
                        </a:rPr>
                        <a:t>3</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pPr algn="ctr"/>
                      <a:r>
                        <a:rPr lang="en-US" sz="1800" kern="1200" baseline="0" dirty="0">
                          <a:solidFill>
                            <a:srgbClr val="000000"/>
                          </a:solidFill>
                          <a:latin typeface="+mn-lt"/>
                          <a:ea typeface="+mn-ea"/>
                          <a:cs typeface="+mn-cs"/>
                        </a:rPr>
                        <a:t>cubic feet (ft</a:t>
                      </a:r>
                      <a:r>
                        <a:rPr lang="en-US" sz="1800" kern="1200" baseline="30000" dirty="0">
                          <a:solidFill>
                            <a:srgbClr val="000000"/>
                          </a:solidFill>
                          <a:latin typeface="+mn-lt"/>
                          <a:ea typeface="+mn-ea"/>
                          <a:cs typeface="+mn-cs"/>
                        </a:rPr>
                        <a:t>3</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pPr algn="ctr"/>
                      <a:r>
                        <a:rPr lang="en-US" sz="1800" kern="1200" baseline="0" dirty="0">
                          <a:solidFill>
                            <a:srgbClr val="000000"/>
                          </a:solidFill>
                          <a:latin typeface="+mn-lt"/>
                          <a:ea typeface="+mn-ea"/>
                          <a:cs typeface="+mn-cs"/>
                        </a:rPr>
                        <a:t>cubic meters (m</a:t>
                      </a:r>
                      <a:r>
                        <a:rPr lang="en-US" sz="1800" kern="1200" baseline="30000" dirty="0">
                          <a:solidFill>
                            <a:srgbClr val="000000"/>
                          </a:solidFill>
                          <a:latin typeface="+mn-lt"/>
                          <a:ea typeface="+mn-ea"/>
                          <a:cs typeface="+mn-cs"/>
                        </a:rPr>
                        <a:t>3</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pPr algn="ctr"/>
                      <a:r>
                        <a:rPr lang="en-US" sz="1800" kern="1200" baseline="0" dirty="0">
                          <a:solidFill>
                            <a:srgbClr val="000000"/>
                          </a:solidFill>
                          <a:latin typeface="+mn-lt"/>
                          <a:ea typeface="+mn-ea"/>
                          <a:cs typeface="+mn-cs"/>
                        </a:rPr>
                        <a:t>cubic yards (yd</a:t>
                      </a:r>
                      <a:r>
                        <a:rPr lang="en-US" sz="1800" kern="1200" baseline="30000" dirty="0">
                          <a:solidFill>
                            <a:srgbClr val="000000"/>
                          </a:solidFill>
                          <a:latin typeface="+mn-lt"/>
                          <a:ea typeface="+mn-ea"/>
                          <a:cs typeface="+mn-cs"/>
                        </a:rPr>
                        <a:t>3</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3"/>
                  </a:ext>
                </a:extLst>
              </a:tr>
            </a:tbl>
          </a:graphicData>
        </a:graphic>
      </p:graphicFrame>
      <p:sp>
        <p:nvSpPr>
          <p:cNvPr id="3" name="TextBox 2">
            <a:extLst>
              <a:ext uri="{FF2B5EF4-FFF2-40B4-BE49-F238E27FC236}">
                <a16:creationId xmlns:a16="http://schemas.microsoft.com/office/drawing/2014/main" id="{60A5C955-BD9E-8701-8CA9-AF14F7C12001}"/>
              </a:ext>
            </a:extLst>
          </p:cNvPr>
          <p:cNvSpPr txBox="1"/>
          <p:nvPr/>
        </p:nvSpPr>
        <p:spPr>
          <a:xfrm>
            <a:off x="4142084" y="3223111"/>
            <a:ext cx="849528"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66092"/>
                </a:solidFill>
                <a:effectLst/>
                <a:uLnTx/>
                <a:uFillTx/>
                <a:latin typeface="Calibri"/>
                <a:ea typeface="+mn-ea"/>
                <a:cs typeface="+mn-cs"/>
              </a:rPr>
              <a:t>Table 3</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Polygon</a:t>
            </a:r>
          </a:p>
        </p:txBody>
      </p:sp>
      <p:sp>
        <p:nvSpPr>
          <p:cNvPr id="6147" name="TextBox 3"/>
          <p:cNvSpPr>
            <a:spLocks noGrp="1" noChangeArrowheads="1"/>
          </p:cNvSpPr>
          <p:nvPr>
            <p:ph idx="1"/>
          </p:nvPr>
        </p:nvSpPr>
        <p:spPr>
          <a:xfrm>
            <a:off x="457200" y="1280160"/>
            <a:ext cx="8229600" cy="2419124"/>
          </a:xfrm>
          <a:prstGeom prst="rect">
            <a:avLst/>
          </a:prstGeom>
          <a:solidFill>
            <a:srgbClr val="FFFFCC"/>
          </a:solidFill>
          <a:ln w="28575">
            <a:solidFill>
              <a:srgbClr val="000000"/>
            </a:solidFill>
          </a:ln>
        </p:spPr>
        <p:txBody>
          <a:bodyPr>
            <a:spAutoFit/>
          </a:bodyPr>
          <a:lstStyle/>
          <a:p>
            <a:pPr marL="15875" indent="-15875" eaLnBrk="0" hangingPunct="0"/>
            <a:r>
              <a:rPr lang="en-US" dirty="0">
                <a:solidFill>
                  <a:srgbClr val="000000"/>
                </a:solidFill>
                <a:latin typeface="Calibri" pitchFamily="34" charset="0"/>
              </a:rPr>
              <a:t>A </a:t>
            </a:r>
            <a:r>
              <a:rPr lang="en-US" b="1" dirty="0">
                <a:solidFill>
                  <a:srgbClr val="C00000"/>
                </a:solidFill>
                <a:latin typeface="Calibri" pitchFamily="34" charset="0"/>
              </a:rPr>
              <a:t>polygon</a:t>
            </a:r>
            <a:r>
              <a:rPr lang="en-US" dirty="0">
                <a:solidFill>
                  <a:srgbClr val="000000"/>
                </a:solidFill>
                <a:latin typeface="Calibri" pitchFamily="34" charset="0"/>
              </a:rPr>
              <a:t> is a closed plane figure, with three or more sides, in which each side is a line segment.</a:t>
            </a:r>
          </a:p>
          <a:p>
            <a:pPr marL="15875" indent="-15875" eaLnBrk="0" hangingPunct="0"/>
            <a:r>
              <a:rPr lang="en-US" dirty="0">
                <a:solidFill>
                  <a:srgbClr val="000000"/>
                </a:solidFill>
                <a:latin typeface="Calibri" pitchFamily="34" charset="0"/>
              </a:rPr>
              <a:t>Each point where two sides meet is called a </a:t>
            </a:r>
            <a:r>
              <a:rPr lang="en-US" b="1" dirty="0">
                <a:solidFill>
                  <a:srgbClr val="C00000"/>
                </a:solidFill>
                <a:latin typeface="Calibri" pitchFamily="34" charset="0"/>
              </a:rPr>
              <a:t>vertex</a:t>
            </a:r>
            <a:r>
              <a:rPr lang="en-US" dirty="0">
                <a:solidFill>
                  <a:srgbClr val="000000"/>
                </a:solidFill>
                <a:latin typeface="Calibri" pitchFamily="34" charset="0"/>
              </a:rPr>
              <a:t>.</a:t>
            </a:r>
          </a:p>
          <a:p>
            <a:pPr marL="15875" indent="-15875" eaLnBrk="0" hangingPunct="0"/>
            <a:r>
              <a:rPr lang="en-US" b="1" dirty="0">
                <a:solidFill>
                  <a:srgbClr val="000000"/>
                </a:solidFill>
                <a:latin typeface="Calibri" pitchFamily="34" charset="0"/>
              </a:rPr>
              <a:t>Note:</a:t>
            </a:r>
            <a:r>
              <a:rPr lang="en-US" dirty="0">
                <a:solidFill>
                  <a:srgbClr val="000000"/>
                </a:solidFill>
                <a:latin typeface="Calibri" pitchFamily="34" charset="0"/>
              </a:rPr>
              <a:t>	A </a:t>
            </a:r>
            <a:r>
              <a:rPr lang="en-US" b="1" dirty="0">
                <a:solidFill>
                  <a:srgbClr val="C00000"/>
                </a:solidFill>
                <a:latin typeface="Calibri" pitchFamily="34" charset="0"/>
              </a:rPr>
              <a:t>closed figure </a:t>
            </a:r>
            <a:r>
              <a:rPr lang="en-US" dirty="0">
                <a:solidFill>
                  <a:srgbClr val="000000"/>
                </a:solidFill>
                <a:latin typeface="Calibri" pitchFamily="34" charset="0"/>
              </a:rPr>
              <a:t>begins and ends at the same 	point.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Formula: Formulas for Volume</a:t>
            </a:r>
            <a:endParaRPr lang="en-US" sz="3200" dirty="0">
              <a:solidFill>
                <a:schemeClr val="accent1"/>
              </a:solidFill>
            </a:endParaRPr>
          </a:p>
        </p:txBody>
      </p:sp>
      <p:sp>
        <p:nvSpPr>
          <p:cNvPr id="6147" name="Rectangle 3"/>
          <p:cNvSpPr>
            <a:spLocks noGrp="1"/>
          </p:cNvSpPr>
          <p:nvPr>
            <p:ph idx="1"/>
          </p:nvPr>
        </p:nvSpPr>
        <p:spPr>
          <a:xfrm>
            <a:off x="457200" y="1280160"/>
            <a:ext cx="8229600" cy="4206240"/>
          </a:xfrm>
          <a:prstGeom prst="rect">
            <a:avLst/>
          </a:prstGeom>
          <a:solidFill>
            <a:srgbClr val="FFFFCC"/>
          </a:solidFill>
          <a:ln w="28575">
            <a:solidFill>
              <a:srgbClr val="000000"/>
            </a:solidFill>
          </a:ln>
        </p:spPr>
        <p:txBody>
          <a:bodyPr>
            <a:normAutofit/>
          </a:bodyPr>
          <a:lstStyle/>
          <a:p>
            <a:pPr marL="0" indent="0" algn="ctr" eaLnBrk="0" hangingPunct="0"/>
            <a:endParaRPr lang="en-US" b="1" dirty="0">
              <a:solidFill>
                <a:srgbClr val="000000"/>
              </a:solidFill>
              <a:latin typeface="Calibri" pitchFamily="34" charset="0"/>
            </a:endParaRPr>
          </a:p>
          <a:p>
            <a:pPr marL="0" indent="0" algn="ctr" eaLnBrk="0" hangingPunct="0"/>
            <a:endParaRPr lang="en-US" b="1" dirty="0">
              <a:solidFill>
                <a:srgbClr val="000000"/>
              </a:solidFill>
              <a:latin typeface="Calibri" pitchFamily="34" charset="0"/>
            </a:endParaRPr>
          </a:p>
        </p:txBody>
      </p:sp>
      <p:pic>
        <p:nvPicPr>
          <p:cNvPr id="14337" name="Picture 1"/>
          <p:cNvPicPr>
            <a:picLocks noChangeAspect="1" noChangeArrowheads="1"/>
          </p:cNvPicPr>
          <p:nvPr/>
        </p:nvPicPr>
        <p:blipFill>
          <a:blip r:embed="rId2" cstate="print">
            <a:clrChange>
              <a:clrFrom>
                <a:srgbClr val="E6F4F1"/>
              </a:clrFrom>
              <a:clrTo>
                <a:srgbClr val="E6F4F1">
                  <a:alpha val="0"/>
                </a:srgbClr>
              </a:clrTo>
            </a:clrChange>
          </a:blip>
          <a:srcRect/>
          <a:stretch>
            <a:fillRect/>
          </a:stretch>
        </p:blipFill>
        <p:spPr bwMode="auto">
          <a:xfrm>
            <a:off x="1755513" y="1457922"/>
            <a:ext cx="5632973" cy="3850716"/>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rPr>
              <a:t>Example 7: </a:t>
            </a:r>
            <a:r>
              <a:rPr lang="en-US" dirty="0"/>
              <a:t>Calculating the Volume of a Rectangular Solid</a:t>
            </a:r>
            <a:endParaRPr lang="en-US" sz="3200" dirty="0">
              <a:solidFill>
                <a:schemeClr val="accent1"/>
              </a:solidFill>
            </a:endParaRPr>
          </a:p>
        </p:txBody>
      </p:sp>
      <p:sp>
        <p:nvSpPr>
          <p:cNvPr id="8195" name="Rectangle 3"/>
          <p:cNvSpPr>
            <a:spLocks noGrp="1"/>
          </p:cNvSpPr>
          <p:nvPr>
            <p:ph idx="1"/>
          </p:nvPr>
        </p:nvSpPr>
        <p:spPr>
          <a:prstGeom prst="rect">
            <a:avLst/>
          </a:prstGeom>
        </p:spPr>
        <p:txBody>
          <a:bodyPr>
            <a:normAutofit/>
          </a:bodyPr>
          <a:lstStyle/>
          <a:p>
            <a:r>
              <a:rPr lang="en-US" dirty="0">
                <a:solidFill>
                  <a:schemeClr val="tx1"/>
                </a:solidFill>
              </a:rPr>
              <a:t>Calculate the volume of a rectangular solid with length </a:t>
            </a:r>
            <a:r>
              <a:rPr lang="en-US" dirty="0">
                <a:solidFill>
                  <a:srgbClr val="0000FF"/>
                </a:solidFill>
              </a:rPr>
              <a:t>8 in.</a:t>
            </a:r>
            <a:r>
              <a:rPr lang="en-US" dirty="0">
                <a:solidFill>
                  <a:schemeClr val="tx1"/>
                </a:solidFill>
              </a:rPr>
              <a:t>,</a:t>
            </a:r>
            <a:r>
              <a:rPr lang="en-US" dirty="0">
                <a:solidFill>
                  <a:srgbClr val="0000FF"/>
                </a:solidFill>
              </a:rPr>
              <a:t> </a:t>
            </a:r>
            <a:r>
              <a:rPr lang="en-US" dirty="0">
                <a:solidFill>
                  <a:schemeClr val="tx1"/>
                </a:solidFill>
              </a:rPr>
              <a:t>width </a:t>
            </a:r>
            <a:r>
              <a:rPr lang="en-US" dirty="0">
                <a:solidFill>
                  <a:srgbClr val="0000FF"/>
                </a:solidFill>
              </a:rPr>
              <a:t>4 in.</a:t>
            </a:r>
            <a:r>
              <a:rPr lang="en-US" dirty="0">
                <a:solidFill>
                  <a:schemeClr val="tx1"/>
                </a:solidFill>
              </a:rPr>
              <a:t>, and height </a:t>
            </a:r>
            <a:r>
              <a:rPr lang="en-US" dirty="0">
                <a:solidFill>
                  <a:srgbClr val="0000FF"/>
                </a:solidFill>
              </a:rPr>
              <a:t>12 in.</a:t>
            </a:r>
            <a:endParaRPr lang="en-US" dirty="0">
              <a:solidFill>
                <a:schemeClr val="tx1"/>
              </a:solidFill>
            </a:endParaRPr>
          </a:p>
          <a:p>
            <a:pPr>
              <a:buFont typeface="Courier New" pitchFamily="49" charset="0"/>
              <a:buNone/>
            </a:pPr>
            <a:r>
              <a:rPr lang="en-US" sz="2800" b="1" i="0" dirty="0">
                <a:solidFill>
                  <a:schemeClr val="tx1"/>
                </a:solidFill>
              </a:rPr>
              <a:t>Solution</a:t>
            </a:r>
          </a:p>
          <a:p>
            <a:r>
              <a:rPr lang="en-US" dirty="0"/>
              <a:t>Using the formula for the volume of a </a:t>
            </a:r>
            <a:br>
              <a:rPr lang="en-US" dirty="0"/>
            </a:br>
            <a:r>
              <a:rPr lang="en-US" dirty="0"/>
              <a:t>rectangular solid, we have the following.</a:t>
            </a:r>
          </a:p>
          <a:p>
            <a:endParaRPr lang="en-US" sz="3700" b="1" i="0" dirty="0">
              <a:solidFill>
                <a:schemeClr val="tx1"/>
              </a:solidFill>
            </a:endParaRPr>
          </a:p>
          <a:p>
            <a:endParaRPr lang="en-US" sz="3700" b="1" dirty="0">
              <a:solidFill>
                <a:schemeClr val="tx1"/>
              </a:solidFill>
            </a:endParaRPr>
          </a:p>
          <a:p>
            <a:r>
              <a:rPr lang="en-US" dirty="0"/>
              <a:t>The volume of the rectangular solid is</a:t>
            </a:r>
            <a:endParaRPr lang="en-US" sz="2800" b="1" i="0" dirty="0">
              <a:solidFill>
                <a:schemeClr val="tx1"/>
              </a:solidFill>
            </a:endParaRPr>
          </a:p>
          <a:p>
            <a:pPr>
              <a:buFont typeface="Courier New" pitchFamily="49" charset="0"/>
              <a:buNone/>
            </a:pPr>
            <a:endParaRPr lang="en-US" sz="2800" b="1" i="0" dirty="0">
              <a:solidFill>
                <a:schemeClr val="tx1"/>
              </a:solidFill>
            </a:endParaRPr>
          </a:p>
        </p:txBody>
      </p:sp>
      <p:graphicFrame>
        <p:nvGraphicFramePr>
          <p:cNvPr id="1028" name="Object 4"/>
          <p:cNvGraphicFramePr>
            <a:graphicFrameLocks noChangeAspect="1"/>
          </p:cNvGraphicFramePr>
          <p:nvPr/>
        </p:nvGraphicFramePr>
        <p:xfrm>
          <a:off x="1333500" y="3800679"/>
          <a:ext cx="1104900" cy="292100"/>
        </p:xfrm>
        <a:graphic>
          <a:graphicData uri="http://schemas.openxmlformats.org/presentationml/2006/ole">
            <mc:AlternateContent xmlns:mc="http://schemas.openxmlformats.org/markup-compatibility/2006">
              <mc:Choice xmlns:v="urn:schemas-microsoft-com:vml" Requires="v">
                <p:oleObj name="Equation" r:id="rId2" imgW="1104900" imgH="292100" progId="Equation.DSMT4">
                  <p:embed/>
                </p:oleObj>
              </mc:Choice>
              <mc:Fallback>
                <p:oleObj name="Equation" r:id="rId2" imgW="1104900" imgH="292100" progId="Equation.DSMT4">
                  <p:embed/>
                  <p:pic>
                    <p:nvPicPr>
                      <p:cNvPr id="1028"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3500" y="3800679"/>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338044" y="4232246"/>
          <a:ext cx="2806700" cy="381000"/>
        </p:xfrm>
        <a:graphic>
          <a:graphicData uri="http://schemas.openxmlformats.org/presentationml/2006/ole">
            <mc:AlternateContent xmlns:mc="http://schemas.openxmlformats.org/markup-compatibility/2006">
              <mc:Choice xmlns:v="urn:schemas-microsoft-com:vml" Requires="v">
                <p:oleObj name="Equation" r:id="rId4" imgW="2806560" imgH="380880" progId="Equation.DSMT4">
                  <p:embed/>
                </p:oleObj>
              </mc:Choice>
              <mc:Fallback>
                <p:oleObj name="Equation" r:id="rId4" imgW="2806560" imgH="380880" progId="Equation.DSMT4">
                  <p:embed/>
                  <p:pic>
                    <p:nvPicPr>
                      <p:cNvPr id="103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8044" y="4232246"/>
                        <a:ext cx="280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600200" y="4622334"/>
          <a:ext cx="1371600" cy="381000"/>
        </p:xfrm>
        <a:graphic>
          <a:graphicData uri="http://schemas.openxmlformats.org/presentationml/2006/ole">
            <mc:AlternateContent xmlns:mc="http://schemas.openxmlformats.org/markup-compatibility/2006">
              <mc:Choice xmlns:v="urn:schemas-microsoft-com:vml" Requires="v">
                <p:oleObj name="Equation" r:id="rId6" imgW="1371600" imgH="381000" progId="Equation.DSMT4">
                  <p:embed/>
                </p:oleObj>
              </mc:Choice>
              <mc:Fallback>
                <p:oleObj name="Equation" r:id="rId6" imgW="1371600" imgH="381000" progId="Equation.DSMT4">
                  <p:embed/>
                  <p:pic>
                    <p:nvPicPr>
                      <p:cNvPr id="1031"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4622334"/>
                        <a:ext cx="1371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6" name="Object 32"/>
          <p:cNvGraphicFramePr>
            <a:graphicFrameLocks noChangeAspect="1"/>
          </p:cNvGraphicFramePr>
          <p:nvPr/>
        </p:nvGraphicFramePr>
        <p:xfrm>
          <a:off x="6019567" y="5069747"/>
          <a:ext cx="1092200" cy="381000"/>
        </p:xfrm>
        <a:graphic>
          <a:graphicData uri="http://schemas.openxmlformats.org/presentationml/2006/ole">
            <mc:AlternateContent xmlns:mc="http://schemas.openxmlformats.org/markup-compatibility/2006">
              <mc:Choice xmlns:v="urn:schemas-microsoft-com:vml" Requires="v">
                <p:oleObj name="Equation" r:id="rId8" imgW="1091880" imgH="380880" progId="Equation.DSMT4">
                  <p:embed/>
                </p:oleObj>
              </mc:Choice>
              <mc:Fallback>
                <p:oleObj name="Equation" r:id="rId8" imgW="1091880" imgH="380880" progId="Equation.DSMT4">
                  <p:embed/>
                  <p:pic>
                    <p:nvPicPr>
                      <p:cNvPr id="1056" name="Object 3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19567" y="5069747"/>
                        <a:ext cx="109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8" name="Picture 1"/>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6629400" y="2209800"/>
            <a:ext cx="1981200" cy="212675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8: Calculating the Volume of a Sphere</a:t>
            </a:r>
          </a:p>
        </p:txBody>
      </p:sp>
      <mc:AlternateContent xmlns:mc="http://schemas.openxmlformats.org/markup-compatibility/2006" xmlns:a14="http://schemas.microsoft.com/office/drawing/2010/main">
        <mc:Choice Requires="a14">
          <p:sp>
            <p:nvSpPr>
              <p:cNvPr id="10243" name="Rectangle 3"/>
              <p:cNvSpPr>
                <a:spLocks noGrp="1"/>
              </p:cNvSpPr>
              <p:nvPr>
                <p:ph idx="1"/>
              </p:nvPr>
            </p:nvSpPr>
            <p:spPr>
              <a:xfrm>
                <a:off x="457200" y="1280160"/>
                <a:ext cx="8229600" cy="4776692"/>
              </a:xfrm>
              <a:prstGeom prst="rect">
                <a:avLst/>
              </a:prstGeom>
            </p:spPr>
            <p:txBody>
              <a:bodyPr>
                <a:spAutoFit/>
              </a:bodyPr>
              <a:lstStyle/>
              <a:p>
                <a:pPr marL="4763" indent="-4763"/>
                <a:r>
                  <a:rPr lang="en-US" dirty="0">
                    <a:solidFill>
                      <a:schemeClr val="tx1"/>
                    </a:solidFill>
                  </a:rPr>
                  <a:t>Calculate the volume of a sphere with radius </a:t>
                </a:r>
                <a:r>
                  <a:rPr lang="en-US" dirty="0">
                    <a:solidFill>
                      <a:srgbClr val="0000FF"/>
                    </a:solidFill>
                  </a:rPr>
                  <a:t>9 cm</a:t>
                </a:r>
                <a:r>
                  <a:rPr lang="en-US" dirty="0">
                    <a:solidFill>
                      <a:schemeClr val="tx1"/>
                    </a:solidFill>
                  </a:rPr>
                  <a:t>. </a:t>
                </a:r>
                <a:br>
                  <a:rPr lang="en-US" dirty="0">
                    <a:solidFill>
                      <a:schemeClr val="tx1"/>
                    </a:solidFill>
                  </a:rPr>
                </a:br>
                <a:r>
                  <a:rPr lang="en-US" dirty="0"/>
                  <a:t> Use </a:t>
                </a:r>
                <a14:m>
                  <m:oMath xmlns:m="http://schemas.openxmlformats.org/officeDocument/2006/math">
                    <m:r>
                      <a:rPr lang="en-US" i="1">
                        <a:latin typeface="Cambria Math" panose="02040503050406030204" pitchFamily="18" charset="0"/>
                        <a:ea typeface="Cambria Math" panose="02040503050406030204" pitchFamily="18" charset="0"/>
                      </a:rPr>
                      <m:t>𝜋</m:t>
                    </m:r>
                    <m:r>
                      <a:rPr lang="en-US" i="1">
                        <a:latin typeface="Cambria Math" panose="02040503050406030204" pitchFamily="18" charset="0"/>
                        <a:ea typeface="Cambria Math" panose="02040503050406030204" pitchFamily="18" charset="0"/>
                      </a:rPr>
                      <m:t>≈3.14</m:t>
                    </m:r>
                  </m:oMath>
                </a14:m>
                <a:r>
                  <a:rPr lang="en-US" dirty="0"/>
                  <a:t>.</a:t>
                </a:r>
                <a:endParaRPr lang="en-US" dirty="0">
                  <a:solidFill>
                    <a:schemeClr val="tx1"/>
                  </a:solidFill>
                </a:endParaRPr>
              </a:p>
              <a:p>
                <a:pPr marL="4763" indent="-4763">
                  <a:buFont typeface="Courier New" pitchFamily="49" charset="0"/>
                  <a:buNone/>
                </a:pPr>
                <a:r>
                  <a:rPr lang="en-US" sz="2800" b="1" i="0" dirty="0">
                    <a:solidFill>
                      <a:schemeClr val="tx1"/>
                    </a:solidFill>
                  </a:rPr>
                  <a:t>Solution</a:t>
                </a:r>
              </a:p>
              <a:p>
                <a:pPr marL="4763" indent="-4763"/>
                <a:r>
                  <a:rPr lang="en-US" sz="2800" i="0" dirty="0">
                    <a:solidFill>
                      <a:schemeClr val="tx1"/>
                    </a:solidFill>
                  </a:rPr>
                  <a:t>Using the formula for the volume of </a:t>
                </a:r>
                <a:br>
                  <a:rPr lang="en-US" sz="2800" i="0" dirty="0">
                    <a:solidFill>
                      <a:schemeClr val="tx1"/>
                    </a:solidFill>
                  </a:rPr>
                </a:br>
                <a:r>
                  <a:rPr lang="en-US" sz="2800" i="0" dirty="0">
                    <a:solidFill>
                      <a:schemeClr val="tx1"/>
                    </a:solidFill>
                  </a:rPr>
                  <a:t>a </a:t>
                </a:r>
                <a:r>
                  <a:rPr lang="en-US" dirty="0">
                    <a:solidFill>
                      <a:schemeClr val="tx1"/>
                    </a:solidFill>
                  </a:rPr>
                  <a:t>sphere, we have the following.</a:t>
                </a:r>
                <a:endParaRPr lang="en-US" sz="2800" i="0" dirty="0">
                  <a:solidFill>
                    <a:schemeClr val="tx1"/>
                  </a:solidFill>
                </a:endParaRPr>
              </a:p>
              <a:p>
                <a:pPr marL="4763" indent="-4763">
                  <a:buFont typeface="Courier New" pitchFamily="49" charset="0"/>
                  <a:buNone/>
                </a:pPr>
                <a:endParaRPr lang="en-US" sz="2800" i="0" dirty="0">
                  <a:solidFill>
                    <a:schemeClr val="tx1"/>
                  </a:solidFill>
                </a:endParaRPr>
              </a:p>
              <a:p>
                <a:pPr marL="4763" indent="-4763">
                  <a:lnSpc>
                    <a:spcPct val="150000"/>
                  </a:lnSpc>
                  <a:buFont typeface="Courier New" pitchFamily="49" charset="0"/>
                  <a:buNone/>
                </a:pPr>
                <a:endParaRPr lang="en-US" sz="2800" b="1" i="0" dirty="0">
                  <a:solidFill>
                    <a:schemeClr val="tx1"/>
                  </a:solidFill>
                </a:endParaRPr>
              </a:p>
              <a:p>
                <a:pPr marL="4763" indent="-4763">
                  <a:buFont typeface="Courier New" pitchFamily="49" charset="0"/>
                  <a:buNone/>
                </a:pPr>
                <a:endParaRPr lang="en-US" sz="3300" b="1" i="0" dirty="0">
                  <a:solidFill>
                    <a:schemeClr val="tx1"/>
                  </a:solidFill>
                </a:endParaRPr>
              </a:p>
              <a:p>
                <a:pPr marL="4763" indent="-4763">
                  <a:buFont typeface="Courier New" pitchFamily="49" charset="0"/>
                  <a:buNone/>
                </a:pPr>
                <a:r>
                  <a:rPr lang="en-US" sz="2800" i="0" dirty="0">
                    <a:solidFill>
                      <a:schemeClr val="tx1"/>
                    </a:solidFill>
                  </a:rPr>
                  <a:t>The volume of the sphere is		     .</a:t>
                </a:r>
              </a:p>
            </p:txBody>
          </p:sp>
        </mc:Choice>
        <mc:Fallback xmlns="">
          <p:sp>
            <p:nvSpPr>
              <p:cNvPr id="10243" name="Rectangle 3"/>
              <p:cNvSpPr>
                <a:spLocks noGrp="1" noRot="1" noChangeAspect="1" noMove="1" noResize="1" noEditPoints="1" noAdjustHandles="1" noChangeArrowheads="1" noChangeShapeType="1" noTextEdit="1"/>
              </p:cNvSpPr>
              <p:nvPr>
                <p:ph idx="1"/>
              </p:nvPr>
            </p:nvSpPr>
            <p:spPr>
              <a:xfrm>
                <a:off x="457200" y="1280160"/>
                <a:ext cx="8229600" cy="4776692"/>
              </a:xfrm>
              <a:prstGeom prst="rect">
                <a:avLst/>
              </a:prstGeom>
              <a:blipFill>
                <a:blip r:embed="rId2"/>
                <a:stretch>
                  <a:fillRect l="-1481" t="-1148" b="-3061"/>
                </a:stretch>
              </a:blipFill>
            </p:spPr>
            <p:txBody>
              <a:bodyPr/>
              <a:lstStyle/>
              <a:p>
                <a:r>
                  <a:rPr lang="en-US">
                    <a:noFill/>
                  </a:rPr>
                  <a:t> </a:t>
                </a:r>
              </a:p>
            </p:txBody>
          </p:sp>
        </mc:Fallback>
      </mc:AlternateContent>
      <p:graphicFrame>
        <p:nvGraphicFramePr>
          <p:cNvPr id="2052" name="Object 4"/>
          <p:cNvGraphicFramePr>
            <a:graphicFrameLocks noChangeAspect="1"/>
          </p:cNvGraphicFramePr>
          <p:nvPr/>
        </p:nvGraphicFramePr>
        <p:xfrm>
          <a:off x="2305448" y="3505200"/>
          <a:ext cx="1346200" cy="838200"/>
        </p:xfrm>
        <a:graphic>
          <a:graphicData uri="http://schemas.openxmlformats.org/presentationml/2006/ole">
            <mc:AlternateContent xmlns:mc="http://schemas.openxmlformats.org/markup-compatibility/2006">
              <mc:Choice xmlns:v="urn:schemas-microsoft-com:vml" Requires="v">
                <p:oleObj name="Equation" r:id="rId3" imgW="1346040" imgH="838080" progId="Equation.DSMT4">
                  <p:embed/>
                </p:oleObj>
              </mc:Choice>
              <mc:Fallback>
                <p:oleObj name="Equation" r:id="rId3" imgW="1346040" imgH="838080" progId="Equation.DSMT4">
                  <p:embed/>
                  <p:pic>
                    <p:nvPicPr>
                      <p:cNvPr id="2052" name="Object 4"/>
                      <p:cNvPicPr>
                        <a:picLocks noChangeAspect="1" noChangeArrowheads="1"/>
                      </p:cNvPicPr>
                      <p:nvPr/>
                    </p:nvPicPr>
                    <p:blipFill>
                      <a:blip r:embed="rId4"/>
                      <a:srcRect/>
                      <a:stretch>
                        <a:fillRect/>
                      </a:stretch>
                    </p:blipFill>
                    <p:spPr bwMode="auto">
                      <a:xfrm>
                        <a:off x="2305448" y="35052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320926" y="4343400"/>
          <a:ext cx="2794000" cy="838200"/>
        </p:xfrm>
        <a:graphic>
          <a:graphicData uri="http://schemas.openxmlformats.org/presentationml/2006/ole">
            <mc:AlternateContent xmlns:mc="http://schemas.openxmlformats.org/markup-compatibility/2006">
              <mc:Choice xmlns:v="urn:schemas-microsoft-com:vml" Requires="v">
                <p:oleObj name="Equation" r:id="rId5" imgW="2793960" imgH="838080" progId="Equation.DSMT4">
                  <p:embed/>
                </p:oleObj>
              </mc:Choice>
              <mc:Fallback>
                <p:oleObj name="Equation" r:id="rId5" imgW="2793960" imgH="838080" progId="Equation.DSMT4">
                  <p:embed/>
                  <p:pic>
                    <p:nvPicPr>
                      <p:cNvPr id="2053"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0926" y="4343400"/>
                        <a:ext cx="279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75623" y="4326578"/>
          <a:ext cx="2641600" cy="838200"/>
        </p:xfrm>
        <a:graphic>
          <a:graphicData uri="http://schemas.openxmlformats.org/presentationml/2006/ole">
            <mc:AlternateContent xmlns:mc="http://schemas.openxmlformats.org/markup-compatibility/2006">
              <mc:Choice xmlns:v="urn:schemas-microsoft-com:vml" Requires="v">
                <p:oleObj name="Equation" r:id="rId7" imgW="2641320" imgH="838080" progId="Equation.DSMT4">
                  <p:embed/>
                </p:oleObj>
              </mc:Choice>
              <mc:Fallback>
                <p:oleObj name="Equation" r:id="rId7" imgW="2641320" imgH="838080" progId="Equation.DSMT4">
                  <p:embed/>
                  <p:pic>
                    <p:nvPicPr>
                      <p:cNvPr id="2054"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75623" y="4326578"/>
                        <a:ext cx="264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245530" y="5188521"/>
          <a:ext cx="2082800" cy="381000"/>
        </p:xfrm>
        <a:graphic>
          <a:graphicData uri="http://schemas.openxmlformats.org/presentationml/2006/ole">
            <mc:AlternateContent xmlns:mc="http://schemas.openxmlformats.org/markup-compatibility/2006">
              <mc:Choice xmlns:v="urn:schemas-microsoft-com:vml" Requires="v">
                <p:oleObj name="Equation" r:id="rId9" imgW="2082800" imgH="381000" progId="Equation.DSMT4">
                  <p:embed/>
                </p:oleObj>
              </mc:Choice>
              <mc:Fallback>
                <p:oleObj name="Equation" r:id="rId9" imgW="2082800" imgH="381000" progId="Equation.DSMT4">
                  <p:embed/>
                  <p:pic>
                    <p:nvPicPr>
                      <p:cNvPr id="2055"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45530" y="5188521"/>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72" name="Object 24"/>
          <p:cNvGraphicFramePr>
            <a:graphicFrameLocks noChangeAspect="1"/>
          </p:cNvGraphicFramePr>
          <p:nvPr/>
        </p:nvGraphicFramePr>
        <p:xfrm>
          <a:off x="4622334" y="5561901"/>
          <a:ext cx="1816100" cy="381000"/>
        </p:xfrm>
        <a:graphic>
          <a:graphicData uri="http://schemas.openxmlformats.org/presentationml/2006/ole">
            <mc:AlternateContent xmlns:mc="http://schemas.openxmlformats.org/markup-compatibility/2006">
              <mc:Choice xmlns:v="urn:schemas-microsoft-com:vml" Requires="v">
                <p:oleObj name="Equation" r:id="rId11" imgW="1815840" imgH="380880" progId="Equation.DSMT4">
                  <p:embed/>
                </p:oleObj>
              </mc:Choice>
              <mc:Fallback>
                <p:oleObj name="Equation" r:id="rId11" imgW="1815840" imgH="380880" progId="Equation.DSMT4">
                  <p:embed/>
                  <p:pic>
                    <p:nvPicPr>
                      <p:cNvPr id="2072" name="Object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22334" y="5561901"/>
                        <a:ext cx="1816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 name="Picture 1"/>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6096000" y="1952263"/>
            <a:ext cx="2575322" cy="20863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a:noFill/>
        </p:spPr>
        <p:txBody>
          <a:bodyPr/>
          <a:lstStyle/>
          <a:p>
            <a:r>
              <a:rPr lang="en-US" sz="3200" dirty="0">
                <a:solidFill>
                  <a:schemeClr val="accent1"/>
                </a:solidFill>
              </a:rPr>
              <a:t>Example 9: </a:t>
            </a:r>
            <a:r>
              <a:rPr lang="en-US" dirty="0"/>
              <a:t>Calculating the Volume of a Cone</a:t>
            </a:r>
            <a:endParaRPr lang="en-US" sz="3200" dirty="0">
              <a:solidFill>
                <a:schemeClr val="accent1"/>
              </a:solidFill>
            </a:endParaRPr>
          </a:p>
        </p:txBody>
      </p:sp>
      <mc:AlternateContent xmlns:mc="http://schemas.openxmlformats.org/markup-compatibility/2006" xmlns:a14="http://schemas.microsoft.com/office/drawing/2010/main">
        <mc:Choice Requires="a14">
          <p:sp>
            <p:nvSpPr>
              <p:cNvPr id="11267" name="Rectangle 3"/>
              <p:cNvSpPr>
                <a:spLocks noGrp="1"/>
              </p:cNvSpPr>
              <p:nvPr>
                <p:ph idx="1"/>
              </p:nvPr>
            </p:nvSpPr>
            <p:spPr>
              <a:xfrm>
                <a:off x="457200" y="1280160"/>
                <a:ext cx="8229600" cy="3961084"/>
              </a:xfrm>
              <a:prstGeom prst="rect">
                <a:avLst/>
              </a:prstGeom>
              <a:noFill/>
            </p:spPr>
            <p:txBody>
              <a:bodyPr>
                <a:spAutoFit/>
              </a:bodyPr>
              <a:lstStyle/>
              <a:p>
                <a:r>
                  <a:rPr lang="en-US" dirty="0"/>
                  <a:t>What is the volume of a cone with a height of </a:t>
                </a:r>
                <a:r>
                  <a:rPr lang="en-US" dirty="0">
                    <a:solidFill>
                      <a:srgbClr val="0000FF"/>
                    </a:solidFill>
                  </a:rPr>
                  <a:t>12 mm</a:t>
                </a:r>
                <a:r>
                  <a:rPr lang="en-US" dirty="0"/>
                  <a:t> and a circular base with a diameter of </a:t>
                </a:r>
                <a:r>
                  <a:rPr lang="en-US" dirty="0">
                    <a:solidFill>
                      <a:srgbClr val="0000FF"/>
                    </a:solidFill>
                  </a:rPr>
                  <a:t>8 mm</a:t>
                </a:r>
                <a:r>
                  <a:rPr lang="en-US" dirty="0"/>
                  <a:t>? </a:t>
                </a:r>
              </a:p>
              <a:p>
                <a:r>
                  <a:rPr lang="en-US" dirty="0"/>
                  <a:t>Use </a:t>
                </a:r>
                <a14:m>
                  <m:oMath xmlns:m="http://schemas.openxmlformats.org/officeDocument/2006/math">
                    <m:r>
                      <a:rPr lang="en-US" i="1">
                        <a:latin typeface="Cambria Math" panose="02040503050406030204" pitchFamily="18" charset="0"/>
                        <a:ea typeface="Cambria Math" panose="02040503050406030204" pitchFamily="18" charset="0"/>
                      </a:rPr>
                      <m:t>𝜋</m:t>
                    </m:r>
                    <m:r>
                      <a:rPr lang="en-US" i="1">
                        <a:latin typeface="Cambria Math" panose="02040503050406030204" pitchFamily="18" charset="0"/>
                        <a:ea typeface="Cambria Math" panose="02040503050406030204" pitchFamily="18" charset="0"/>
                      </a:rPr>
                      <m:t>≈3.14</m:t>
                    </m:r>
                  </m:oMath>
                </a14:m>
                <a:r>
                  <a:rPr lang="en-US" dirty="0"/>
                  <a:t>.</a:t>
                </a:r>
              </a:p>
              <a:p>
                <a:pPr>
                  <a:spcBef>
                    <a:spcPts val="600"/>
                  </a:spcBef>
                </a:pPr>
                <a:r>
                  <a:rPr lang="en-US" b="1" dirty="0">
                    <a:solidFill>
                      <a:schemeClr val="tx1"/>
                    </a:solidFill>
                  </a:rPr>
                  <a:t>Solution</a:t>
                </a:r>
                <a:endParaRPr lang="en-US" dirty="0">
                  <a:solidFill>
                    <a:schemeClr val="tx1"/>
                  </a:solidFill>
                </a:endParaRPr>
              </a:p>
              <a:p>
                <a:r>
                  <a:rPr lang="en-US" dirty="0">
                    <a:solidFill>
                      <a:schemeClr val="tx1"/>
                    </a:solidFill>
                  </a:rPr>
                  <a:t>We know the diameter of </a:t>
                </a:r>
                <a:r>
                  <a:rPr lang="en-US" dirty="0">
                    <a:solidFill>
                      <a:srgbClr val="0000FF"/>
                    </a:solidFill>
                  </a:rPr>
                  <a:t>8 mm, </a:t>
                </a:r>
                <a:r>
                  <a:rPr lang="en-US" dirty="0">
                    <a:solidFill>
                      <a:schemeClr val="tx1"/>
                    </a:solidFill>
                  </a:rPr>
                  <a:t>but we </a:t>
                </a:r>
                <a:br>
                  <a:rPr lang="en-US" dirty="0">
                    <a:solidFill>
                      <a:schemeClr val="tx1"/>
                    </a:solidFill>
                  </a:rPr>
                </a:br>
                <a:r>
                  <a:rPr lang="en-US" dirty="0">
                    <a:solidFill>
                      <a:schemeClr val="tx1"/>
                    </a:solidFill>
                  </a:rPr>
                  <a:t>need the radius.</a:t>
                </a:r>
              </a:p>
              <a:p>
                <a:r>
                  <a:rPr lang="en-US" dirty="0">
                    <a:solidFill>
                      <a:schemeClr val="tx1"/>
                    </a:solidFill>
                  </a:rPr>
                  <a:t>The radius is half of the diameter.  </a:t>
                </a:r>
              </a:p>
              <a:p>
                <a:endParaRPr lang="en-US" dirty="0">
                  <a:solidFill>
                    <a:schemeClr val="tx1"/>
                  </a:solidFill>
                </a:endParaRPr>
              </a:p>
            </p:txBody>
          </p:sp>
        </mc:Choice>
        <mc:Fallback xmlns="">
          <p:sp>
            <p:nvSpPr>
              <p:cNvPr id="11267" name="Rectangle 3"/>
              <p:cNvSpPr>
                <a:spLocks noGrp="1" noRot="1" noChangeAspect="1" noMove="1" noResize="1" noEditPoints="1" noAdjustHandles="1" noChangeArrowheads="1" noChangeShapeType="1" noTextEdit="1"/>
              </p:cNvSpPr>
              <p:nvPr>
                <p:ph idx="1"/>
              </p:nvPr>
            </p:nvSpPr>
            <p:spPr>
              <a:xfrm>
                <a:off x="457200" y="1280160"/>
                <a:ext cx="8229600" cy="3961084"/>
              </a:xfrm>
              <a:prstGeom prst="rect">
                <a:avLst/>
              </a:prstGeom>
              <a:blipFill>
                <a:blip r:embed="rId2"/>
                <a:stretch>
                  <a:fillRect l="-1481" t="-1385"/>
                </a:stretch>
              </a:blipFill>
            </p:spPr>
            <p:txBody>
              <a:bodyPr/>
              <a:lstStyle/>
              <a:p>
                <a:r>
                  <a:rPr lang="en-US">
                    <a:noFill/>
                  </a:rPr>
                  <a:t> </a:t>
                </a:r>
              </a:p>
            </p:txBody>
          </p:sp>
        </mc:Fallback>
      </mc:AlternateContent>
      <p:pic>
        <p:nvPicPr>
          <p:cNvPr id="13313"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553200" y="2302082"/>
            <a:ext cx="2209800" cy="2498518"/>
          </a:xfrm>
          <a:prstGeom prst="rect">
            <a:avLst/>
          </a:prstGeom>
          <a:noFill/>
          <a:ln w="9525">
            <a:noFill/>
            <a:miter lim="800000"/>
            <a:headEnd/>
            <a:tailEnd/>
          </a:ln>
        </p:spPr>
      </p:pic>
      <p:graphicFrame>
        <p:nvGraphicFramePr>
          <p:cNvPr id="12289" name="Object 1"/>
          <p:cNvGraphicFramePr>
            <a:graphicFrameLocks noChangeAspect="1"/>
          </p:cNvGraphicFramePr>
          <p:nvPr>
            <p:extLst>
              <p:ext uri="{D42A27DB-BD31-4B8C-83A1-F6EECF244321}">
                <p14:modId xmlns:p14="http://schemas.microsoft.com/office/powerpoint/2010/main" val="980829878"/>
              </p:ext>
            </p:extLst>
          </p:nvPr>
        </p:nvGraphicFramePr>
        <p:xfrm>
          <a:off x="1428750" y="4737100"/>
          <a:ext cx="2806700" cy="825500"/>
        </p:xfrm>
        <a:graphic>
          <a:graphicData uri="http://schemas.openxmlformats.org/presentationml/2006/ole">
            <mc:AlternateContent xmlns:mc="http://schemas.openxmlformats.org/markup-compatibility/2006">
              <mc:Choice xmlns:v="urn:schemas-microsoft-com:vml" Requires="v">
                <p:oleObj name="Equation" r:id="rId4" imgW="2806560" imgH="825480" progId="Equation.DSMT4">
                  <p:embed/>
                </p:oleObj>
              </mc:Choice>
              <mc:Fallback>
                <p:oleObj name="Equation" r:id="rId4" imgW="2806560" imgH="825480" progId="Equation.DSMT4">
                  <p:embed/>
                  <p:pic>
                    <p:nvPicPr>
                      <p:cNvPr id="12289" name="Object 1"/>
                      <p:cNvPicPr>
                        <a:picLocks noChangeAspect="1" noChangeArrowheads="1"/>
                      </p:cNvPicPr>
                      <p:nvPr/>
                    </p:nvPicPr>
                    <p:blipFill>
                      <a:blip r:embed="rId5"/>
                      <a:srcRect/>
                      <a:stretch>
                        <a:fillRect/>
                      </a:stretch>
                    </p:blipFill>
                    <p:spPr bwMode="auto">
                      <a:xfrm>
                        <a:off x="1428750" y="4737100"/>
                        <a:ext cx="2806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Calculating the Volume of a Cone (cont.)</a:t>
            </a:r>
            <a:endParaRPr lang="en-US" sz="3200" dirty="0">
              <a:solidFill>
                <a:schemeClr val="accent1"/>
              </a:solidFill>
            </a:endParaRPr>
          </a:p>
        </p:txBody>
      </p:sp>
      <p:sp>
        <p:nvSpPr>
          <p:cNvPr id="12291" name="Rectangle 3"/>
          <p:cNvSpPr>
            <a:spLocks noGrp="1"/>
          </p:cNvSpPr>
          <p:nvPr>
            <p:ph idx="1"/>
          </p:nvPr>
        </p:nvSpPr>
        <p:spPr>
          <a:xfrm>
            <a:off x="457200" y="1143000"/>
            <a:ext cx="8458200" cy="3961084"/>
          </a:xfrm>
          <a:prstGeom prst="rect">
            <a:avLst/>
          </a:prstGeom>
          <a:noFill/>
        </p:spPr>
        <p:txBody>
          <a:bodyPr wrap="square">
            <a:spAutoFit/>
          </a:bodyPr>
          <a:lstStyle/>
          <a:p>
            <a:pPr>
              <a:spcBef>
                <a:spcPts val="1800"/>
              </a:spcBef>
            </a:pPr>
            <a:r>
              <a:rPr lang="en-US" sz="2800" i="0" dirty="0">
                <a:solidFill>
                  <a:schemeClr val="tx1"/>
                </a:solidFill>
              </a:rPr>
              <a:t>So, applying the formula for the volume of a cone, </a:t>
            </a:r>
            <a:r>
              <a:rPr lang="en-US" dirty="0">
                <a:solidFill>
                  <a:schemeClr val="tx1"/>
                </a:solidFill>
              </a:rPr>
              <a:t>we have the following.</a:t>
            </a: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sz="1500" dirty="0">
              <a:solidFill>
                <a:schemeClr val="tx1"/>
              </a:solidFill>
            </a:endParaRPr>
          </a:p>
          <a:p>
            <a:pPr marL="0" indent="0">
              <a:buFont typeface="Courier New" pitchFamily="49" charset="0"/>
              <a:buNone/>
            </a:pPr>
            <a:endParaRPr lang="en-US" dirty="0">
              <a:solidFill>
                <a:schemeClr val="tx1"/>
              </a:solidFill>
            </a:endParaRPr>
          </a:p>
          <a:p>
            <a:pPr marL="0" indent="0">
              <a:spcBef>
                <a:spcPts val="1800"/>
              </a:spcBef>
              <a:buFont typeface="Courier New" pitchFamily="49" charset="0"/>
              <a:buNone/>
            </a:pPr>
            <a:r>
              <a:rPr lang="en-US" dirty="0">
                <a:solidFill>
                  <a:schemeClr val="tx1"/>
                </a:solidFill>
              </a:rPr>
              <a:t>The volume of the cone is </a:t>
            </a:r>
            <a:endParaRPr lang="en-US" sz="2800" i="0" dirty="0">
              <a:solidFill>
                <a:schemeClr val="tx1"/>
              </a:solidFill>
            </a:endParaRPr>
          </a:p>
        </p:txBody>
      </p:sp>
      <p:graphicFrame>
        <p:nvGraphicFramePr>
          <p:cNvPr id="3078" name="Object 6"/>
          <p:cNvGraphicFramePr>
            <a:graphicFrameLocks noChangeAspect="1"/>
          </p:cNvGraphicFramePr>
          <p:nvPr/>
        </p:nvGraphicFramePr>
        <p:xfrm>
          <a:off x="1562100" y="2057400"/>
          <a:ext cx="1498600" cy="838200"/>
        </p:xfrm>
        <a:graphic>
          <a:graphicData uri="http://schemas.openxmlformats.org/presentationml/2006/ole">
            <mc:AlternateContent xmlns:mc="http://schemas.openxmlformats.org/markup-compatibility/2006">
              <mc:Choice xmlns:v="urn:schemas-microsoft-com:vml" Requires="v">
                <p:oleObj name="Equation" r:id="rId2" imgW="1498320" imgH="838080" progId="Equation.DSMT4">
                  <p:embed/>
                </p:oleObj>
              </mc:Choice>
              <mc:Fallback>
                <p:oleObj name="Equation" r:id="rId2" imgW="1498320" imgH="838080" progId="Equation.DSMT4">
                  <p:embed/>
                  <p:pic>
                    <p:nvPicPr>
                      <p:cNvPr id="3078" name="Object 6"/>
                      <p:cNvPicPr>
                        <a:picLocks noChangeAspect="1" noChangeArrowheads="1"/>
                      </p:cNvPicPr>
                      <p:nvPr/>
                    </p:nvPicPr>
                    <p:blipFill>
                      <a:blip r:embed="rId3"/>
                      <a:srcRect/>
                      <a:stretch>
                        <a:fillRect/>
                      </a:stretch>
                    </p:blipFill>
                    <p:spPr bwMode="auto">
                      <a:xfrm>
                        <a:off x="1562100" y="20574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574800" y="2920767"/>
          <a:ext cx="4064000" cy="838200"/>
        </p:xfrm>
        <a:graphic>
          <a:graphicData uri="http://schemas.openxmlformats.org/presentationml/2006/ole">
            <mc:AlternateContent xmlns:mc="http://schemas.openxmlformats.org/markup-compatibility/2006">
              <mc:Choice xmlns:v="urn:schemas-microsoft-com:vml" Requires="v">
                <p:oleObj name="Equation" r:id="rId4" imgW="4063680" imgH="838080" progId="Equation.DSMT4">
                  <p:embed/>
                </p:oleObj>
              </mc:Choice>
              <mc:Fallback>
                <p:oleObj name="Equation" r:id="rId4" imgW="4063680" imgH="838080" progId="Equation.DSMT4">
                  <p:embed/>
                  <p:pic>
                    <p:nvPicPr>
                      <p:cNvPr id="3079"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4800" y="2920767"/>
                        <a:ext cx="406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1845578" y="3886200"/>
          <a:ext cx="2184400" cy="469900"/>
        </p:xfrm>
        <a:graphic>
          <a:graphicData uri="http://schemas.openxmlformats.org/presentationml/2006/ole">
            <mc:AlternateContent xmlns:mc="http://schemas.openxmlformats.org/markup-compatibility/2006">
              <mc:Choice xmlns:v="urn:schemas-microsoft-com:vml" Requires="v">
                <p:oleObj name="Equation" r:id="rId6" imgW="2184120" imgH="469800" progId="Equation.DSMT4">
                  <p:embed/>
                </p:oleObj>
              </mc:Choice>
              <mc:Fallback>
                <p:oleObj name="Equation" r:id="rId6" imgW="2184120" imgH="469800" progId="Equation.DSMT4">
                  <p:embed/>
                  <p:pic>
                    <p:nvPicPr>
                      <p:cNvPr id="308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45578" y="3886200"/>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4013433" y="3907522"/>
          <a:ext cx="2032000" cy="381000"/>
        </p:xfrm>
        <a:graphic>
          <a:graphicData uri="http://schemas.openxmlformats.org/presentationml/2006/ole">
            <mc:AlternateContent xmlns:mc="http://schemas.openxmlformats.org/markup-compatibility/2006">
              <mc:Choice xmlns:v="urn:schemas-microsoft-com:vml" Requires="v">
                <p:oleObj name="Equation" r:id="rId8" imgW="2031840" imgH="380880" progId="Equation.DSMT4">
                  <p:embed/>
                </p:oleObj>
              </mc:Choice>
              <mc:Fallback>
                <p:oleObj name="Equation" r:id="rId8" imgW="2031840" imgH="380880" progId="Equation.DSMT4">
                  <p:embed/>
                  <p:pic>
                    <p:nvPicPr>
                      <p:cNvPr id="3081"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13433" y="3907522"/>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7" name="Object 25"/>
          <p:cNvGraphicFramePr>
            <a:graphicFrameLocks noChangeAspect="1"/>
          </p:cNvGraphicFramePr>
          <p:nvPr/>
        </p:nvGraphicFramePr>
        <p:xfrm>
          <a:off x="4331399" y="4613945"/>
          <a:ext cx="1854200" cy="381000"/>
        </p:xfrm>
        <a:graphic>
          <a:graphicData uri="http://schemas.openxmlformats.org/presentationml/2006/ole">
            <mc:AlternateContent xmlns:mc="http://schemas.openxmlformats.org/markup-compatibility/2006">
              <mc:Choice xmlns:v="urn:schemas-microsoft-com:vml" Requires="v">
                <p:oleObj name="Equation" r:id="rId10" imgW="1854000" imgH="380880" progId="Equation.DSMT4">
                  <p:embed/>
                </p:oleObj>
              </mc:Choice>
              <mc:Fallback>
                <p:oleObj name="Equation" r:id="rId10" imgW="1854000" imgH="380880" progId="Equation.DSMT4">
                  <p:embed/>
                  <p:pic>
                    <p:nvPicPr>
                      <p:cNvPr id="3097" name="Object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1399" y="4613945"/>
                        <a:ext cx="1854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1">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Circles</a:t>
            </a:r>
            <a:endParaRPr lang="en-US" sz="3200" dirty="0">
              <a:solidFill>
                <a:schemeClr val="accent1"/>
              </a:solidFill>
            </a:endParaRPr>
          </a:p>
        </p:txBody>
      </p:sp>
      <p:sp>
        <p:nvSpPr>
          <p:cNvPr id="7171" name="TextBox 3"/>
          <p:cNvSpPr>
            <a:spLocks noGrp="1" noChangeArrowheads="1"/>
          </p:cNvSpPr>
          <p:nvPr>
            <p:ph idx="1"/>
          </p:nvPr>
        </p:nvSpPr>
        <p:spPr>
          <a:xfrm>
            <a:off x="457200" y="1097280"/>
            <a:ext cx="8229600" cy="4846320"/>
          </a:xfrm>
          <a:prstGeom prst="rect">
            <a:avLst/>
          </a:prstGeom>
          <a:solidFill>
            <a:srgbClr val="FFFFCC"/>
          </a:solidFill>
          <a:ln w="28575">
            <a:solidFill>
              <a:srgbClr val="000000"/>
            </a:solidFill>
          </a:ln>
        </p:spPr>
        <p:txBody>
          <a:bodyPr>
            <a:noAutofit/>
          </a:bodyPr>
          <a:lstStyle/>
          <a:p>
            <a:r>
              <a:rPr lang="en-US" b="1" dirty="0">
                <a:solidFill>
                  <a:srgbClr val="000000"/>
                </a:solidFill>
              </a:rPr>
              <a:t>Circle: </a:t>
            </a:r>
            <a:r>
              <a:rPr lang="en-US" dirty="0">
                <a:solidFill>
                  <a:srgbClr val="000000"/>
                </a:solidFill>
              </a:rPr>
              <a:t>The set of all points in a plane </a:t>
            </a:r>
          </a:p>
          <a:p>
            <a:r>
              <a:rPr lang="en-US" dirty="0">
                <a:solidFill>
                  <a:srgbClr val="000000"/>
                </a:solidFill>
              </a:rPr>
              <a:t>that are some fixed distance from a </a:t>
            </a:r>
          </a:p>
          <a:p>
            <a:r>
              <a:rPr lang="en-US" dirty="0">
                <a:solidFill>
                  <a:srgbClr val="000000"/>
                </a:solidFill>
              </a:rPr>
              <a:t>fixed point called the center of the </a:t>
            </a:r>
          </a:p>
          <a:p>
            <a:r>
              <a:rPr lang="en-US" dirty="0">
                <a:solidFill>
                  <a:srgbClr val="000000"/>
                </a:solidFill>
              </a:rPr>
              <a:t>circle.</a:t>
            </a:r>
          </a:p>
          <a:p>
            <a:r>
              <a:rPr lang="en-US" b="1" dirty="0">
                <a:solidFill>
                  <a:srgbClr val="000000"/>
                </a:solidFill>
              </a:rPr>
              <a:t>Radius: </a:t>
            </a:r>
            <a:r>
              <a:rPr lang="en-US" dirty="0">
                <a:solidFill>
                  <a:srgbClr val="000000"/>
                </a:solidFill>
              </a:rPr>
              <a:t>The distance from the center </a:t>
            </a:r>
          </a:p>
          <a:p>
            <a:r>
              <a:rPr lang="en-US" dirty="0">
                <a:solidFill>
                  <a:srgbClr val="000000"/>
                </a:solidFill>
              </a:rPr>
              <a:t>of a circle to any point on the circle. </a:t>
            </a:r>
          </a:p>
          <a:p>
            <a:r>
              <a:rPr lang="en-US" dirty="0">
                <a:solidFill>
                  <a:srgbClr val="000000"/>
                </a:solidFill>
              </a:rPr>
              <a:t>(The letter </a:t>
            </a:r>
            <a:r>
              <a:rPr lang="en-US" i="1" dirty="0">
                <a:solidFill>
                  <a:srgbClr val="000000"/>
                </a:solidFill>
              </a:rPr>
              <a:t>r </a:t>
            </a:r>
            <a:r>
              <a:rPr lang="en-US" dirty="0">
                <a:solidFill>
                  <a:srgbClr val="000000"/>
                </a:solidFill>
              </a:rPr>
              <a:t>is used to represent the radius of a circle.)</a:t>
            </a:r>
          </a:p>
        </p:txBody>
      </p:sp>
      <p:pic>
        <p:nvPicPr>
          <p:cNvPr id="4" name="Picture 3">
            <a:extLst>
              <a:ext uri="{FF2B5EF4-FFF2-40B4-BE49-F238E27FC236}">
                <a16:creationId xmlns:a16="http://schemas.microsoft.com/office/drawing/2014/main" id="{29A8A94E-5E3D-7173-D693-ED658FDE286E}"/>
              </a:ext>
            </a:extLst>
          </p:cNvPr>
          <p:cNvPicPr>
            <a:picLocks noChangeAspect="1" noChangeArrowheads="1"/>
          </p:cNvPicPr>
          <p:nvPr/>
        </p:nvPicPr>
        <p:blipFill>
          <a:blip r:embed="rId2" cstate="print">
            <a:clrChange>
              <a:clrFrom>
                <a:srgbClr val="FEEADC"/>
              </a:clrFrom>
              <a:clrTo>
                <a:srgbClr val="FEEADC">
                  <a:alpha val="0"/>
                </a:srgbClr>
              </a:clrTo>
            </a:clrChange>
            <a:lum bright="-10000"/>
          </a:blip>
          <a:srcRect/>
          <a:stretch>
            <a:fillRect/>
          </a:stretch>
        </p:blipFill>
        <p:spPr bwMode="auto">
          <a:xfrm>
            <a:off x="6019800" y="1371600"/>
            <a:ext cx="2286000" cy="226649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Circles (cont.)</a:t>
            </a:r>
            <a:endParaRPr lang="en-US" sz="3200" dirty="0">
              <a:solidFill>
                <a:schemeClr val="accent1"/>
              </a:solidFill>
            </a:endParaRPr>
          </a:p>
        </p:txBody>
      </p:sp>
      <p:sp>
        <p:nvSpPr>
          <p:cNvPr id="7171" name="TextBox 3"/>
          <p:cNvSpPr>
            <a:spLocks noGrp="1" noChangeArrowheads="1"/>
          </p:cNvSpPr>
          <p:nvPr>
            <p:ph idx="1"/>
          </p:nvPr>
        </p:nvSpPr>
        <p:spPr>
          <a:xfrm>
            <a:off x="457200" y="1097280"/>
            <a:ext cx="8229600" cy="4846320"/>
          </a:xfrm>
          <a:prstGeom prst="rect">
            <a:avLst/>
          </a:prstGeom>
          <a:solidFill>
            <a:srgbClr val="FFFFCC"/>
          </a:solidFill>
          <a:ln w="28575">
            <a:solidFill>
              <a:srgbClr val="000000"/>
            </a:solidFill>
          </a:ln>
        </p:spPr>
        <p:txBody>
          <a:bodyPr>
            <a:noAutofit/>
          </a:bodyPr>
          <a:lstStyle/>
          <a:p>
            <a:r>
              <a:rPr lang="en-US" b="1" dirty="0">
                <a:solidFill>
                  <a:srgbClr val="000000"/>
                </a:solidFill>
              </a:rPr>
              <a:t>Diameter: </a:t>
            </a:r>
            <a:r>
              <a:rPr lang="en-US" dirty="0">
                <a:solidFill>
                  <a:srgbClr val="000000"/>
                </a:solidFill>
              </a:rPr>
              <a:t>The distance from one point </a:t>
            </a:r>
          </a:p>
          <a:p>
            <a:r>
              <a:rPr lang="en-US" dirty="0">
                <a:solidFill>
                  <a:srgbClr val="000000"/>
                </a:solidFill>
              </a:rPr>
              <a:t>on a circle to another point on the </a:t>
            </a:r>
          </a:p>
          <a:p>
            <a:r>
              <a:rPr lang="en-US" dirty="0">
                <a:solidFill>
                  <a:srgbClr val="000000"/>
                </a:solidFill>
              </a:rPr>
              <a:t>circle measured through the center. </a:t>
            </a:r>
          </a:p>
          <a:p>
            <a:r>
              <a:rPr lang="en-US" dirty="0">
                <a:solidFill>
                  <a:srgbClr val="000000"/>
                </a:solidFill>
              </a:rPr>
              <a:t>(The letter </a:t>
            </a:r>
            <a:r>
              <a:rPr lang="en-US" i="1" dirty="0">
                <a:solidFill>
                  <a:srgbClr val="000000"/>
                </a:solidFill>
              </a:rPr>
              <a:t>d </a:t>
            </a:r>
            <a:r>
              <a:rPr lang="en-US" dirty="0">
                <a:solidFill>
                  <a:srgbClr val="000000"/>
                </a:solidFill>
              </a:rPr>
              <a:t>is used to represent the </a:t>
            </a:r>
          </a:p>
          <a:p>
            <a:r>
              <a:rPr lang="en-US" dirty="0">
                <a:solidFill>
                  <a:srgbClr val="000000"/>
                </a:solidFill>
              </a:rPr>
              <a:t>diameter of a circle and </a:t>
            </a:r>
            <a:r>
              <a:rPr lang="en-US" i="1" dirty="0">
                <a:solidFill>
                  <a:srgbClr val="000000"/>
                </a:solidFill>
              </a:rPr>
              <a:t>d</a:t>
            </a:r>
            <a:r>
              <a:rPr lang="en-US" dirty="0">
                <a:solidFill>
                  <a:srgbClr val="000000"/>
                </a:solidFill>
              </a:rPr>
              <a:t> = 2</a:t>
            </a:r>
            <a:r>
              <a:rPr lang="en-US" i="1" dirty="0">
                <a:solidFill>
                  <a:srgbClr val="000000"/>
                </a:solidFill>
              </a:rPr>
              <a:t>r</a:t>
            </a:r>
            <a:r>
              <a:rPr lang="en-US" dirty="0">
                <a:solidFill>
                  <a:srgbClr val="000000"/>
                </a:solidFill>
              </a:rPr>
              <a:t>.)</a:t>
            </a:r>
          </a:p>
          <a:p>
            <a:r>
              <a:rPr lang="en-US" b="1" dirty="0">
                <a:solidFill>
                  <a:srgbClr val="000000"/>
                </a:solidFill>
              </a:rPr>
              <a:t>Circumference: </a:t>
            </a:r>
            <a:r>
              <a:rPr lang="en-US" dirty="0">
                <a:solidFill>
                  <a:srgbClr val="000000"/>
                </a:solidFill>
              </a:rPr>
              <a:t>Perimeter of (or distance around) a circle.</a:t>
            </a:r>
            <a:endParaRPr lang="en-US" dirty="0">
              <a:solidFill>
                <a:srgbClr val="000000"/>
              </a:solidFill>
              <a:latin typeface="Calibri" pitchFamily="34" charset="0"/>
            </a:endParaRPr>
          </a:p>
        </p:txBody>
      </p:sp>
      <p:pic>
        <p:nvPicPr>
          <p:cNvPr id="3" name="Picture 2">
            <a:extLst>
              <a:ext uri="{FF2B5EF4-FFF2-40B4-BE49-F238E27FC236}">
                <a16:creationId xmlns:a16="http://schemas.microsoft.com/office/drawing/2014/main" id="{66BDEFB7-8626-7E0B-352C-F941D204001D}"/>
              </a:ext>
            </a:extLst>
          </p:cNvPr>
          <p:cNvPicPr>
            <a:picLocks noChangeAspect="1" noChangeArrowheads="1"/>
          </p:cNvPicPr>
          <p:nvPr/>
        </p:nvPicPr>
        <p:blipFill>
          <a:blip r:embed="rId2" cstate="print">
            <a:clrChange>
              <a:clrFrom>
                <a:srgbClr val="FEEADC"/>
              </a:clrFrom>
              <a:clrTo>
                <a:srgbClr val="FEEADC">
                  <a:alpha val="0"/>
                </a:srgbClr>
              </a:clrTo>
            </a:clrChange>
            <a:lum bright="-10000"/>
          </a:blip>
          <a:srcRect/>
          <a:stretch>
            <a:fillRect/>
          </a:stretch>
        </p:blipFill>
        <p:spPr bwMode="auto">
          <a:xfrm>
            <a:off x="6019800" y="1371600"/>
            <a:ext cx="2286000" cy="2266495"/>
          </a:xfrm>
          <a:prstGeom prst="rect">
            <a:avLst/>
          </a:prstGeom>
          <a:noFill/>
          <a:ln w="9525">
            <a:noFill/>
            <a:miter lim="800000"/>
            <a:headEnd/>
            <a:tailEnd/>
          </a:ln>
        </p:spPr>
      </p:pic>
    </p:spTree>
    <p:extLst>
      <p:ext uri="{BB962C8B-B14F-4D97-AF65-F5344CB8AC3E}">
        <p14:creationId xmlns:p14="http://schemas.microsoft.com/office/powerpoint/2010/main" val="1004524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7171" name="TextBox 3"/>
          <p:cNvSpPr>
            <a:spLocks noGrp="1" noChangeArrowheads="1"/>
          </p:cNvSpPr>
          <p:nvPr>
            <p:ph idx="1"/>
          </p:nvPr>
        </p:nvSpPr>
        <p:spPr>
          <a:xfrm>
            <a:off x="457200" y="1280160"/>
            <a:ext cx="8229600" cy="3108543"/>
          </a:xfrm>
          <a:prstGeom prst="rect">
            <a:avLst/>
          </a:prstGeom>
          <a:solidFill>
            <a:srgbClr val="FFFFCC"/>
          </a:solidFill>
          <a:ln w="28575">
            <a:solidFill>
              <a:srgbClr val="000000"/>
            </a:solidFill>
          </a:ln>
        </p:spPr>
        <p:txBody>
          <a:bodyPr>
            <a:spAutoFit/>
          </a:bodyPr>
          <a:lstStyle/>
          <a:p>
            <a:r>
              <a:rPr lang="en-US" dirty="0">
                <a:solidFill>
                  <a:srgbClr val="000000"/>
                </a:solidFill>
              </a:rPr>
              <a:t>The Greek letter           is the symbol used for the constant 3.1415926535…. This number is an infinite nonrepeating decimal number. For our purposes, we will use                 (accurate to hundredths). However, you should always be aware that 3.14 is only an approximation for    and that related answers are only approximations.</a:t>
            </a:r>
            <a:endParaRPr lang="en-US" dirty="0">
              <a:solidFill>
                <a:srgbClr val="000000"/>
              </a:solidFill>
              <a:latin typeface="Calibri" pitchFamily="34" charset="0"/>
            </a:endParaRPr>
          </a:p>
        </p:txBody>
      </p:sp>
      <p:graphicFrame>
        <p:nvGraphicFramePr>
          <p:cNvPr id="3" name="Object 2">
            <a:extLst>
              <a:ext uri="{FF2B5EF4-FFF2-40B4-BE49-F238E27FC236}">
                <a16:creationId xmlns:a16="http://schemas.microsoft.com/office/drawing/2014/main" id="{D8EACB55-591E-1C4F-3149-6E0FE6BD98F9}"/>
              </a:ext>
            </a:extLst>
          </p:cNvPr>
          <p:cNvGraphicFramePr>
            <a:graphicFrameLocks noChangeAspect="1"/>
          </p:cNvGraphicFramePr>
          <p:nvPr>
            <p:extLst>
              <p:ext uri="{D42A27DB-BD31-4B8C-83A1-F6EECF244321}">
                <p14:modId xmlns:p14="http://schemas.microsoft.com/office/powerpoint/2010/main" val="3428196435"/>
              </p:ext>
            </p:extLst>
          </p:nvPr>
        </p:nvGraphicFramePr>
        <p:xfrm>
          <a:off x="2921000" y="1371600"/>
          <a:ext cx="787400" cy="381000"/>
        </p:xfrm>
        <a:graphic>
          <a:graphicData uri="http://schemas.openxmlformats.org/presentationml/2006/ole">
            <mc:AlternateContent xmlns:mc="http://schemas.openxmlformats.org/markup-compatibility/2006">
              <mc:Choice xmlns:v="urn:schemas-microsoft-com:vml" Requires="v">
                <p:oleObj name="Equation" r:id="rId2" imgW="787320" imgH="380880" progId="Equation.DSMT4">
                  <p:embed/>
                </p:oleObj>
              </mc:Choice>
              <mc:Fallback>
                <p:oleObj name="Equation" r:id="rId2" imgW="787320" imgH="380880" progId="Equation.DSMT4">
                  <p:embed/>
                  <p:pic>
                    <p:nvPicPr>
                      <p:cNvPr id="2" name="Object 1">
                        <a:extLst>
                          <a:ext uri="{FF2B5EF4-FFF2-40B4-BE49-F238E27FC236}">
                            <a16:creationId xmlns:a16="http://schemas.microsoft.com/office/drawing/2014/main" id="{C25BFE12-A9E7-42D6-BA27-C71EDAF0C27E}"/>
                          </a:ext>
                        </a:extLst>
                      </p:cNvPr>
                      <p:cNvPicPr/>
                      <p:nvPr/>
                    </p:nvPicPr>
                    <p:blipFill>
                      <a:blip r:embed="rId3"/>
                      <a:stretch>
                        <a:fillRect/>
                      </a:stretch>
                    </p:blipFill>
                    <p:spPr>
                      <a:xfrm>
                        <a:off x="2921000" y="1371600"/>
                        <a:ext cx="787400" cy="3810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5D690D3D-1354-3223-AB65-E254B9C91226}"/>
              </a:ext>
            </a:extLst>
          </p:cNvPr>
          <p:cNvGraphicFramePr>
            <a:graphicFrameLocks noChangeAspect="1"/>
          </p:cNvGraphicFramePr>
          <p:nvPr>
            <p:extLst>
              <p:ext uri="{D42A27DB-BD31-4B8C-83A1-F6EECF244321}">
                <p14:modId xmlns:p14="http://schemas.microsoft.com/office/powerpoint/2010/main" val="2526155757"/>
              </p:ext>
            </p:extLst>
          </p:nvPr>
        </p:nvGraphicFramePr>
        <p:xfrm>
          <a:off x="1676400" y="2647555"/>
          <a:ext cx="1219200" cy="317500"/>
        </p:xfrm>
        <a:graphic>
          <a:graphicData uri="http://schemas.openxmlformats.org/presentationml/2006/ole">
            <mc:AlternateContent xmlns:mc="http://schemas.openxmlformats.org/markup-compatibility/2006">
              <mc:Choice xmlns:v="urn:schemas-microsoft-com:vml" Requires="v">
                <p:oleObj name="Equation" r:id="rId4" imgW="1218960" imgH="317160" progId="Equation.DSMT4">
                  <p:embed/>
                </p:oleObj>
              </mc:Choice>
              <mc:Fallback>
                <p:oleObj name="Equation" r:id="rId4" imgW="1218960" imgH="317160" progId="Equation.DSMT4">
                  <p:embed/>
                  <p:pic>
                    <p:nvPicPr>
                      <p:cNvPr id="3" name="Object 2">
                        <a:extLst>
                          <a:ext uri="{FF2B5EF4-FFF2-40B4-BE49-F238E27FC236}">
                            <a16:creationId xmlns:a16="http://schemas.microsoft.com/office/drawing/2014/main" id="{D8EACB55-591E-1C4F-3149-6E0FE6BD98F9}"/>
                          </a:ext>
                        </a:extLst>
                      </p:cNvPr>
                      <p:cNvPicPr/>
                      <p:nvPr/>
                    </p:nvPicPr>
                    <p:blipFill>
                      <a:blip r:embed="rId5"/>
                      <a:stretch>
                        <a:fillRect/>
                      </a:stretch>
                    </p:blipFill>
                    <p:spPr>
                      <a:xfrm>
                        <a:off x="1676400" y="2647555"/>
                        <a:ext cx="1219200" cy="3175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A0FDF3F4-159A-6A9F-6A50-79D7E1A47140}"/>
              </a:ext>
            </a:extLst>
          </p:cNvPr>
          <p:cNvGraphicFramePr>
            <a:graphicFrameLocks noChangeAspect="1"/>
          </p:cNvGraphicFramePr>
          <p:nvPr>
            <p:extLst>
              <p:ext uri="{D42A27DB-BD31-4B8C-83A1-F6EECF244321}">
                <p14:modId xmlns:p14="http://schemas.microsoft.com/office/powerpoint/2010/main" val="411127151"/>
              </p:ext>
            </p:extLst>
          </p:nvPr>
        </p:nvGraphicFramePr>
        <p:xfrm>
          <a:off x="3181350" y="3581400"/>
          <a:ext cx="266700" cy="241300"/>
        </p:xfrm>
        <a:graphic>
          <a:graphicData uri="http://schemas.openxmlformats.org/presentationml/2006/ole">
            <mc:AlternateContent xmlns:mc="http://schemas.openxmlformats.org/markup-compatibility/2006">
              <mc:Choice xmlns:v="urn:schemas-microsoft-com:vml" Requires="v">
                <p:oleObj name="Equation" r:id="rId6" imgW="266400" imgH="241200" progId="Equation.DSMT4">
                  <p:embed/>
                </p:oleObj>
              </mc:Choice>
              <mc:Fallback>
                <p:oleObj name="Equation" r:id="rId6" imgW="266400" imgH="241200" progId="Equation.DSMT4">
                  <p:embed/>
                  <p:pic>
                    <p:nvPicPr>
                      <p:cNvPr id="4" name="Object 3">
                        <a:extLst>
                          <a:ext uri="{FF2B5EF4-FFF2-40B4-BE49-F238E27FC236}">
                            <a16:creationId xmlns:a16="http://schemas.microsoft.com/office/drawing/2014/main" id="{5D690D3D-1354-3223-AB65-E254B9C91226}"/>
                          </a:ext>
                        </a:extLst>
                      </p:cNvPr>
                      <p:cNvPicPr/>
                      <p:nvPr/>
                    </p:nvPicPr>
                    <p:blipFill>
                      <a:blip r:embed="rId7"/>
                      <a:stretch>
                        <a:fillRect/>
                      </a:stretch>
                    </p:blipFill>
                    <p:spPr>
                      <a:xfrm>
                        <a:off x="3181350" y="3581400"/>
                        <a:ext cx="266700" cy="241300"/>
                      </a:xfrm>
                      <a:prstGeom prst="rect">
                        <a:avLst/>
                      </a:prstGeom>
                    </p:spPr>
                  </p:pic>
                </p:oleObj>
              </mc:Fallback>
            </mc:AlternateContent>
          </a:graphicData>
        </a:graphic>
      </p:graphicFrame>
    </p:spTree>
    <p:extLst>
      <p:ext uri="{BB962C8B-B14F-4D97-AF65-F5344CB8AC3E}">
        <p14:creationId xmlns:p14="http://schemas.microsoft.com/office/powerpoint/2010/main" val="3839211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t>Formula: Formulas for Perimeter</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4663440"/>
          </a:xfrm>
          <a:prstGeom prst="rect">
            <a:avLst/>
          </a:prstGeom>
          <a:solidFill>
            <a:srgbClr val="FFFFCC"/>
          </a:solidFill>
          <a:ln w="28575">
            <a:solidFill>
              <a:srgbClr val="000000"/>
            </a:solidFill>
          </a:ln>
        </p:spPr>
        <p:txBody>
          <a:bodyPr>
            <a:normAutofit/>
          </a:bodyPr>
          <a:lstStyle/>
          <a:p>
            <a:pPr marL="15875" indent="-15875" algn="ctr" eaLnBrk="0" hangingPunct="0">
              <a:tabLst>
                <a:tab pos="1371600" algn="l"/>
              </a:tabLst>
            </a:pPr>
            <a:r>
              <a:rPr lang="en-US" b="1" dirty="0">
                <a:solidFill>
                  <a:srgbClr val="000000"/>
                </a:solidFill>
                <a:latin typeface="Calibri" pitchFamily="34" charset="0"/>
              </a:rPr>
              <a:t> </a:t>
            </a:r>
          </a:p>
        </p:txBody>
      </p:sp>
      <p:sp>
        <p:nvSpPr>
          <p:cNvPr id="6" name="Rectangle 5"/>
          <p:cNvSpPr/>
          <p:nvPr/>
        </p:nvSpPr>
        <p:spPr>
          <a:xfrm>
            <a:off x="533400" y="5520655"/>
            <a:ext cx="8001000" cy="369332"/>
          </a:xfrm>
          <a:prstGeom prst="rect">
            <a:avLst/>
          </a:prstGeom>
        </p:spPr>
        <p:txBody>
          <a:bodyPr wrap="square">
            <a:spAutoFit/>
          </a:bodyPr>
          <a:lstStyle/>
          <a:p>
            <a:r>
              <a:rPr lang="en-US" b="1" dirty="0">
                <a:solidFill>
                  <a:srgbClr val="000000"/>
                </a:solidFill>
              </a:rPr>
              <a:t>Note that each formula represents the sum of the lengths of the sides.</a:t>
            </a:r>
            <a:endParaRPr lang="en-US" dirty="0">
              <a:solidFill>
                <a:srgbClr val="000000"/>
              </a:solidFill>
            </a:endParaRPr>
          </a:p>
        </p:txBody>
      </p:sp>
      <p:pic>
        <p:nvPicPr>
          <p:cNvPr id="26625" name="Picture 1"/>
          <p:cNvPicPr>
            <a:picLocks noChangeAspect="1" noChangeArrowheads="1"/>
          </p:cNvPicPr>
          <p:nvPr/>
        </p:nvPicPr>
        <p:blipFill>
          <a:blip r:embed="rId2" cstate="print">
            <a:clrChange>
              <a:clrFrom>
                <a:srgbClr val="E6F4F1"/>
              </a:clrFrom>
              <a:clrTo>
                <a:srgbClr val="E6F4F1">
                  <a:alpha val="0"/>
                </a:srgbClr>
              </a:clrTo>
            </a:clrChange>
            <a:lum bright="-10000"/>
          </a:blip>
          <a:srcRect/>
          <a:stretch>
            <a:fillRect/>
          </a:stretch>
        </p:blipFill>
        <p:spPr bwMode="auto">
          <a:xfrm>
            <a:off x="1234933" y="1508760"/>
            <a:ext cx="6674133" cy="1920240"/>
          </a:xfrm>
          <a:prstGeom prst="rect">
            <a:avLst/>
          </a:prstGeom>
          <a:noFill/>
          <a:ln w="9525">
            <a:noFill/>
            <a:miter lim="800000"/>
            <a:headEnd/>
            <a:tailEnd/>
          </a:ln>
        </p:spPr>
      </p:pic>
      <p:pic>
        <p:nvPicPr>
          <p:cNvPr id="26626" name="Picture 2"/>
          <p:cNvPicPr>
            <a:picLocks noChangeAspect="1" noChangeArrowheads="1"/>
          </p:cNvPicPr>
          <p:nvPr/>
        </p:nvPicPr>
        <p:blipFill>
          <a:blip r:embed="rId3" cstate="print">
            <a:clrChange>
              <a:clrFrom>
                <a:srgbClr val="E6F4F1"/>
              </a:clrFrom>
              <a:clrTo>
                <a:srgbClr val="E6F4F1">
                  <a:alpha val="0"/>
                </a:srgbClr>
              </a:clrTo>
            </a:clrChange>
            <a:lum bright="-10000"/>
          </a:blip>
          <a:srcRect/>
          <a:stretch>
            <a:fillRect/>
          </a:stretch>
        </p:blipFill>
        <p:spPr bwMode="auto">
          <a:xfrm>
            <a:off x="990600" y="3547279"/>
            <a:ext cx="4279290" cy="1828800"/>
          </a:xfrm>
          <a:prstGeom prst="rect">
            <a:avLst/>
          </a:prstGeom>
          <a:noFill/>
          <a:ln w="9525">
            <a:noFill/>
            <a:miter lim="800000"/>
            <a:headEnd/>
            <a:tailEnd/>
          </a:ln>
        </p:spPr>
      </p:pic>
      <p:pic>
        <p:nvPicPr>
          <p:cNvPr id="3" name="Picture 2">
            <a:extLst>
              <a:ext uri="{FF2B5EF4-FFF2-40B4-BE49-F238E27FC236}">
                <a16:creationId xmlns:a16="http://schemas.microsoft.com/office/drawing/2014/main" id="{10C0F1CD-24BA-43B7-29DD-07C439444959}"/>
              </a:ext>
            </a:extLst>
          </p:cNvPr>
          <p:cNvPicPr>
            <a:picLocks noChangeAspect="1"/>
          </p:cNvPicPr>
          <p:nvPr/>
        </p:nvPicPr>
        <p:blipFill>
          <a:blip r:embed="rId4"/>
          <a:srcRect b="6571"/>
          <a:stretch/>
        </p:blipFill>
        <p:spPr>
          <a:xfrm>
            <a:off x="5943600" y="3551592"/>
            <a:ext cx="1466667" cy="185078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Units of Length</a:t>
            </a:r>
          </a:p>
        </p:txBody>
      </p:sp>
      <p:graphicFrame>
        <p:nvGraphicFramePr>
          <p:cNvPr id="5" name="Content Placeholder 4"/>
          <p:cNvGraphicFramePr>
            <a:graphicFrameLocks noGrp="1"/>
          </p:cNvGraphicFramePr>
          <p:nvPr>
            <p:ph idx="1"/>
          </p:nvPr>
        </p:nvGraphicFramePr>
        <p:xfrm>
          <a:off x="457200" y="1279525"/>
          <a:ext cx="8229600" cy="19812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US" sz="2000" b="1" dirty="0"/>
                        <a:t>From the Metric System </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t>From the US Customary System</a:t>
                      </a:r>
                    </a:p>
                  </a:txBody>
                  <a:tcPr/>
                </a:tc>
                <a:extLst>
                  <a:ext uri="{0D108BD9-81ED-4DB2-BD59-A6C34878D82A}">
                    <a16:rowId xmlns:a16="http://schemas.microsoft.com/office/drawing/2014/main" val="10000"/>
                  </a:ext>
                </a:extLst>
              </a:tr>
              <a:tr h="370840">
                <a:tc>
                  <a:txBody>
                    <a:bodyPr/>
                    <a:lstStyle/>
                    <a:p>
                      <a:pPr algn="ctr"/>
                      <a:r>
                        <a:rPr lang="en-US" sz="2000" dirty="0">
                          <a:solidFill>
                            <a:srgbClr val="000000"/>
                          </a:solidFill>
                        </a:rPr>
                        <a:t>millimeter (mm)</a:t>
                      </a:r>
                    </a:p>
                  </a:txBody>
                  <a:tcPr/>
                </a:tc>
                <a:tc>
                  <a:txBody>
                    <a:bodyPr/>
                    <a:lstStyle/>
                    <a:p>
                      <a:pPr algn="ctr"/>
                      <a:r>
                        <a:rPr lang="en-US" sz="2000" dirty="0">
                          <a:solidFill>
                            <a:srgbClr val="000000"/>
                          </a:solidFill>
                        </a:rPr>
                        <a:t>inch (in.)</a:t>
                      </a:r>
                    </a:p>
                  </a:txBody>
                  <a:tcPr/>
                </a:tc>
                <a:extLst>
                  <a:ext uri="{0D108BD9-81ED-4DB2-BD59-A6C34878D82A}">
                    <a16:rowId xmlns:a16="http://schemas.microsoft.com/office/drawing/2014/main" val="10001"/>
                  </a:ext>
                </a:extLst>
              </a:tr>
              <a:tr h="370840">
                <a:tc>
                  <a:txBody>
                    <a:bodyPr/>
                    <a:lstStyle/>
                    <a:p>
                      <a:pPr algn="ctr"/>
                      <a:r>
                        <a:rPr lang="en-US" sz="2000" dirty="0">
                          <a:solidFill>
                            <a:srgbClr val="000000"/>
                          </a:solidFill>
                        </a:rPr>
                        <a:t>centimeter (cm)</a:t>
                      </a:r>
                    </a:p>
                  </a:txBody>
                  <a:tcPr/>
                </a:tc>
                <a:tc>
                  <a:txBody>
                    <a:bodyPr/>
                    <a:lstStyle/>
                    <a:p>
                      <a:pPr algn="ctr"/>
                      <a:r>
                        <a:rPr lang="en-US" sz="2000" dirty="0">
                          <a:solidFill>
                            <a:srgbClr val="000000"/>
                          </a:solidFill>
                        </a:rPr>
                        <a:t>foot (ft)</a:t>
                      </a:r>
                    </a:p>
                  </a:txBody>
                  <a:tcPr/>
                </a:tc>
                <a:extLst>
                  <a:ext uri="{0D108BD9-81ED-4DB2-BD59-A6C34878D82A}">
                    <a16:rowId xmlns:a16="http://schemas.microsoft.com/office/drawing/2014/main" val="10002"/>
                  </a:ext>
                </a:extLst>
              </a:tr>
              <a:tr h="370840">
                <a:tc>
                  <a:txBody>
                    <a:bodyPr/>
                    <a:lstStyle/>
                    <a:p>
                      <a:pPr algn="ctr"/>
                      <a:r>
                        <a:rPr lang="en-US" sz="2000" dirty="0">
                          <a:solidFill>
                            <a:srgbClr val="000000"/>
                          </a:solidFill>
                        </a:rPr>
                        <a:t>meter (m)</a:t>
                      </a:r>
                    </a:p>
                  </a:txBody>
                  <a:tcPr/>
                </a:tc>
                <a:tc>
                  <a:txBody>
                    <a:bodyPr/>
                    <a:lstStyle/>
                    <a:p>
                      <a:pPr algn="ctr"/>
                      <a:r>
                        <a:rPr lang="en-US" sz="2000" dirty="0">
                          <a:solidFill>
                            <a:srgbClr val="000000"/>
                          </a:solidFill>
                        </a:rPr>
                        <a:t>yard (yd)</a:t>
                      </a:r>
                    </a:p>
                  </a:txBody>
                  <a:tcPr/>
                </a:tc>
                <a:extLst>
                  <a:ext uri="{0D108BD9-81ED-4DB2-BD59-A6C34878D82A}">
                    <a16:rowId xmlns:a16="http://schemas.microsoft.com/office/drawing/2014/main" val="10003"/>
                  </a:ext>
                </a:extLst>
              </a:tr>
              <a:tr h="370840">
                <a:tc>
                  <a:txBody>
                    <a:bodyPr/>
                    <a:lstStyle/>
                    <a:p>
                      <a:pPr algn="ctr"/>
                      <a:r>
                        <a:rPr lang="en-US" sz="2000" dirty="0">
                          <a:solidFill>
                            <a:srgbClr val="000000"/>
                          </a:solidFill>
                        </a:rPr>
                        <a:t>kilometer (km)</a:t>
                      </a:r>
                    </a:p>
                  </a:txBody>
                  <a:tcPr/>
                </a:tc>
                <a:tc>
                  <a:txBody>
                    <a:bodyPr/>
                    <a:lstStyle/>
                    <a:p>
                      <a:pPr algn="ctr"/>
                      <a:r>
                        <a:rPr lang="en-US" sz="2000" dirty="0">
                          <a:solidFill>
                            <a:srgbClr val="000000"/>
                          </a:solidFill>
                        </a:rPr>
                        <a:t>mile (mi)</a:t>
                      </a:r>
                    </a:p>
                  </a:txBody>
                  <a:tcPr/>
                </a:tc>
                <a:extLst>
                  <a:ext uri="{0D108BD9-81ED-4DB2-BD59-A6C34878D82A}">
                    <a16:rowId xmlns:a16="http://schemas.microsoft.com/office/drawing/2014/main" val="10004"/>
                  </a:ext>
                </a:extLst>
              </a:tr>
            </a:tbl>
          </a:graphicData>
        </a:graphic>
      </p:graphicFrame>
      <p:sp>
        <p:nvSpPr>
          <p:cNvPr id="6" name="Rectangle 5"/>
          <p:cNvSpPr/>
          <p:nvPr/>
        </p:nvSpPr>
        <p:spPr>
          <a:xfrm>
            <a:off x="4035876" y="3440668"/>
            <a:ext cx="1069524" cy="461665"/>
          </a:xfrm>
          <a:prstGeom prst="rect">
            <a:avLst/>
          </a:prstGeom>
        </p:spPr>
        <p:txBody>
          <a:bodyPr wrap="none">
            <a:spAutoFit/>
          </a:bodyPr>
          <a:lstStyle/>
          <a:p>
            <a:r>
              <a:rPr lang="en-US" sz="2400" dirty="0"/>
              <a:t>Table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Calculating the Perimeter of a Triangle</a:t>
            </a:r>
            <a:endParaRPr lang="en-US" sz="3200" dirty="0">
              <a:solidFill>
                <a:schemeClr val="accent1"/>
              </a:solidFill>
            </a:endParaRPr>
          </a:p>
        </p:txBody>
      </p:sp>
      <p:sp>
        <p:nvSpPr>
          <p:cNvPr id="11267" name="Rectangle 3"/>
          <p:cNvSpPr>
            <a:spLocks noGrp="1"/>
          </p:cNvSpPr>
          <p:nvPr>
            <p:ph idx="1"/>
          </p:nvPr>
        </p:nvSpPr>
        <p:spPr>
          <a:prstGeom prst="rect">
            <a:avLst/>
          </a:prstGeom>
        </p:spPr>
        <p:txBody>
          <a:bodyPr>
            <a:noAutofit/>
          </a:bodyPr>
          <a:lstStyle/>
          <a:p>
            <a:pPr marL="0" indent="0">
              <a:buFont typeface="Courier New" pitchFamily="49" charset="0"/>
              <a:buNone/>
            </a:pPr>
            <a:r>
              <a:rPr lang="en-US" i="0" dirty="0">
                <a:solidFill>
                  <a:schemeClr val="tx1"/>
                </a:solidFill>
              </a:rPr>
              <a:t>Calculate the perimeter of a triangle with sides of length </a:t>
            </a:r>
            <a:r>
              <a:rPr lang="en-US" i="0" dirty="0">
                <a:solidFill>
                  <a:srgbClr val="0000FF"/>
                </a:solidFill>
              </a:rPr>
              <a:t>40 mm</a:t>
            </a:r>
            <a:r>
              <a:rPr lang="en-US" i="0" dirty="0">
                <a:solidFill>
                  <a:schemeClr val="tx1"/>
                </a:solidFill>
              </a:rPr>
              <a:t>, </a:t>
            </a:r>
            <a:r>
              <a:rPr lang="en-US" i="0" dirty="0">
                <a:solidFill>
                  <a:srgbClr val="0000FF"/>
                </a:solidFill>
              </a:rPr>
              <a:t>70 mm</a:t>
            </a:r>
            <a:r>
              <a:rPr lang="en-US" i="0" dirty="0">
                <a:solidFill>
                  <a:schemeClr val="tx1"/>
                </a:solidFill>
              </a:rPr>
              <a:t>, and </a:t>
            </a:r>
            <a:r>
              <a:rPr lang="en-US" i="0" dirty="0">
                <a:solidFill>
                  <a:srgbClr val="0000FF"/>
                </a:solidFill>
              </a:rPr>
              <a:t>80 mm</a:t>
            </a:r>
            <a:r>
              <a:rPr lang="en-US" i="0" dirty="0">
                <a:solidFill>
                  <a:schemeClr val="tx1"/>
                </a:solidFill>
              </a:rPr>
              <a:t>.</a:t>
            </a:r>
          </a:p>
          <a:p>
            <a:pPr lvl="0"/>
            <a:r>
              <a:rPr lang="en-US" b="1" dirty="0">
                <a:latin typeface="Calibri" pitchFamily="34" charset="0"/>
              </a:rPr>
              <a:t>Solution</a:t>
            </a:r>
          </a:p>
          <a:p>
            <a:r>
              <a:rPr lang="en-US" dirty="0"/>
              <a:t>First draw a figure and label the lengths</a:t>
            </a:r>
          </a:p>
          <a:p>
            <a:r>
              <a:rPr lang="en-US" dirty="0"/>
              <a:t>of the sides.</a:t>
            </a:r>
          </a:p>
          <a:p>
            <a:pPr>
              <a:spcBef>
                <a:spcPts val="0"/>
              </a:spcBef>
            </a:pPr>
            <a:r>
              <a:rPr lang="en-US" dirty="0"/>
              <a:t>Now, using the formula for the perimeter of a triangle, we have the following.</a:t>
            </a: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r>
              <a:rPr lang="en-US" dirty="0"/>
              <a:t>The perimeter of the triangle is </a:t>
            </a:r>
            <a:r>
              <a:rPr lang="en-US" dirty="0">
                <a:solidFill>
                  <a:srgbClr val="FF0000"/>
                </a:solidFill>
              </a:rPr>
              <a:t>190 mm</a:t>
            </a:r>
            <a:r>
              <a:rPr lang="en-US" dirty="0"/>
              <a:t>.</a:t>
            </a:r>
            <a:endParaRPr lang="en-US" b="1" dirty="0">
              <a:latin typeface="Calibri" pitchFamily="34" charset="0"/>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p:txBody>
      </p:sp>
      <p:graphicFrame>
        <p:nvGraphicFramePr>
          <p:cNvPr id="6" name="Object 3"/>
          <p:cNvGraphicFramePr>
            <a:graphicFrameLocks noChangeAspect="1"/>
          </p:cNvGraphicFramePr>
          <p:nvPr/>
        </p:nvGraphicFramePr>
        <p:xfrm>
          <a:off x="1460500" y="4591551"/>
          <a:ext cx="1714500" cy="304800"/>
        </p:xfrm>
        <a:graphic>
          <a:graphicData uri="http://schemas.openxmlformats.org/presentationml/2006/ole">
            <mc:AlternateContent xmlns:mc="http://schemas.openxmlformats.org/markup-compatibility/2006">
              <mc:Choice xmlns:v="urn:schemas-microsoft-com:vml" Requires="v">
                <p:oleObj name="Equation" r:id="rId2" imgW="1714500" imgH="304800" progId="Equation.DSMT4">
                  <p:embed/>
                </p:oleObj>
              </mc:Choice>
              <mc:Fallback>
                <p:oleObj name="Equation" r:id="rId2" imgW="1714500" imgH="304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4591551"/>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1447800" y="5083175"/>
          <a:ext cx="4203700" cy="292100"/>
        </p:xfrm>
        <a:graphic>
          <a:graphicData uri="http://schemas.openxmlformats.org/presentationml/2006/ole">
            <mc:AlternateContent xmlns:mc="http://schemas.openxmlformats.org/markup-compatibility/2006">
              <mc:Choice xmlns:v="urn:schemas-microsoft-com:vml" Requires="v">
                <p:oleObj name="Equation" r:id="rId4" imgW="4203360" imgH="291960" progId="Equation.DSMT4">
                  <p:embed/>
                </p:oleObj>
              </mc:Choice>
              <mc:Fallback>
                <p:oleObj name="Equation" r:id="rId4" imgW="4203360" imgH="29196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5083175"/>
                        <a:ext cx="420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5705784" y="5079936"/>
          <a:ext cx="1473200" cy="292100"/>
        </p:xfrm>
        <a:graphic>
          <a:graphicData uri="http://schemas.openxmlformats.org/presentationml/2006/ole">
            <mc:AlternateContent xmlns:mc="http://schemas.openxmlformats.org/markup-compatibility/2006">
              <mc:Choice xmlns:v="urn:schemas-microsoft-com:vml" Requires="v">
                <p:oleObj name="Equation" r:id="rId6" imgW="1473200" imgH="292100" progId="Equation.DSMT4">
                  <p:embed/>
                </p:oleObj>
              </mc:Choice>
              <mc:Fallback>
                <p:oleObj name="Equation" r:id="rId6" imgW="1473200" imgH="2921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05784" y="5079936"/>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2" name="Picture 10"/>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6248400" y="1781337"/>
            <a:ext cx="2194560" cy="18762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Calculating the Circumference of a Circle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Calculate the circumference of a circle with a radius of </a:t>
                </a:r>
                <a:r>
                  <a:rPr lang="en-US" dirty="0">
                    <a:solidFill>
                      <a:srgbClr val="0000FF"/>
                    </a:solidFill>
                  </a:rPr>
                  <a:t>6 ft</a:t>
                </a:r>
                <a:r>
                  <a:rPr lang="en-US" dirty="0"/>
                  <a:t>. Use </a:t>
                </a:r>
                <a14:m>
                  <m:oMath xmlns:m="http://schemas.openxmlformats.org/officeDocument/2006/math">
                    <m:r>
                      <a:rPr lang="en-US" i="1" smtClean="0">
                        <a:latin typeface="Cambria Math" panose="02040503050406030204" pitchFamily="18" charset="0"/>
                        <a:ea typeface="Cambria Math" panose="02040503050406030204" pitchFamily="18" charset="0"/>
                      </a:rPr>
                      <m:t>𝜋</m:t>
                    </m:r>
                    <m:r>
                      <a:rPr lang="en-US" i="1" smtClean="0">
                        <a:latin typeface="Cambria Math" panose="02040503050406030204" pitchFamily="18" charset="0"/>
                        <a:ea typeface="Cambria Math" panose="02040503050406030204" pitchFamily="18" charset="0"/>
                      </a:rPr>
                      <m:t>≈3.14</m:t>
                    </m:r>
                  </m:oMath>
                </a14:m>
                <a:r>
                  <a:rPr lang="en-US" dirty="0"/>
                  <a:t>.</a:t>
                </a:r>
              </a:p>
              <a:p>
                <a:r>
                  <a:rPr lang="en-US" b="1" dirty="0"/>
                  <a:t>Solution</a:t>
                </a:r>
              </a:p>
              <a:p>
                <a:r>
                  <a:rPr lang="en-US" dirty="0"/>
                  <a:t>Using the formula for circumference:</a:t>
                </a:r>
              </a:p>
              <a:p>
                <a:pPr>
                  <a:tabLst>
                    <a:tab pos="1885950" algn="l"/>
                    <a:tab pos="2168525" algn="l"/>
                  </a:tabLst>
                </a:pPr>
                <a:endParaRPr lang="en-US" i="1" dirty="0">
                  <a:solidFill>
                    <a:srgbClr val="002060"/>
                  </a:solidFill>
                </a:endParaRPr>
              </a:p>
              <a:p>
                <a:pPr>
                  <a:tabLst>
                    <a:tab pos="1885950" algn="l"/>
                    <a:tab pos="2168525" algn="l"/>
                  </a:tabLst>
                </a:pPr>
                <a:endParaRPr lang="en-US" i="1" dirty="0">
                  <a:solidFill>
                    <a:srgbClr val="002060"/>
                  </a:solidFill>
                </a:endParaRPr>
              </a:p>
              <a:p>
                <a:pPr>
                  <a:tabLst>
                    <a:tab pos="1885950" algn="l"/>
                    <a:tab pos="2168525" algn="l"/>
                  </a:tabLst>
                </a:pPr>
                <a:endParaRPr lang="en-US" dirty="0">
                  <a:sym typeface="Symbol"/>
                </a:endParaRPr>
              </a:p>
              <a:p>
                <a:pPr>
                  <a:tabLst>
                    <a:tab pos="1885950" algn="l"/>
                    <a:tab pos="2168525" algn="l"/>
                  </a:tabLst>
                </a:pPr>
                <a:r>
                  <a:rPr lang="en-US" dirty="0"/>
                  <a:t>The circumference is </a:t>
                </a:r>
                <a:r>
                  <a:rPr lang="en-US" dirty="0">
                    <a:solidFill>
                      <a:srgbClr val="FF0000"/>
                    </a:solidFill>
                  </a:rPr>
                  <a:t>37.68 ft</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US">
                    <a:noFill/>
                  </a:rPr>
                  <a:t> </a:t>
                </a:r>
              </a:p>
            </p:txBody>
          </p:sp>
        </mc:Fallback>
      </mc:AlternateContent>
      <p:graphicFrame>
        <p:nvGraphicFramePr>
          <p:cNvPr id="35842" name="Object 2"/>
          <p:cNvGraphicFramePr>
            <a:graphicFrameLocks noChangeAspect="1"/>
          </p:cNvGraphicFramePr>
          <p:nvPr>
            <p:extLst>
              <p:ext uri="{D42A27DB-BD31-4B8C-83A1-F6EECF244321}">
                <p14:modId xmlns:p14="http://schemas.microsoft.com/office/powerpoint/2010/main" val="620699133"/>
              </p:ext>
            </p:extLst>
          </p:nvPr>
        </p:nvGraphicFramePr>
        <p:xfrm>
          <a:off x="2768600" y="3429000"/>
          <a:ext cx="1117600" cy="292100"/>
        </p:xfrm>
        <a:graphic>
          <a:graphicData uri="http://schemas.openxmlformats.org/presentationml/2006/ole">
            <mc:AlternateContent xmlns:mc="http://schemas.openxmlformats.org/markup-compatibility/2006">
              <mc:Choice xmlns:v="urn:schemas-microsoft-com:vml" Requires="v">
                <p:oleObj name="Equation" r:id="rId3" imgW="1117440" imgH="291960" progId="Equation.DSMT4">
                  <p:embed/>
                </p:oleObj>
              </mc:Choice>
              <mc:Fallback>
                <p:oleObj name="Equation" r:id="rId3" imgW="1117440" imgH="291960" progId="Equation.DSMT4">
                  <p:embed/>
                  <p:pic>
                    <p:nvPicPr>
                      <p:cNvPr id="0" name="Picture 2"/>
                      <p:cNvPicPr>
                        <a:picLocks noChangeAspect="1" noChangeArrowheads="1"/>
                      </p:cNvPicPr>
                      <p:nvPr/>
                    </p:nvPicPr>
                    <p:blipFill>
                      <a:blip r:embed="rId4"/>
                      <a:srcRect/>
                      <a:stretch>
                        <a:fillRect/>
                      </a:stretch>
                    </p:blipFill>
                    <p:spPr bwMode="auto">
                      <a:xfrm>
                        <a:off x="2768600" y="34290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81300" y="3881592"/>
          <a:ext cx="2171700" cy="317500"/>
        </p:xfrm>
        <a:graphic>
          <a:graphicData uri="http://schemas.openxmlformats.org/presentationml/2006/ole">
            <mc:AlternateContent xmlns:mc="http://schemas.openxmlformats.org/markup-compatibility/2006">
              <mc:Choice xmlns:v="urn:schemas-microsoft-com:vml" Requires="v">
                <p:oleObj name="Equation" r:id="rId5" imgW="2171520" imgH="317160" progId="Equation.DSMT4">
                  <p:embed/>
                </p:oleObj>
              </mc:Choice>
              <mc:Fallback>
                <p:oleObj name="Equation" r:id="rId5" imgW="2171520" imgH="3171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81300" y="3881592"/>
                        <a:ext cx="2171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3075760" y="4330700"/>
          <a:ext cx="1422400" cy="317500"/>
        </p:xfrm>
        <a:graphic>
          <a:graphicData uri="http://schemas.openxmlformats.org/presentationml/2006/ole">
            <mc:AlternateContent xmlns:mc="http://schemas.openxmlformats.org/markup-compatibility/2006">
              <mc:Choice xmlns:v="urn:schemas-microsoft-com:vml" Requires="v">
                <p:oleObj name="Equation" r:id="rId7" imgW="1422360" imgH="317160" progId="Equation.DSMT4">
                  <p:embed/>
                </p:oleObj>
              </mc:Choice>
              <mc:Fallback>
                <p:oleObj name="Equation" r:id="rId7" imgW="1422360" imgH="3171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5760" y="4330700"/>
                        <a:ext cx="1422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5845" name="Picture 5"/>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6324600" y="2133600"/>
            <a:ext cx="2209800" cy="2215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1118</TotalTime>
  <Words>1077</Words>
  <Application>Microsoft Office PowerPoint</Application>
  <PresentationFormat>On-screen Show (4:3)</PresentationFormat>
  <Paragraphs>158</Paragraphs>
  <Slides>24</Slides>
  <Notes>0</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24</vt:i4>
      </vt:variant>
    </vt:vector>
  </HeadingPairs>
  <TitlesOfParts>
    <vt:vector size="33" baseType="lpstr">
      <vt:lpstr>Arial</vt:lpstr>
      <vt:lpstr>Calibri</vt:lpstr>
      <vt:lpstr>Cambria Math</vt:lpstr>
      <vt:lpstr>Courier New</vt:lpstr>
      <vt:lpstr>Symbol</vt:lpstr>
      <vt:lpstr>Office Theme</vt:lpstr>
      <vt:lpstr>1_Office Theme</vt:lpstr>
      <vt:lpstr>2_Office Theme</vt:lpstr>
      <vt:lpstr>Equation</vt:lpstr>
      <vt:lpstr>Section 3.2</vt:lpstr>
      <vt:lpstr>Definition: Polygon</vt:lpstr>
      <vt:lpstr>Definition: Circles</vt:lpstr>
      <vt:lpstr>Definition: Circles (cont.)</vt:lpstr>
      <vt:lpstr>Note</vt:lpstr>
      <vt:lpstr>Formula: Formulas for Perimeter</vt:lpstr>
      <vt:lpstr>Basic Units of Length</vt:lpstr>
      <vt:lpstr>Example 1: Calculating the Perimeter of a Triangle</vt:lpstr>
      <vt:lpstr>Example 2: Calculating the Circumference of a Circle</vt:lpstr>
      <vt:lpstr>Example 3: Calculating the Perimeter</vt:lpstr>
      <vt:lpstr>Example 3: Calculating the Perimeter (cont.)</vt:lpstr>
      <vt:lpstr>Basic Units of Area</vt:lpstr>
      <vt:lpstr>Formula: Formulas for Area</vt:lpstr>
      <vt:lpstr>Note</vt:lpstr>
      <vt:lpstr>Example 4: Calculating the Area of a Triangle Using a Formula</vt:lpstr>
      <vt:lpstr>Example 5: Calculating the Area of a Circle</vt:lpstr>
      <vt:lpstr>Example 6: Application: Calculating Perimeter and Area</vt:lpstr>
      <vt:lpstr>Example 6: Application: Calculating Perimeter and Area (cont.)</vt:lpstr>
      <vt:lpstr>Basic Units of Volume</vt:lpstr>
      <vt:lpstr>Formula: Formulas for Volume</vt:lpstr>
      <vt:lpstr>Example 7: Calculating the Volume of a Rectangular Solid</vt:lpstr>
      <vt:lpstr>Example 8: Calculating the Volume of a Sphere</vt:lpstr>
      <vt:lpstr>Example 9: Calculating the Volume of a Cone</vt:lpstr>
      <vt:lpstr>Example 9: Calculating the Volume of a Cone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141</cp:revision>
  <dcterms:created xsi:type="dcterms:W3CDTF">2013-04-26T14:43:13Z</dcterms:created>
  <dcterms:modified xsi:type="dcterms:W3CDTF">2024-09-11T19:24:44Z</dcterms:modified>
</cp:coreProperties>
</file>