
<file path=[Content_Types].xml><?xml version="1.0" encoding="utf-8"?>
<Types xmlns="http://schemas.openxmlformats.org/package/2006/content-types">
  <Default Extension="bin" ContentType="application/vnd.openxmlformats-officedocument.oleObject"/>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2"/>
  </p:notesMasterIdLst>
  <p:handoutMasterIdLst>
    <p:handoutMasterId r:id="rId23"/>
  </p:handoutMasterIdLst>
  <p:sldIdLst>
    <p:sldId id="256" r:id="rId2"/>
    <p:sldId id="259" r:id="rId3"/>
    <p:sldId id="260" r:id="rId4"/>
    <p:sldId id="262" r:id="rId5"/>
    <p:sldId id="263" r:id="rId6"/>
    <p:sldId id="264" r:id="rId7"/>
    <p:sldId id="265" r:id="rId8"/>
    <p:sldId id="267" r:id="rId9"/>
    <p:sldId id="268" r:id="rId10"/>
    <p:sldId id="269" r:id="rId11"/>
    <p:sldId id="270" r:id="rId12"/>
    <p:sldId id="271" r:id="rId13"/>
    <p:sldId id="272" r:id="rId14"/>
    <p:sldId id="273" r:id="rId15"/>
    <p:sldId id="274" r:id="rId16"/>
    <p:sldId id="275" r:id="rId17"/>
    <p:sldId id="281" r:id="rId18"/>
    <p:sldId id="276" r:id="rId19"/>
    <p:sldId id="277" r:id="rId20"/>
    <p:sldId id="278" r:id="rId2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Belloit, Nicholas G" initials="BNG" lastIdx="1"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showAnimation="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41CC7"/>
    <a:srgbClr val="ED69DA"/>
    <a:srgbClr val="0000FF"/>
    <a:srgbClr val="000099"/>
    <a:srgbClr val="1F497D"/>
    <a:srgbClr val="2D7D9F"/>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2346" autoAdjust="0"/>
    <p:restoredTop sz="94660"/>
  </p:normalViewPr>
  <p:slideViewPr>
    <p:cSldViewPr>
      <p:cViewPr varScale="1">
        <p:scale>
          <a:sx n="111" d="100"/>
          <a:sy n="111" d="100"/>
        </p:scale>
        <p:origin x="1806" y="96"/>
      </p:cViewPr>
      <p:guideLst>
        <p:guide orient="horz" pos="2160"/>
        <p:guide pos="2880"/>
      </p:guideLst>
    </p:cSldViewPr>
  </p:slideViewPr>
  <p:notesTextViewPr>
    <p:cViewPr>
      <p:scale>
        <a:sx n="3" d="2"/>
        <a:sy n="3" d="2"/>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handoutMaster" Target="handoutMasters/handoutMaster1.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 Id="rId27"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9/11/2024</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98892968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80408ED-FC68-4C6D-83AD-595AA1FB23F0}" type="datetimeFigureOut">
              <a:rPr lang="en-US" smtClean="0"/>
              <a:pPr/>
              <a:t>9/11/2024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7642394-0B89-42F3-9281-890CF039710D}" type="slidenum">
              <a:rPr lang="en-US" smtClean="0"/>
              <a:pPr/>
              <a:t>‹#›</a:t>
            </a:fld>
            <a:endParaRPr lang="en-US"/>
          </a:p>
        </p:txBody>
      </p:sp>
    </p:spTree>
    <p:extLst>
      <p:ext uri="{BB962C8B-B14F-4D97-AF65-F5344CB8AC3E}">
        <p14:creationId xmlns:p14="http://schemas.microsoft.com/office/powerpoint/2010/main" val="401369974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8" name="TextBox 5"/>
          <p:cNvSpPr txBox="1">
            <a:spLocks noChangeArrowheads="1"/>
          </p:cNvSpPr>
          <p:nvPr userDrawn="1"/>
        </p:nvSpPr>
        <p:spPr bwMode="auto">
          <a:xfrm>
            <a:off x="906483" y="6008914"/>
            <a:ext cx="2819400" cy="553998"/>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endParaRPr lang="en-US" dirty="0"/>
          </a:p>
        </p:txBody>
      </p:sp>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553998"/>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endParaRPr lang="en-US" dirty="0"/>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8" Type="http://schemas.openxmlformats.org/officeDocument/2006/relationships/oleObject" Target="../embeddings/oleObject32.bin"/><Relationship Id="rId3" Type="http://schemas.openxmlformats.org/officeDocument/2006/relationships/image" Target="../media/image31.wmf"/><Relationship Id="rId7" Type="http://schemas.openxmlformats.org/officeDocument/2006/relationships/image" Target="../media/image33.wmf"/><Relationship Id="rId12" Type="http://schemas.openxmlformats.org/officeDocument/2006/relationships/image" Target="../media/image36.png"/><Relationship Id="rId2" Type="http://schemas.openxmlformats.org/officeDocument/2006/relationships/oleObject" Target="../embeddings/oleObject29.bin"/><Relationship Id="rId1" Type="http://schemas.openxmlformats.org/officeDocument/2006/relationships/slideLayout" Target="../slideLayouts/slideLayout2.xml"/><Relationship Id="rId6" Type="http://schemas.openxmlformats.org/officeDocument/2006/relationships/oleObject" Target="../embeddings/oleObject31.bin"/><Relationship Id="rId11" Type="http://schemas.openxmlformats.org/officeDocument/2006/relationships/image" Target="../media/image35.wmf"/><Relationship Id="rId5" Type="http://schemas.openxmlformats.org/officeDocument/2006/relationships/image" Target="../media/image32.wmf"/><Relationship Id="rId10" Type="http://schemas.openxmlformats.org/officeDocument/2006/relationships/oleObject" Target="../embeddings/oleObject33.bin"/><Relationship Id="rId4" Type="http://schemas.openxmlformats.org/officeDocument/2006/relationships/oleObject" Target="../embeddings/oleObject30.bin"/><Relationship Id="rId9" Type="http://schemas.openxmlformats.org/officeDocument/2006/relationships/image" Target="../media/image34.wmf"/></Relationships>
</file>

<file path=ppt/slides/_rels/slide12.xml.rels><?xml version="1.0" encoding="UTF-8" standalone="yes"?>
<Relationships xmlns="http://schemas.openxmlformats.org/package/2006/relationships"><Relationship Id="rId8" Type="http://schemas.openxmlformats.org/officeDocument/2006/relationships/oleObject" Target="../embeddings/oleObject37.bin"/><Relationship Id="rId13" Type="http://schemas.openxmlformats.org/officeDocument/2006/relationships/image" Target="../media/image42.wmf"/><Relationship Id="rId3" Type="http://schemas.openxmlformats.org/officeDocument/2006/relationships/image" Target="../media/image37.wmf"/><Relationship Id="rId7" Type="http://schemas.openxmlformats.org/officeDocument/2006/relationships/image" Target="../media/image39.wmf"/><Relationship Id="rId12" Type="http://schemas.openxmlformats.org/officeDocument/2006/relationships/oleObject" Target="../embeddings/oleObject39.bin"/><Relationship Id="rId2" Type="http://schemas.openxmlformats.org/officeDocument/2006/relationships/oleObject" Target="../embeddings/oleObject34.bin"/><Relationship Id="rId1" Type="http://schemas.openxmlformats.org/officeDocument/2006/relationships/slideLayout" Target="../slideLayouts/slideLayout2.xml"/><Relationship Id="rId6" Type="http://schemas.openxmlformats.org/officeDocument/2006/relationships/oleObject" Target="../embeddings/oleObject36.bin"/><Relationship Id="rId11" Type="http://schemas.openxmlformats.org/officeDocument/2006/relationships/image" Target="../media/image41.wmf"/><Relationship Id="rId5" Type="http://schemas.openxmlformats.org/officeDocument/2006/relationships/image" Target="../media/image38.wmf"/><Relationship Id="rId10" Type="http://schemas.openxmlformats.org/officeDocument/2006/relationships/oleObject" Target="../embeddings/oleObject38.bin"/><Relationship Id="rId4" Type="http://schemas.openxmlformats.org/officeDocument/2006/relationships/oleObject" Target="../embeddings/oleObject35.bin"/><Relationship Id="rId9" Type="http://schemas.openxmlformats.org/officeDocument/2006/relationships/image" Target="../media/image40.wmf"/></Relationships>
</file>

<file path=ppt/slides/_rels/slide13.xml.rels><?xml version="1.0" encoding="UTF-8" standalone="yes"?>
<Relationships xmlns="http://schemas.openxmlformats.org/package/2006/relationships"><Relationship Id="rId8" Type="http://schemas.openxmlformats.org/officeDocument/2006/relationships/image" Target="../media/image45.wmf"/><Relationship Id="rId3" Type="http://schemas.openxmlformats.org/officeDocument/2006/relationships/oleObject" Target="../embeddings/oleObject40.bin"/><Relationship Id="rId7" Type="http://schemas.openxmlformats.org/officeDocument/2006/relationships/oleObject" Target="../embeddings/oleObject42.bin"/><Relationship Id="rId2" Type="http://schemas.openxmlformats.org/officeDocument/2006/relationships/image" Target="../media/image43.png"/><Relationship Id="rId1" Type="http://schemas.openxmlformats.org/officeDocument/2006/relationships/slideLayout" Target="../slideLayouts/slideLayout2.xml"/><Relationship Id="rId6" Type="http://schemas.openxmlformats.org/officeDocument/2006/relationships/image" Target="../media/image44.wmf"/><Relationship Id="rId5" Type="http://schemas.openxmlformats.org/officeDocument/2006/relationships/oleObject" Target="../embeddings/oleObject41.bin"/><Relationship Id="rId10" Type="http://schemas.openxmlformats.org/officeDocument/2006/relationships/image" Target="../media/image46.wmf"/><Relationship Id="rId4" Type="http://schemas.openxmlformats.org/officeDocument/2006/relationships/image" Target="../media/image43.wmf"/><Relationship Id="rId9" Type="http://schemas.openxmlformats.org/officeDocument/2006/relationships/oleObject" Target="../embeddings/oleObject43.bin"/></Relationships>
</file>

<file path=ppt/slides/_rels/slide14.xml.rels><?xml version="1.0" encoding="UTF-8" standalone="yes"?>
<Relationships xmlns="http://schemas.openxmlformats.org/package/2006/relationships"><Relationship Id="rId8" Type="http://schemas.openxmlformats.org/officeDocument/2006/relationships/oleObject" Target="../embeddings/oleObject47.bin"/><Relationship Id="rId3" Type="http://schemas.openxmlformats.org/officeDocument/2006/relationships/image" Target="../media/image47.wmf"/><Relationship Id="rId7" Type="http://schemas.openxmlformats.org/officeDocument/2006/relationships/image" Target="../media/image49.wmf"/><Relationship Id="rId2" Type="http://schemas.openxmlformats.org/officeDocument/2006/relationships/oleObject" Target="../embeddings/oleObject44.bin"/><Relationship Id="rId1" Type="http://schemas.openxmlformats.org/officeDocument/2006/relationships/slideLayout" Target="../slideLayouts/slideLayout2.xml"/><Relationship Id="rId6" Type="http://schemas.openxmlformats.org/officeDocument/2006/relationships/oleObject" Target="../embeddings/oleObject46.bin"/><Relationship Id="rId11" Type="http://schemas.openxmlformats.org/officeDocument/2006/relationships/image" Target="../media/image51.wmf"/><Relationship Id="rId5" Type="http://schemas.openxmlformats.org/officeDocument/2006/relationships/image" Target="../media/image48.wmf"/><Relationship Id="rId10" Type="http://schemas.openxmlformats.org/officeDocument/2006/relationships/oleObject" Target="../embeddings/oleObject48.bin"/><Relationship Id="rId4" Type="http://schemas.openxmlformats.org/officeDocument/2006/relationships/oleObject" Target="../embeddings/oleObject45.bin"/><Relationship Id="rId9" Type="http://schemas.openxmlformats.org/officeDocument/2006/relationships/image" Target="../media/image50.wmf"/></Relationships>
</file>

<file path=ppt/slides/_rels/slide15.xml.rels><?xml version="1.0" encoding="UTF-8" standalone="yes"?>
<Relationships xmlns="http://schemas.openxmlformats.org/package/2006/relationships"><Relationship Id="rId8" Type="http://schemas.openxmlformats.org/officeDocument/2006/relationships/oleObject" Target="../embeddings/oleObject52.bin"/><Relationship Id="rId13" Type="http://schemas.openxmlformats.org/officeDocument/2006/relationships/image" Target="../media/image57.wmf"/><Relationship Id="rId3" Type="http://schemas.openxmlformats.org/officeDocument/2006/relationships/image" Target="../media/image52.wmf"/><Relationship Id="rId7" Type="http://schemas.openxmlformats.org/officeDocument/2006/relationships/image" Target="../media/image54.wmf"/><Relationship Id="rId12" Type="http://schemas.openxmlformats.org/officeDocument/2006/relationships/oleObject" Target="../embeddings/oleObject54.bin"/><Relationship Id="rId2" Type="http://schemas.openxmlformats.org/officeDocument/2006/relationships/oleObject" Target="../embeddings/oleObject49.bin"/><Relationship Id="rId16" Type="http://schemas.openxmlformats.org/officeDocument/2006/relationships/image" Target="../media/image66.png"/><Relationship Id="rId1" Type="http://schemas.openxmlformats.org/officeDocument/2006/relationships/slideLayout" Target="../slideLayouts/slideLayout2.xml"/><Relationship Id="rId6" Type="http://schemas.openxmlformats.org/officeDocument/2006/relationships/oleObject" Target="../embeddings/oleObject51.bin"/><Relationship Id="rId11" Type="http://schemas.openxmlformats.org/officeDocument/2006/relationships/image" Target="../media/image56.wmf"/><Relationship Id="rId5" Type="http://schemas.openxmlformats.org/officeDocument/2006/relationships/image" Target="../media/image53.wmf"/><Relationship Id="rId15" Type="http://schemas.openxmlformats.org/officeDocument/2006/relationships/image" Target="../media/image58.wmf"/><Relationship Id="rId10" Type="http://schemas.openxmlformats.org/officeDocument/2006/relationships/oleObject" Target="../embeddings/oleObject53.bin"/><Relationship Id="rId4" Type="http://schemas.openxmlformats.org/officeDocument/2006/relationships/oleObject" Target="../embeddings/oleObject50.bin"/><Relationship Id="rId9" Type="http://schemas.openxmlformats.org/officeDocument/2006/relationships/image" Target="../media/image55.wmf"/><Relationship Id="rId14" Type="http://schemas.openxmlformats.org/officeDocument/2006/relationships/oleObject" Target="../embeddings/oleObject55.bin"/></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8" Type="http://schemas.openxmlformats.org/officeDocument/2006/relationships/oleObject" Target="../embeddings/oleObject59.bin"/><Relationship Id="rId13" Type="http://schemas.openxmlformats.org/officeDocument/2006/relationships/image" Target="../media/image64.wmf"/><Relationship Id="rId18" Type="http://schemas.openxmlformats.org/officeDocument/2006/relationships/oleObject" Target="../embeddings/oleObject64.bin"/><Relationship Id="rId3" Type="http://schemas.openxmlformats.org/officeDocument/2006/relationships/image" Target="../media/image59.wmf"/><Relationship Id="rId21" Type="http://schemas.openxmlformats.org/officeDocument/2006/relationships/image" Target="../media/image68.wmf"/><Relationship Id="rId7" Type="http://schemas.openxmlformats.org/officeDocument/2006/relationships/image" Target="../media/image61.wmf"/><Relationship Id="rId12" Type="http://schemas.openxmlformats.org/officeDocument/2006/relationships/oleObject" Target="../embeddings/oleObject61.bin"/><Relationship Id="rId17" Type="http://schemas.openxmlformats.org/officeDocument/2006/relationships/image" Target="../media/image66.wmf"/><Relationship Id="rId2" Type="http://schemas.openxmlformats.org/officeDocument/2006/relationships/oleObject" Target="../embeddings/oleObject56.bin"/><Relationship Id="rId16" Type="http://schemas.openxmlformats.org/officeDocument/2006/relationships/oleObject" Target="../embeddings/oleObject63.bin"/><Relationship Id="rId20" Type="http://schemas.openxmlformats.org/officeDocument/2006/relationships/oleObject" Target="../embeddings/oleObject65.bin"/><Relationship Id="rId1" Type="http://schemas.openxmlformats.org/officeDocument/2006/relationships/slideLayout" Target="../slideLayouts/slideLayout2.xml"/><Relationship Id="rId6" Type="http://schemas.openxmlformats.org/officeDocument/2006/relationships/oleObject" Target="../embeddings/oleObject58.bin"/><Relationship Id="rId11" Type="http://schemas.openxmlformats.org/officeDocument/2006/relationships/image" Target="../media/image63.wmf"/><Relationship Id="rId5" Type="http://schemas.openxmlformats.org/officeDocument/2006/relationships/image" Target="../media/image60.wmf"/><Relationship Id="rId15" Type="http://schemas.openxmlformats.org/officeDocument/2006/relationships/image" Target="../media/image65.wmf"/><Relationship Id="rId10" Type="http://schemas.openxmlformats.org/officeDocument/2006/relationships/oleObject" Target="../embeddings/oleObject60.bin"/><Relationship Id="rId19" Type="http://schemas.openxmlformats.org/officeDocument/2006/relationships/image" Target="../media/image67.wmf"/><Relationship Id="rId4" Type="http://schemas.openxmlformats.org/officeDocument/2006/relationships/oleObject" Target="../embeddings/oleObject57.bin"/><Relationship Id="rId9" Type="http://schemas.openxmlformats.org/officeDocument/2006/relationships/image" Target="../media/image62.wmf"/><Relationship Id="rId14" Type="http://schemas.openxmlformats.org/officeDocument/2006/relationships/oleObject" Target="../embeddings/oleObject62.bin"/></Relationships>
</file>

<file path=ppt/slides/_rels/slide18.xml.rels><?xml version="1.0" encoding="UTF-8" standalone="yes"?>
<Relationships xmlns="http://schemas.openxmlformats.org/package/2006/relationships"><Relationship Id="rId8" Type="http://schemas.openxmlformats.org/officeDocument/2006/relationships/oleObject" Target="../embeddings/oleObject69.bin"/><Relationship Id="rId13" Type="http://schemas.openxmlformats.org/officeDocument/2006/relationships/image" Target="../media/image74.wmf"/><Relationship Id="rId18" Type="http://schemas.openxmlformats.org/officeDocument/2006/relationships/oleObject" Target="../embeddings/oleObject74.bin"/><Relationship Id="rId3" Type="http://schemas.openxmlformats.org/officeDocument/2006/relationships/image" Target="../media/image69.wmf"/><Relationship Id="rId21" Type="http://schemas.openxmlformats.org/officeDocument/2006/relationships/image" Target="../media/image78.wmf"/><Relationship Id="rId7" Type="http://schemas.openxmlformats.org/officeDocument/2006/relationships/image" Target="../media/image71.wmf"/><Relationship Id="rId12" Type="http://schemas.openxmlformats.org/officeDocument/2006/relationships/oleObject" Target="../embeddings/oleObject71.bin"/><Relationship Id="rId17" Type="http://schemas.openxmlformats.org/officeDocument/2006/relationships/image" Target="../media/image76.wmf"/><Relationship Id="rId2" Type="http://schemas.openxmlformats.org/officeDocument/2006/relationships/oleObject" Target="../embeddings/oleObject66.bin"/><Relationship Id="rId16" Type="http://schemas.openxmlformats.org/officeDocument/2006/relationships/oleObject" Target="../embeddings/oleObject73.bin"/><Relationship Id="rId20" Type="http://schemas.openxmlformats.org/officeDocument/2006/relationships/oleObject" Target="../embeddings/oleObject75.bin"/><Relationship Id="rId1" Type="http://schemas.openxmlformats.org/officeDocument/2006/relationships/slideLayout" Target="../slideLayouts/slideLayout2.xml"/><Relationship Id="rId6" Type="http://schemas.openxmlformats.org/officeDocument/2006/relationships/oleObject" Target="../embeddings/oleObject68.bin"/><Relationship Id="rId11" Type="http://schemas.openxmlformats.org/officeDocument/2006/relationships/image" Target="../media/image73.wmf"/><Relationship Id="rId5" Type="http://schemas.openxmlformats.org/officeDocument/2006/relationships/image" Target="../media/image70.wmf"/><Relationship Id="rId15" Type="http://schemas.openxmlformats.org/officeDocument/2006/relationships/image" Target="../media/image75.wmf"/><Relationship Id="rId10" Type="http://schemas.openxmlformats.org/officeDocument/2006/relationships/oleObject" Target="../embeddings/oleObject70.bin"/><Relationship Id="rId19" Type="http://schemas.openxmlformats.org/officeDocument/2006/relationships/image" Target="../media/image77.wmf"/><Relationship Id="rId4" Type="http://schemas.openxmlformats.org/officeDocument/2006/relationships/oleObject" Target="../embeddings/oleObject67.bin"/><Relationship Id="rId9" Type="http://schemas.openxmlformats.org/officeDocument/2006/relationships/image" Target="../media/image72.wmf"/><Relationship Id="rId14" Type="http://schemas.openxmlformats.org/officeDocument/2006/relationships/oleObject" Target="../embeddings/oleObject72.bin"/></Relationships>
</file>

<file path=ppt/slides/_rels/slide19.xml.rels><?xml version="1.0" encoding="UTF-8" standalone="yes"?>
<Relationships xmlns="http://schemas.openxmlformats.org/package/2006/relationships"><Relationship Id="rId8" Type="http://schemas.openxmlformats.org/officeDocument/2006/relationships/oleObject" Target="../embeddings/oleObject79.bin"/><Relationship Id="rId3" Type="http://schemas.openxmlformats.org/officeDocument/2006/relationships/image" Target="../media/image79.wmf"/><Relationship Id="rId7" Type="http://schemas.openxmlformats.org/officeDocument/2006/relationships/image" Target="../media/image81.wmf"/><Relationship Id="rId2" Type="http://schemas.openxmlformats.org/officeDocument/2006/relationships/oleObject" Target="../embeddings/oleObject76.bin"/><Relationship Id="rId1" Type="http://schemas.openxmlformats.org/officeDocument/2006/relationships/slideLayout" Target="../slideLayouts/slideLayout2.xml"/><Relationship Id="rId6" Type="http://schemas.openxmlformats.org/officeDocument/2006/relationships/oleObject" Target="../embeddings/oleObject78.bin"/><Relationship Id="rId5" Type="http://schemas.openxmlformats.org/officeDocument/2006/relationships/image" Target="../media/image80.wmf"/><Relationship Id="rId4" Type="http://schemas.openxmlformats.org/officeDocument/2006/relationships/oleObject" Target="../embeddings/oleObject77.bin"/><Relationship Id="rId9" Type="http://schemas.openxmlformats.org/officeDocument/2006/relationships/image" Target="../media/image82.wmf"/></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83.wmf"/><Relationship Id="rId7" Type="http://schemas.openxmlformats.org/officeDocument/2006/relationships/image" Target="../media/image85.wmf"/><Relationship Id="rId2" Type="http://schemas.openxmlformats.org/officeDocument/2006/relationships/oleObject" Target="../embeddings/oleObject80.bin"/><Relationship Id="rId1" Type="http://schemas.openxmlformats.org/officeDocument/2006/relationships/slideLayout" Target="../slideLayouts/slideLayout2.xml"/><Relationship Id="rId6" Type="http://schemas.openxmlformats.org/officeDocument/2006/relationships/oleObject" Target="../embeddings/oleObject82.bin"/><Relationship Id="rId5" Type="http://schemas.openxmlformats.org/officeDocument/2006/relationships/image" Target="../media/image84.wmf"/><Relationship Id="rId4" Type="http://schemas.openxmlformats.org/officeDocument/2006/relationships/oleObject" Target="../embeddings/oleObject81.bin"/></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wmf"/><Relationship Id="rId7" Type="http://schemas.openxmlformats.org/officeDocument/2006/relationships/image" Target="../media/image4.wmf"/><Relationship Id="rId2" Type="http://schemas.openxmlformats.org/officeDocument/2006/relationships/oleObject" Target="../embeddings/oleObject1.bin"/><Relationship Id="rId1" Type="http://schemas.openxmlformats.org/officeDocument/2006/relationships/slideLayout" Target="../slideLayouts/slideLayout2.xml"/><Relationship Id="rId6" Type="http://schemas.openxmlformats.org/officeDocument/2006/relationships/oleObject" Target="../embeddings/oleObject3.bin"/><Relationship Id="rId5" Type="http://schemas.openxmlformats.org/officeDocument/2006/relationships/image" Target="../media/image3.wmf"/><Relationship Id="rId4" Type="http://schemas.openxmlformats.org/officeDocument/2006/relationships/oleObject" Target="../embeddings/oleObject2.bin"/></Relationships>
</file>

<file path=ppt/slides/_rels/slide5.xml.rels><?xml version="1.0" encoding="UTF-8" standalone="yes"?>
<Relationships xmlns="http://schemas.openxmlformats.org/package/2006/relationships"><Relationship Id="rId8" Type="http://schemas.openxmlformats.org/officeDocument/2006/relationships/image" Target="../media/image7.wmf"/><Relationship Id="rId3" Type="http://schemas.openxmlformats.org/officeDocument/2006/relationships/oleObject" Target="../embeddings/oleObject4.bin"/><Relationship Id="rId7" Type="http://schemas.openxmlformats.org/officeDocument/2006/relationships/oleObject" Target="../embeddings/oleObject6.bin"/><Relationship Id="rId2" Type="http://schemas.openxmlformats.org/officeDocument/2006/relationships/image" Target="../media/image5.png"/><Relationship Id="rId1" Type="http://schemas.openxmlformats.org/officeDocument/2006/relationships/slideLayout" Target="../slideLayouts/slideLayout2.xml"/><Relationship Id="rId6" Type="http://schemas.openxmlformats.org/officeDocument/2006/relationships/image" Target="../media/image6.wmf"/><Relationship Id="rId5" Type="http://schemas.openxmlformats.org/officeDocument/2006/relationships/oleObject" Target="../embeddings/oleObject5.bin"/><Relationship Id="rId4" Type="http://schemas.openxmlformats.org/officeDocument/2006/relationships/image" Target="../media/image5.wmf"/></Relationships>
</file>

<file path=ppt/slides/_rels/slide6.xml.rels><?xml version="1.0" encoding="UTF-8" standalone="yes"?>
<Relationships xmlns="http://schemas.openxmlformats.org/package/2006/relationships"><Relationship Id="rId8" Type="http://schemas.openxmlformats.org/officeDocument/2006/relationships/oleObject" Target="../embeddings/oleObject10.bin"/><Relationship Id="rId3" Type="http://schemas.openxmlformats.org/officeDocument/2006/relationships/image" Target="../media/image8.wmf"/><Relationship Id="rId7" Type="http://schemas.openxmlformats.org/officeDocument/2006/relationships/image" Target="../media/image10.wmf"/><Relationship Id="rId2" Type="http://schemas.openxmlformats.org/officeDocument/2006/relationships/oleObject" Target="../embeddings/oleObject7.bin"/><Relationship Id="rId1" Type="http://schemas.openxmlformats.org/officeDocument/2006/relationships/slideLayout" Target="../slideLayouts/slideLayout2.xml"/><Relationship Id="rId6" Type="http://schemas.openxmlformats.org/officeDocument/2006/relationships/oleObject" Target="../embeddings/oleObject9.bin"/><Relationship Id="rId5" Type="http://schemas.openxmlformats.org/officeDocument/2006/relationships/image" Target="../media/image9.wmf"/><Relationship Id="rId4" Type="http://schemas.openxmlformats.org/officeDocument/2006/relationships/oleObject" Target="../embeddings/oleObject8.bin"/><Relationship Id="rId9" Type="http://schemas.openxmlformats.org/officeDocument/2006/relationships/image" Target="../media/image11.wmf"/></Relationships>
</file>

<file path=ppt/slides/_rels/slide7.xml.rels><?xml version="1.0" encoding="UTF-8" standalone="yes"?>
<Relationships xmlns="http://schemas.openxmlformats.org/package/2006/relationships"><Relationship Id="rId8" Type="http://schemas.openxmlformats.org/officeDocument/2006/relationships/oleObject" Target="../embeddings/oleObject14.bin"/><Relationship Id="rId13" Type="http://schemas.openxmlformats.org/officeDocument/2006/relationships/image" Target="../media/image17.wmf"/><Relationship Id="rId18" Type="http://schemas.openxmlformats.org/officeDocument/2006/relationships/oleObject" Target="../embeddings/oleObject19.bin"/><Relationship Id="rId3" Type="http://schemas.openxmlformats.org/officeDocument/2006/relationships/image" Target="../media/image12.wmf"/><Relationship Id="rId21" Type="http://schemas.openxmlformats.org/officeDocument/2006/relationships/image" Target="../media/image21.wmf"/><Relationship Id="rId7" Type="http://schemas.openxmlformats.org/officeDocument/2006/relationships/image" Target="../media/image14.wmf"/><Relationship Id="rId12" Type="http://schemas.openxmlformats.org/officeDocument/2006/relationships/oleObject" Target="../embeddings/oleObject16.bin"/><Relationship Id="rId17" Type="http://schemas.openxmlformats.org/officeDocument/2006/relationships/image" Target="../media/image19.wmf"/><Relationship Id="rId2" Type="http://schemas.openxmlformats.org/officeDocument/2006/relationships/oleObject" Target="../embeddings/oleObject11.bin"/><Relationship Id="rId16" Type="http://schemas.openxmlformats.org/officeDocument/2006/relationships/oleObject" Target="../embeddings/oleObject18.bin"/><Relationship Id="rId20" Type="http://schemas.openxmlformats.org/officeDocument/2006/relationships/oleObject" Target="../embeddings/oleObject20.bin"/><Relationship Id="rId1" Type="http://schemas.openxmlformats.org/officeDocument/2006/relationships/slideLayout" Target="../slideLayouts/slideLayout2.xml"/><Relationship Id="rId6" Type="http://schemas.openxmlformats.org/officeDocument/2006/relationships/oleObject" Target="../embeddings/oleObject13.bin"/><Relationship Id="rId11" Type="http://schemas.openxmlformats.org/officeDocument/2006/relationships/image" Target="../media/image16.wmf"/><Relationship Id="rId5" Type="http://schemas.openxmlformats.org/officeDocument/2006/relationships/image" Target="../media/image13.wmf"/><Relationship Id="rId15" Type="http://schemas.openxmlformats.org/officeDocument/2006/relationships/image" Target="../media/image18.wmf"/><Relationship Id="rId10" Type="http://schemas.openxmlformats.org/officeDocument/2006/relationships/oleObject" Target="../embeddings/oleObject15.bin"/><Relationship Id="rId19" Type="http://schemas.openxmlformats.org/officeDocument/2006/relationships/image" Target="../media/image20.wmf"/><Relationship Id="rId4" Type="http://schemas.openxmlformats.org/officeDocument/2006/relationships/oleObject" Target="../embeddings/oleObject12.bin"/><Relationship Id="rId9" Type="http://schemas.openxmlformats.org/officeDocument/2006/relationships/image" Target="../media/image15.wmf"/><Relationship Id="rId14" Type="http://schemas.openxmlformats.org/officeDocument/2006/relationships/oleObject" Target="../embeddings/oleObject17.bin"/></Relationships>
</file>

<file path=ppt/slides/_rels/slide8.xml.rels><?xml version="1.0" encoding="UTF-8" standalone="yes"?>
<Relationships xmlns="http://schemas.openxmlformats.org/package/2006/relationships"><Relationship Id="rId3" Type="http://schemas.openxmlformats.org/officeDocument/2006/relationships/image" Target="../media/image22.wmf"/><Relationship Id="rId7" Type="http://schemas.openxmlformats.org/officeDocument/2006/relationships/image" Target="../media/image24.wmf"/><Relationship Id="rId2" Type="http://schemas.openxmlformats.org/officeDocument/2006/relationships/oleObject" Target="../embeddings/oleObject21.bin"/><Relationship Id="rId1" Type="http://schemas.openxmlformats.org/officeDocument/2006/relationships/slideLayout" Target="../slideLayouts/slideLayout2.xml"/><Relationship Id="rId6" Type="http://schemas.openxmlformats.org/officeDocument/2006/relationships/oleObject" Target="../embeddings/oleObject23.bin"/><Relationship Id="rId5" Type="http://schemas.openxmlformats.org/officeDocument/2006/relationships/image" Target="../media/image23.wmf"/><Relationship Id="rId4" Type="http://schemas.openxmlformats.org/officeDocument/2006/relationships/oleObject" Target="../embeddings/oleObject22.bin"/></Relationships>
</file>

<file path=ppt/slides/_rels/slide9.xml.rels><?xml version="1.0" encoding="UTF-8" standalone="yes"?>
<Relationships xmlns="http://schemas.openxmlformats.org/package/2006/relationships"><Relationship Id="rId8" Type="http://schemas.openxmlformats.org/officeDocument/2006/relationships/oleObject" Target="../embeddings/oleObject27.bin"/><Relationship Id="rId3" Type="http://schemas.openxmlformats.org/officeDocument/2006/relationships/image" Target="../media/image25.wmf"/><Relationship Id="rId7" Type="http://schemas.openxmlformats.org/officeDocument/2006/relationships/image" Target="../media/image27.wmf"/><Relationship Id="rId12" Type="http://schemas.openxmlformats.org/officeDocument/2006/relationships/image" Target="../media/image30.png"/><Relationship Id="rId2" Type="http://schemas.openxmlformats.org/officeDocument/2006/relationships/oleObject" Target="../embeddings/oleObject24.bin"/><Relationship Id="rId1" Type="http://schemas.openxmlformats.org/officeDocument/2006/relationships/slideLayout" Target="../slideLayouts/slideLayout2.xml"/><Relationship Id="rId6" Type="http://schemas.openxmlformats.org/officeDocument/2006/relationships/oleObject" Target="../embeddings/oleObject26.bin"/><Relationship Id="rId11" Type="http://schemas.openxmlformats.org/officeDocument/2006/relationships/image" Target="../media/image29.wmf"/><Relationship Id="rId5" Type="http://schemas.openxmlformats.org/officeDocument/2006/relationships/image" Target="../media/image26.wmf"/><Relationship Id="rId10" Type="http://schemas.openxmlformats.org/officeDocument/2006/relationships/oleObject" Target="../embeddings/oleObject28.bin"/><Relationship Id="rId4" Type="http://schemas.openxmlformats.org/officeDocument/2006/relationships/oleObject" Target="../embeddings/oleObject25.bin"/><Relationship Id="rId9" Type="http://schemas.openxmlformats.org/officeDocument/2006/relationships/image" Target="../media/image28.w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a:solidFill>
                  <a:srgbClr val="1F497D"/>
                </a:solidFill>
                <a:latin typeface="Arial" charset="0"/>
                <a:cs typeface="Arial" charset="0"/>
              </a:rPr>
              <a:t>Section 3.1</a:t>
            </a: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lgn="ctr">
              <a:buNone/>
              <a:defRPr/>
            </a:pPr>
            <a:r>
              <a:rPr lang="en-US" b="1" i="1" dirty="0">
                <a:solidFill>
                  <a:srgbClr val="1F497D"/>
                </a:solidFill>
              </a:rPr>
              <a:t>Working with Formulas</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p:cNvSpPr>
          <p:nvPr>
            <p:ph type="title"/>
          </p:nvPr>
        </p:nvSpPr>
        <p:spPr>
          <a:prstGeom prst="rect">
            <a:avLst/>
          </a:prstGeom>
        </p:spPr>
        <p:txBody>
          <a:bodyPr/>
          <a:lstStyle/>
          <a:p>
            <a:r>
              <a:rPr lang="en-US" sz="3200" dirty="0">
                <a:solidFill>
                  <a:schemeClr val="accent1"/>
                </a:solidFill>
              </a:rPr>
              <a:t>Example 4: Evaluating Formulas</a:t>
            </a:r>
          </a:p>
        </p:txBody>
      </p:sp>
      <p:sp>
        <p:nvSpPr>
          <p:cNvPr id="27651" name="Rectangle 3"/>
          <p:cNvSpPr>
            <a:spLocks noGrp="1"/>
          </p:cNvSpPr>
          <p:nvPr>
            <p:ph idx="1"/>
          </p:nvPr>
        </p:nvSpPr>
        <p:spPr>
          <a:prstGeom prst="rect">
            <a:avLst/>
          </a:prstGeom>
        </p:spPr>
        <p:txBody>
          <a:bodyPr/>
          <a:lstStyle/>
          <a:p>
            <a:pPr>
              <a:buFont typeface="Courier New" pitchFamily="49" charset="0"/>
              <a:buNone/>
            </a:pPr>
            <a:r>
              <a:rPr lang="en-US" i="0" dirty="0">
                <a:solidFill>
                  <a:schemeClr val="tx1"/>
                </a:solidFill>
              </a:rPr>
              <a:t>The perimeter of a triangle is </a:t>
            </a:r>
            <a:r>
              <a:rPr lang="en-US" i="0" dirty="0">
                <a:solidFill>
                  <a:srgbClr val="0000FF"/>
                </a:solidFill>
              </a:rPr>
              <a:t>38 feet</a:t>
            </a:r>
            <a:r>
              <a:rPr lang="en-US" i="0" dirty="0">
                <a:solidFill>
                  <a:schemeClr val="tx1"/>
                </a:solidFill>
              </a:rPr>
              <a:t>. One side is </a:t>
            </a:r>
            <a:r>
              <a:rPr lang="en-US" i="0" dirty="0">
                <a:solidFill>
                  <a:srgbClr val="0000FF"/>
                </a:solidFill>
              </a:rPr>
              <a:t>5 feet </a:t>
            </a:r>
            <a:r>
              <a:rPr lang="en-US" i="0" dirty="0">
                <a:solidFill>
                  <a:schemeClr val="tx1"/>
                </a:solidFill>
              </a:rPr>
              <a:t>long and a second side is </a:t>
            </a:r>
            <a:r>
              <a:rPr lang="en-US" i="0" dirty="0">
                <a:solidFill>
                  <a:srgbClr val="0000FF"/>
                </a:solidFill>
              </a:rPr>
              <a:t>18 feet </a:t>
            </a:r>
            <a:r>
              <a:rPr lang="en-US" i="0" dirty="0">
                <a:solidFill>
                  <a:schemeClr val="tx1"/>
                </a:solidFill>
              </a:rPr>
              <a:t>long. How long is the third side?</a:t>
            </a:r>
            <a:r>
              <a:rPr lang="en-US" dirty="0">
                <a:solidFill>
                  <a:schemeClr val="tx1"/>
                </a:solidFill>
              </a:rPr>
              <a:t> </a:t>
            </a:r>
          </a:p>
          <a:p>
            <a:pPr>
              <a:buFont typeface="Courier New" pitchFamily="49" charset="0"/>
              <a:buNone/>
            </a:pPr>
            <a:r>
              <a:rPr lang="en-US" b="1" i="0" dirty="0">
                <a:solidFill>
                  <a:schemeClr val="tx1"/>
                </a:solidFill>
              </a:rPr>
              <a:t>Solution</a:t>
            </a:r>
          </a:p>
          <a:p>
            <a:pPr>
              <a:buFont typeface="Courier New" pitchFamily="49" charset="0"/>
              <a:buNone/>
            </a:pPr>
            <a:r>
              <a:rPr lang="en-US" i="0" dirty="0">
                <a:solidFill>
                  <a:schemeClr val="tx1"/>
                </a:solidFill>
              </a:rPr>
              <a:t>Using the formula </a:t>
            </a:r>
            <a:r>
              <a:rPr lang="en-US" i="1" dirty="0">
                <a:solidFill>
                  <a:srgbClr val="0000FF"/>
                </a:solidFill>
              </a:rPr>
              <a:t>P</a:t>
            </a:r>
            <a:r>
              <a:rPr lang="en-US" dirty="0">
                <a:solidFill>
                  <a:srgbClr val="0000FF"/>
                </a:solidFill>
              </a:rPr>
              <a:t> </a:t>
            </a:r>
            <a:r>
              <a:rPr lang="en-US" i="0" dirty="0">
                <a:solidFill>
                  <a:srgbClr val="0000FF"/>
                </a:solidFill>
              </a:rPr>
              <a:t>= </a:t>
            </a:r>
            <a:r>
              <a:rPr lang="en-US" i="1" dirty="0">
                <a:solidFill>
                  <a:srgbClr val="0000FF"/>
                </a:solidFill>
              </a:rPr>
              <a:t>a</a:t>
            </a:r>
            <a:r>
              <a:rPr lang="en-US" dirty="0">
                <a:solidFill>
                  <a:srgbClr val="0000FF"/>
                </a:solidFill>
              </a:rPr>
              <a:t> </a:t>
            </a:r>
            <a:r>
              <a:rPr lang="en-US" i="0" dirty="0">
                <a:solidFill>
                  <a:srgbClr val="0000FF"/>
                </a:solidFill>
              </a:rPr>
              <a:t>+ </a:t>
            </a:r>
            <a:r>
              <a:rPr lang="en-US" i="1" dirty="0">
                <a:solidFill>
                  <a:srgbClr val="0000FF"/>
                </a:solidFill>
              </a:rPr>
              <a:t>b</a:t>
            </a:r>
            <a:r>
              <a:rPr lang="en-US" dirty="0">
                <a:solidFill>
                  <a:srgbClr val="0000FF"/>
                </a:solidFill>
              </a:rPr>
              <a:t> </a:t>
            </a:r>
            <a:r>
              <a:rPr lang="en-US" i="0" dirty="0">
                <a:solidFill>
                  <a:srgbClr val="0000FF"/>
                </a:solidFill>
              </a:rPr>
              <a:t>+ </a:t>
            </a:r>
            <a:r>
              <a:rPr lang="en-US" i="1" dirty="0">
                <a:solidFill>
                  <a:srgbClr val="0000FF"/>
                </a:solidFill>
              </a:rPr>
              <a:t>c</a:t>
            </a:r>
            <a:r>
              <a:rPr lang="en-US" i="0" dirty="0">
                <a:solidFill>
                  <a:schemeClr val="tx1"/>
                </a:solidFill>
              </a:rPr>
              <a:t>, substitute </a:t>
            </a:r>
            <a:r>
              <a:rPr lang="en-US" i="1" dirty="0">
                <a:solidFill>
                  <a:schemeClr val="tx1"/>
                </a:solidFill>
              </a:rPr>
              <a:t>P</a:t>
            </a:r>
            <a:r>
              <a:rPr lang="en-US" dirty="0">
                <a:solidFill>
                  <a:schemeClr val="tx1"/>
                </a:solidFill>
              </a:rPr>
              <a:t> </a:t>
            </a:r>
            <a:r>
              <a:rPr lang="en-US" i="0" dirty="0">
                <a:solidFill>
                  <a:schemeClr val="tx1"/>
                </a:solidFill>
              </a:rPr>
              <a:t>= </a:t>
            </a:r>
            <a:r>
              <a:rPr lang="en-US" i="0" dirty="0">
                <a:solidFill>
                  <a:srgbClr val="0000FF"/>
                </a:solidFill>
              </a:rPr>
              <a:t>38</a:t>
            </a:r>
            <a:r>
              <a:rPr lang="en-US" i="0" dirty="0">
                <a:solidFill>
                  <a:schemeClr val="tx1"/>
                </a:solidFill>
              </a:rPr>
              <a:t>, </a:t>
            </a:r>
            <a:r>
              <a:rPr lang="en-US" i="1" dirty="0">
                <a:solidFill>
                  <a:schemeClr val="tx1"/>
                </a:solidFill>
              </a:rPr>
              <a:t>a</a:t>
            </a:r>
            <a:r>
              <a:rPr lang="en-US" dirty="0">
                <a:solidFill>
                  <a:schemeClr val="tx1"/>
                </a:solidFill>
              </a:rPr>
              <a:t> </a:t>
            </a:r>
            <a:r>
              <a:rPr lang="en-US" i="0" dirty="0">
                <a:solidFill>
                  <a:schemeClr val="tx1"/>
                </a:solidFill>
              </a:rPr>
              <a:t>= </a:t>
            </a:r>
            <a:r>
              <a:rPr lang="en-US" i="0" dirty="0">
                <a:solidFill>
                  <a:srgbClr val="0000FF"/>
                </a:solidFill>
              </a:rPr>
              <a:t>5</a:t>
            </a:r>
            <a:r>
              <a:rPr lang="en-US" i="0" dirty="0">
                <a:solidFill>
                  <a:schemeClr val="tx1"/>
                </a:solidFill>
              </a:rPr>
              <a:t>, and </a:t>
            </a:r>
            <a:r>
              <a:rPr lang="en-US" i="1" dirty="0">
                <a:solidFill>
                  <a:schemeClr val="tx1"/>
                </a:solidFill>
              </a:rPr>
              <a:t>b</a:t>
            </a:r>
            <a:r>
              <a:rPr lang="en-US" dirty="0">
                <a:solidFill>
                  <a:schemeClr val="tx1"/>
                </a:solidFill>
              </a:rPr>
              <a:t> </a:t>
            </a:r>
            <a:r>
              <a:rPr lang="en-US" i="0" dirty="0">
                <a:solidFill>
                  <a:schemeClr val="tx1"/>
                </a:solidFill>
              </a:rPr>
              <a:t>= </a:t>
            </a:r>
            <a:r>
              <a:rPr lang="en-US" i="0" dirty="0">
                <a:solidFill>
                  <a:srgbClr val="0000FF"/>
                </a:solidFill>
              </a:rPr>
              <a:t>18</a:t>
            </a:r>
            <a:r>
              <a:rPr lang="en-US" i="0" dirty="0">
                <a:solidFill>
                  <a:schemeClr val="tx1"/>
                </a:solidFill>
              </a:rPr>
              <a:t>. Then solve for the third side.</a:t>
            </a:r>
            <a:r>
              <a:rPr lang="en-US" dirty="0">
                <a:solidFill>
                  <a:schemeClr val="tx1"/>
                </a:solidFill>
              </a:rPr>
              <a:t> </a:t>
            </a:r>
            <a:endParaRPr lang="en-US" b="1" i="0" dirty="0">
              <a:solidFill>
                <a:schemeClr val="tx1"/>
              </a:solidFill>
            </a:endParaRPr>
          </a:p>
          <a:p>
            <a:pPr>
              <a:buFont typeface="Courier New" pitchFamily="49" charset="0"/>
              <a:buNone/>
            </a:pPr>
            <a:endParaRPr lang="en-US" dirty="0">
              <a:solidFill>
                <a:schemeClr val="tx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7651">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7651">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p:cNvSpPr>
          <p:nvPr>
            <p:ph type="title"/>
          </p:nvPr>
        </p:nvSpPr>
        <p:spPr>
          <a:prstGeom prst="rect">
            <a:avLst/>
          </a:prstGeom>
        </p:spPr>
        <p:txBody>
          <a:bodyPr/>
          <a:lstStyle/>
          <a:p>
            <a:r>
              <a:rPr lang="en-US" sz="3200" dirty="0">
                <a:solidFill>
                  <a:schemeClr val="accent1"/>
                </a:solidFill>
              </a:rPr>
              <a:t>Example 4: Evaluating Formulas (cont.)</a:t>
            </a:r>
          </a:p>
        </p:txBody>
      </p:sp>
      <p:sp>
        <p:nvSpPr>
          <p:cNvPr id="8196" name="Rectangle 3"/>
          <p:cNvSpPr>
            <a:spLocks noGrp="1"/>
          </p:cNvSpPr>
          <p:nvPr>
            <p:ph idx="1"/>
          </p:nvPr>
        </p:nvSpPr>
        <p:spPr>
          <a:xfrm>
            <a:off x="457200" y="4114800"/>
            <a:ext cx="8229600" cy="523220"/>
          </a:xfrm>
          <a:prstGeom prst="rect">
            <a:avLst/>
          </a:prstGeom>
        </p:spPr>
        <p:txBody>
          <a:bodyPr>
            <a:spAutoFit/>
          </a:bodyPr>
          <a:lstStyle/>
          <a:p>
            <a:pPr>
              <a:buFont typeface="Courier New" pitchFamily="49" charset="0"/>
              <a:buNone/>
            </a:pPr>
            <a:r>
              <a:rPr lang="en-US" i="0" dirty="0">
                <a:solidFill>
                  <a:schemeClr val="tx1"/>
                </a:solidFill>
              </a:rPr>
              <a:t>The third side is </a:t>
            </a:r>
            <a:r>
              <a:rPr lang="en-US" i="0" dirty="0">
                <a:solidFill>
                  <a:srgbClr val="FF0008"/>
                </a:solidFill>
              </a:rPr>
              <a:t>15 feet </a:t>
            </a:r>
            <a:r>
              <a:rPr lang="en-US" dirty="0">
                <a:solidFill>
                  <a:schemeClr val="tx1"/>
                </a:solidFill>
              </a:rPr>
              <a:t>long</a:t>
            </a:r>
            <a:r>
              <a:rPr lang="en-US" i="0" dirty="0">
                <a:solidFill>
                  <a:schemeClr val="tx1"/>
                </a:solidFill>
              </a:rPr>
              <a:t>.</a:t>
            </a:r>
            <a:endParaRPr lang="en-US" dirty="0"/>
          </a:p>
        </p:txBody>
      </p:sp>
      <p:graphicFrame>
        <p:nvGraphicFramePr>
          <p:cNvPr id="8195" name="Object 3"/>
          <p:cNvGraphicFramePr>
            <a:graphicFrameLocks noChangeAspect="1"/>
          </p:cNvGraphicFramePr>
          <p:nvPr/>
        </p:nvGraphicFramePr>
        <p:xfrm>
          <a:off x="1881187" y="1600200"/>
          <a:ext cx="1714500" cy="304800"/>
        </p:xfrm>
        <a:graphic>
          <a:graphicData uri="http://schemas.openxmlformats.org/presentationml/2006/ole">
            <mc:AlternateContent xmlns:mc="http://schemas.openxmlformats.org/markup-compatibility/2006">
              <mc:Choice xmlns:v="urn:schemas-microsoft-com:vml" Requires="v">
                <p:oleObj name="Equation" r:id="rId2" imgW="1714156" imgH="304800" progId="Equation.DSMT4">
                  <p:embed/>
                </p:oleObj>
              </mc:Choice>
              <mc:Fallback>
                <p:oleObj name="Equation" r:id="rId2" imgW="1714156" imgH="304800" progId="Equation.DSMT4">
                  <p:embed/>
                  <p:pic>
                    <p:nvPicPr>
                      <p:cNvPr id="0" name="Picture 100"/>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881187" y="1600200"/>
                        <a:ext cx="17145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2" name="Object 4"/>
          <p:cNvGraphicFramePr>
            <a:graphicFrameLocks noChangeAspect="1"/>
          </p:cNvGraphicFramePr>
          <p:nvPr/>
        </p:nvGraphicFramePr>
        <p:xfrm>
          <a:off x="1701800" y="2074863"/>
          <a:ext cx="2032000" cy="292100"/>
        </p:xfrm>
        <a:graphic>
          <a:graphicData uri="http://schemas.openxmlformats.org/presentationml/2006/ole">
            <mc:AlternateContent xmlns:mc="http://schemas.openxmlformats.org/markup-compatibility/2006">
              <mc:Choice xmlns:v="urn:schemas-microsoft-com:vml" Requires="v">
                <p:oleObj name="Equation" r:id="rId4" imgW="2031633" imgH="292123" progId="Equation.DSMT4">
                  <p:embed/>
                </p:oleObj>
              </mc:Choice>
              <mc:Fallback>
                <p:oleObj name="Equation" r:id="rId4" imgW="2031633" imgH="292123" progId="Equation.DSMT4">
                  <p:embed/>
                  <p:pic>
                    <p:nvPicPr>
                      <p:cNvPr id="0" name="Picture 10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701800" y="2074863"/>
                        <a:ext cx="20320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8197" name="Object 5"/>
          <p:cNvGraphicFramePr>
            <a:graphicFrameLocks noChangeAspect="1"/>
          </p:cNvGraphicFramePr>
          <p:nvPr/>
        </p:nvGraphicFramePr>
        <p:xfrm>
          <a:off x="1701800" y="2576513"/>
          <a:ext cx="1549400" cy="292100"/>
        </p:xfrm>
        <a:graphic>
          <a:graphicData uri="http://schemas.openxmlformats.org/presentationml/2006/ole">
            <mc:AlternateContent xmlns:mc="http://schemas.openxmlformats.org/markup-compatibility/2006">
              <mc:Choice xmlns:v="urn:schemas-microsoft-com:vml" Requires="v">
                <p:oleObj name="Equation" r:id="rId6" imgW="1548421" imgH="291947" progId="Equation.DSMT4">
                  <p:embed/>
                </p:oleObj>
              </mc:Choice>
              <mc:Fallback>
                <p:oleObj name="Equation" r:id="rId6" imgW="1548421" imgH="291947" progId="Equation.DSMT4">
                  <p:embed/>
                  <p:pic>
                    <p:nvPicPr>
                      <p:cNvPr id="0" name="Picture 102"/>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701800" y="2576513"/>
                        <a:ext cx="15494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8198" name="Object 6"/>
          <p:cNvGraphicFramePr>
            <a:graphicFrameLocks noChangeAspect="1"/>
          </p:cNvGraphicFramePr>
          <p:nvPr/>
        </p:nvGraphicFramePr>
        <p:xfrm>
          <a:off x="1014413" y="3124200"/>
          <a:ext cx="2895600" cy="292100"/>
        </p:xfrm>
        <a:graphic>
          <a:graphicData uri="http://schemas.openxmlformats.org/presentationml/2006/ole">
            <mc:AlternateContent xmlns:mc="http://schemas.openxmlformats.org/markup-compatibility/2006">
              <mc:Choice xmlns:v="urn:schemas-microsoft-com:vml" Requires="v">
                <p:oleObj name="Equation" r:id="rId8" imgW="2894773" imgH="292123" progId="Equation.DSMT4">
                  <p:embed/>
                </p:oleObj>
              </mc:Choice>
              <mc:Fallback>
                <p:oleObj name="Equation" r:id="rId8" imgW="2894773" imgH="292123" progId="Equation.DSMT4">
                  <p:embed/>
                  <p:pic>
                    <p:nvPicPr>
                      <p:cNvPr id="0" name="Picture 103"/>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014413" y="3124200"/>
                        <a:ext cx="28956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8199" name="Object 7"/>
          <p:cNvGraphicFramePr>
            <a:graphicFrameLocks noChangeAspect="1"/>
          </p:cNvGraphicFramePr>
          <p:nvPr/>
        </p:nvGraphicFramePr>
        <p:xfrm>
          <a:off x="1701800" y="3624263"/>
          <a:ext cx="889000" cy="292100"/>
        </p:xfrm>
        <a:graphic>
          <a:graphicData uri="http://schemas.openxmlformats.org/presentationml/2006/ole">
            <mc:AlternateContent xmlns:mc="http://schemas.openxmlformats.org/markup-compatibility/2006">
              <mc:Choice xmlns:v="urn:schemas-microsoft-com:vml" Requires="v">
                <p:oleObj name="Equation" r:id="rId10" imgW="888510" imgH="291947" progId="Equation.DSMT4">
                  <p:embed/>
                </p:oleObj>
              </mc:Choice>
              <mc:Fallback>
                <p:oleObj name="Equation" r:id="rId10" imgW="888510" imgH="291947" progId="Equation.DSMT4">
                  <p:embed/>
                  <p:pic>
                    <p:nvPicPr>
                      <p:cNvPr id="0" name="Picture 104"/>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1701800" y="3624263"/>
                        <a:ext cx="8890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pic>
        <p:nvPicPr>
          <p:cNvPr id="8297" name="Picture 105"/>
          <p:cNvPicPr>
            <a:picLocks noChangeAspect="1" noChangeArrowheads="1"/>
          </p:cNvPicPr>
          <p:nvPr/>
        </p:nvPicPr>
        <p:blipFill>
          <a:blip r:embed="rId12" cstate="print"/>
          <a:srcRect/>
          <a:stretch>
            <a:fillRect/>
          </a:stretch>
        </p:blipFill>
        <p:spPr bwMode="auto">
          <a:xfrm>
            <a:off x="5105400" y="1752600"/>
            <a:ext cx="3124200" cy="2486025"/>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19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819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8199"/>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8196">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196"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p:cNvSpPr>
          <p:nvPr>
            <p:ph type="title"/>
          </p:nvPr>
        </p:nvSpPr>
        <p:spPr>
          <a:prstGeom prst="rect">
            <a:avLst/>
          </a:prstGeom>
        </p:spPr>
        <p:txBody>
          <a:bodyPr/>
          <a:lstStyle/>
          <a:p>
            <a:r>
              <a:rPr lang="en-US" sz="3200" dirty="0">
                <a:solidFill>
                  <a:schemeClr val="accent1"/>
                </a:solidFill>
              </a:rPr>
              <a:t>Example 5: Solving for Different Variables</a:t>
            </a:r>
          </a:p>
        </p:txBody>
      </p:sp>
      <p:sp>
        <p:nvSpPr>
          <p:cNvPr id="9220" name="Rectangle 3"/>
          <p:cNvSpPr>
            <a:spLocks noGrp="1"/>
          </p:cNvSpPr>
          <p:nvPr>
            <p:ph idx="1"/>
          </p:nvPr>
        </p:nvSpPr>
        <p:spPr>
          <a:xfrm>
            <a:off x="457200" y="1280160"/>
            <a:ext cx="8229600" cy="2117503"/>
          </a:xfrm>
          <a:prstGeom prst="rect">
            <a:avLst/>
          </a:prstGeom>
        </p:spPr>
        <p:txBody>
          <a:bodyPr>
            <a:spAutoFit/>
          </a:bodyPr>
          <a:lstStyle/>
          <a:p>
            <a:pPr marL="0" indent="0">
              <a:buFont typeface="Courier New" pitchFamily="49" charset="0"/>
              <a:buNone/>
            </a:pPr>
            <a:r>
              <a:rPr lang="en-US" i="0" dirty="0">
                <a:solidFill>
                  <a:schemeClr val="tx1"/>
                </a:solidFill>
              </a:rPr>
              <a:t>Given </a:t>
            </a:r>
            <a:r>
              <a:rPr lang="en-US" i="1" dirty="0">
                <a:solidFill>
                  <a:srgbClr val="0000FF"/>
                </a:solidFill>
              </a:rPr>
              <a:t>d</a:t>
            </a:r>
            <a:r>
              <a:rPr lang="en-US" dirty="0">
                <a:solidFill>
                  <a:srgbClr val="0000FF"/>
                </a:solidFill>
              </a:rPr>
              <a:t> </a:t>
            </a:r>
            <a:r>
              <a:rPr lang="en-US" i="0" dirty="0">
                <a:solidFill>
                  <a:srgbClr val="0000FF"/>
                </a:solidFill>
              </a:rPr>
              <a:t>= </a:t>
            </a:r>
            <a:r>
              <a:rPr lang="en-US" i="1" dirty="0" err="1">
                <a:solidFill>
                  <a:srgbClr val="0000FF"/>
                </a:solidFill>
              </a:rPr>
              <a:t>rt</a:t>
            </a:r>
            <a:r>
              <a:rPr lang="en-US" i="0" dirty="0">
                <a:solidFill>
                  <a:schemeClr val="tx1"/>
                </a:solidFill>
              </a:rPr>
              <a:t>, solve for </a:t>
            </a:r>
            <a:r>
              <a:rPr lang="en-US" i="1" dirty="0">
                <a:solidFill>
                  <a:schemeClr val="tx1"/>
                </a:solidFill>
              </a:rPr>
              <a:t>t</a:t>
            </a:r>
            <a:r>
              <a:rPr lang="en-US" dirty="0">
                <a:solidFill>
                  <a:schemeClr val="tx1"/>
                </a:solidFill>
              </a:rPr>
              <a:t> </a:t>
            </a:r>
            <a:r>
              <a:rPr lang="en-US" i="0" dirty="0">
                <a:solidFill>
                  <a:schemeClr val="tx1"/>
                </a:solidFill>
              </a:rPr>
              <a:t>in terms of </a:t>
            </a:r>
            <a:r>
              <a:rPr lang="en-US" i="1" dirty="0">
                <a:solidFill>
                  <a:schemeClr val="tx1"/>
                </a:solidFill>
              </a:rPr>
              <a:t>d</a:t>
            </a:r>
            <a:r>
              <a:rPr lang="en-US" dirty="0">
                <a:solidFill>
                  <a:schemeClr val="tx1"/>
                </a:solidFill>
              </a:rPr>
              <a:t> </a:t>
            </a:r>
            <a:r>
              <a:rPr lang="en-US" i="0" dirty="0">
                <a:solidFill>
                  <a:schemeClr val="tx1"/>
                </a:solidFill>
              </a:rPr>
              <a:t>and </a:t>
            </a:r>
            <a:r>
              <a:rPr lang="en-US" i="1" dirty="0">
                <a:solidFill>
                  <a:schemeClr val="tx1"/>
                </a:solidFill>
              </a:rPr>
              <a:t>r</a:t>
            </a:r>
            <a:r>
              <a:rPr lang="en-US" i="0" dirty="0">
                <a:solidFill>
                  <a:schemeClr val="tx1"/>
                </a:solidFill>
              </a:rPr>
              <a:t>. We want to represent the time in terms of distance and rate. We will use this concept later in word problems.</a:t>
            </a:r>
          </a:p>
          <a:p>
            <a:pPr marL="0" indent="0">
              <a:lnSpc>
                <a:spcPct val="150000"/>
              </a:lnSpc>
              <a:buFont typeface="Courier New" pitchFamily="49" charset="0"/>
              <a:buNone/>
            </a:pPr>
            <a:r>
              <a:rPr lang="en-US" b="1" i="0" dirty="0">
                <a:solidFill>
                  <a:schemeClr val="tx1"/>
                </a:solidFill>
              </a:rPr>
              <a:t>Solution</a:t>
            </a:r>
            <a:endParaRPr lang="en-US" dirty="0">
              <a:solidFill>
                <a:schemeClr val="tx1"/>
              </a:solidFill>
            </a:endParaRPr>
          </a:p>
        </p:txBody>
      </p:sp>
      <p:graphicFrame>
        <p:nvGraphicFramePr>
          <p:cNvPr id="2" name="Object 4"/>
          <p:cNvGraphicFramePr>
            <a:graphicFrameLocks noChangeAspect="1"/>
          </p:cNvGraphicFramePr>
          <p:nvPr/>
        </p:nvGraphicFramePr>
        <p:xfrm>
          <a:off x="3429000" y="3416300"/>
          <a:ext cx="3924300" cy="279400"/>
        </p:xfrm>
        <a:graphic>
          <a:graphicData uri="http://schemas.openxmlformats.org/presentationml/2006/ole">
            <mc:AlternateContent xmlns:mc="http://schemas.openxmlformats.org/markup-compatibility/2006">
              <mc:Choice xmlns:v="urn:schemas-microsoft-com:vml" Requires="v">
                <p:oleObj name="Equation" r:id="rId2" imgW="3923267" imgH="279446" progId="Equation.DSMT4">
                  <p:embed/>
                </p:oleObj>
              </mc:Choice>
              <mc:Fallback>
                <p:oleObj name="Equation" r:id="rId2" imgW="3923267" imgH="279446" progId="Equation.DSMT4">
                  <p:embed/>
                  <p:pic>
                    <p:nvPicPr>
                      <p:cNvPr id="0" name="Picture 120"/>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429000" y="3416300"/>
                        <a:ext cx="39243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9221" name="Object 5"/>
          <p:cNvGraphicFramePr>
            <a:graphicFrameLocks noChangeAspect="1"/>
          </p:cNvGraphicFramePr>
          <p:nvPr/>
        </p:nvGraphicFramePr>
        <p:xfrm>
          <a:off x="2133600" y="3835400"/>
          <a:ext cx="914400" cy="825500"/>
        </p:xfrm>
        <a:graphic>
          <a:graphicData uri="http://schemas.openxmlformats.org/presentationml/2006/ole">
            <mc:AlternateContent xmlns:mc="http://schemas.openxmlformats.org/markup-compatibility/2006">
              <mc:Choice xmlns:v="urn:schemas-microsoft-com:vml" Requires="v">
                <p:oleObj name="Equation" r:id="rId4" imgW="914400" imgH="825110" progId="Equation.DSMT4">
                  <p:embed/>
                </p:oleObj>
              </mc:Choice>
              <mc:Fallback>
                <p:oleObj name="Equation" r:id="rId4" imgW="914400" imgH="825110" progId="Equation.DSMT4">
                  <p:embed/>
                  <p:pic>
                    <p:nvPicPr>
                      <p:cNvPr id="0" name="Picture 12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133600" y="3835400"/>
                        <a:ext cx="914400" cy="825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9222" name="Object 6"/>
          <p:cNvGraphicFramePr>
            <a:graphicFrameLocks noChangeAspect="1"/>
          </p:cNvGraphicFramePr>
          <p:nvPr/>
        </p:nvGraphicFramePr>
        <p:xfrm>
          <a:off x="2120900" y="4711700"/>
          <a:ext cx="762000" cy="825500"/>
        </p:xfrm>
        <a:graphic>
          <a:graphicData uri="http://schemas.openxmlformats.org/presentationml/2006/ole">
            <mc:AlternateContent xmlns:mc="http://schemas.openxmlformats.org/markup-compatibility/2006">
              <mc:Choice xmlns:v="urn:schemas-microsoft-com:vml" Requires="v">
                <p:oleObj name="Equation" r:id="rId6" imgW="762184" imgH="825607" progId="Equation.DSMT4">
                  <p:embed/>
                </p:oleObj>
              </mc:Choice>
              <mc:Fallback>
                <p:oleObj name="Equation" r:id="rId6" imgW="762184" imgH="825607" progId="Equation.DSMT4">
                  <p:embed/>
                  <p:pic>
                    <p:nvPicPr>
                      <p:cNvPr id="0" name="Picture 122"/>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120900" y="4711700"/>
                        <a:ext cx="762000" cy="825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9223" name="Object 7"/>
          <p:cNvGraphicFramePr>
            <a:graphicFrameLocks noChangeAspect="1"/>
          </p:cNvGraphicFramePr>
          <p:nvPr/>
        </p:nvGraphicFramePr>
        <p:xfrm>
          <a:off x="2159000" y="3403600"/>
          <a:ext cx="863600" cy="304800"/>
        </p:xfrm>
        <a:graphic>
          <a:graphicData uri="http://schemas.openxmlformats.org/presentationml/2006/ole">
            <mc:AlternateContent xmlns:mc="http://schemas.openxmlformats.org/markup-compatibility/2006">
              <mc:Choice xmlns:v="urn:schemas-microsoft-com:vml" Requires="v">
                <p:oleObj name="Equation" r:id="rId8" imgW="863172" imgH="304616" progId="Equation.DSMT4">
                  <p:embed/>
                </p:oleObj>
              </mc:Choice>
              <mc:Fallback>
                <p:oleObj name="Equation" r:id="rId8" imgW="863172" imgH="304616" progId="Equation.DSMT4">
                  <p:embed/>
                  <p:pic>
                    <p:nvPicPr>
                      <p:cNvPr id="0" name="Picture 123"/>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159000" y="3403600"/>
                        <a:ext cx="8636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9224" name="Object 8"/>
          <p:cNvGraphicFramePr>
            <a:graphicFrameLocks noChangeAspect="1"/>
          </p:cNvGraphicFramePr>
          <p:nvPr/>
        </p:nvGraphicFramePr>
        <p:xfrm>
          <a:off x="3429000" y="4108450"/>
          <a:ext cx="2222500" cy="279400"/>
        </p:xfrm>
        <a:graphic>
          <a:graphicData uri="http://schemas.openxmlformats.org/presentationml/2006/ole">
            <mc:AlternateContent xmlns:mc="http://schemas.openxmlformats.org/markup-compatibility/2006">
              <mc:Choice xmlns:v="urn:schemas-microsoft-com:vml" Requires="v">
                <p:oleObj name="Equation" r:id="rId10" imgW="2222339" imgH="279446" progId="Equation.DSMT4">
                  <p:embed/>
                </p:oleObj>
              </mc:Choice>
              <mc:Fallback>
                <p:oleObj name="Equation" r:id="rId10" imgW="2222339" imgH="279446" progId="Equation.DSMT4">
                  <p:embed/>
                  <p:pic>
                    <p:nvPicPr>
                      <p:cNvPr id="0" name="Picture 124"/>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3429000" y="4108450"/>
                        <a:ext cx="22225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9225" name="Object 9"/>
          <p:cNvGraphicFramePr>
            <a:graphicFrameLocks noChangeAspect="1"/>
          </p:cNvGraphicFramePr>
          <p:nvPr/>
        </p:nvGraphicFramePr>
        <p:xfrm>
          <a:off x="3429000" y="4984750"/>
          <a:ext cx="927100" cy="279400"/>
        </p:xfrm>
        <a:graphic>
          <a:graphicData uri="http://schemas.openxmlformats.org/presentationml/2006/ole">
            <mc:AlternateContent xmlns:mc="http://schemas.openxmlformats.org/markup-compatibility/2006">
              <mc:Choice xmlns:v="urn:schemas-microsoft-com:vml" Requires="v">
                <p:oleObj name="Equation" r:id="rId12" imgW="927077" imgH="279446" progId="Equation.DSMT4">
                  <p:embed/>
                </p:oleObj>
              </mc:Choice>
              <mc:Fallback>
                <p:oleObj name="Equation" r:id="rId12" imgW="927077" imgH="279446" progId="Equation.DSMT4">
                  <p:embed/>
                  <p:pic>
                    <p:nvPicPr>
                      <p:cNvPr id="0" name="Picture 125"/>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3429000" y="4984750"/>
                        <a:ext cx="9271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220">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223"/>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2"/>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9221"/>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9224"/>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9222"/>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922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p:cNvSpPr>
          <p:nvPr>
            <p:ph type="title"/>
          </p:nvPr>
        </p:nvSpPr>
        <p:spPr>
          <a:prstGeom prst="rect">
            <a:avLst/>
          </a:prstGeom>
        </p:spPr>
        <p:txBody>
          <a:bodyPr/>
          <a:lstStyle/>
          <a:p>
            <a:r>
              <a:rPr lang="en-US" sz="3200" dirty="0">
                <a:solidFill>
                  <a:schemeClr val="accent1"/>
                </a:solidFill>
              </a:rPr>
              <a:t>Example 6: Solving for Different Variables</a:t>
            </a:r>
          </a:p>
        </p:txBody>
      </p:sp>
      <mc:AlternateContent xmlns:mc="http://schemas.openxmlformats.org/markup-compatibility/2006" xmlns:a14="http://schemas.microsoft.com/office/drawing/2010/main">
        <mc:Choice Requires="a14">
          <p:sp>
            <p:nvSpPr>
              <p:cNvPr id="10245" name="Rectangle 3"/>
              <p:cNvSpPr>
                <a:spLocks noGrp="1"/>
              </p:cNvSpPr>
              <p:nvPr>
                <p:ph idx="1"/>
              </p:nvPr>
            </p:nvSpPr>
            <p:spPr>
              <a:xfrm>
                <a:off x="457200" y="1280160"/>
                <a:ext cx="8229600" cy="4230069"/>
              </a:xfrm>
              <a:prstGeom prst="rect">
                <a:avLst/>
              </a:prstGeom>
            </p:spPr>
            <p:txBody>
              <a:bodyPr>
                <a:spAutoFit/>
              </a:bodyPr>
              <a:lstStyle/>
              <a:p>
                <a:r>
                  <a:rPr lang="en-US" i="0" dirty="0">
                    <a:solidFill>
                      <a:schemeClr val="tx1"/>
                    </a:solidFill>
                  </a:rPr>
                  <a:t>Given </a:t>
                </a:r>
                <a14:m>
                  <m:oMath xmlns:m="http://schemas.openxmlformats.org/officeDocument/2006/math">
                    <m:r>
                      <a:rPr lang="en-US" b="0" i="1" smtClean="0">
                        <a:solidFill>
                          <a:srgbClr val="0000FF"/>
                        </a:solidFill>
                        <a:latin typeface="Cambria Math" panose="02040503050406030204" pitchFamily="18" charset="0"/>
                      </a:rPr>
                      <m:t>𝑉</m:t>
                    </m:r>
                    <m:r>
                      <a:rPr lang="en-US" b="0" i="1" smtClean="0">
                        <a:solidFill>
                          <a:srgbClr val="0000FF"/>
                        </a:solidFill>
                        <a:latin typeface="Cambria Math" panose="02040503050406030204" pitchFamily="18" charset="0"/>
                      </a:rPr>
                      <m:t>=</m:t>
                    </m:r>
                    <m:f>
                      <m:fPr>
                        <m:ctrlPr>
                          <a:rPr lang="en-US" i="1">
                            <a:solidFill>
                              <a:srgbClr val="0000FF"/>
                            </a:solidFill>
                            <a:latin typeface="Cambria Math" panose="02040503050406030204" pitchFamily="18" charset="0"/>
                          </a:rPr>
                        </m:ctrlPr>
                      </m:fPr>
                      <m:num>
                        <m:r>
                          <a:rPr lang="en-US" b="0" i="1">
                            <a:solidFill>
                              <a:srgbClr val="0000FF"/>
                            </a:solidFill>
                            <a:latin typeface="Cambria Math" panose="02040503050406030204" pitchFamily="18" charset="0"/>
                          </a:rPr>
                          <m:t>𝑘</m:t>
                        </m:r>
                      </m:num>
                      <m:den>
                        <m:r>
                          <a:rPr lang="en-US" b="0" i="1">
                            <a:solidFill>
                              <a:srgbClr val="0000FF"/>
                            </a:solidFill>
                            <a:latin typeface="Cambria Math" panose="02040503050406030204" pitchFamily="18" charset="0"/>
                          </a:rPr>
                          <m:t>𝑃</m:t>
                        </m:r>
                      </m:den>
                    </m:f>
                  </m:oMath>
                </a14:m>
                <a:r>
                  <a:rPr lang="en-US" i="0" dirty="0">
                    <a:solidFill>
                      <a:schemeClr val="tx1"/>
                    </a:solidFill>
                  </a:rPr>
                  <a:t> , solve for </a:t>
                </a:r>
                <a:r>
                  <a:rPr lang="en-US" i="1" dirty="0">
                    <a:solidFill>
                      <a:schemeClr val="tx1"/>
                    </a:solidFill>
                  </a:rPr>
                  <a:t>P</a:t>
                </a:r>
                <a:r>
                  <a:rPr lang="en-US" dirty="0">
                    <a:solidFill>
                      <a:schemeClr val="tx1"/>
                    </a:solidFill>
                  </a:rPr>
                  <a:t> </a:t>
                </a:r>
                <a:r>
                  <a:rPr lang="en-US" i="0" dirty="0">
                    <a:solidFill>
                      <a:schemeClr val="tx1"/>
                    </a:solidFill>
                  </a:rPr>
                  <a:t>in terms of </a:t>
                </a:r>
                <a:r>
                  <a:rPr lang="en-US" i="1" dirty="0">
                    <a:solidFill>
                      <a:schemeClr val="tx1"/>
                    </a:solidFill>
                  </a:rPr>
                  <a:t>V</a:t>
                </a:r>
                <a:r>
                  <a:rPr lang="en-US" dirty="0">
                    <a:solidFill>
                      <a:schemeClr val="tx1"/>
                    </a:solidFill>
                  </a:rPr>
                  <a:t> </a:t>
                </a:r>
                <a:r>
                  <a:rPr lang="en-US" i="0" dirty="0">
                    <a:solidFill>
                      <a:schemeClr val="tx1"/>
                    </a:solidFill>
                  </a:rPr>
                  <a:t>and </a:t>
                </a:r>
                <a:r>
                  <a:rPr lang="en-US" i="1" dirty="0">
                    <a:solidFill>
                      <a:schemeClr val="tx1"/>
                    </a:solidFill>
                  </a:rPr>
                  <a:t>k</a:t>
                </a:r>
                <a:r>
                  <a:rPr lang="en-US" i="0" dirty="0">
                    <a:solidFill>
                      <a:schemeClr val="tx1"/>
                    </a:solidFill>
                  </a:rPr>
                  <a:t>.</a:t>
                </a:r>
              </a:p>
              <a:p>
                <a:r>
                  <a:rPr lang="en-US" b="1" i="0" dirty="0">
                    <a:solidFill>
                      <a:schemeClr val="tx1"/>
                    </a:solidFill>
                  </a:rPr>
                  <a:t>Solution      </a:t>
                </a:r>
                <a14:m>
                  <m:oMath xmlns:m="http://schemas.openxmlformats.org/officeDocument/2006/math">
                    <m:r>
                      <a:rPr lang="en-US" b="0" i="1" smtClean="0">
                        <a:solidFill>
                          <a:srgbClr val="0000FF"/>
                        </a:solidFill>
                        <a:latin typeface="Cambria Math" panose="02040503050406030204" pitchFamily="18" charset="0"/>
                      </a:rPr>
                      <m:t>𝑉</m:t>
                    </m:r>
                    <m:r>
                      <a:rPr lang="en-US" b="1" i="1" smtClean="0">
                        <a:solidFill>
                          <a:srgbClr val="0000FF"/>
                        </a:solidFill>
                        <a:latin typeface="Cambria Math" panose="02040503050406030204" pitchFamily="18" charset="0"/>
                      </a:rPr>
                      <m:t>=</m:t>
                    </m:r>
                    <m:f>
                      <m:fPr>
                        <m:ctrlPr>
                          <a:rPr lang="en-US" i="1" smtClean="0">
                            <a:solidFill>
                              <a:srgbClr val="0000FF"/>
                            </a:solidFill>
                            <a:latin typeface="Cambria Math" panose="02040503050406030204" pitchFamily="18" charset="0"/>
                          </a:rPr>
                        </m:ctrlPr>
                      </m:fPr>
                      <m:num>
                        <m:r>
                          <a:rPr lang="en-US" b="0" i="1" smtClean="0">
                            <a:solidFill>
                              <a:srgbClr val="0000FF"/>
                            </a:solidFill>
                            <a:latin typeface="Cambria Math" panose="02040503050406030204" pitchFamily="18" charset="0"/>
                          </a:rPr>
                          <m:t>𝑘</m:t>
                        </m:r>
                      </m:num>
                      <m:den>
                        <m:r>
                          <a:rPr lang="en-US" b="0" i="1" smtClean="0">
                            <a:solidFill>
                              <a:srgbClr val="0000FF"/>
                            </a:solidFill>
                            <a:latin typeface="Cambria Math" panose="02040503050406030204" pitchFamily="18" charset="0"/>
                          </a:rPr>
                          <m:t>𝑃</m:t>
                        </m:r>
                      </m:den>
                    </m:f>
                  </m:oMath>
                </a14:m>
                <a:r>
                  <a:rPr lang="en-US" dirty="0">
                    <a:solidFill>
                      <a:schemeClr val="tx1"/>
                    </a:solidFill>
                  </a:rPr>
                  <a:t> </a:t>
                </a:r>
              </a:p>
              <a:p>
                <a:r>
                  <a:rPr lang="en-US" dirty="0">
                    <a:solidFill>
                      <a:schemeClr val="tx1"/>
                    </a:solidFill>
                  </a:rPr>
                  <a:t>                 </a:t>
                </a:r>
                <a14:m>
                  <m:oMath xmlns:m="http://schemas.openxmlformats.org/officeDocument/2006/math">
                    <m:r>
                      <a:rPr lang="en-US" i="1" dirty="0" smtClean="0">
                        <a:solidFill>
                          <a:srgbClr val="FF0000"/>
                        </a:solidFill>
                        <a:latin typeface="Cambria Math" panose="02040503050406030204" pitchFamily="18" charset="0"/>
                      </a:rPr>
                      <m:t>𝑃</m:t>
                    </m:r>
                    <m:r>
                      <a:rPr lang="en-US" i="1" dirty="0" smtClean="0">
                        <a:solidFill>
                          <a:schemeClr val="accent1"/>
                        </a:solidFill>
                        <a:latin typeface="Cambria Math" panose="02040503050406030204" pitchFamily="18" charset="0"/>
                        <a:ea typeface="Cambria Math" panose="02040503050406030204" pitchFamily="18" charset="0"/>
                      </a:rPr>
                      <m:t>∙</m:t>
                    </m:r>
                    <m:r>
                      <a:rPr lang="en-US" b="0" i="1" smtClean="0">
                        <a:solidFill>
                          <a:srgbClr val="0000FF"/>
                        </a:solidFill>
                        <a:latin typeface="Cambria Math" panose="02040503050406030204" pitchFamily="18" charset="0"/>
                      </a:rPr>
                      <m:t>𝑉</m:t>
                    </m:r>
                    <m:r>
                      <a:rPr lang="en-US" b="1" i="1">
                        <a:solidFill>
                          <a:srgbClr val="0000FF"/>
                        </a:solidFill>
                        <a:latin typeface="Cambria Math" panose="02040503050406030204" pitchFamily="18" charset="0"/>
                      </a:rPr>
                      <m:t>=</m:t>
                    </m:r>
                    <m:r>
                      <a:rPr lang="en-US" i="1" dirty="0">
                        <a:solidFill>
                          <a:srgbClr val="FF0000"/>
                        </a:solidFill>
                        <a:latin typeface="Cambria Math" panose="02040503050406030204" pitchFamily="18" charset="0"/>
                      </a:rPr>
                      <m:t>𝑃</m:t>
                    </m:r>
                    <m:r>
                      <a:rPr lang="en-US" i="1" dirty="0" smtClean="0">
                        <a:solidFill>
                          <a:schemeClr val="accent1"/>
                        </a:solidFill>
                        <a:latin typeface="Cambria Math" panose="02040503050406030204" pitchFamily="18" charset="0"/>
                        <a:ea typeface="Cambria Math" panose="02040503050406030204" pitchFamily="18" charset="0"/>
                      </a:rPr>
                      <m:t>∙</m:t>
                    </m:r>
                    <m:f>
                      <m:fPr>
                        <m:ctrlPr>
                          <a:rPr lang="en-US" i="1">
                            <a:solidFill>
                              <a:srgbClr val="0000FF"/>
                            </a:solidFill>
                            <a:latin typeface="Cambria Math" panose="02040503050406030204" pitchFamily="18" charset="0"/>
                          </a:rPr>
                        </m:ctrlPr>
                      </m:fPr>
                      <m:num>
                        <m:r>
                          <a:rPr lang="en-US" b="0" i="1">
                            <a:solidFill>
                              <a:srgbClr val="0000FF"/>
                            </a:solidFill>
                            <a:latin typeface="Cambria Math" panose="02040503050406030204" pitchFamily="18" charset="0"/>
                          </a:rPr>
                          <m:t>𝑘</m:t>
                        </m:r>
                      </m:num>
                      <m:den>
                        <m:r>
                          <a:rPr lang="en-US" b="0" i="1">
                            <a:solidFill>
                              <a:srgbClr val="0000FF"/>
                            </a:solidFill>
                            <a:latin typeface="Cambria Math" panose="02040503050406030204" pitchFamily="18" charset="0"/>
                          </a:rPr>
                          <m:t>𝑃</m:t>
                        </m:r>
                      </m:den>
                    </m:f>
                  </m:oMath>
                </a14:m>
                <a:endParaRPr lang="en-US" i="1" dirty="0">
                  <a:solidFill>
                    <a:srgbClr val="0000FF"/>
                  </a:solidFill>
                </a:endParaRPr>
              </a:p>
              <a:p>
                <a:r>
                  <a:rPr lang="en-US" dirty="0">
                    <a:solidFill>
                      <a:schemeClr val="tx1"/>
                    </a:solidFill>
                  </a:rPr>
                  <a:t>                   </a:t>
                </a:r>
                <a14:m>
                  <m:oMath xmlns:m="http://schemas.openxmlformats.org/officeDocument/2006/math">
                    <m:r>
                      <a:rPr lang="en-US" b="0" i="1" smtClean="0">
                        <a:solidFill>
                          <a:schemeClr val="tx1"/>
                        </a:solidFill>
                        <a:latin typeface="Cambria Math" panose="02040503050406030204" pitchFamily="18" charset="0"/>
                      </a:rPr>
                      <m:t>𝑃𝑉</m:t>
                    </m:r>
                    <m:r>
                      <a:rPr lang="en-US" b="0" i="1" smtClean="0">
                        <a:solidFill>
                          <a:schemeClr val="tx1"/>
                        </a:solidFill>
                        <a:latin typeface="Cambria Math" panose="02040503050406030204" pitchFamily="18" charset="0"/>
                      </a:rPr>
                      <m:t>=</m:t>
                    </m:r>
                    <m:r>
                      <a:rPr lang="en-US" b="0" i="1" smtClean="0">
                        <a:solidFill>
                          <a:schemeClr val="tx1"/>
                        </a:solidFill>
                        <a:latin typeface="Cambria Math" panose="02040503050406030204" pitchFamily="18" charset="0"/>
                      </a:rPr>
                      <m:t>𝑘</m:t>
                    </m:r>
                  </m:oMath>
                </a14:m>
                <a:endParaRPr lang="en-US" b="0" i="1" dirty="0">
                  <a:solidFill>
                    <a:schemeClr val="tx1"/>
                  </a:solidFill>
                  <a:latin typeface="Cambria Math" panose="02040503050406030204" pitchFamily="18" charset="0"/>
                </a:endParaRPr>
              </a:p>
              <a:p>
                <a:r>
                  <a:rPr lang="en-US" b="0" i="1" dirty="0">
                    <a:solidFill>
                      <a:schemeClr val="tx1"/>
                    </a:solidFill>
                    <a:latin typeface="Cambria Math" panose="02040503050406030204" pitchFamily="18" charset="0"/>
                  </a:rPr>
                  <a:t>                     </a:t>
                </a:r>
                <a14:m>
                  <m:oMath xmlns:m="http://schemas.openxmlformats.org/officeDocument/2006/math">
                    <m:f>
                      <m:fPr>
                        <m:ctrlPr>
                          <a:rPr lang="en-US" i="1">
                            <a:solidFill>
                              <a:schemeClr val="tx1"/>
                            </a:solidFill>
                            <a:latin typeface="Cambria Math" panose="02040503050406030204" pitchFamily="18" charset="0"/>
                          </a:rPr>
                        </m:ctrlPr>
                      </m:fPr>
                      <m:num>
                        <m:r>
                          <a:rPr lang="en-US" i="1">
                            <a:solidFill>
                              <a:schemeClr val="tx1"/>
                            </a:solidFill>
                            <a:latin typeface="Cambria Math" panose="02040503050406030204" pitchFamily="18" charset="0"/>
                          </a:rPr>
                          <m:t>𝑃𝑉</m:t>
                        </m:r>
                      </m:num>
                      <m:den>
                        <m:r>
                          <a:rPr lang="en-US" i="1" smtClean="0">
                            <a:solidFill>
                              <a:srgbClr val="E41CC7"/>
                            </a:solidFill>
                            <a:latin typeface="Cambria Math" panose="02040503050406030204" pitchFamily="18" charset="0"/>
                          </a:rPr>
                          <m:t>𝑉</m:t>
                        </m:r>
                      </m:den>
                    </m:f>
                    <m:r>
                      <a:rPr lang="en-US" i="1">
                        <a:solidFill>
                          <a:schemeClr val="tx1"/>
                        </a:solidFill>
                        <a:latin typeface="Cambria Math" panose="02040503050406030204" pitchFamily="18" charset="0"/>
                      </a:rPr>
                      <m:t>=</m:t>
                    </m:r>
                    <m:f>
                      <m:fPr>
                        <m:ctrlPr>
                          <a:rPr lang="en-US" i="1" smtClean="0">
                            <a:solidFill>
                              <a:schemeClr val="tx1"/>
                            </a:solidFill>
                            <a:latin typeface="Cambria Math" panose="02040503050406030204" pitchFamily="18" charset="0"/>
                          </a:rPr>
                        </m:ctrlPr>
                      </m:fPr>
                      <m:num>
                        <m:r>
                          <a:rPr lang="en-US" i="1">
                            <a:solidFill>
                              <a:schemeClr val="tx1"/>
                            </a:solidFill>
                            <a:latin typeface="Cambria Math" panose="02040503050406030204" pitchFamily="18" charset="0"/>
                          </a:rPr>
                          <m:t>𝑘</m:t>
                        </m:r>
                      </m:num>
                      <m:den>
                        <m:r>
                          <a:rPr lang="en-US" i="1" smtClean="0">
                            <a:solidFill>
                              <a:srgbClr val="E41CC7"/>
                            </a:solidFill>
                            <a:latin typeface="Cambria Math" panose="02040503050406030204" pitchFamily="18" charset="0"/>
                          </a:rPr>
                          <m:t>𝑉</m:t>
                        </m:r>
                      </m:den>
                    </m:f>
                  </m:oMath>
                </a14:m>
                <a:endParaRPr lang="en-US" b="0" i="1" dirty="0">
                  <a:solidFill>
                    <a:schemeClr val="tx1"/>
                  </a:solidFill>
                  <a:latin typeface="Cambria Math" panose="02040503050406030204" pitchFamily="18" charset="0"/>
                </a:endParaRPr>
              </a:p>
              <a:p>
                <a:r>
                  <a:rPr lang="en-US" i="1" dirty="0">
                    <a:solidFill>
                      <a:schemeClr val="tx1"/>
                    </a:solidFill>
                    <a:latin typeface="Cambria Math" panose="02040503050406030204" pitchFamily="18" charset="0"/>
                  </a:rPr>
                  <a:t>                      </a:t>
                </a:r>
                <a14:m>
                  <m:oMath xmlns:m="http://schemas.openxmlformats.org/officeDocument/2006/math">
                    <m:r>
                      <a:rPr lang="en-US" b="0" i="1" smtClean="0">
                        <a:solidFill>
                          <a:srgbClr val="FF0000"/>
                        </a:solidFill>
                        <a:latin typeface="Cambria Math" panose="02040503050406030204" pitchFamily="18" charset="0"/>
                      </a:rPr>
                      <m:t>𝑃</m:t>
                    </m:r>
                    <m:r>
                      <a:rPr lang="en-US" b="0" i="1" smtClean="0">
                        <a:solidFill>
                          <a:srgbClr val="FF0000"/>
                        </a:solidFill>
                        <a:latin typeface="Cambria Math" panose="02040503050406030204" pitchFamily="18" charset="0"/>
                      </a:rPr>
                      <m:t>=</m:t>
                    </m:r>
                    <m:f>
                      <m:fPr>
                        <m:ctrlPr>
                          <a:rPr lang="en-US" b="0" i="1" smtClean="0">
                            <a:solidFill>
                              <a:srgbClr val="FF0000"/>
                            </a:solidFill>
                            <a:latin typeface="Cambria Math" panose="02040503050406030204" pitchFamily="18" charset="0"/>
                          </a:rPr>
                        </m:ctrlPr>
                      </m:fPr>
                      <m:num>
                        <m:r>
                          <a:rPr lang="en-US" b="0" i="1" smtClean="0">
                            <a:solidFill>
                              <a:srgbClr val="FF0000"/>
                            </a:solidFill>
                            <a:latin typeface="Cambria Math" panose="02040503050406030204" pitchFamily="18" charset="0"/>
                          </a:rPr>
                          <m:t>𝑘</m:t>
                        </m:r>
                      </m:num>
                      <m:den>
                        <m:r>
                          <a:rPr lang="en-US" b="0" i="1" smtClean="0">
                            <a:solidFill>
                              <a:srgbClr val="FF0000"/>
                            </a:solidFill>
                            <a:latin typeface="Cambria Math" panose="02040503050406030204" pitchFamily="18" charset="0"/>
                          </a:rPr>
                          <m:t>𝑉</m:t>
                        </m:r>
                      </m:den>
                    </m:f>
                  </m:oMath>
                </a14:m>
                <a:endParaRPr lang="en-US" dirty="0">
                  <a:solidFill>
                    <a:schemeClr val="tx1"/>
                  </a:solidFill>
                </a:endParaRPr>
              </a:p>
            </p:txBody>
          </p:sp>
        </mc:Choice>
        <mc:Fallback xmlns="">
          <p:sp>
            <p:nvSpPr>
              <p:cNvPr id="10245" name="Rectangle 3"/>
              <p:cNvSpPr>
                <a:spLocks noGrp="1" noRot="1" noChangeAspect="1" noMove="1" noResize="1" noEditPoints="1" noAdjustHandles="1" noChangeArrowheads="1" noChangeShapeType="1" noTextEdit="1"/>
              </p:cNvSpPr>
              <p:nvPr>
                <p:ph idx="1"/>
              </p:nvPr>
            </p:nvSpPr>
            <p:spPr>
              <a:xfrm>
                <a:off x="457200" y="1280160"/>
                <a:ext cx="8229600" cy="4230069"/>
              </a:xfrm>
              <a:prstGeom prst="rect">
                <a:avLst/>
              </a:prstGeom>
              <a:blipFill>
                <a:blip r:embed="rId2"/>
                <a:stretch>
                  <a:fillRect l="-1481"/>
                </a:stretch>
              </a:blipFill>
            </p:spPr>
            <p:txBody>
              <a:bodyPr/>
              <a:lstStyle/>
              <a:p>
                <a:r>
                  <a:rPr lang="en-US">
                    <a:noFill/>
                  </a:rPr>
                  <a:t> </a:t>
                </a:r>
              </a:p>
            </p:txBody>
          </p:sp>
        </mc:Fallback>
      </mc:AlternateContent>
      <p:graphicFrame>
        <p:nvGraphicFramePr>
          <p:cNvPr id="10249" name="Object 9"/>
          <p:cNvGraphicFramePr>
            <a:graphicFrameLocks noChangeAspect="1"/>
          </p:cNvGraphicFramePr>
          <p:nvPr>
            <p:extLst>
              <p:ext uri="{D42A27DB-BD31-4B8C-83A1-F6EECF244321}">
                <p14:modId xmlns:p14="http://schemas.microsoft.com/office/powerpoint/2010/main" val="1173681433"/>
              </p:ext>
            </p:extLst>
          </p:nvPr>
        </p:nvGraphicFramePr>
        <p:xfrm>
          <a:off x="4000500" y="2997200"/>
          <a:ext cx="2476500" cy="279400"/>
        </p:xfrm>
        <a:graphic>
          <a:graphicData uri="http://schemas.openxmlformats.org/presentationml/2006/ole">
            <mc:AlternateContent xmlns:mc="http://schemas.openxmlformats.org/markup-compatibility/2006">
              <mc:Choice xmlns:v="urn:schemas-microsoft-com:vml" Requires="v">
                <p:oleObj name="Equation" r:id="rId3" imgW="2475880" imgH="279446" progId="Equation.DSMT4">
                  <p:embed/>
                </p:oleObj>
              </mc:Choice>
              <mc:Fallback>
                <p:oleObj name="Equation" r:id="rId3" imgW="2475880" imgH="279446" progId="Equation.DSMT4">
                  <p:embed/>
                  <p:pic>
                    <p:nvPicPr>
                      <p:cNvPr id="0" name="Picture 20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000500" y="2997200"/>
                        <a:ext cx="24765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10250" name="Object 10"/>
          <p:cNvGraphicFramePr>
            <a:graphicFrameLocks noChangeAspect="1"/>
          </p:cNvGraphicFramePr>
          <p:nvPr>
            <p:extLst>
              <p:ext uri="{D42A27DB-BD31-4B8C-83A1-F6EECF244321}">
                <p14:modId xmlns:p14="http://schemas.microsoft.com/office/powerpoint/2010/main" val="3765203953"/>
              </p:ext>
            </p:extLst>
          </p:nvPr>
        </p:nvGraphicFramePr>
        <p:xfrm>
          <a:off x="3962400" y="3592830"/>
          <a:ext cx="927100" cy="279400"/>
        </p:xfrm>
        <a:graphic>
          <a:graphicData uri="http://schemas.openxmlformats.org/presentationml/2006/ole">
            <mc:AlternateContent xmlns:mc="http://schemas.openxmlformats.org/markup-compatibility/2006">
              <mc:Choice xmlns:v="urn:schemas-microsoft-com:vml" Requires="v">
                <p:oleObj name="Equation" r:id="rId5" imgW="927077" imgH="279446" progId="Equation.DSMT4">
                  <p:embed/>
                </p:oleObj>
              </mc:Choice>
              <mc:Fallback>
                <p:oleObj name="Equation" r:id="rId5" imgW="927077" imgH="279446" progId="Equation.DSMT4">
                  <p:embed/>
                  <p:pic>
                    <p:nvPicPr>
                      <p:cNvPr id="0" name="Picture 20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962400" y="3592830"/>
                        <a:ext cx="9271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10251" name="Object 11"/>
          <p:cNvGraphicFramePr>
            <a:graphicFrameLocks noChangeAspect="1"/>
          </p:cNvGraphicFramePr>
          <p:nvPr>
            <p:extLst>
              <p:ext uri="{D42A27DB-BD31-4B8C-83A1-F6EECF244321}">
                <p14:modId xmlns:p14="http://schemas.microsoft.com/office/powerpoint/2010/main" val="1921669807"/>
              </p:ext>
            </p:extLst>
          </p:nvPr>
        </p:nvGraphicFramePr>
        <p:xfrm>
          <a:off x="3962400" y="4191000"/>
          <a:ext cx="2260600" cy="279400"/>
        </p:xfrm>
        <a:graphic>
          <a:graphicData uri="http://schemas.openxmlformats.org/presentationml/2006/ole">
            <mc:AlternateContent xmlns:mc="http://schemas.openxmlformats.org/markup-compatibility/2006">
              <mc:Choice xmlns:v="urn:schemas-microsoft-com:vml" Requires="v">
                <p:oleObj name="Equation" r:id="rId7" imgW="2260370" imgH="279446" progId="Equation.DSMT4">
                  <p:embed/>
                </p:oleObj>
              </mc:Choice>
              <mc:Fallback>
                <p:oleObj name="Equation" r:id="rId7" imgW="2260370" imgH="279446" progId="Equation.DSMT4">
                  <p:embed/>
                  <p:pic>
                    <p:nvPicPr>
                      <p:cNvPr id="0" name="Picture 203"/>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962400" y="4191000"/>
                        <a:ext cx="22606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10252" name="Object 12"/>
          <p:cNvGraphicFramePr>
            <a:graphicFrameLocks noChangeAspect="1"/>
          </p:cNvGraphicFramePr>
          <p:nvPr>
            <p:extLst>
              <p:ext uri="{D42A27DB-BD31-4B8C-83A1-F6EECF244321}">
                <p14:modId xmlns:p14="http://schemas.microsoft.com/office/powerpoint/2010/main" val="3607697047"/>
              </p:ext>
            </p:extLst>
          </p:nvPr>
        </p:nvGraphicFramePr>
        <p:xfrm>
          <a:off x="3962400" y="4980940"/>
          <a:ext cx="927100" cy="279400"/>
        </p:xfrm>
        <a:graphic>
          <a:graphicData uri="http://schemas.openxmlformats.org/presentationml/2006/ole">
            <mc:AlternateContent xmlns:mc="http://schemas.openxmlformats.org/markup-compatibility/2006">
              <mc:Choice xmlns:v="urn:schemas-microsoft-com:vml" Requires="v">
                <p:oleObj name="Equation" r:id="rId9" imgW="927077" imgH="279446" progId="Equation.DSMT4">
                  <p:embed/>
                </p:oleObj>
              </mc:Choice>
              <mc:Fallback>
                <p:oleObj name="Equation" r:id="rId9" imgW="927077" imgH="279446" progId="Equation.DSMT4">
                  <p:embed/>
                  <p:pic>
                    <p:nvPicPr>
                      <p:cNvPr id="0" name="Picture 204"/>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962400" y="4980940"/>
                        <a:ext cx="9271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10249"/>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0250"/>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10251"/>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025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p:cNvSpPr>
          <p:nvPr>
            <p:ph type="title"/>
          </p:nvPr>
        </p:nvSpPr>
        <p:spPr>
          <a:prstGeom prst="rect">
            <a:avLst/>
          </a:prstGeom>
        </p:spPr>
        <p:txBody>
          <a:bodyPr/>
          <a:lstStyle/>
          <a:p>
            <a:r>
              <a:rPr lang="en-US" sz="3200" dirty="0">
                <a:solidFill>
                  <a:schemeClr val="accent1"/>
                </a:solidFill>
              </a:rPr>
              <a:t>Example 7: Solving for Different Variables</a:t>
            </a:r>
          </a:p>
        </p:txBody>
      </p:sp>
      <p:sp>
        <p:nvSpPr>
          <p:cNvPr id="11269" name="Rectangle 3"/>
          <p:cNvSpPr>
            <a:spLocks noGrp="1"/>
          </p:cNvSpPr>
          <p:nvPr>
            <p:ph idx="1"/>
          </p:nvPr>
        </p:nvSpPr>
        <p:spPr>
          <a:xfrm>
            <a:off x="457200" y="1280160"/>
            <a:ext cx="8229600" cy="2643159"/>
          </a:xfrm>
          <a:prstGeom prst="rect">
            <a:avLst/>
          </a:prstGeom>
        </p:spPr>
        <p:txBody>
          <a:bodyPr>
            <a:spAutoFit/>
          </a:bodyPr>
          <a:lstStyle/>
          <a:p>
            <a:pPr>
              <a:buFont typeface="Courier New" pitchFamily="49" charset="0"/>
              <a:buNone/>
            </a:pPr>
            <a:r>
              <a:rPr lang="en-US" i="0" dirty="0">
                <a:solidFill>
                  <a:schemeClr val="tx1"/>
                </a:solidFill>
              </a:rPr>
              <a:t>Given                         , as in Example 2, solve for </a:t>
            </a:r>
            <a:r>
              <a:rPr lang="en-US" i="1" dirty="0">
                <a:solidFill>
                  <a:schemeClr val="tx1"/>
                </a:solidFill>
              </a:rPr>
              <a:t>F</a:t>
            </a:r>
            <a:r>
              <a:rPr lang="en-US" dirty="0">
                <a:solidFill>
                  <a:schemeClr val="tx1"/>
                </a:solidFill>
              </a:rPr>
              <a:t> </a:t>
            </a:r>
            <a:r>
              <a:rPr lang="en-US" i="0" dirty="0">
                <a:solidFill>
                  <a:schemeClr val="tx1"/>
                </a:solidFill>
              </a:rPr>
              <a:t>in terms of </a:t>
            </a:r>
            <a:r>
              <a:rPr lang="en-US" i="1" dirty="0">
                <a:solidFill>
                  <a:schemeClr val="tx1"/>
                </a:solidFill>
              </a:rPr>
              <a:t>C</a:t>
            </a:r>
            <a:r>
              <a:rPr lang="en-US" i="0" dirty="0">
                <a:solidFill>
                  <a:schemeClr val="tx1"/>
                </a:solidFill>
              </a:rPr>
              <a:t>.  This would give a formula for finding Fahrenheit temperature given a Celsius temperature value.</a:t>
            </a:r>
            <a:r>
              <a:rPr lang="en-US" dirty="0">
                <a:solidFill>
                  <a:schemeClr val="tx1"/>
                </a:solidFill>
              </a:rPr>
              <a:t> </a:t>
            </a:r>
          </a:p>
          <a:p>
            <a:pPr>
              <a:lnSpc>
                <a:spcPct val="200000"/>
              </a:lnSpc>
              <a:buFont typeface="Courier New" pitchFamily="49" charset="0"/>
              <a:buNone/>
            </a:pPr>
            <a:r>
              <a:rPr lang="en-US" b="1" i="0" dirty="0">
                <a:solidFill>
                  <a:schemeClr val="tx1"/>
                </a:solidFill>
              </a:rPr>
              <a:t>Solution</a:t>
            </a:r>
            <a:endParaRPr lang="en-US" dirty="0">
              <a:solidFill>
                <a:schemeClr val="tx1"/>
              </a:solidFill>
            </a:endParaRPr>
          </a:p>
        </p:txBody>
      </p:sp>
      <p:graphicFrame>
        <p:nvGraphicFramePr>
          <p:cNvPr id="20484" name="Object 4"/>
          <p:cNvGraphicFramePr>
            <a:graphicFrameLocks noChangeAspect="1"/>
          </p:cNvGraphicFramePr>
          <p:nvPr>
            <p:extLst>
              <p:ext uri="{D42A27DB-BD31-4B8C-83A1-F6EECF244321}">
                <p14:modId xmlns:p14="http://schemas.microsoft.com/office/powerpoint/2010/main" val="3761439209"/>
              </p:ext>
            </p:extLst>
          </p:nvPr>
        </p:nvGraphicFramePr>
        <p:xfrm>
          <a:off x="1524000" y="1131711"/>
          <a:ext cx="1905000" cy="838200"/>
        </p:xfrm>
        <a:graphic>
          <a:graphicData uri="http://schemas.openxmlformats.org/presentationml/2006/ole">
            <mc:AlternateContent xmlns:mc="http://schemas.openxmlformats.org/markup-compatibility/2006">
              <mc:Choice xmlns:v="urn:schemas-microsoft-com:vml" Requires="v">
                <p:oleObj name="Equation" r:id="rId2" imgW="1904862" imgH="837787" progId="Equation.DSMT4">
                  <p:embed/>
                </p:oleObj>
              </mc:Choice>
              <mc:Fallback>
                <p:oleObj name="Equation" r:id="rId2" imgW="1904862" imgH="837787" progId="Equation.DSMT4">
                  <p:embed/>
                  <p:pic>
                    <p:nvPicPr>
                      <p:cNvPr id="0" name="Picture 100"/>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24000" y="1131711"/>
                        <a:ext cx="19050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1268" name="Object 4"/>
          <p:cNvGraphicFramePr>
            <a:graphicFrameLocks noChangeAspect="1"/>
          </p:cNvGraphicFramePr>
          <p:nvPr>
            <p:extLst>
              <p:ext uri="{D42A27DB-BD31-4B8C-83A1-F6EECF244321}">
                <p14:modId xmlns:p14="http://schemas.microsoft.com/office/powerpoint/2010/main" val="1870900135"/>
              </p:ext>
            </p:extLst>
          </p:nvPr>
        </p:nvGraphicFramePr>
        <p:xfrm>
          <a:off x="2616200" y="3801933"/>
          <a:ext cx="1879600" cy="838200"/>
        </p:xfrm>
        <a:graphic>
          <a:graphicData uri="http://schemas.openxmlformats.org/presentationml/2006/ole">
            <mc:AlternateContent xmlns:mc="http://schemas.openxmlformats.org/markup-compatibility/2006">
              <mc:Choice xmlns:v="urn:schemas-microsoft-com:vml" Requires="v">
                <p:oleObj name="Equation" r:id="rId4" imgW="1880090" imgH="838292" progId="Equation.DSMT4">
                  <p:embed/>
                </p:oleObj>
              </mc:Choice>
              <mc:Fallback>
                <p:oleObj name="Equation" r:id="rId4" imgW="1880090" imgH="838292" progId="Equation.DSMT4">
                  <p:embed/>
                  <p:pic>
                    <p:nvPicPr>
                      <p:cNvPr id="0" name="Picture 10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616200" y="3801933"/>
                        <a:ext cx="18796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3" name="Object 5"/>
          <p:cNvGraphicFramePr>
            <a:graphicFrameLocks noChangeAspect="1"/>
          </p:cNvGraphicFramePr>
          <p:nvPr>
            <p:extLst>
              <p:ext uri="{D42A27DB-BD31-4B8C-83A1-F6EECF244321}">
                <p14:modId xmlns:p14="http://schemas.microsoft.com/office/powerpoint/2010/main" val="854857178"/>
              </p:ext>
            </p:extLst>
          </p:nvPr>
        </p:nvGraphicFramePr>
        <p:xfrm>
          <a:off x="2209800" y="4730621"/>
          <a:ext cx="2654300" cy="838200"/>
        </p:xfrm>
        <a:graphic>
          <a:graphicData uri="http://schemas.openxmlformats.org/presentationml/2006/ole">
            <mc:AlternateContent xmlns:mc="http://schemas.openxmlformats.org/markup-compatibility/2006">
              <mc:Choice xmlns:v="urn:schemas-microsoft-com:vml" Requires="v">
                <p:oleObj name="Equation" r:id="rId6" imgW="2653910" imgH="837787" progId="Equation.DSMT4">
                  <p:embed/>
                </p:oleObj>
              </mc:Choice>
              <mc:Fallback>
                <p:oleObj name="Equation" r:id="rId6" imgW="2653910" imgH="837787" progId="Equation.DSMT4">
                  <p:embed/>
                  <p:pic>
                    <p:nvPicPr>
                      <p:cNvPr id="0" name="Picture 102"/>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209800" y="4730621"/>
                        <a:ext cx="26543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11270" name="Object 6"/>
          <p:cNvGraphicFramePr>
            <a:graphicFrameLocks noChangeAspect="1"/>
          </p:cNvGraphicFramePr>
          <p:nvPr>
            <p:extLst>
              <p:ext uri="{D42A27DB-BD31-4B8C-83A1-F6EECF244321}">
                <p14:modId xmlns:p14="http://schemas.microsoft.com/office/powerpoint/2010/main" val="1515844213"/>
              </p:ext>
            </p:extLst>
          </p:nvPr>
        </p:nvGraphicFramePr>
        <p:xfrm>
          <a:off x="5562600" y="4106733"/>
          <a:ext cx="2171700" cy="228600"/>
        </p:xfrm>
        <a:graphic>
          <a:graphicData uri="http://schemas.openxmlformats.org/presentationml/2006/ole">
            <mc:AlternateContent xmlns:mc="http://schemas.openxmlformats.org/markup-compatibility/2006">
              <mc:Choice xmlns:v="urn:schemas-microsoft-com:vml" Requires="v">
                <p:oleObj name="Equation" r:id="rId8" imgW="2171080" imgH="228738" progId="Equation.DSMT4">
                  <p:embed/>
                </p:oleObj>
              </mc:Choice>
              <mc:Fallback>
                <p:oleObj name="Equation" r:id="rId8" imgW="2171080" imgH="228738" progId="Equation.DSMT4">
                  <p:embed/>
                  <p:pic>
                    <p:nvPicPr>
                      <p:cNvPr id="0" name="Picture 103"/>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5562600" y="4106733"/>
                        <a:ext cx="2171700" cy="228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11271" name="Object 7"/>
          <p:cNvGraphicFramePr>
            <a:graphicFrameLocks noChangeAspect="1"/>
          </p:cNvGraphicFramePr>
          <p:nvPr>
            <p:extLst>
              <p:ext uri="{D42A27DB-BD31-4B8C-83A1-F6EECF244321}">
                <p14:modId xmlns:p14="http://schemas.microsoft.com/office/powerpoint/2010/main" val="1234803323"/>
              </p:ext>
            </p:extLst>
          </p:nvPr>
        </p:nvGraphicFramePr>
        <p:xfrm>
          <a:off x="5562600" y="4838571"/>
          <a:ext cx="2540000" cy="622300"/>
        </p:xfrm>
        <a:graphic>
          <a:graphicData uri="http://schemas.openxmlformats.org/presentationml/2006/ole">
            <mc:AlternateContent xmlns:mc="http://schemas.openxmlformats.org/markup-compatibility/2006">
              <mc:Choice xmlns:v="urn:schemas-microsoft-com:vml" Requires="v">
                <p:oleObj name="Equation" r:id="rId10" imgW="2539265" imgH="622277" progId="Equation.DSMT4">
                  <p:embed/>
                </p:oleObj>
              </mc:Choice>
              <mc:Fallback>
                <p:oleObj name="Equation" r:id="rId10" imgW="2539265" imgH="622277" progId="Equation.DSMT4">
                  <p:embed/>
                  <p:pic>
                    <p:nvPicPr>
                      <p:cNvPr id="0" name="Picture 104"/>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5562600" y="4838571"/>
                        <a:ext cx="2540000" cy="622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1269">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1268"/>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1270"/>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1127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p:cNvSpPr>
          <p:nvPr>
            <p:ph type="title"/>
          </p:nvPr>
        </p:nvSpPr>
        <p:spPr>
          <a:prstGeom prst="rect">
            <a:avLst/>
          </a:prstGeom>
        </p:spPr>
        <p:txBody>
          <a:bodyPr/>
          <a:lstStyle/>
          <a:p>
            <a:r>
              <a:rPr lang="en-US" sz="3200" dirty="0">
                <a:solidFill>
                  <a:schemeClr val="accent1"/>
                </a:solidFill>
              </a:rPr>
              <a:t>Example 7: Solving for Different Variables (cont.)</a:t>
            </a:r>
          </a:p>
        </p:txBody>
      </p:sp>
      <p:sp>
        <p:nvSpPr>
          <p:cNvPr id="12294" name="Rectangle 3"/>
          <p:cNvSpPr>
            <a:spLocks noGrp="1"/>
          </p:cNvSpPr>
          <p:nvPr>
            <p:ph idx="1"/>
          </p:nvPr>
        </p:nvSpPr>
        <p:spPr>
          <a:prstGeom prst="rect">
            <a:avLst/>
          </a:prstGeom>
        </p:spPr>
        <p:txBody>
          <a:bodyPr/>
          <a:lstStyle/>
          <a:p>
            <a:pPr>
              <a:buFont typeface="Courier New" pitchFamily="49" charset="0"/>
              <a:buNone/>
            </a:pPr>
            <a:endParaRPr lang="en-US" i="0" dirty="0"/>
          </a:p>
          <a:p>
            <a:pPr>
              <a:buFont typeface="Courier New" pitchFamily="49" charset="0"/>
              <a:buNone/>
            </a:pPr>
            <a:endParaRPr lang="en-US" i="0" dirty="0"/>
          </a:p>
          <a:p>
            <a:pPr>
              <a:buFont typeface="Courier New" pitchFamily="49" charset="0"/>
              <a:buNone/>
            </a:pPr>
            <a:endParaRPr lang="en-US" i="0" dirty="0"/>
          </a:p>
          <a:p>
            <a:pPr>
              <a:buFont typeface="Courier New" pitchFamily="49" charset="0"/>
              <a:buNone/>
            </a:pPr>
            <a:endParaRPr lang="en-US" i="0" dirty="0">
              <a:solidFill>
                <a:schemeClr val="tx1"/>
              </a:solidFill>
            </a:endParaRPr>
          </a:p>
          <a:p>
            <a:pPr>
              <a:buFont typeface="Courier New" pitchFamily="49" charset="0"/>
              <a:buNone/>
            </a:pPr>
            <a:endParaRPr lang="en-US" i="0" dirty="0">
              <a:solidFill>
                <a:schemeClr val="tx1"/>
              </a:solidFill>
            </a:endParaRPr>
          </a:p>
          <a:p>
            <a:pPr>
              <a:buFont typeface="Courier New" pitchFamily="49" charset="0"/>
              <a:buNone/>
            </a:pPr>
            <a:endParaRPr lang="en-US" i="0" dirty="0">
              <a:solidFill>
                <a:schemeClr val="tx1"/>
              </a:solidFill>
            </a:endParaRPr>
          </a:p>
          <a:p>
            <a:pPr>
              <a:buFont typeface="Courier New" pitchFamily="49" charset="0"/>
              <a:buNone/>
            </a:pPr>
            <a:r>
              <a:rPr lang="en-US" i="0" dirty="0">
                <a:solidFill>
                  <a:schemeClr val="tx1"/>
                </a:solidFill>
              </a:rPr>
              <a:t>Thus,                         is solved for </a:t>
            </a:r>
            <a:r>
              <a:rPr lang="en-US" i="1" dirty="0">
                <a:solidFill>
                  <a:schemeClr val="tx1"/>
                </a:solidFill>
              </a:rPr>
              <a:t>F</a:t>
            </a:r>
            <a:r>
              <a:rPr lang="en-US" i="0" dirty="0">
                <a:solidFill>
                  <a:schemeClr val="tx1"/>
                </a:solidFill>
              </a:rPr>
              <a:t>, and                        , is                    </a:t>
            </a:r>
          </a:p>
          <a:p>
            <a:pPr>
              <a:lnSpc>
                <a:spcPct val="135000"/>
              </a:lnSpc>
              <a:buFont typeface="Courier New" pitchFamily="49" charset="0"/>
              <a:buNone/>
            </a:pPr>
            <a:r>
              <a:rPr lang="en-US" i="0" dirty="0">
                <a:solidFill>
                  <a:schemeClr val="tx1"/>
                </a:solidFill>
              </a:rPr>
              <a:t>solved for </a:t>
            </a:r>
            <a:r>
              <a:rPr lang="en-US" i="1" dirty="0">
                <a:solidFill>
                  <a:schemeClr val="tx1"/>
                </a:solidFill>
              </a:rPr>
              <a:t>C</a:t>
            </a:r>
            <a:r>
              <a:rPr lang="en-US" i="0" dirty="0">
                <a:solidFill>
                  <a:schemeClr val="tx1"/>
                </a:solidFill>
              </a:rPr>
              <a:t>. These are two forms of the same formula.</a:t>
            </a:r>
            <a:r>
              <a:rPr lang="en-US" dirty="0">
                <a:solidFill>
                  <a:schemeClr val="tx1"/>
                </a:solidFill>
              </a:rPr>
              <a:t> </a:t>
            </a:r>
          </a:p>
          <a:p>
            <a:pPr>
              <a:buFont typeface="Courier New" pitchFamily="49" charset="0"/>
              <a:buNone/>
            </a:pPr>
            <a:endParaRPr lang="en-US" dirty="0">
              <a:solidFill>
                <a:schemeClr val="tx1"/>
              </a:solidFill>
            </a:endParaRPr>
          </a:p>
        </p:txBody>
      </p:sp>
      <p:graphicFrame>
        <p:nvGraphicFramePr>
          <p:cNvPr id="12292" name="Object 6"/>
          <p:cNvGraphicFramePr>
            <a:graphicFrameLocks noChangeAspect="1"/>
          </p:cNvGraphicFramePr>
          <p:nvPr>
            <p:extLst>
              <p:ext uri="{D42A27DB-BD31-4B8C-83A1-F6EECF244321}">
                <p14:modId xmlns:p14="http://schemas.microsoft.com/office/powerpoint/2010/main" val="4007963109"/>
              </p:ext>
            </p:extLst>
          </p:nvPr>
        </p:nvGraphicFramePr>
        <p:xfrm>
          <a:off x="6096000" y="4198228"/>
          <a:ext cx="1905000" cy="838200"/>
        </p:xfrm>
        <a:graphic>
          <a:graphicData uri="http://schemas.openxmlformats.org/presentationml/2006/ole">
            <mc:AlternateContent xmlns:mc="http://schemas.openxmlformats.org/markup-compatibility/2006">
              <mc:Choice xmlns:v="urn:schemas-microsoft-com:vml" Requires="v">
                <p:oleObj name="Equation" r:id="rId2" imgW="1904862" imgH="837787" progId="Equation.DSMT4">
                  <p:embed/>
                </p:oleObj>
              </mc:Choice>
              <mc:Fallback>
                <p:oleObj name="Equation" r:id="rId2" imgW="1904862" imgH="837787" progId="Equation.DSMT4">
                  <p:embed/>
                  <p:pic>
                    <p:nvPicPr>
                      <p:cNvPr id="0" name="Picture 16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096000" y="4198228"/>
                        <a:ext cx="19050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2293" name="Object 5"/>
          <p:cNvGraphicFramePr>
            <a:graphicFrameLocks noChangeAspect="1"/>
          </p:cNvGraphicFramePr>
          <p:nvPr/>
        </p:nvGraphicFramePr>
        <p:xfrm>
          <a:off x="2400300" y="1447800"/>
          <a:ext cx="1663700" cy="838200"/>
        </p:xfrm>
        <a:graphic>
          <a:graphicData uri="http://schemas.openxmlformats.org/presentationml/2006/ole">
            <mc:AlternateContent xmlns:mc="http://schemas.openxmlformats.org/markup-compatibility/2006">
              <mc:Choice xmlns:v="urn:schemas-microsoft-com:vml" Requires="v">
                <p:oleObj name="Equation" r:id="rId4" imgW="1663447" imgH="837787" progId="Equation.DSMT4">
                  <p:embed/>
                </p:oleObj>
              </mc:Choice>
              <mc:Fallback>
                <p:oleObj name="Equation" r:id="rId4" imgW="1663447" imgH="837787" progId="Equation.DSMT4">
                  <p:embed/>
                  <p:pic>
                    <p:nvPicPr>
                      <p:cNvPr id="0" name="Picture 167"/>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400300" y="1447800"/>
                        <a:ext cx="1663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2" name="Object 6"/>
          <p:cNvGraphicFramePr>
            <a:graphicFrameLocks noChangeAspect="1"/>
          </p:cNvGraphicFramePr>
          <p:nvPr/>
        </p:nvGraphicFramePr>
        <p:xfrm>
          <a:off x="1765300" y="2286000"/>
          <a:ext cx="2959100" cy="838200"/>
        </p:xfrm>
        <a:graphic>
          <a:graphicData uri="http://schemas.openxmlformats.org/presentationml/2006/ole">
            <mc:AlternateContent xmlns:mc="http://schemas.openxmlformats.org/markup-compatibility/2006">
              <mc:Choice xmlns:v="urn:schemas-microsoft-com:vml" Requires="v">
                <p:oleObj name="Equation" r:id="rId6" imgW="2958710" imgH="837787" progId="Equation.DSMT4">
                  <p:embed/>
                </p:oleObj>
              </mc:Choice>
              <mc:Fallback>
                <p:oleObj name="Equation" r:id="rId6" imgW="2958710" imgH="837787" progId="Equation.DSMT4">
                  <p:embed/>
                  <p:pic>
                    <p:nvPicPr>
                      <p:cNvPr id="0" name="Picture 168"/>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765300" y="2286000"/>
                        <a:ext cx="29591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12295" name="Object 7"/>
          <p:cNvGraphicFramePr>
            <a:graphicFrameLocks noChangeAspect="1"/>
          </p:cNvGraphicFramePr>
          <p:nvPr/>
        </p:nvGraphicFramePr>
        <p:xfrm>
          <a:off x="1752600" y="3224213"/>
          <a:ext cx="1625600" cy="838200"/>
        </p:xfrm>
        <a:graphic>
          <a:graphicData uri="http://schemas.openxmlformats.org/presentationml/2006/ole">
            <mc:AlternateContent xmlns:mc="http://schemas.openxmlformats.org/markup-compatibility/2006">
              <mc:Choice xmlns:v="urn:schemas-microsoft-com:vml" Requires="v">
                <p:oleObj name="Equation" r:id="rId8" imgW="1625416" imgH="837787" progId="Equation.DSMT4">
                  <p:embed/>
                </p:oleObj>
              </mc:Choice>
              <mc:Fallback>
                <p:oleObj name="Equation" r:id="rId8" imgW="1625416" imgH="837787" progId="Equation.DSMT4">
                  <p:embed/>
                  <p:pic>
                    <p:nvPicPr>
                      <p:cNvPr id="0" name="Picture 169"/>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752600" y="3224213"/>
                        <a:ext cx="16256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12296" name="Object 8"/>
          <p:cNvGraphicFramePr>
            <a:graphicFrameLocks noChangeAspect="1"/>
          </p:cNvGraphicFramePr>
          <p:nvPr/>
        </p:nvGraphicFramePr>
        <p:xfrm>
          <a:off x="4953000" y="1727200"/>
          <a:ext cx="927100" cy="279400"/>
        </p:xfrm>
        <a:graphic>
          <a:graphicData uri="http://schemas.openxmlformats.org/presentationml/2006/ole">
            <mc:AlternateContent xmlns:mc="http://schemas.openxmlformats.org/markup-compatibility/2006">
              <mc:Choice xmlns:v="urn:schemas-microsoft-com:vml" Requires="v">
                <p:oleObj name="Equation" r:id="rId10" imgW="927077" imgH="279446" progId="Equation.DSMT4">
                  <p:embed/>
                </p:oleObj>
              </mc:Choice>
              <mc:Fallback>
                <p:oleObj name="Equation" r:id="rId10" imgW="927077" imgH="279446" progId="Equation.DSMT4">
                  <p:embed/>
                  <p:pic>
                    <p:nvPicPr>
                      <p:cNvPr id="0" name="Picture 170"/>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4953000" y="1727200"/>
                        <a:ext cx="9271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12297" name="Object 9"/>
          <p:cNvGraphicFramePr>
            <a:graphicFrameLocks noChangeAspect="1"/>
          </p:cNvGraphicFramePr>
          <p:nvPr>
            <p:extLst>
              <p:ext uri="{D42A27DB-BD31-4B8C-83A1-F6EECF244321}">
                <p14:modId xmlns:p14="http://schemas.microsoft.com/office/powerpoint/2010/main" val="3504001812"/>
              </p:ext>
            </p:extLst>
          </p:nvPr>
        </p:nvGraphicFramePr>
        <p:xfrm>
          <a:off x="4927600" y="2584450"/>
          <a:ext cx="2159000" cy="241300"/>
        </p:xfrm>
        <a:graphic>
          <a:graphicData uri="http://schemas.openxmlformats.org/presentationml/2006/ole">
            <mc:AlternateContent xmlns:mc="http://schemas.openxmlformats.org/markup-compatibility/2006">
              <mc:Choice xmlns:v="urn:schemas-microsoft-com:vml" Requires="v">
                <p:oleObj name="Equation" r:id="rId12" imgW="2158920" imgH="241200" progId="Equation.DSMT4">
                  <p:embed/>
                </p:oleObj>
              </mc:Choice>
              <mc:Fallback>
                <p:oleObj name="Equation" r:id="rId12" imgW="2158920" imgH="241200" progId="Equation.DSMT4">
                  <p:embed/>
                  <p:pic>
                    <p:nvPicPr>
                      <p:cNvPr id="0" name="Picture 171"/>
                      <p:cNvPicPr>
                        <a:picLocks noChangeAspect="1" noChangeArrowheads="1"/>
                      </p:cNvPicPr>
                      <p:nvPr/>
                    </p:nvPicPr>
                    <p:blipFill>
                      <a:blip r:embed="rId13"/>
                      <a:srcRect/>
                      <a:stretch>
                        <a:fillRect/>
                      </a:stretch>
                    </p:blipFill>
                    <p:spPr bwMode="auto">
                      <a:xfrm>
                        <a:off x="4927600" y="2584450"/>
                        <a:ext cx="2159000" cy="241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12298" name="Object 10"/>
          <p:cNvGraphicFramePr>
            <a:graphicFrameLocks noChangeAspect="1"/>
          </p:cNvGraphicFramePr>
          <p:nvPr/>
        </p:nvGraphicFramePr>
        <p:xfrm>
          <a:off x="4953000" y="3503613"/>
          <a:ext cx="927100" cy="279400"/>
        </p:xfrm>
        <a:graphic>
          <a:graphicData uri="http://schemas.openxmlformats.org/presentationml/2006/ole">
            <mc:AlternateContent xmlns:mc="http://schemas.openxmlformats.org/markup-compatibility/2006">
              <mc:Choice xmlns:v="urn:schemas-microsoft-com:vml" Requires="v">
                <p:oleObj name="Equation" r:id="rId14" imgW="927077" imgH="279446" progId="Equation.DSMT4">
                  <p:embed/>
                </p:oleObj>
              </mc:Choice>
              <mc:Fallback>
                <p:oleObj name="Equation" r:id="rId14" imgW="927077" imgH="279446" progId="Equation.DSMT4">
                  <p:embed/>
                  <p:pic>
                    <p:nvPicPr>
                      <p:cNvPr id="0" name="Picture 172"/>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4953000" y="3503613"/>
                        <a:ext cx="9271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mc:AlternateContent xmlns:mc="http://schemas.openxmlformats.org/markup-compatibility/2006" xmlns:a14="http://schemas.microsoft.com/office/drawing/2010/main">
        <mc:Choice Requires="a14">
          <p:sp>
            <p:nvSpPr>
              <p:cNvPr id="4" name="Rectangle 2">
                <a:extLst>
                  <a:ext uri="{FF2B5EF4-FFF2-40B4-BE49-F238E27FC236}">
                    <a16:creationId xmlns:a16="http://schemas.microsoft.com/office/drawing/2014/main" id="{2D03FDF1-8EA9-EA2F-A8F8-2E2E72A58A33}"/>
                  </a:ext>
                </a:extLst>
              </p:cNvPr>
              <p:cNvSpPr txBox="1">
                <a:spLocks/>
              </p:cNvSpPr>
              <p:nvPr/>
            </p:nvSpPr>
            <p:spPr>
              <a:xfrm>
                <a:off x="1143000" y="4307056"/>
                <a:ext cx="2467087" cy="722144"/>
              </a:xfrm>
              <a:prstGeom prst="rect">
                <a:avLst/>
              </a:prstGeom>
            </p:spPr>
            <p:txBody>
              <a:bodyPr anchor="ctr" anchorCtr="1">
                <a:normAutofit/>
              </a:bodyPr>
              <a:lstStyle>
                <a:lvl1pPr algn="ctr" defTabSz="914400" rtl="0" eaLnBrk="1" latinLnBrk="0" hangingPunct="1">
                  <a:lnSpc>
                    <a:spcPts val="3000"/>
                  </a:lnSpc>
                  <a:spcBef>
                    <a:spcPct val="0"/>
                  </a:spcBef>
                  <a:buNone/>
                  <a:defRPr sz="3200" kern="1200" baseline="0">
                    <a:solidFill>
                      <a:srgbClr val="1F497D"/>
                    </a:solidFill>
                    <a:latin typeface="+mj-lt"/>
                    <a:ea typeface="+mj-ea"/>
                    <a:cs typeface="+mj-cs"/>
                  </a:defRPr>
                </a:lvl1pPr>
              </a:lstStyle>
              <a:p>
                <a:pPr/>
                <a14:m>
                  <m:oMathPara xmlns:m="http://schemas.openxmlformats.org/officeDocument/2006/math">
                    <m:oMathParaPr>
                      <m:jc m:val="centerGroup"/>
                    </m:oMathParaPr>
                    <m:oMath xmlns:m="http://schemas.openxmlformats.org/officeDocument/2006/math">
                      <m:r>
                        <a:rPr lang="en-US" sz="2600" b="0" i="1" smtClean="0">
                          <a:solidFill>
                            <a:srgbClr val="FF0000"/>
                          </a:solidFill>
                          <a:latin typeface="Cambria Math" panose="02040503050406030204" pitchFamily="18" charset="0"/>
                        </a:rPr>
                        <m:t>𝐹</m:t>
                      </m:r>
                      <m:r>
                        <a:rPr lang="en-US" sz="2600" b="0" i="1" smtClean="0">
                          <a:solidFill>
                            <a:srgbClr val="FF0000"/>
                          </a:solidFill>
                          <a:latin typeface="Cambria Math" panose="02040503050406030204" pitchFamily="18" charset="0"/>
                        </a:rPr>
                        <m:t>=</m:t>
                      </m:r>
                      <m:f>
                        <m:fPr>
                          <m:ctrlPr>
                            <a:rPr lang="en-US" sz="2600" b="0" i="1" smtClean="0">
                              <a:solidFill>
                                <a:srgbClr val="FF0000"/>
                              </a:solidFill>
                              <a:latin typeface="Cambria Math" panose="02040503050406030204" pitchFamily="18" charset="0"/>
                            </a:rPr>
                          </m:ctrlPr>
                        </m:fPr>
                        <m:num>
                          <m:r>
                            <a:rPr lang="en-US" sz="2600" b="0" i="1" smtClean="0">
                              <a:solidFill>
                                <a:srgbClr val="FF0000"/>
                              </a:solidFill>
                              <a:latin typeface="Cambria Math" panose="02040503050406030204" pitchFamily="18" charset="0"/>
                            </a:rPr>
                            <m:t>9</m:t>
                          </m:r>
                        </m:num>
                        <m:den>
                          <m:r>
                            <a:rPr lang="en-US" sz="2600" b="0" i="1" smtClean="0">
                              <a:solidFill>
                                <a:srgbClr val="FF0000"/>
                              </a:solidFill>
                              <a:latin typeface="Cambria Math" panose="02040503050406030204" pitchFamily="18" charset="0"/>
                            </a:rPr>
                            <m:t>5</m:t>
                          </m:r>
                        </m:den>
                      </m:f>
                      <m:r>
                        <a:rPr lang="en-US" sz="2600" b="0" i="1" smtClean="0">
                          <a:solidFill>
                            <a:srgbClr val="FF0000"/>
                          </a:solidFill>
                          <a:latin typeface="Cambria Math" panose="02040503050406030204" pitchFamily="18" charset="0"/>
                        </a:rPr>
                        <m:t>𝐶</m:t>
                      </m:r>
                      <m:r>
                        <a:rPr lang="en-US" sz="2600" b="0" i="1" smtClean="0">
                          <a:solidFill>
                            <a:srgbClr val="FF0000"/>
                          </a:solidFill>
                          <a:latin typeface="Cambria Math" panose="02040503050406030204" pitchFamily="18" charset="0"/>
                        </a:rPr>
                        <m:t>+32</m:t>
                      </m:r>
                    </m:oMath>
                  </m:oMathPara>
                </a14:m>
                <a:endParaRPr lang="en-US" sz="2600" dirty="0">
                  <a:solidFill>
                    <a:srgbClr val="FF0000"/>
                  </a:solidFill>
                </a:endParaRPr>
              </a:p>
            </p:txBody>
          </p:sp>
        </mc:Choice>
        <mc:Fallback xmlns="">
          <p:sp>
            <p:nvSpPr>
              <p:cNvPr id="4" name="Rectangle 2">
                <a:extLst>
                  <a:ext uri="{FF2B5EF4-FFF2-40B4-BE49-F238E27FC236}">
                    <a16:creationId xmlns:a16="http://schemas.microsoft.com/office/drawing/2014/main" id="{2D03FDF1-8EA9-EA2F-A8F8-2E2E72A58A33}"/>
                  </a:ext>
                </a:extLst>
              </p:cNvPr>
              <p:cNvSpPr txBox="1">
                <a:spLocks noRot="1" noChangeAspect="1" noMove="1" noResize="1" noEditPoints="1" noAdjustHandles="1" noChangeArrowheads="1" noChangeShapeType="1" noTextEdit="1"/>
              </p:cNvSpPr>
              <p:nvPr/>
            </p:nvSpPr>
            <p:spPr>
              <a:xfrm>
                <a:off x="1143000" y="4307056"/>
                <a:ext cx="2467087" cy="722144"/>
              </a:xfrm>
              <a:prstGeom prst="rect">
                <a:avLst/>
              </a:prstGeom>
              <a:blipFill>
                <a:blip r:embed="rId16"/>
                <a:stretch>
                  <a:fillRect t="-15254" b="-5085"/>
                </a:stretch>
              </a:blipFill>
            </p:spPr>
            <p:txBody>
              <a:bodyPr/>
              <a:lstStyle/>
              <a:p>
                <a:r>
                  <a:rPr lang="en-IN">
                    <a:noFill/>
                  </a:rPr>
                  <a:t> </a:t>
                </a:r>
              </a:p>
            </p:txBody>
          </p:sp>
        </mc:Fallback>
      </mc:AlternateContent>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2297"/>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12295"/>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229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2294">
                                            <p:txEl>
                                              <p:pRg st="6" end="6"/>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2294">
                                            <p:txEl>
                                              <p:pRg st="7" end="7"/>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1229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p:cNvSpPr>
          <p:nvPr>
            <p:ph type="title"/>
          </p:nvPr>
        </p:nvSpPr>
        <p:spPr>
          <a:prstGeom prst="rect">
            <a:avLst/>
          </a:prstGeom>
        </p:spPr>
        <p:txBody>
          <a:bodyPr/>
          <a:lstStyle/>
          <a:p>
            <a:r>
              <a:rPr lang="en-US" sz="3200" dirty="0">
                <a:solidFill>
                  <a:schemeClr val="accent1"/>
                </a:solidFill>
              </a:rPr>
              <a:t>Example 8: Solving for Different Variables</a:t>
            </a:r>
          </a:p>
        </p:txBody>
      </p:sp>
      <p:sp>
        <p:nvSpPr>
          <p:cNvPr id="13316" name="Rectangle 3"/>
          <p:cNvSpPr>
            <a:spLocks noGrp="1"/>
          </p:cNvSpPr>
          <p:nvPr>
            <p:ph idx="1"/>
          </p:nvPr>
        </p:nvSpPr>
        <p:spPr>
          <a:xfrm>
            <a:off x="457200" y="1280160"/>
            <a:ext cx="8229600" cy="1557349"/>
          </a:xfrm>
          <a:prstGeom prst="rect">
            <a:avLst/>
          </a:prstGeom>
        </p:spPr>
        <p:txBody>
          <a:bodyPr>
            <a:spAutoFit/>
          </a:bodyPr>
          <a:lstStyle/>
          <a:p>
            <a:pPr marL="533400" indent="-533400">
              <a:buFont typeface="Courier New" pitchFamily="49" charset="0"/>
              <a:buNone/>
            </a:pPr>
            <a:r>
              <a:rPr lang="en-US" i="0" dirty="0">
                <a:solidFill>
                  <a:schemeClr val="tx1"/>
                </a:solidFill>
              </a:rPr>
              <a:t>Given the equation </a:t>
            </a:r>
            <a:r>
              <a:rPr lang="en-US" i="0" dirty="0">
                <a:solidFill>
                  <a:srgbClr val="0000FF"/>
                </a:solidFill>
              </a:rPr>
              <a:t>2</a:t>
            </a:r>
            <a:r>
              <a:rPr lang="en-US" i="1" dirty="0">
                <a:solidFill>
                  <a:srgbClr val="0000FF"/>
                </a:solidFill>
              </a:rPr>
              <a:t>x</a:t>
            </a:r>
            <a:r>
              <a:rPr lang="en-US" dirty="0">
                <a:solidFill>
                  <a:srgbClr val="0000FF"/>
                </a:solidFill>
              </a:rPr>
              <a:t> </a:t>
            </a:r>
            <a:r>
              <a:rPr lang="en-US" i="0" dirty="0">
                <a:solidFill>
                  <a:srgbClr val="0000FF"/>
                </a:solidFill>
              </a:rPr>
              <a:t>+ 4</a:t>
            </a:r>
            <a:r>
              <a:rPr lang="en-US" i="1" dirty="0">
                <a:solidFill>
                  <a:srgbClr val="0000FF"/>
                </a:solidFill>
              </a:rPr>
              <a:t>y</a:t>
            </a:r>
            <a:r>
              <a:rPr lang="en-US" dirty="0">
                <a:solidFill>
                  <a:srgbClr val="0000FF"/>
                </a:solidFill>
              </a:rPr>
              <a:t> </a:t>
            </a:r>
            <a:r>
              <a:rPr lang="en-US" i="0" dirty="0">
                <a:solidFill>
                  <a:srgbClr val="0000FF"/>
                </a:solidFill>
              </a:rPr>
              <a:t>= 10</a:t>
            </a:r>
            <a:r>
              <a:rPr lang="en-US" i="0" dirty="0">
                <a:solidFill>
                  <a:schemeClr val="tx1"/>
                </a:solidFill>
              </a:rPr>
              <a:t>,</a:t>
            </a:r>
          </a:p>
          <a:p>
            <a:pPr defTabSz="517525"/>
            <a:r>
              <a:rPr lang="en-US" i="0" dirty="0">
                <a:solidFill>
                  <a:schemeClr val="tx1"/>
                </a:solidFill>
              </a:rPr>
              <a:t>a.	solve for </a:t>
            </a:r>
            <a:r>
              <a:rPr lang="en-US" i="1" dirty="0">
                <a:solidFill>
                  <a:schemeClr val="tx1"/>
                </a:solidFill>
              </a:rPr>
              <a:t>x</a:t>
            </a:r>
            <a:r>
              <a:rPr lang="en-US" dirty="0">
                <a:solidFill>
                  <a:schemeClr val="tx1"/>
                </a:solidFill>
              </a:rPr>
              <a:t> </a:t>
            </a:r>
            <a:r>
              <a:rPr lang="en-US" i="0" dirty="0">
                <a:solidFill>
                  <a:schemeClr val="tx1"/>
                </a:solidFill>
              </a:rPr>
              <a:t>in terms of </a:t>
            </a:r>
            <a:r>
              <a:rPr lang="en-US" i="1" dirty="0">
                <a:solidFill>
                  <a:schemeClr val="tx1"/>
                </a:solidFill>
              </a:rPr>
              <a:t>y</a:t>
            </a:r>
            <a:r>
              <a:rPr lang="en-US" i="0" dirty="0">
                <a:solidFill>
                  <a:schemeClr val="tx1"/>
                </a:solidFill>
              </a:rPr>
              <a:t>, and then </a:t>
            </a:r>
          </a:p>
          <a:p>
            <a:pPr marL="514350" indent="-514350" defTabSz="517525">
              <a:buAutoNum type="alphaLcPeriod" startAt="2"/>
            </a:pPr>
            <a:r>
              <a:rPr lang="en-US" i="0" dirty="0">
                <a:solidFill>
                  <a:schemeClr val="tx1"/>
                </a:solidFill>
              </a:rPr>
              <a:t>solve for </a:t>
            </a:r>
            <a:r>
              <a:rPr lang="en-US" i="1" dirty="0">
                <a:solidFill>
                  <a:schemeClr val="tx1"/>
                </a:solidFill>
              </a:rPr>
              <a:t>y</a:t>
            </a:r>
            <a:r>
              <a:rPr lang="en-US" dirty="0">
                <a:solidFill>
                  <a:schemeClr val="tx1"/>
                </a:solidFill>
              </a:rPr>
              <a:t> </a:t>
            </a:r>
            <a:r>
              <a:rPr lang="en-US" i="0" dirty="0">
                <a:solidFill>
                  <a:schemeClr val="tx1"/>
                </a:solidFill>
              </a:rPr>
              <a:t>in terms of </a:t>
            </a:r>
            <a:r>
              <a:rPr lang="en-US" i="1" dirty="0">
                <a:solidFill>
                  <a:schemeClr val="tx1"/>
                </a:solidFill>
              </a:rPr>
              <a:t>x</a:t>
            </a:r>
            <a:r>
              <a:rPr lang="en-US" i="0" dirty="0">
                <a:solidFill>
                  <a:schemeClr val="tx1"/>
                </a:solidFill>
              </a:rPr>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3316">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3316">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p:cNvSpPr>
          <p:nvPr>
            <p:ph type="title"/>
          </p:nvPr>
        </p:nvSpPr>
        <p:spPr>
          <a:prstGeom prst="rect">
            <a:avLst/>
          </a:prstGeom>
        </p:spPr>
        <p:txBody>
          <a:bodyPr/>
          <a:lstStyle/>
          <a:p>
            <a:r>
              <a:rPr lang="en-US" sz="3200" dirty="0">
                <a:solidFill>
                  <a:schemeClr val="accent1"/>
                </a:solidFill>
              </a:rPr>
              <a:t>Example 8: Solving for Different Variables (cont.)</a:t>
            </a:r>
          </a:p>
        </p:txBody>
      </p:sp>
      <p:sp>
        <p:nvSpPr>
          <p:cNvPr id="10" name="Content Placeholder 9"/>
          <p:cNvSpPr>
            <a:spLocks noGrp="1"/>
          </p:cNvSpPr>
          <p:nvPr>
            <p:ph idx="1"/>
          </p:nvPr>
        </p:nvSpPr>
        <p:spPr>
          <a:xfrm>
            <a:off x="457200" y="1280160"/>
            <a:ext cx="8229600" cy="1040285"/>
          </a:xfrm>
        </p:spPr>
        <p:txBody>
          <a:bodyPr>
            <a:spAutoFit/>
          </a:bodyPr>
          <a:lstStyle/>
          <a:p>
            <a:pPr marL="533400" indent="-533400"/>
            <a:r>
              <a:rPr lang="en-US" b="1" dirty="0"/>
              <a:t>Solution   </a:t>
            </a:r>
          </a:p>
          <a:p>
            <a:pPr marL="533400" indent="-533400"/>
            <a:r>
              <a:rPr lang="en-US" dirty="0"/>
              <a:t>a. Solving for </a:t>
            </a:r>
            <a:r>
              <a:rPr lang="en-US" i="1" dirty="0"/>
              <a:t>x</a:t>
            </a:r>
            <a:r>
              <a:rPr lang="en-US" dirty="0"/>
              <a:t> yields the following.</a:t>
            </a:r>
          </a:p>
        </p:txBody>
      </p:sp>
      <p:graphicFrame>
        <p:nvGraphicFramePr>
          <p:cNvPr id="31748" name="Object 4"/>
          <p:cNvGraphicFramePr>
            <a:graphicFrameLocks noChangeAspect="1"/>
          </p:cNvGraphicFramePr>
          <p:nvPr>
            <p:extLst>
              <p:ext uri="{D42A27DB-BD31-4B8C-83A1-F6EECF244321}">
                <p14:modId xmlns:p14="http://schemas.microsoft.com/office/powerpoint/2010/main" val="194777575"/>
              </p:ext>
            </p:extLst>
          </p:nvPr>
        </p:nvGraphicFramePr>
        <p:xfrm>
          <a:off x="5282904" y="2524545"/>
          <a:ext cx="2298700" cy="266700"/>
        </p:xfrm>
        <a:graphic>
          <a:graphicData uri="http://schemas.openxmlformats.org/presentationml/2006/ole">
            <mc:AlternateContent xmlns:mc="http://schemas.openxmlformats.org/markup-compatibility/2006">
              <mc:Choice xmlns:v="urn:schemas-microsoft-com:vml" Requires="v">
                <p:oleObj name="Equation" r:id="rId2" imgW="2298401" imgH="266769" progId="Equation.DSMT4">
                  <p:embed/>
                </p:oleObj>
              </mc:Choice>
              <mc:Fallback>
                <p:oleObj name="Equation" r:id="rId2" imgW="2298401" imgH="266769" progId="Equation.DSMT4">
                  <p:embed/>
                  <p:pic>
                    <p:nvPicPr>
                      <p:cNvPr id="0" name="Picture 22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282904" y="2524545"/>
                        <a:ext cx="2298700" cy="266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31749" name="Object 5"/>
          <p:cNvGraphicFramePr>
            <a:graphicFrameLocks noChangeAspect="1"/>
          </p:cNvGraphicFramePr>
          <p:nvPr>
            <p:extLst>
              <p:ext uri="{D42A27DB-BD31-4B8C-83A1-F6EECF244321}">
                <p14:modId xmlns:p14="http://schemas.microsoft.com/office/powerpoint/2010/main" val="1900724369"/>
              </p:ext>
            </p:extLst>
          </p:nvPr>
        </p:nvGraphicFramePr>
        <p:xfrm>
          <a:off x="5294016" y="3043658"/>
          <a:ext cx="3265488" cy="609600"/>
        </p:xfrm>
        <a:graphic>
          <a:graphicData uri="http://schemas.openxmlformats.org/presentationml/2006/ole">
            <mc:AlternateContent xmlns:mc="http://schemas.openxmlformats.org/markup-compatibility/2006">
              <mc:Choice xmlns:v="urn:schemas-microsoft-com:vml" Requires="v">
                <p:oleObj name="Equation" r:id="rId4" imgW="3263760" imgH="609480" progId="Equation.DSMT4">
                  <p:embed/>
                </p:oleObj>
              </mc:Choice>
              <mc:Fallback>
                <p:oleObj name="Equation" r:id="rId4" imgW="3263760" imgH="609480" progId="Equation.DSMT4">
                  <p:embed/>
                  <p:pic>
                    <p:nvPicPr>
                      <p:cNvPr id="0" name="Picture 226"/>
                      <p:cNvPicPr>
                        <a:picLocks noChangeAspect="1" noChangeArrowheads="1"/>
                      </p:cNvPicPr>
                      <p:nvPr/>
                    </p:nvPicPr>
                    <p:blipFill>
                      <a:blip r:embed="rId5"/>
                      <a:srcRect/>
                      <a:stretch>
                        <a:fillRect/>
                      </a:stretch>
                    </p:blipFill>
                    <p:spPr bwMode="auto">
                      <a:xfrm>
                        <a:off x="5294016" y="3043658"/>
                        <a:ext cx="3265488"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31750" name="Object 6"/>
          <p:cNvGraphicFramePr>
            <a:graphicFrameLocks noChangeAspect="1"/>
          </p:cNvGraphicFramePr>
          <p:nvPr>
            <p:extLst>
              <p:ext uri="{D42A27DB-BD31-4B8C-83A1-F6EECF244321}">
                <p14:modId xmlns:p14="http://schemas.microsoft.com/office/powerpoint/2010/main" val="3571486302"/>
              </p:ext>
            </p:extLst>
          </p:nvPr>
        </p:nvGraphicFramePr>
        <p:xfrm>
          <a:off x="5282904" y="3834233"/>
          <a:ext cx="927100" cy="279400"/>
        </p:xfrm>
        <a:graphic>
          <a:graphicData uri="http://schemas.openxmlformats.org/presentationml/2006/ole">
            <mc:AlternateContent xmlns:mc="http://schemas.openxmlformats.org/markup-compatibility/2006">
              <mc:Choice xmlns:v="urn:schemas-microsoft-com:vml" Requires="v">
                <p:oleObj name="Equation" r:id="rId6" imgW="927077" imgH="279446" progId="Equation.DSMT4">
                  <p:embed/>
                </p:oleObj>
              </mc:Choice>
              <mc:Fallback>
                <p:oleObj name="Equation" r:id="rId6" imgW="927077" imgH="279446" progId="Equation.DSMT4">
                  <p:embed/>
                  <p:pic>
                    <p:nvPicPr>
                      <p:cNvPr id="0" name="Picture 227"/>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5282904" y="3834233"/>
                        <a:ext cx="9271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31753" name="Object 9"/>
          <p:cNvGraphicFramePr>
            <a:graphicFrameLocks noChangeAspect="1"/>
          </p:cNvGraphicFramePr>
          <p:nvPr>
            <p:extLst>
              <p:ext uri="{D42A27DB-BD31-4B8C-83A1-F6EECF244321}">
                <p14:modId xmlns:p14="http://schemas.microsoft.com/office/powerpoint/2010/main" val="2226902577"/>
              </p:ext>
            </p:extLst>
          </p:nvPr>
        </p:nvGraphicFramePr>
        <p:xfrm>
          <a:off x="5282904" y="5451895"/>
          <a:ext cx="927100" cy="279400"/>
        </p:xfrm>
        <a:graphic>
          <a:graphicData uri="http://schemas.openxmlformats.org/presentationml/2006/ole">
            <mc:AlternateContent xmlns:mc="http://schemas.openxmlformats.org/markup-compatibility/2006">
              <mc:Choice xmlns:v="urn:schemas-microsoft-com:vml" Requires="v">
                <p:oleObj name="Equation" r:id="rId8" imgW="927077" imgH="279446" progId="Equation.DSMT4">
                  <p:embed/>
                </p:oleObj>
              </mc:Choice>
              <mc:Fallback>
                <p:oleObj name="Equation" r:id="rId8" imgW="927077" imgH="279446" progId="Equation.DSMT4">
                  <p:embed/>
                  <p:pic>
                    <p:nvPicPr>
                      <p:cNvPr id="0" name="Picture 228"/>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5282904" y="5451895"/>
                        <a:ext cx="9271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31754" name="Object 10"/>
          <p:cNvGraphicFramePr>
            <a:graphicFrameLocks noChangeAspect="1"/>
          </p:cNvGraphicFramePr>
          <p:nvPr>
            <p:extLst>
              <p:ext uri="{D42A27DB-BD31-4B8C-83A1-F6EECF244321}">
                <p14:modId xmlns:p14="http://schemas.microsoft.com/office/powerpoint/2010/main" val="3621193522"/>
              </p:ext>
            </p:extLst>
          </p:nvPr>
        </p:nvGraphicFramePr>
        <p:xfrm>
          <a:off x="2666704" y="2480095"/>
          <a:ext cx="1676400" cy="355600"/>
        </p:xfrm>
        <a:graphic>
          <a:graphicData uri="http://schemas.openxmlformats.org/presentationml/2006/ole">
            <mc:AlternateContent xmlns:mc="http://schemas.openxmlformats.org/markup-compatibility/2006">
              <mc:Choice xmlns:v="urn:schemas-microsoft-com:vml" Requires="v">
                <p:oleObj name="Equation" r:id="rId10" imgW="1676124" imgH="355508" progId="Equation.DSMT4">
                  <p:embed/>
                </p:oleObj>
              </mc:Choice>
              <mc:Fallback>
                <p:oleObj name="Equation" r:id="rId10" imgW="1676124" imgH="355508" progId="Equation.DSMT4">
                  <p:embed/>
                  <p:pic>
                    <p:nvPicPr>
                      <p:cNvPr id="0" name="Picture 229"/>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2666704" y="2480095"/>
                        <a:ext cx="1676400" cy="355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31755" name="Object 11"/>
          <p:cNvGraphicFramePr>
            <a:graphicFrameLocks noChangeAspect="1"/>
          </p:cNvGraphicFramePr>
          <p:nvPr>
            <p:extLst>
              <p:ext uri="{D42A27DB-BD31-4B8C-83A1-F6EECF244321}">
                <p14:modId xmlns:p14="http://schemas.microsoft.com/office/powerpoint/2010/main" val="1805553994"/>
              </p:ext>
            </p:extLst>
          </p:nvPr>
        </p:nvGraphicFramePr>
        <p:xfrm>
          <a:off x="1977729" y="3033815"/>
          <a:ext cx="3048000" cy="355600"/>
        </p:xfrm>
        <a:graphic>
          <a:graphicData uri="http://schemas.openxmlformats.org/presentationml/2006/ole">
            <mc:AlternateContent xmlns:mc="http://schemas.openxmlformats.org/markup-compatibility/2006">
              <mc:Choice xmlns:v="urn:schemas-microsoft-com:vml" Requires="v">
                <p:oleObj name="Equation" r:id="rId12" imgW="3047449" imgH="355508" progId="Equation.DSMT4">
                  <p:embed/>
                </p:oleObj>
              </mc:Choice>
              <mc:Fallback>
                <p:oleObj name="Equation" r:id="rId12" imgW="3047449" imgH="355508" progId="Equation.DSMT4">
                  <p:embed/>
                  <p:pic>
                    <p:nvPicPr>
                      <p:cNvPr id="0" name="Picture 230"/>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1977729" y="3033815"/>
                        <a:ext cx="3048000" cy="355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31756" name="Object 12"/>
          <p:cNvGraphicFramePr>
            <a:graphicFrameLocks noChangeAspect="1"/>
          </p:cNvGraphicFramePr>
          <p:nvPr>
            <p:extLst>
              <p:ext uri="{D42A27DB-BD31-4B8C-83A1-F6EECF244321}">
                <p14:modId xmlns:p14="http://schemas.microsoft.com/office/powerpoint/2010/main" val="748409605"/>
              </p:ext>
            </p:extLst>
          </p:nvPr>
        </p:nvGraphicFramePr>
        <p:xfrm>
          <a:off x="3323929" y="3796133"/>
          <a:ext cx="1701800" cy="355600"/>
        </p:xfrm>
        <a:graphic>
          <a:graphicData uri="http://schemas.openxmlformats.org/presentationml/2006/ole">
            <mc:AlternateContent xmlns:mc="http://schemas.openxmlformats.org/markup-compatibility/2006">
              <mc:Choice xmlns:v="urn:schemas-microsoft-com:vml" Requires="v">
                <p:oleObj name="Equation" r:id="rId14" imgW="1701478" imgH="355508" progId="Equation.DSMT4">
                  <p:embed/>
                </p:oleObj>
              </mc:Choice>
              <mc:Fallback>
                <p:oleObj name="Equation" r:id="rId14" imgW="1701478" imgH="355508" progId="Equation.DSMT4">
                  <p:embed/>
                  <p:pic>
                    <p:nvPicPr>
                      <p:cNvPr id="0" name="Picture 231"/>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3323929" y="3796133"/>
                        <a:ext cx="1701800" cy="355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31757" name="Object 13"/>
          <p:cNvGraphicFramePr>
            <a:graphicFrameLocks noChangeAspect="1"/>
          </p:cNvGraphicFramePr>
          <p:nvPr>
            <p:extLst>
              <p:ext uri="{D42A27DB-BD31-4B8C-83A1-F6EECF244321}">
                <p14:modId xmlns:p14="http://schemas.microsoft.com/office/powerpoint/2010/main" val="2143579027"/>
              </p:ext>
            </p:extLst>
          </p:nvPr>
        </p:nvGraphicFramePr>
        <p:xfrm>
          <a:off x="3215979" y="4277145"/>
          <a:ext cx="1879600" cy="825500"/>
        </p:xfrm>
        <a:graphic>
          <a:graphicData uri="http://schemas.openxmlformats.org/presentationml/2006/ole">
            <mc:AlternateContent xmlns:mc="http://schemas.openxmlformats.org/markup-compatibility/2006">
              <mc:Choice xmlns:v="urn:schemas-microsoft-com:vml" Requires="v">
                <p:oleObj name="Equation" r:id="rId16" imgW="1880090" imgH="825607" progId="Equation.DSMT4">
                  <p:embed/>
                </p:oleObj>
              </mc:Choice>
              <mc:Fallback>
                <p:oleObj name="Equation" r:id="rId16" imgW="1880090" imgH="825607" progId="Equation.DSMT4">
                  <p:embed/>
                  <p:pic>
                    <p:nvPicPr>
                      <p:cNvPr id="0" name="Picture 232"/>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3215979" y="4277145"/>
                        <a:ext cx="1879600" cy="825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31758" name="Object 14"/>
          <p:cNvGraphicFramePr>
            <a:graphicFrameLocks noChangeAspect="1"/>
          </p:cNvGraphicFramePr>
          <p:nvPr>
            <p:extLst>
              <p:ext uri="{D42A27DB-BD31-4B8C-83A1-F6EECF244321}">
                <p14:modId xmlns:p14="http://schemas.microsoft.com/office/powerpoint/2010/main" val="2356797072"/>
              </p:ext>
            </p:extLst>
          </p:nvPr>
        </p:nvGraphicFramePr>
        <p:xfrm>
          <a:off x="3514429" y="5413795"/>
          <a:ext cx="1346200" cy="355600"/>
        </p:xfrm>
        <a:graphic>
          <a:graphicData uri="http://schemas.openxmlformats.org/presentationml/2006/ole">
            <mc:AlternateContent xmlns:mc="http://schemas.openxmlformats.org/markup-compatibility/2006">
              <mc:Choice xmlns:v="urn:schemas-microsoft-com:vml" Requires="v">
                <p:oleObj name="Equation" r:id="rId18" imgW="1345970" imgH="355508" progId="Equation.DSMT4">
                  <p:embed/>
                </p:oleObj>
              </mc:Choice>
              <mc:Fallback>
                <p:oleObj name="Equation" r:id="rId18" imgW="1345970" imgH="355508" progId="Equation.DSMT4">
                  <p:embed/>
                  <p:pic>
                    <p:nvPicPr>
                      <p:cNvPr id="0" name="Picture 233"/>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3514429" y="5413795"/>
                        <a:ext cx="1346200" cy="355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16" name="Object 5"/>
          <p:cNvGraphicFramePr>
            <a:graphicFrameLocks noChangeAspect="1"/>
          </p:cNvGraphicFramePr>
          <p:nvPr>
            <p:extLst>
              <p:ext uri="{D42A27DB-BD31-4B8C-83A1-F6EECF244321}">
                <p14:modId xmlns:p14="http://schemas.microsoft.com/office/powerpoint/2010/main" val="706280482"/>
              </p:ext>
            </p:extLst>
          </p:nvPr>
        </p:nvGraphicFramePr>
        <p:xfrm>
          <a:off x="5282904" y="4372395"/>
          <a:ext cx="2082800" cy="584200"/>
        </p:xfrm>
        <a:graphic>
          <a:graphicData uri="http://schemas.openxmlformats.org/presentationml/2006/ole">
            <mc:AlternateContent xmlns:mc="http://schemas.openxmlformats.org/markup-compatibility/2006">
              <mc:Choice xmlns:v="urn:schemas-microsoft-com:vml" Requires="v">
                <p:oleObj name="Equation" r:id="rId20" imgW="2082341" imgH="584246" progId="Equation.DSMT4">
                  <p:embed/>
                </p:oleObj>
              </mc:Choice>
              <mc:Fallback>
                <p:oleObj name="Equation" r:id="rId20" imgW="2082341" imgH="584246" progId="Equation.DSMT4">
                  <p:embed/>
                  <p:pic>
                    <p:nvPicPr>
                      <p:cNvPr id="0" name="Picture 234"/>
                      <p:cNvPicPr>
                        <a:picLocks noChangeAspect="1" noChangeArrowheads="1"/>
                      </p:cNvPicPr>
                      <p:nvPr/>
                    </p:nvPicPr>
                    <p:blipFill>
                      <a:blip r:embed="rId21">
                        <a:extLst>
                          <a:ext uri="{28A0092B-C50C-407E-A947-70E740481C1C}">
                            <a14:useLocalDpi xmlns:a14="http://schemas.microsoft.com/office/drawing/2010/main" val="0"/>
                          </a:ext>
                        </a:extLst>
                      </a:blip>
                      <a:srcRect/>
                      <a:stretch>
                        <a:fillRect/>
                      </a:stretch>
                    </p:blipFill>
                    <p:spPr bwMode="auto">
                      <a:xfrm>
                        <a:off x="5282904" y="4372395"/>
                        <a:ext cx="2082800" cy="584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1754"/>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1748"/>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1755"/>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174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1756"/>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1750"/>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31757"/>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16"/>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1758"/>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3175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p:cNvSpPr>
          <p:nvPr>
            <p:ph type="title"/>
          </p:nvPr>
        </p:nvSpPr>
        <p:spPr>
          <a:prstGeom prst="rect">
            <a:avLst/>
          </a:prstGeom>
        </p:spPr>
        <p:txBody>
          <a:bodyPr/>
          <a:lstStyle/>
          <a:p>
            <a:r>
              <a:rPr lang="en-US" sz="3200" dirty="0">
                <a:solidFill>
                  <a:schemeClr val="accent1"/>
                </a:solidFill>
              </a:rPr>
              <a:t>Example 8: Solving for Different Variables (cont.)</a:t>
            </a:r>
          </a:p>
        </p:txBody>
      </p:sp>
      <p:sp>
        <p:nvSpPr>
          <p:cNvPr id="14341" name="Rectangle 3"/>
          <p:cNvSpPr>
            <a:spLocks noGrp="1"/>
          </p:cNvSpPr>
          <p:nvPr>
            <p:ph idx="1"/>
          </p:nvPr>
        </p:nvSpPr>
        <p:spPr>
          <a:xfrm>
            <a:off x="457200" y="1280160"/>
            <a:ext cx="8229600" cy="523220"/>
          </a:xfrm>
          <a:prstGeom prst="rect">
            <a:avLst/>
          </a:prstGeom>
        </p:spPr>
        <p:txBody>
          <a:bodyPr>
            <a:spAutoFit/>
          </a:bodyPr>
          <a:lstStyle/>
          <a:p>
            <a:pPr algn="just"/>
            <a:r>
              <a:rPr lang="en-US" i="0" dirty="0">
                <a:solidFill>
                  <a:schemeClr val="tx1"/>
                </a:solidFill>
              </a:rPr>
              <a:t>b. Solving for </a:t>
            </a:r>
            <a:r>
              <a:rPr lang="en-US" i="1" dirty="0">
                <a:solidFill>
                  <a:schemeClr val="tx1"/>
                </a:solidFill>
              </a:rPr>
              <a:t>y</a:t>
            </a:r>
            <a:r>
              <a:rPr lang="en-US" dirty="0">
                <a:solidFill>
                  <a:schemeClr val="tx1"/>
                </a:solidFill>
              </a:rPr>
              <a:t> </a:t>
            </a:r>
            <a:r>
              <a:rPr lang="en-US" i="0" dirty="0">
                <a:solidFill>
                  <a:schemeClr val="tx1"/>
                </a:solidFill>
              </a:rPr>
              <a:t>yields </a:t>
            </a:r>
            <a:r>
              <a:rPr lang="en-US" dirty="0"/>
              <a:t>the following.</a:t>
            </a:r>
            <a:endParaRPr lang="en-US" b="1" i="0" dirty="0">
              <a:solidFill>
                <a:schemeClr val="tx1"/>
              </a:solidFill>
            </a:endParaRPr>
          </a:p>
        </p:txBody>
      </p:sp>
      <p:graphicFrame>
        <p:nvGraphicFramePr>
          <p:cNvPr id="2" name="Object 5"/>
          <p:cNvGraphicFramePr>
            <a:graphicFrameLocks noChangeAspect="1"/>
          </p:cNvGraphicFramePr>
          <p:nvPr>
            <p:extLst>
              <p:ext uri="{D42A27DB-BD31-4B8C-83A1-F6EECF244321}">
                <p14:modId xmlns:p14="http://schemas.microsoft.com/office/powerpoint/2010/main" val="50530916"/>
              </p:ext>
            </p:extLst>
          </p:nvPr>
        </p:nvGraphicFramePr>
        <p:xfrm>
          <a:off x="5219700" y="1968500"/>
          <a:ext cx="2286000" cy="228600"/>
        </p:xfrm>
        <a:graphic>
          <a:graphicData uri="http://schemas.openxmlformats.org/presentationml/2006/ole">
            <mc:AlternateContent xmlns:mc="http://schemas.openxmlformats.org/markup-compatibility/2006">
              <mc:Choice xmlns:v="urn:schemas-microsoft-com:vml" Requires="v">
                <p:oleObj name="Equation" r:id="rId2" imgW="2285724" imgH="228738" progId="Equation.DSMT4">
                  <p:embed/>
                </p:oleObj>
              </mc:Choice>
              <mc:Fallback>
                <p:oleObj name="Equation" r:id="rId2" imgW="2285724" imgH="228738" progId="Equation.DSMT4">
                  <p:embed/>
                  <p:pic>
                    <p:nvPicPr>
                      <p:cNvPr id="0" name="Picture 20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219700" y="1968500"/>
                        <a:ext cx="2286000" cy="228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14342" name="Object 6"/>
          <p:cNvGraphicFramePr>
            <a:graphicFrameLocks noChangeAspect="1"/>
          </p:cNvGraphicFramePr>
          <p:nvPr>
            <p:extLst>
              <p:ext uri="{D42A27DB-BD31-4B8C-83A1-F6EECF244321}">
                <p14:modId xmlns:p14="http://schemas.microsoft.com/office/powerpoint/2010/main" val="252116377"/>
              </p:ext>
            </p:extLst>
          </p:nvPr>
        </p:nvGraphicFramePr>
        <p:xfrm>
          <a:off x="5219700" y="2457450"/>
          <a:ext cx="2857500" cy="241300"/>
        </p:xfrm>
        <a:graphic>
          <a:graphicData uri="http://schemas.openxmlformats.org/presentationml/2006/ole">
            <mc:AlternateContent xmlns:mc="http://schemas.openxmlformats.org/markup-compatibility/2006">
              <mc:Choice xmlns:v="urn:schemas-microsoft-com:vml" Requires="v">
                <p:oleObj name="Equation" r:id="rId4" imgW="2856742" imgH="241415" progId="Equation.DSMT4">
                  <p:embed/>
                </p:oleObj>
              </mc:Choice>
              <mc:Fallback>
                <p:oleObj name="Equation" r:id="rId4" imgW="2856742" imgH="241415" progId="Equation.DSMT4">
                  <p:embed/>
                  <p:pic>
                    <p:nvPicPr>
                      <p:cNvPr id="0" name="Picture 20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219700" y="2457450"/>
                        <a:ext cx="2857500" cy="241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14343" name="Object 7"/>
          <p:cNvGraphicFramePr>
            <a:graphicFrameLocks noChangeAspect="1"/>
          </p:cNvGraphicFramePr>
          <p:nvPr>
            <p:extLst>
              <p:ext uri="{D42A27DB-BD31-4B8C-83A1-F6EECF244321}">
                <p14:modId xmlns:p14="http://schemas.microsoft.com/office/powerpoint/2010/main" val="350399287"/>
              </p:ext>
            </p:extLst>
          </p:nvPr>
        </p:nvGraphicFramePr>
        <p:xfrm>
          <a:off x="5219700" y="2933700"/>
          <a:ext cx="927100" cy="279400"/>
        </p:xfrm>
        <a:graphic>
          <a:graphicData uri="http://schemas.openxmlformats.org/presentationml/2006/ole">
            <mc:AlternateContent xmlns:mc="http://schemas.openxmlformats.org/markup-compatibility/2006">
              <mc:Choice xmlns:v="urn:schemas-microsoft-com:vml" Requires="v">
                <p:oleObj name="Equation" r:id="rId6" imgW="927077" imgH="279446" progId="Equation.DSMT4">
                  <p:embed/>
                </p:oleObj>
              </mc:Choice>
              <mc:Fallback>
                <p:oleObj name="Equation" r:id="rId6" imgW="927077" imgH="279446" progId="Equation.DSMT4">
                  <p:embed/>
                  <p:pic>
                    <p:nvPicPr>
                      <p:cNvPr id="0" name="Picture 206"/>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5219700" y="2933700"/>
                        <a:ext cx="9271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14346" name="Object 10"/>
          <p:cNvGraphicFramePr>
            <a:graphicFrameLocks noChangeAspect="1"/>
          </p:cNvGraphicFramePr>
          <p:nvPr>
            <p:extLst>
              <p:ext uri="{D42A27DB-BD31-4B8C-83A1-F6EECF244321}">
                <p14:modId xmlns:p14="http://schemas.microsoft.com/office/powerpoint/2010/main" val="1041122963"/>
              </p:ext>
            </p:extLst>
          </p:nvPr>
        </p:nvGraphicFramePr>
        <p:xfrm>
          <a:off x="5219700" y="4699000"/>
          <a:ext cx="927100" cy="279400"/>
        </p:xfrm>
        <a:graphic>
          <a:graphicData uri="http://schemas.openxmlformats.org/presentationml/2006/ole">
            <mc:AlternateContent xmlns:mc="http://schemas.openxmlformats.org/markup-compatibility/2006">
              <mc:Choice xmlns:v="urn:schemas-microsoft-com:vml" Requires="v">
                <p:oleObj name="Equation" r:id="rId8" imgW="927077" imgH="279446" progId="Equation.DSMT4">
                  <p:embed/>
                </p:oleObj>
              </mc:Choice>
              <mc:Fallback>
                <p:oleObj name="Equation" r:id="rId8" imgW="927077" imgH="279446" progId="Equation.DSMT4">
                  <p:embed/>
                  <p:pic>
                    <p:nvPicPr>
                      <p:cNvPr id="0" name="Picture 207"/>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5219700" y="4699000"/>
                        <a:ext cx="9271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14347" name="Object 11"/>
          <p:cNvGraphicFramePr>
            <a:graphicFrameLocks noChangeAspect="1"/>
          </p:cNvGraphicFramePr>
          <p:nvPr/>
        </p:nvGraphicFramePr>
        <p:xfrm>
          <a:off x="2387600" y="1905000"/>
          <a:ext cx="1727200" cy="355600"/>
        </p:xfrm>
        <a:graphic>
          <a:graphicData uri="http://schemas.openxmlformats.org/presentationml/2006/ole">
            <mc:AlternateContent xmlns:mc="http://schemas.openxmlformats.org/markup-compatibility/2006">
              <mc:Choice xmlns:v="urn:schemas-microsoft-com:vml" Requires="v">
                <p:oleObj name="Equation" r:id="rId10" imgW="1726833" imgH="355508" progId="Equation.DSMT4">
                  <p:embed/>
                </p:oleObj>
              </mc:Choice>
              <mc:Fallback>
                <p:oleObj name="Equation" r:id="rId10" imgW="1726833" imgH="355508" progId="Equation.DSMT4">
                  <p:embed/>
                  <p:pic>
                    <p:nvPicPr>
                      <p:cNvPr id="0" name="Picture 208"/>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2387600" y="1905000"/>
                        <a:ext cx="1727200" cy="355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14348" name="Object 12"/>
          <p:cNvGraphicFramePr>
            <a:graphicFrameLocks noChangeAspect="1"/>
          </p:cNvGraphicFramePr>
          <p:nvPr/>
        </p:nvGraphicFramePr>
        <p:xfrm>
          <a:off x="1698625" y="2400300"/>
          <a:ext cx="3098800" cy="355600"/>
        </p:xfrm>
        <a:graphic>
          <a:graphicData uri="http://schemas.openxmlformats.org/presentationml/2006/ole">
            <mc:AlternateContent xmlns:mc="http://schemas.openxmlformats.org/markup-compatibility/2006">
              <mc:Choice xmlns:v="urn:schemas-microsoft-com:vml" Requires="v">
                <p:oleObj name="Equation" r:id="rId12" imgW="3098157" imgH="355508" progId="Equation.DSMT4">
                  <p:embed/>
                </p:oleObj>
              </mc:Choice>
              <mc:Fallback>
                <p:oleObj name="Equation" r:id="rId12" imgW="3098157" imgH="355508" progId="Equation.DSMT4">
                  <p:embed/>
                  <p:pic>
                    <p:nvPicPr>
                      <p:cNvPr id="0" name="Picture 209"/>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1698625" y="2400300"/>
                        <a:ext cx="3098800" cy="355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14349" name="Object 13"/>
          <p:cNvGraphicFramePr>
            <a:graphicFrameLocks noChangeAspect="1"/>
          </p:cNvGraphicFramePr>
          <p:nvPr/>
        </p:nvGraphicFramePr>
        <p:xfrm>
          <a:off x="3057525" y="2895600"/>
          <a:ext cx="1701800" cy="355600"/>
        </p:xfrm>
        <a:graphic>
          <a:graphicData uri="http://schemas.openxmlformats.org/presentationml/2006/ole">
            <mc:AlternateContent xmlns:mc="http://schemas.openxmlformats.org/markup-compatibility/2006">
              <mc:Choice xmlns:v="urn:schemas-microsoft-com:vml" Requires="v">
                <p:oleObj name="Equation" r:id="rId14" imgW="1701478" imgH="355508" progId="Equation.DSMT4">
                  <p:embed/>
                </p:oleObj>
              </mc:Choice>
              <mc:Fallback>
                <p:oleObj name="Equation" r:id="rId14" imgW="1701478" imgH="355508" progId="Equation.DSMT4">
                  <p:embed/>
                  <p:pic>
                    <p:nvPicPr>
                      <p:cNvPr id="0" name="Picture 210"/>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3057525" y="2895600"/>
                        <a:ext cx="1701800" cy="355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14350" name="Object 14"/>
          <p:cNvGraphicFramePr>
            <a:graphicFrameLocks noChangeAspect="1"/>
          </p:cNvGraphicFramePr>
          <p:nvPr>
            <p:extLst>
              <p:ext uri="{D42A27DB-BD31-4B8C-83A1-F6EECF244321}">
                <p14:modId xmlns:p14="http://schemas.microsoft.com/office/powerpoint/2010/main" val="2867174735"/>
              </p:ext>
            </p:extLst>
          </p:nvPr>
        </p:nvGraphicFramePr>
        <p:xfrm>
          <a:off x="2974975" y="3359150"/>
          <a:ext cx="1879600" cy="825500"/>
        </p:xfrm>
        <a:graphic>
          <a:graphicData uri="http://schemas.openxmlformats.org/presentationml/2006/ole">
            <mc:AlternateContent xmlns:mc="http://schemas.openxmlformats.org/markup-compatibility/2006">
              <mc:Choice xmlns:v="urn:schemas-microsoft-com:vml" Requires="v">
                <p:oleObj name="Equation" r:id="rId16" imgW="1880090" imgH="825607" progId="Equation.DSMT4">
                  <p:embed/>
                </p:oleObj>
              </mc:Choice>
              <mc:Fallback>
                <p:oleObj name="Equation" r:id="rId16" imgW="1880090" imgH="825607" progId="Equation.DSMT4">
                  <p:embed/>
                  <p:pic>
                    <p:nvPicPr>
                      <p:cNvPr id="0" name="Picture 211"/>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2974975" y="3359150"/>
                        <a:ext cx="1879600" cy="825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14351" name="Object 15"/>
          <p:cNvGraphicFramePr>
            <a:graphicFrameLocks noChangeAspect="1"/>
          </p:cNvGraphicFramePr>
          <p:nvPr>
            <p:extLst>
              <p:ext uri="{D42A27DB-BD31-4B8C-83A1-F6EECF244321}">
                <p14:modId xmlns:p14="http://schemas.microsoft.com/office/powerpoint/2010/main" val="1942929121"/>
              </p:ext>
            </p:extLst>
          </p:nvPr>
        </p:nvGraphicFramePr>
        <p:xfrm>
          <a:off x="3213100" y="4419600"/>
          <a:ext cx="1282700" cy="838200"/>
        </p:xfrm>
        <a:graphic>
          <a:graphicData uri="http://schemas.openxmlformats.org/presentationml/2006/ole">
            <mc:AlternateContent xmlns:mc="http://schemas.openxmlformats.org/markup-compatibility/2006">
              <mc:Choice xmlns:v="urn:schemas-microsoft-com:vml" Requires="v">
                <p:oleObj name="Equation" r:id="rId18" imgW="1282585" imgH="837787" progId="Equation.DSMT4">
                  <p:embed/>
                </p:oleObj>
              </mc:Choice>
              <mc:Fallback>
                <p:oleObj name="Equation" r:id="rId18" imgW="1282585" imgH="837787" progId="Equation.DSMT4">
                  <p:embed/>
                  <p:pic>
                    <p:nvPicPr>
                      <p:cNvPr id="0" name="Picture 212"/>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3213100" y="4419600"/>
                        <a:ext cx="1282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15" name="Object 5"/>
          <p:cNvGraphicFramePr>
            <a:graphicFrameLocks noChangeAspect="1"/>
          </p:cNvGraphicFramePr>
          <p:nvPr>
            <p:extLst>
              <p:ext uri="{D42A27DB-BD31-4B8C-83A1-F6EECF244321}">
                <p14:modId xmlns:p14="http://schemas.microsoft.com/office/powerpoint/2010/main" val="3230769784"/>
              </p:ext>
            </p:extLst>
          </p:nvPr>
        </p:nvGraphicFramePr>
        <p:xfrm>
          <a:off x="5219700" y="3454400"/>
          <a:ext cx="2082800" cy="584200"/>
        </p:xfrm>
        <a:graphic>
          <a:graphicData uri="http://schemas.openxmlformats.org/presentationml/2006/ole">
            <mc:AlternateContent xmlns:mc="http://schemas.openxmlformats.org/markup-compatibility/2006">
              <mc:Choice xmlns:v="urn:schemas-microsoft-com:vml" Requires="v">
                <p:oleObj name="Equation" r:id="rId20" imgW="2082341" imgH="584246" progId="Equation.DSMT4">
                  <p:embed/>
                </p:oleObj>
              </mc:Choice>
              <mc:Fallback>
                <p:oleObj name="Equation" r:id="rId20" imgW="2082341" imgH="584246" progId="Equation.DSMT4">
                  <p:embed/>
                  <p:pic>
                    <p:nvPicPr>
                      <p:cNvPr id="0" name="Picture 213"/>
                      <p:cNvPicPr>
                        <a:picLocks noChangeAspect="1" noChangeArrowheads="1"/>
                      </p:cNvPicPr>
                      <p:nvPr/>
                    </p:nvPicPr>
                    <p:blipFill>
                      <a:blip r:embed="rId21">
                        <a:extLst>
                          <a:ext uri="{28A0092B-C50C-407E-A947-70E740481C1C}">
                            <a14:useLocalDpi xmlns:a14="http://schemas.microsoft.com/office/drawing/2010/main" val="0"/>
                          </a:ext>
                        </a:extLst>
                      </a:blip>
                      <a:srcRect/>
                      <a:stretch>
                        <a:fillRect/>
                      </a:stretch>
                    </p:blipFill>
                    <p:spPr bwMode="auto">
                      <a:xfrm>
                        <a:off x="5219700" y="3454400"/>
                        <a:ext cx="2082800" cy="584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4347"/>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14348"/>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434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4349"/>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4343"/>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14350"/>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15"/>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4351"/>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1434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p:cNvSpPr>
          <p:nvPr>
            <p:ph type="title"/>
          </p:nvPr>
        </p:nvSpPr>
        <p:spPr>
          <a:prstGeom prst="rect">
            <a:avLst/>
          </a:prstGeom>
        </p:spPr>
        <p:txBody>
          <a:bodyPr/>
          <a:lstStyle/>
          <a:p>
            <a:r>
              <a:rPr lang="en-US" sz="3200" dirty="0">
                <a:solidFill>
                  <a:schemeClr val="accent1"/>
                </a:solidFill>
              </a:rPr>
              <a:t>Example 8: Solving for Different Variables (cont.)</a:t>
            </a:r>
          </a:p>
        </p:txBody>
      </p:sp>
      <p:sp>
        <p:nvSpPr>
          <p:cNvPr id="5" name="Content Placeholder 4"/>
          <p:cNvSpPr>
            <a:spLocks noGrp="1"/>
          </p:cNvSpPr>
          <p:nvPr>
            <p:ph idx="1"/>
          </p:nvPr>
        </p:nvSpPr>
        <p:spPr>
          <a:xfrm>
            <a:off x="457200" y="1280160"/>
            <a:ext cx="8229600" cy="523220"/>
          </a:xfrm>
        </p:spPr>
        <p:txBody>
          <a:bodyPr>
            <a:spAutoFit/>
          </a:bodyPr>
          <a:lstStyle/>
          <a:p>
            <a:r>
              <a:rPr lang="en-US" dirty="0"/>
              <a:t>Alternatively, we can write the following.</a:t>
            </a:r>
          </a:p>
        </p:txBody>
      </p:sp>
      <p:graphicFrame>
        <p:nvGraphicFramePr>
          <p:cNvPr id="15363" name="Object 5"/>
          <p:cNvGraphicFramePr>
            <a:graphicFrameLocks noChangeAspect="1"/>
          </p:cNvGraphicFramePr>
          <p:nvPr/>
        </p:nvGraphicFramePr>
        <p:xfrm>
          <a:off x="5562600" y="2362200"/>
          <a:ext cx="2146300" cy="241300"/>
        </p:xfrm>
        <a:graphic>
          <a:graphicData uri="http://schemas.openxmlformats.org/presentationml/2006/ole">
            <mc:AlternateContent xmlns:mc="http://schemas.openxmlformats.org/markup-compatibility/2006">
              <mc:Choice xmlns:v="urn:schemas-microsoft-com:vml" Requires="v">
                <p:oleObj name="Equation" r:id="rId2" imgW="2145726" imgH="241415" progId="Equation.DSMT4">
                  <p:embed/>
                </p:oleObj>
              </mc:Choice>
              <mc:Fallback>
                <p:oleObj name="Equation" r:id="rId2" imgW="2145726" imgH="241415" progId="Equation.DSMT4">
                  <p:embed/>
                  <p:pic>
                    <p:nvPicPr>
                      <p:cNvPr id="0" name="Picture 8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562600" y="2362200"/>
                        <a:ext cx="2146300" cy="241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5364" name="Object 4"/>
          <p:cNvGraphicFramePr>
            <a:graphicFrameLocks noChangeAspect="1"/>
          </p:cNvGraphicFramePr>
          <p:nvPr/>
        </p:nvGraphicFramePr>
        <p:xfrm>
          <a:off x="1295400" y="2070100"/>
          <a:ext cx="1257300" cy="825500"/>
        </p:xfrm>
        <a:graphic>
          <a:graphicData uri="http://schemas.openxmlformats.org/presentationml/2006/ole">
            <mc:AlternateContent xmlns:mc="http://schemas.openxmlformats.org/markup-compatibility/2006">
              <mc:Choice xmlns:v="urn:schemas-microsoft-com:vml" Requires="v">
                <p:oleObj name="Equation" r:id="rId4" imgW="1257231" imgH="825110" progId="Equation.DSMT4">
                  <p:embed/>
                </p:oleObj>
              </mc:Choice>
              <mc:Fallback>
                <p:oleObj name="Equation" r:id="rId4" imgW="1257231" imgH="825110" progId="Equation.DSMT4">
                  <p:embed/>
                  <p:pic>
                    <p:nvPicPr>
                      <p:cNvPr id="0" name="Picture 8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295400" y="2070100"/>
                        <a:ext cx="1257300" cy="825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2" name="Object 5"/>
          <p:cNvGraphicFramePr>
            <a:graphicFrameLocks noChangeAspect="1"/>
          </p:cNvGraphicFramePr>
          <p:nvPr/>
        </p:nvGraphicFramePr>
        <p:xfrm>
          <a:off x="2878667" y="2362200"/>
          <a:ext cx="342900" cy="241300"/>
        </p:xfrm>
        <a:graphic>
          <a:graphicData uri="http://schemas.openxmlformats.org/presentationml/2006/ole">
            <mc:AlternateContent xmlns:mc="http://schemas.openxmlformats.org/markup-compatibility/2006">
              <mc:Choice xmlns:v="urn:schemas-microsoft-com:vml" Requires="v">
                <p:oleObj name="Equation" r:id="rId6" imgW="342625" imgH="241269" progId="Equation.DSMT4">
                  <p:embed/>
                </p:oleObj>
              </mc:Choice>
              <mc:Fallback>
                <p:oleObj name="Equation" r:id="rId6" imgW="342625" imgH="241269" progId="Equation.DSMT4">
                  <p:embed/>
                  <p:pic>
                    <p:nvPicPr>
                      <p:cNvPr id="0" name="Picture 83"/>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878667" y="2362200"/>
                        <a:ext cx="342900" cy="241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15366" name="Object 6"/>
          <p:cNvGraphicFramePr>
            <a:graphicFrameLocks noChangeAspect="1"/>
          </p:cNvGraphicFramePr>
          <p:nvPr>
            <p:extLst>
              <p:ext uri="{D42A27DB-BD31-4B8C-83A1-F6EECF244321}">
                <p14:modId xmlns:p14="http://schemas.microsoft.com/office/powerpoint/2010/main" val="1945370347"/>
              </p:ext>
            </p:extLst>
          </p:nvPr>
        </p:nvGraphicFramePr>
        <p:xfrm>
          <a:off x="3547534" y="2070100"/>
          <a:ext cx="1689100" cy="825500"/>
        </p:xfrm>
        <a:graphic>
          <a:graphicData uri="http://schemas.openxmlformats.org/presentationml/2006/ole">
            <mc:AlternateContent xmlns:mc="http://schemas.openxmlformats.org/markup-compatibility/2006">
              <mc:Choice xmlns:v="urn:schemas-microsoft-com:vml" Requires="v">
                <p:oleObj name="Equation" r:id="rId8" imgW="1688801" imgH="825110" progId="Equation.DSMT4">
                  <p:embed/>
                </p:oleObj>
              </mc:Choice>
              <mc:Fallback>
                <p:oleObj name="Equation" r:id="rId8" imgW="1688801" imgH="825110" progId="Equation.DSMT4">
                  <p:embed/>
                  <p:pic>
                    <p:nvPicPr>
                      <p:cNvPr id="0" name="Picture 84"/>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547534" y="2070100"/>
                        <a:ext cx="1689100" cy="825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536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5366"/>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536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p:cNvSpPr>
          <p:nvPr>
            <p:ph type="title"/>
          </p:nvPr>
        </p:nvSpPr>
        <p:spPr>
          <a:prstGeom prst="rect">
            <a:avLst/>
          </a:prstGeom>
        </p:spPr>
        <p:txBody>
          <a:bodyPr/>
          <a:lstStyle/>
          <a:p>
            <a:r>
              <a:rPr lang="en-US" sz="3200" dirty="0">
                <a:solidFill>
                  <a:schemeClr val="accent1"/>
                </a:solidFill>
              </a:rPr>
              <a:t>Note</a:t>
            </a:r>
            <a:endParaRPr lang="en-US" sz="3200" i="1" dirty="0">
              <a:solidFill>
                <a:schemeClr val="accent1"/>
              </a:solidFill>
            </a:endParaRPr>
          </a:p>
        </p:txBody>
      </p:sp>
      <p:sp>
        <p:nvSpPr>
          <p:cNvPr id="4" name="Content Placeholder 3"/>
          <p:cNvSpPr>
            <a:spLocks noGrp="1"/>
          </p:cNvSpPr>
          <p:nvPr>
            <p:ph idx="1"/>
          </p:nvPr>
        </p:nvSpPr>
        <p:spPr>
          <a:xfrm>
            <a:off x="457200" y="1280160"/>
            <a:ext cx="8229600" cy="3749040"/>
          </a:xfrm>
          <a:noFill/>
          <a:ln w="28575">
            <a:solidFill>
              <a:srgbClr val="FF0000"/>
            </a:solidFill>
          </a:ln>
        </p:spPr>
        <p:txBody>
          <a:bodyPr>
            <a:normAutofit/>
          </a:bodyPr>
          <a:lstStyle/>
          <a:p>
            <a:pPr eaLnBrk="0" hangingPunct="0"/>
            <a:r>
              <a:rPr lang="en-US" dirty="0">
                <a:solidFill>
                  <a:srgbClr val="000000"/>
                </a:solidFill>
                <a:latin typeface="Calibri" pitchFamily="34" charset="0"/>
              </a:rPr>
              <a:t>Be sure to use the letters just as they are given in the formulas. In mathematics, there is little or no flexibility between capital and small letters as they are used in formulas. In general, capital letters have special meanings that are different from corresponding small letters. For example, capital </a:t>
            </a:r>
            <a:r>
              <a:rPr lang="en-US" b="1" i="1" dirty="0">
                <a:solidFill>
                  <a:srgbClr val="000000"/>
                </a:solidFill>
                <a:latin typeface="Calibri" pitchFamily="34" charset="0"/>
              </a:rPr>
              <a:t>A </a:t>
            </a:r>
            <a:r>
              <a:rPr lang="en-US" dirty="0">
                <a:solidFill>
                  <a:srgbClr val="000000"/>
                </a:solidFill>
                <a:latin typeface="Calibri" pitchFamily="34" charset="0"/>
              </a:rPr>
              <a:t>may mean the area of a triangle and small </a:t>
            </a:r>
            <a:r>
              <a:rPr lang="en-US" b="1" i="1" dirty="0">
                <a:solidFill>
                  <a:srgbClr val="000000"/>
                </a:solidFill>
                <a:latin typeface="Calibri" pitchFamily="34" charset="0"/>
              </a:rPr>
              <a:t>a </a:t>
            </a:r>
            <a:r>
              <a:rPr lang="en-US" dirty="0">
                <a:solidFill>
                  <a:srgbClr val="000000"/>
                </a:solidFill>
                <a:latin typeface="Calibri" pitchFamily="34" charset="0"/>
              </a:rPr>
              <a:t>may mean the length of one side, two completely different ideas.</a:t>
            </a:r>
            <a:endParaRPr lang="en-US"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p:cNvSpPr>
          <p:nvPr>
            <p:ph type="title"/>
          </p:nvPr>
        </p:nvSpPr>
        <p:spPr>
          <a:prstGeom prst="rect">
            <a:avLst/>
          </a:prstGeom>
        </p:spPr>
        <p:txBody>
          <a:bodyPr/>
          <a:lstStyle/>
          <a:p>
            <a:r>
              <a:rPr lang="en-US" sz="3200" dirty="0">
                <a:solidFill>
                  <a:schemeClr val="accent1"/>
                </a:solidFill>
              </a:rPr>
              <a:t>Completion Example 9: </a:t>
            </a:r>
            <a:r>
              <a:rPr lang="en-US" dirty="0"/>
              <a:t>Solving for Different Variables</a:t>
            </a:r>
            <a:endParaRPr lang="en-US" sz="3200" dirty="0">
              <a:solidFill>
                <a:schemeClr val="accent1"/>
              </a:solidFill>
            </a:endParaRPr>
          </a:p>
        </p:txBody>
      </p:sp>
      <p:sp>
        <p:nvSpPr>
          <p:cNvPr id="25603" name="Rectangle 3"/>
          <p:cNvSpPr>
            <a:spLocks noGrp="1"/>
          </p:cNvSpPr>
          <p:nvPr>
            <p:ph idx="1"/>
          </p:nvPr>
        </p:nvSpPr>
        <p:spPr>
          <a:xfrm>
            <a:off x="490369" y="1028700"/>
            <a:ext cx="8229600" cy="4572000"/>
          </a:xfrm>
          <a:prstGeom prst="rect">
            <a:avLst/>
          </a:prstGeom>
        </p:spPr>
        <p:txBody>
          <a:bodyPr/>
          <a:lstStyle/>
          <a:p>
            <a:pPr algn="just">
              <a:buFont typeface="Courier New" pitchFamily="49" charset="0"/>
              <a:buNone/>
            </a:pPr>
            <a:r>
              <a:rPr lang="en-US" i="0" dirty="0">
                <a:solidFill>
                  <a:schemeClr val="tx1"/>
                </a:solidFill>
              </a:rPr>
              <a:t>Given </a:t>
            </a:r>
            <a:r>
              <a:rPr lang="en-US" i="0" dirty="0">
                <a:solidFill>
                  <a:srgbClr val="0000FF"/>
                </a:solidFill>
              </a:rPr>
              <a:t>3</a:t>
            </a:r>
            <a:r>
              <a:rPr lang="en-US" i="1" dirty="0">
                <a:solidFill>
                  <a:srgbClr val="0000FF"/>
                </a:solidFill>
              </a:rPr>
              <a:t>x</a:t>
            </a:r>
            <a:r>
              <a:rPr lang="en-US" dirty="0">
                <a:solidFill>
                  <a:srgbClr val="0000FF"/>
                </a:solidFill>
              </a:rPr>
              <a:t> </a:t>
            </a:r>
            <a:r>
              <a:rPr lang="en-US" i="0" dirty="0">
                <a:solidFill>
                  <a:srgbClr val="0000FF"/>
                </a:solidFill>
              </a:rPr>
              <a:t>− </a:t>
            </a:r>
            <a:r>
              <a:rPr lang="en-US" i="1" dirty="0">
                <a:solidFill>
                  <a:srgbClr val="0000FF"/>
                </a:solidFill>
              </a:rPr>
              <a:t>y</a:t>
            </a:r>
            <a:r>
              <a:rPr lang="en-US" dirty="0">
                <a:solidFill>
                  <a:srgbClr val="0000FF"/>
                </a:solidFill>
              </a:rPr>
              <a:t> </a:t>
            </a:r>
            <a:r>
              <a:rPr lang="en-US" i="0" dirty="0">
                <a:solidFill>
                  <a:srgbClr val="0000FF"/>
                </a:solidFill>
              </a:rPr>
              <a:t>= 15</a:t>
            </a:r>
            <a:r>
              <a:rPr lang="en-US" i="0" dirty="0">
                <a:solidFill>
                  <a:schemeClr val="tx1"/>
                </a:solidFill>
              </a:rPr>
              <a:t>, solve for </a:t>
            </a:r>
            <a:r>
              <a:rPr lang="en-US" i="1" dirty="0">
                <a:solidFill>
                  <a:schemeClr val="tx1"/>
                </a:solidFill>
              </a:rPr>
              <a:t>y</a:t>
            </a:r>
            <a:r>
              <a:rPr lang="en-US" dirty="0">
                <a:solidFill>
                  <a:schemeClr val="tx1"/>
                </a:solidFill>
              </a:rPr>
              <a:t> </a:t>
            </a:r>
            <a:r>
              <a:rPr lang="en-US" i="0" dirty="0">
                <a:solidFill>
                  <a:schemeClr val="tx1"/>
                </a:solidFill>
              </a:rPr>
              <a:t>in terms of </a:t>
            </a:r>
            <a:r>
              <a:rPr lang="en-US" i="1" dirty="0">
                <a:solidFill>
                  <a:schemeClr val="tx1"/>
                </a:solidFill>
              </a:rPr>
              <a:t>x</a:t>
            </a:r>
            <a:r>
              <a:rPr lang="en-US" i="0" dirty="0">
                <a:solidFill>
                  <a:schemeClr val="tx1"/>
                </a:solidFill>
              </a:rPr>
              <a:t>.</a:t>
            </a:r>
            <a:endParaRPr lang="en-US" dirty="0">
              <a:solidFill>
                <a:schemeClr val="tx1"/>
              </a:solidFill>
            </a:endParaRPr>
          </a:p>
          <a:p>
            <a:r>
              <a:rPr lang="en-US" b="1" i="0" dirty="0">
                <a:solidFill>
                  <a:schemeClr val="tx1"/>
                </a:solidFill>
              </a:rPr>
              <a:t>Solution  </a:t>
            </a:r>
          </a:p>
          <a:p>
            <a:r>
              <a:rPr lang="en-US" dirty="0"/>
              <a:t>Supply the reasons for each step in the following solution.</a:t>
            </a:r>
            <a:endParaRPr lang="en-US" b="1" dirty="0">
              <a:solidFill>
                <a:schemeClr val="tx1"/>
              </a:solidFill>
            </a:endParaRPr>
          </a:p>
          <a:p>
            <a:pPr algn="just">
              <a:buFont typeface="Courier New" pitchFamily="49" charset="0"/>
              <a:buNone/>
            </a:pPr>
            <a:endParaRPr lang="en-US" b="1" i="0" dirty="0">
              <a:solidFill>
                <a:schemeClr val="tx1"/>
              </a:solidFill>
            </a:endParaRPr>
          </a:p>
        </p:txBody>
      </p:sp>
      <p:graphicFrame>
        <p:nvGraphicFramePr>
          <p:cNvPr id="25604" name="Object 4"/>
          <p:cNvGraphicFramePr>
            <a:graphicFrameLocks noChangeAspect="1"/>
          </p:cNvGraphicFramePr>
          <p:nvPr>
            <p:extLst>
              <p:ext uri="{D42A27DB-BD31-4B8C-83A1-F6EECF244321}">
                <p14:modId xmlns:p14="http://schemas.microsoft.com/office/powerpoint/2010/main" val="931190945"/>
              </p:ext>
            </p:extLst>
          </p:nvPr>
        </p:nvGraphicFramePr>
        <p:xfrm>
          <a:off x="1066800" y="2901950"/>
          <a:ext cx="7264400" cy="3060700"/>
        </p:xfrm>
        <a:graphic>
          <a:graphicData uri="http://schemas.openxmlformats.org/presentationml/2006/ole">
            <mc:AlternateContent xmlns:mc="http://schemas.openxmlformats.org/markup-compatibility/2006">
              <mc:Choice xmlns:v="urn:schemas-microsoft-com:vml" Requires="v">
                <p:oleObj name="Equation" r:id="rId2" imgW="7262838" imgH="3060126" progId="Equation.DSMT4">
                  <p:embed/>
                </p:oleObj>
              </mc:Choice>
              <mc:Fallback>
                <p:oleObj name="Equation" r:id="rId2" imgW="7262838" imgH="3060126" progId="Equation.DSMT4">
                  <p:embed/>
                  <p:pic>
                    <p:nvPicPr>
                      <p:cNvPr id="0" name="Picture 7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66800" y="2901950"/>
                        <a:ext cx="7264400" cy="3060700"/>
                      </a:xfrm>
                      <a:prstGeom prst="rect">
                        <a:avLst/>
                      </a:prstGeom>
                      <a:noFill/>
                    </p:spPr>
                  </p:pic>
                </p:oleObj>
              </mc:Fallback>
            </mc:AlternateContent>
          </a:graphicData>
        </a:graphic>
      </p:graphicFrame>
      <p:graphicFrame>
        <p:nvGraphicFramePr>
          <p:cNvPr id="16387" name="Object 5"/>
          <p:cNvGraphicFramePr>
            <a:graphicFrameLocks noChangeAspect="1"/>
          </p:cNvGraphicFramePr>
          <p:nvPr>
            <p:extLst>
              <p:ext uri="{D42A27DB-BD31-4B8C-83A1-F6EECF244321}">
                <p14:modId xmlns:p14="http://schemas.microsoft.com/office/powerpoint/2010/main" val="3896665946"/>
              </p:ext>
            </p:extLst>
          </p:nvPr>
        </p:nvGraphicFramePr>
        <p:xfrm>
          <a:off x="4876800" y="3475990"/>
          <a:ext cx="2857500" cy="241300"/>
        </p:xfrm>
        <a:graphic>
          <a:graphicData uri="http://schemas.openxmlformats.org/presentationml/2006/ole">
            <mc:AlternateContent xmlns:mc="http://schemas.openxmlformats.org/markup-compatibility/2006">
              <mc:Choice xmlns:v="urn:schemas-microsoft-com:vml" Requires="v">
                <p:oleObj name="Equation" r:id="rId4" imgW="2856742" imgH="241415" progId="Equation.DSMT4">
                  <p:embed/>
                </p:oleObj>
              </mc:Choice>
              <mc:Fallback>
                <p:oleObj name="Equation" r:id="rId4" imgW="2856742" imgH="241415" progId="Equation.DSMT4">
                  <p:embed/>
                  <p:pic>
                    <p:nvPicPr>
                      <p:cNvPr id="0" name="Picture 77"/>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876800" y="3475990"/>
                        <a:ext cx="2857500" cy="241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6389" name="Object 7"/>
          <p:cNvGraphicFramePr>
            <a:graphicFrameLocks noChangeAspect="1"/>
          </p:cNvGraphicFramePr>
          <p:nvPr>
            <p:extLst>
              <p:ext uri="{D42A27DB-BD31-4B8C-83A1-F6EECF244321}">
                <p14:modId xmlns:p14="http://schemas.microsoft.com/office/powerpoint/2010/main" val="1212412634"/>
              </p:ext>
            </p:extLst>
          </p:nvPr>
        </p:nvGraphicFramePr>
        <p:xfrm>
          <a:off x="4572000" y="5084482"/>
          <a:ext cx="4038600" cy="279400"/>
        </p:xfrm>
        <a:graphic>
          <a:graphicData uri="http://schemas.openxmlformats.org/presentationml/2006/ole">
            <mc:AlternateContent xmlns:mc="http://schemas.openxmlformats.org/markup-compatibility/2006">
              <mc:Choice xmlns:v="urn:schemas-microsoft-com:vml" Requires="v">
                <p:oleObj name="Equation" r:id="rId6" imgW="4037911" imgH="279446" progId="Equation.DSMT4">
                  <p:embed/>
                </p:oleObj>
              </mc:Choice>
              <mc:Fallback>
                <p:oleObj name="Equation" r:id="rId6" imgW="4037911" imgH="279446" progId="Equation.DSMT4">
                  <p:embed/>
                  <p:pic>
                    <p:nvPicPr>
                      <p:cNvPr id="0" name="Picture 79"/>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572000" y="5084482"/>
                        <a:ext cx="4038600" cy="279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5" name="Rectangle 2">
            <a:extLst>
              <a:ext uri="{FF2B5EF4-FFF2-40B4-BE49-F238E27FC236}">
                <a16:creationId xmlns:a16="http://schemas.microsoft.com/office/drawing/2014/main" id="{4730D4DA-D7DD-43FE-0EF7-9309F2A01EBB}"/>
              </a:ext>
            </a:extLst>
          </p:cNvPr>
          <p:cNvSpPr txBox="1">
            <a:spLocks/>
          </p:cNvSpPr>
          <p:nvPr/>
        </p:nvSpPr>
        <p:spPr>
          <a:xfrm>
            <a:off x="4876800" y="4433196"/>
            <a:ext cx="3200400" cy="437851"/>
          </a:xfrm>
          <a:prstGeom prst="rect">
            <a:avLst/>
          </a:prstGeom>
        </p:spPr>
        <p:txBody>
          <a:bodyPr anchor="ctr" anchorCtr="1">
            <a:noAutofit/>
          </a:bodyPr>
          <a:lstStyle>
            <a:lvl1pPr algn="ctr" defTabSz="914400" rtl="0" eaLnBrk="1" latinLnBrk="0" hangingPunct="1">
              <a:lnSpc>
                <a:spcPts val="3000"/>
              </a:lnSpc>
              <a:spcBef>
                <a:spcPct val="0"/>
              </a:spcBef>
              <a:buNone/>
              <a:defRPr sz="3200" kern="1200" baseline="0">
                <a:solidFill>
                  <a:srgbClr val="1F497D"/>
                </a:solidFill>
                <a:latin typeface="+mj-lt"/>
                <a:ea typeface="+mj-ea"/>
                <a:cs typeface="+mj-cs"/>
              </a:defRPr>
            </a:lvl1pPr>
          </a:lstStyle>
          <a:p>
            <a:r>
              <a:rPr lang="en-US" sz="2000" dirty="0">
                <a:solidFill>
                  <a:srgbClr val="FF0000"/>
                </a:solidFill>
              </a:rPr>
              <a:t>(or divide both sides by −1).</a:t>
            </a:r>
          </a:p>
        </p:txBody>
      </p:sp>
      <p:sp>
        <p:nvSpPr>
          <p:cNvPr id="6" name="Rectangle 2">
            <a:extLst>
              <a:ext uri="{FF2B5EF4-FFF2-40B4-BE49-F238E27FC236}">
                <a16:creationId xmlns:a16="http://schemas.microsoft.com/office/drawing/2014/main" id="{CF370246-BEC3-2D13-F604-A9471322B96C}"/>
              </a:ext>
            </a:extLst>
          </p:cNvPr>
          <p:cNvSpPr txBox="1">
            <a:spLocks/>
          </p:cNvSpPr>
          <p:nvPr/>
        </p:nvSpPr>
        <p:spPr>
          <a:xfrm>
            <a:off x="4726791" y="4125259"/>
            <a:ext cx="3200400" cy="437851"/>
          </a:xfrm>
          <a:prstGeom prst="rect">
            <a:avLst/>
          </a:prstGeom>
        </p:spPr>
        <p:txBody>
          <a:bodyPr anchor="ctr" anchorCtr="1">
            <a:noAutofit/>
          </a:bodyPr>
          <a:lstStyle>
            <a:lvl1pPr algn="ctr" defTabSz="914400" rtl="0" eaLnBrk="1" latinLnBrk="0" hangingPunct="1">
              <a:lnSpc>
                <a:spcPts val="3000"/>
              </a:lnSpc>
              <a:spcBef>
                <a:spcPct val="0"/>
              </a:spcBef>
              <a:buNone/>
              <a:defRPr sz="3200" kern="1200" baseline="0">
                <a:solidFill>
                  <a:srgbClr val="1F497D"/>
                </a:solidFill>
                <a:latin typeface="+mj-lt"/>
                <a:ea typeface="+mj-ea"/>
                <a:cs typeface="+mj-cs"/>
              </a:defRPr>
            </a:lvl1pPr>
          </a:lstStyle>
          <a:p>
            <a:r>
              <a:rPr lang="en-US" sz="2000" dirty="0">
                <a:solidFill>
                  <a:srgbClr val="FF0000"/>
                </a:solidFill>
              </a:rPr>
              <a:t>Multiply both sides by −1</a:t>
            </a:r>
          </a:p>
        </p:txBody>
      </p:sp>
      <p:cxnSp>
        <p:nvCxnSpPr>
          <p:cNvPr id="8" name="Straight Connector 7">
            <a:extLst>
              <a:ext uri="{FF2B5EF4-FFF2-40B4-BE49-F238E27FC236}">
                <a16:creationId xmlns:a16="http://schemas.microsoft.com/office/drawing/2014/main" id="{B53BC4B7-6368-BEFE-46DB-DFF190D24DAA}"/>
              </a:ext>
            </a:extLst>
          </p:cNvPr>
          <p:cNvCxnSpPr/>
          <p:nvPr/>
        </p:nvCxnSpPr>
        <p:spPr>
          <a:xfrm>
            <a:off x="4876800" y="4495800"/>
            <a:ext cx="2857500" cy="0"/>
          </a:xfrm>
          <a:prstGeom prst="line">
            <a:avLst/>
          </a:prstGeom>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560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560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560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6387"/>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638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p:cNvSpPr>
          <p:nvPr>
            <p:ph type="title"/>
          </p:nvPr>
        </p:nvSpPr>
        <p:spPr>
          <a:prstGeom prst="rect">
            <a:avLst/>
          </a:prstGeom>
        </p:spPr>
        <p:txBody>
          <a:bodyPr/>
          <a:lstStyle/>
          <a:p>
            <a:r>
              <a:rPr lang="en-US" sz="3200" dirty="0">
                <a:solidFill>
                  <a:schemeClr val="accent1"/>
                </a:solidFill>
              </a:rPr>
              <a:t>Example 1: </a:t>
            </a:r>
            <a:r>
              <a:rPr lang="en-US" dirty="0"/>
              <a:t>Application: Evaluating Formulas</a:t>
            </a:r>
            <a:endParaRPr lang="en-US" sz="3200" i="1" dirty="0">
              <a:solidFill>
                <a:schemeClr val="accent1"/>
              </a:solidFill>
            </a:endParaRPr>
          </a:p>
        </p:txBody>
      </p:sp>
      <p:sp>
        <p:nvSpPr>
          <p:cNvPr id="7171" name="Rectangle 3"/>
          <p:cNvSpPr>
            <a:spLocks noGrp="1"/>
          </p:cNvSpPr>
          <p:nvPr>
            <p:ph idx="1"/>
          </p:nvPr>
        </p:nvSpPr>
        <p:spPr>
          <a:xfrm>
            <a:off x="457200" y="1068593"/>
            <a:ext cx="8229600" cy="4271939"/>
          </a:xfrm>
          <a:prstGeom prst="rect">
            <a:avLst/>
          </a:prstGeom>
        </p:spPr>
        <p:txBody>
          <a:bodyPr>
            <a:spAutoFit/>
          </a:bodyPr>
          <a:lstStyle/>
          <a:p>
            <a:r>
              <a:rPr lang="en-US" i="0" dirty="0">
                <a:solidFill>
                  <a:schemeClr val="tx1"/>
                </a:solidFill>
              </a:rPr>
              <a:t>The formula for calculating simple interest is</a:t>
            </a:r>
            <a:endParaRPr lang="en-US" dirty="0">
              <a:solidFill>
                <a:schemeClr val="tx1"/>
              </a:solidFill>
            </a:endParaRPr>
          </a:p>
          <a:p>
            <a:pPr algn="just">
              <a:buFont typeface="Courier New" pitchFamily="49" charset="0"/>
              <a:buNone/>
            </a:pPr>
            <a:r>
              <a:rPr lang="en-US" b="1" i="1" dirty="0">
                <a:solidFill>
                  <a:srgbClr val="0000FF"/>
                </a:solidFill>
              </a:rPr>
              <a:t>	 I</a:t>
            </a:r>
            <a:r>
              <a:rPr lang="en-US" b="1" dirty="0">
                <a:solidFill>
                  <a:srgbClr val="0000FF"/>
                </a:solidFill>
              </a:rPr>
              <a:t> </a:t>
            </a:r>
            <a:r>
              <a:rPr lang="en-US" i="0" dirty="0">
                <a:solidFill>
                  <a:srgbClr val="0000FF"/>
                </a:solidFill>
              </a:rPr>
              <a:t>= </a:t>
            </a:r>
            <a:r>
              <a:rPr lang="en-US" b="1" i="1" dirty="0" err="1">
                <a:solidFill>
                  <a:srgbClr val="0000FF"/>
                </a:solidFill>
              </a:rPr>
              <a:t>Prt</a:t>
            </a:r>
            <a:r>
              <a:rPr lang="en-US" b="1" dirty="0">
                <a:solidFill>
                  <a:srgbClr val="0000FF"/>
                </a:solidFill>
              </a:rPr>
              <a:t>,  </a:t>
            </a:r>
            <a:r>
              <a:rPr lang="en-US" i="0" dirty="0">
                <a:solidFill>
                  <a:schemeClr val="tx1"/>
                </a:solidFill>
              </a:rPr>
              <a:t>where </a:t>
            </a:r>
          </a:p>
          <a:p>
            <a:pPr algn="just">
              <a:buFont typeface="Courier New" pitchFamily="49" charset="0"/>
              <a:buNone/>
            </a:pPr>
            <a:r>
              <a:rPr lang="en-US" b="1" dirty="0">
                <a:solidFill>
                  <a:schemeClr val="tx1"/>
                </a:solidFill>
              </a:rPr>
              <a:t>	</a:t>
            </a:r>
            <a:r>
              <a:rPr lang="en-US" b="1" i="1" dirty="0">
                <a:solidFill>
                  <a:schemeClr val="tx1"/>
                </a:solidFill>
              </a:rPr>
              <a:t>I</a:t>
            </a:r>
            <a:r>
              <a:rPr lang="en-US" b="1" dirty="0">
                <a:solidFill>
                  <a:schemeClr val="tx1"/>
                </a:solidFill>
              </a:rPr>
              <a:t> </a:t>
            </a:r>
            <a:r>
              <a:rPr lang="en-US" i="0" dirty="0">
                <a:solidFill>
                  <a:schemeClr val="tx1"/>
                </a:solidFill>
              </a:rPr>
              <a:t>= </a:t>
            </a:r>
            <a:r>
              <a:rPr lang="en-US" b="1" i="0" dirty="0">
                <a:solidFill>
                  <a:schemeClr val="tx1"/>
                </a:solidFill>
              </a:rPr>
              <a:t>interest </a:t>
            </a:r>
            <a:r>
              <a:rPr lang="en-US" i="0" dirty="0">
                <a:solidFill>
                  <a:schemeClr val="tx1"/>
                </a:solidFill>
              </a:rPr>
              <a:t>(earned or paid) </a:t>
            </a:r>
          </a:p>
          <a:p>
            <a:pPr algn="just">
              <a:buFont typeface="Courier New" pitchFamily="49" charset="0"/>
              <a:buNone/>
            </a:pPr>
            <a:r>
              <a:rPr lang="en-US" i="0" dirty="0">
                <a:solidFill>
                  <a:schemeClr val="tx1"/>
                </a:solidFill>
              </a:rPr>
              <a:t>	</a:t>
            </a:r>
            <a:r>
              <a:rPr lang="en-US" b="1" i="1" dirty="0">
                <a:solidFill>
                  <a:schemeClr val="tx1"/>
                </a:solidFill>
              </a:rPr>
              <a:t>P</a:t>
            </a:r>
            <a:r>
              <a:rPr lang="en-US" b="1" dirty="0">
                <a:solidFill>
                  <a:schemeClr val="tx1"/>
                </a:solidFill>
              </a:rPr>
              <a:t> </a:t>
            </a:r>
            <a:r>
              <a:rPr lang="en-US" i="0" dirty="0">
                <a:solidFill>
                  <a:schemeClr val="tx1"/>
                </a:solidFill>
              </a:rPr>
              <a:t>= </a:t>
            </a:r>
            <a:r>
              <a:rPr lang="en-US" b="1" i="0" dirty="0">
                <a:solidFill>
                  <a:schemeClr val="tx1"/>
                </a:solidFill>
              </a:rPr>
              <a:t>principal </a:t>
            </a:r>
            <a:r>
              <a:rPr lang="en-US" i="0" dirty="0">
                <a:solidFill>
                  <a:schemeClr val="tx1"/>
                </a:solidFill>
              </a:rPr>
              <a:t>(the amount invested or borrowed)</a:t>
            </a:r>
          </a:p>
          <a:p>
            <a:pPr algn="just" eaLnBrk="0" hangingPunct="0">
              <a:lnSpc>
                <a:spcPct val="90000"/>
              </a:lnSpc>
            </a:pPr>
            <a:r>
              <a:rPr lang="en-US" dirty="0">
                <a:solidFill>
                  <a:schemeClr val="tx1"/>
                </a:solidFill>
              </a:rPr>
              <a:t>	</a:t>
            </a:r>
            <a:r>
              <a:rPr lang="en-US" b="1" i="1" dirty="0">
                <a:latin typeface="Calibri" pitchFamily="34" charset="0"/>
              </a:rPr>
              <a:t>r </a:t>
            </a:r>
            <a:r>
              <a:rPr lang="en-US" dirty="0">
                <a:latin typeface="Calibri" pitchFamily="34" charset="0"/>
              </a:rPr>
              <a:t>= </a:t>
            </a:r>
            <a:r>
              <a:rPr lang="en-US" b="1" dirty="0">
                <a:latin typeface="Calibri" pitchFamily="34" charset="0"/>
              </a:rPr>
              <a:t>rate of interest </a:t>
            </a:r>
            <a:r>
              <a:rPr lang="en-US" dirty="0">
                <a:latin typeface="Calibri" pitchFamily="34" charset="0"/>
              </a:rPr>
              <a:t>(stated as an annual or yearly          rate in percent form) </a:t>
            </a:r>
          </a:p>
          <a:p>
            <a:pPr algn="just" eaLnBrk="0" hangingPunct="0">
              <a:lnSpc>
                <a:spcPct val="90000"/>
              </a:lnSpc>
            </a:pPr>
            <a:r>
              <a:rPr lang="en-US" b="1" i="1" dirty="0">
                <a:latin typeface="Calibri" pitchFamily="34" charset="0"/>
              </a:rPr>
              <a:t>	t </a:t>
            </a:r>
            <a:r>
              <a:rPr lang="en-US" dirty="0">
                <a:latin typeface="Calibri" pitchFamily="34" charset="0"/>
              </a:rPr>
              <a:t>= </a:t>
            </a:r>
            <a:r>
              <a:rPr lang="en-US" b="1" dirty="0">
                <a:latin typeface="Calibri" pitchFamily="34" charset="0"/>
              </a:rPr>
              <a:t>time </a:t>
            </a:r>
            <a:r>
              <a:rPr lang="en-US" dirty="0">
                <a:latin typeface="Calibri" pitchFamily="34" charset="0"/>
              </a:rPr>
              <a:t>(in years)</a:t>
            </a:r>
          </a:p>
          <a:p>
            <a:pPr eaLnBrk="0" hangingPunct="0">
              <a:lnSpc>
                <a:spcPct val="90000"/>
              </a:lnSpc>
            </a:pPr>
            <a:r>
              <a:rPr lang="en-US" dirty="0">
                <a:latin typeface="Calibri" pitchFamily="34" charset="0"/>
              </a:rPr>
              <a:t>The rate of interest is usually given in percent form and converted to decimal or fraction form for calculations. </a:t>
            </a:r>
            <a:r>
              <a:rPr lang="en-US" dirty="0">
                <a:solidFill>
                  <a:schemeClr val="tx1"/>
                </a:solidFill>
              </a:rPr>
              <a:t> </a:t>
            </a:r>
            <a:endParaRPr lang="en-US" b="1" i="0" dirty="0">
              <a:solidFill>
                <a:schemeClr val="tx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171">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171">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171">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7171">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7171">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7171">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p:cNvSpPr>
          <p:nvPr>
            <p:ph type="title"/>
          </p:nvPr>
        </p:nvSpPr>
        <p:spPr>
          <a:prstGeom prst="rect">
            <a:avLst/>
          </a:prstGeom>
        </p:spPr>
        <p:txBody>
          <a:bodyPr/>
          <a:lstStyle/>
          <a:p>
            <a:r>
              <a:rPr lang="en-US" sz="3200" dirty="0">
                <a:solidFill>
                  <a:schemeClr val="accent1"/>
                </a:solidFill>
              </a:rPr>
              <a:t>Example 1: </a:t>
            </a:r>
            <a:r>
              <a:rPr lang="en-US" dirty="0"/>
              <a:t>Application: Evaluating Formulas</a:t>
            </a:r>
            <a:r>
              <a:rPr lang="en-US" sz="3200" dirty="0">
                <a:solidFill>
                  <a:schemeClr val="accent1"/>
                </a:solidFill>
              </a:rPr>
              <a:t> (cont.)</a:t>
            </a:r>
          </a:p>
        </p:txBody>
      </p:sp>
      <p:sp>
        <p:nvSpPr>
          <p:cNvPr id="1028" name="Rectangle 3"/>
          <p:cNvSpPr>
            <a:spLocks noGrp="1"/>
          </p:cNvSpPr>
          <p:nvPr>
            <p:ph idx="1"/>
          </p:nvPr>
        </p:nvSpPr>
        <p:spPr>
          <a:prstGeom prst="rect">
            <a:avLst/>
          </a:prstGeom>
        </p:spPr>
        <p:txBody>
          <a:bodyPr/>
          <a:lstStyle/>
          <a:p>
            <a:pPr algn="just">
              <a:lnSpc>
                <a:spcPct val="90000"/>
              </a:lnSpc>
            </a:pPr>
            <a:r>
              <a:rPr lang="en-US" i="0" dirty="0">
                <a:solidFill>
                  <a:schemeClr val="tx1"/>
                </a:solidFill>
              </a:rPr>
              <a:t>Maribel loaned </a:t>
            </a:r>
            <a:r>
              <a:rPr lang="en-US" i="0" dirty="0">
                <a:solidFill>
                  <a:srgbClr val="0000FF"/>
                </a:solidFill>
              </a:rPr>
              <a:t>$5000 </a:t>
            </a:r>
            <a:r>
              <a:rPr lang="en-US" i="0" dirty="0">
                <a:solidFill>
                  <a:schemeClr val="tx1"/>
                </a:solidFill>
              </a:rPr>
              <a:t>to a friend for </a:t>
            </a:r>
            <a:r>
              <a:rPr lang="en-US" dirty="0">
                <a:solidFill>
                  <a:srgbClr val="0000FF"/>
                </a:solidFill>
              </a:rPr>
              <a:t>3 months </a:t>
            </a:r>
            <a:r>
              <a:rPr lang="en-US" i="0" dirty="0">
                <a:solidFill>
                  <a:schemeClr val="tx1"/>
                </a:solidFill>
              </a:rPr>
              <a:t>at an </a:t>
            </a:r>
          </a:p>
          <a:p>
            <a:pPr algn="just">
              <a:lnSpc>
                <a:spcPct val="90000"/>
              </a:lnSpc>
              <a:buFont typeface="Courier New" pitchFamily="49" charset="0"/>
              <a:buNone/>
            </a:pPr>
            <a:r>
              <a:rPr lang="en-US" i="0" dirty="0">
                <a:solidFill>
                  <a:schemeClr val="tx1"/>
                </a:solidFill>
              </a:rPr>
              <a:t>annual interest rate of </a:t>
            </a:r>
            <a:r>
              <a:rPr lang="en-US" i="0" dirty="0">
                <a:solidFill>
                  <a:srgbClr val="0000FF"/>
                </a:solidFill>
              </a:rPr>
              <a:t>8%</a:t>
            </a:r>
            <a:r>
              <a:rPr lang="en-US" i="0" dirty="0">
                <a:solidFill>
                  <a:schemeClr val="tx1"/>
                </a:solidFill>
              </a:rPr>
              <a:t>. How much will her friend </a:t>
            </a:r>
          </a:p>
          <a:p>
            <a:pPr algn="just">
              <a:lnSpc>
                <a:spcPct val="90000"/>
              </a:lnSpc>
              <a:buFont typeface="Courier New" pitchFamily="49" charset="0"/>
              <a:buNone/>
            </a:pPr>
            <a:r>
              <a:rPr lang="en-US" i="0" dirty="0">
                <a:solidFill>
                  <a:schemeClr val="tx1"/>
                </a:solidFill>
              </a:rPr>
              <a:t>pay her at the end of the </a:t>
            </a:r>
            <a:r>
              <a:rPr lang="en-US" i="0" dirty="0">
                <a:solidFill>
                  <a:srgbClr val="0000FF"/>
                </a:solidFill>
              </a:rPr>
              <a:t>3 months</a:t>
            </a:r>
            <a:r>
              <a:rPr lang="en-US" i="0" dirty="0">
                <a:solidFill>
                  <a:schemeClr val="tx1"/>
                </a:solidFill>
              </a:rPr>
              <a:t>?</a:t>
            </a:r>
            <a:r>
              <a:rPr lang="en-US" dirty="0">
                <a:solidFill>
                  <a:schemeClr val="tx1"/>
                </a:solidFill>
              </a:rPr>
              <a:t> </a:t>
            </a:r>
          </a:p>
          <a:p>
            <a:pPr algn="just">
              <a:lnSpc>
                <a:spcPct val="90000"/>
              </a:lnSpc>
              <a:buFont typeface="Courier New" pitchFamily="49" charset="0"/>
              <a:buNone/>
            </a:pPr>
            <a:r>
              <a:rPr lang="en-US" b="1" i="0" dirty="0">
                <a:solidFill>
                  <a:schemeClr val="tx1"/>
                </a:solidFill>
              </a:rPr>
              <a:t>Solution</a:t>
            </a:r>
          </a:p>
          <a:p>
            <a:pPr algn="just">
              <a:lnSpc>
                <a:spcPct val="90000"/>
              </a:lnSpc>
              <a:buFont typeface="Courier New" pitchFamily="49" charset="0"/>
              <a:buNone/>
            </a:pPr>
            <a:r>
              <a:rPr lang="en-US" i="0" dirty="0">
                <a:solidFill>
                  <a:schemeClr val="tx1"/>
                </a:solidFill>
              </a:rPr>
              <a:t>Here,</a:t>
            </a:r>
            <a:r>
              <a:rPr lang="en-US" dirty="0">
                <a:solidFill>
                  <a:schemeClr val="tx1"/>
                </a:solidFill>
              </a:rPr>
              <a:t> </a:t>
            </a:r>
          </a:p>
        </p:txBody>
      </p:sp>
      <p:graphicFrame>
        <p:nvGraphicFramePr>
          <p:cNvPr id="1027" name="Object 3"/>
          <p:cNvGraphicFramePr>
            <a:graphicFrameLocks noChangeAspect="1"/>
          </p:cNvGraphicFramePr>
          <p:nvPr/>
        </p:nvGraphicFramePr>
        <p:xfrm>
          <a:off x="1752600" y="3269675"/>
          <a:ext cx="1511300" cy="368300"/>
        </p:xfrm>
        <a:graphic>
          <a:graphicData uri="http://schemas.openxmlformats.org/presentationml/2006/ole">
            <mc:AlternateContent xmlns:mc="http://schemas.openxmlformats.org/markup-compatibility/2006">
              <mc:Choice xmlns:v="urn:schemas-microsoft-com:vml" Requires="v">
                <p:oleObj name="Equation" r:id="rId2" imgW="1511683" imgH="368407" progId="Equation.DSMT4">
                  <p:embed/>
                </p:oleObj>
              </mc:Choice>
              <mc:Fallback>
                <p:oleObj name="Equation" r:id="rId2" imgW="1511683" imgH="368407" progId="Equation.DSMT4">
                  <p:embed/>
                  <p:pic>
                    <p:nvPicPr>
                      <p:cNvPr id="0" name="Picture 6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52600" y="3269675"/>
                        <a:ext cx="1511300" cy="368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2" name="Object 4"/>
          <p:cNvGraphicFramePr>
            <a:graphicFrameLocks noChangeAspect="1"/>
          </p:cNvGraphicFramePr>
          <p:nvPr/>
        </p:nvGraphicFramePr>
        <p:xfrm>
          <a:off x="1780310" y="3760788"/>
          <a:ext cx="1968500" cy="342900"/>
        </p:xfrm>
        <a:graphic>
          <a:graphicData uri="http://schemas.openxmlformats.org/presentationml/2006/ole">
            <mc:AlternateContent xmlns:mc="http://schemas.openxmlformats.org/markup-compatibility/2006">
              <mc:Choice xmlns:v="urn:schemas-microsoft-com:vml" Requires="v">
                <p:oleObj name="Equation" r:id="rId4" imgW="1968247" imgH="342831" progId="Equation.DSMT4">
                  <p:embed/>
                </p:oleObj>
              </mc:Choice>
              <mc:Fallback>
                <p:oleObj name="Equation" r:id="rId4" imgW="1968247" imgH="342831" progId="Equation.DSMT4">
                  <p:embed/>
                  <p:pic>
                    <p:nvPicPr>
                      <p:cNvPr id="0" name="Picture 66"/>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780310" y="3760788"/>
                        <a:ext cx="1968500" cy="342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1029" name="Object 5"/>
          <p:cNvGraphicFramePr>
            <a:graphicFrameLocks noChangeAspect="1"/>
          </p:cNvGraphicFramePr>
          <p:nvPr>
            <p:extLst>
              <p:ext uri="{D42A27DB-BD31-4B8C-83A1-F6EECF244321}">
                <p14:modId xmlns:p14="http://schemas.microsoft.com/office/powerpoint/2010/main" val="3590370952"/>
              </p:ext>
            </p:extLst>
          </p:nvPr>
        </p:nvGraphicFramePr>
        <p:xfrm>
          <a:off x="1851025" y="4114800"/>
          <a:ext cx="4686300" cy="825500"/>
        </p:xfrm>
        <a:graphic>
          <a:graphicData uri="http://schemas.openxmlformats.org/presentationml/2006/ole">
            <mc:AlternateContent xmlns:mc="http://schemas.openxmlformats.org/markup-compatibility/2006">
              <mc:Choice xmlns:v="urn:schemas-microsoft-com:vml" Requires="v">
                <p:oleObj name="Equation" r:id="rId6" imgW="4685542" imgH="825110" progId="Equation.DSMT4">
                  <p:embed/>
                </p:oleObj>
              </mc:Choice>
              <mc:Fallback>
                <p:oleObj name="Equation" r:id="rId6" imgW="4685542" imgH="825110" progId="Equation.DSMT4">
                  <p:embed/>
                  <p:pic>
                    <p:nvPicPr>
                      <p:cNvPr id="0" name="Picture 67"/>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851025" y="4114800"/>
                        <a:ext cx="4686300" cy="825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28">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28">
                                            <p:txEl>
                                              <p:pRg st="4" end="4"/>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027"/>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2"/>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102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p:cNvSpPr>
          <p:nvPr>
            <p:ph type="title"/>
          </p:nvPr>
        </p:nvSpPr>
        <p:spPr>
          <a:prstGeom prst="rect">
            <a:avLst/>
          </a:prstGeom>
        </p:spPr>
        <p:txBody>
          <a:bodyPr/>
          <a:lstStyle/>
          <a:p>
            <a:r>
              <a:rPr lang="en-US" sz="3200" dirty="0">
                <a:solidFill>
                  <a:schemeClr val="accent1"/>
                </a:solidFill>
              </a:rPr>
              <a:t>Example 1: </a:t>
            </a:r>
            <a:r>
              <a:rPr lang="en-US" dirty="0"/>
              <a:t>Application: Evaluating Formulas</a:t>
            </a:r>
            <a:r>
              <a:rPr lang="en-US" sz="3200" dirty="0">
                <a:solidFill>
                  <a:schemeClr val="accent1"/>
                </a:solidFill>
              </a:rPr>
              <a:t> (cont.)</a:t>
            </a:r>
          </a:p>
        </p:txBody>
      </p:sp>
      <mc:AlternateContent xmlns:mc="http://schemas.openxmlformats.org/markup-compatibility/2006" xmlns:a14="http://schemas.microsoft.com/office/drawing/2010/main">
        <mc:Choice Requires="a14">
          <p:sp>
            <p:nvSpPr>
              <p:cNvPr id="2052" name="Rectangle 3"/>
              <p:cNvSpPr>
                <a:spLocks noGrp="1"/>
              </p:cNvSpPr>
              <p:nvPr>
                <p:ph idx="1"/>
              </p:nvPr>
            </p:nvSpPr>
            <p:spPr>
              <a:xfrm>
                <a:off x="424688" y="1068593"/>
                <a:ext cx="8229600" cy="4401205"/>
              </a:xfrm>
              <a:prstGeom prst="rect">
                <a:avLst/>
              </a:prstGeom>
              <a:noFill/>
            </p:spPr>
            <p:txBody>
              <a:bodyPr>
                <a:spAutoFit/>
              </a:bodyPr>
              <a:lstStyle/>
              <a:p>
                <a:pPr>
                  <a:buFont typeface="Courier New" pitchFamily="49" charset="0"/>
                  <a:buNone/>
                </a:pPr>
                <a:r>
                  <a:rPr lang="en-US" i="0" dirty="0">
                    <a:solidFill>
                      <a:schemeClr val="tx1"/>
                    </a:solidFill>
                  </a:rPr>
                  <a:t>Find the interest by substituting in the formula </a:t>
                </a:r>
                <a:r>
                  <a:rPr lang="en-US" i="1" dirty="0">
                    <a:solidFill>
                      <a:srgbClr val="0000FF"/>
                    </a:solidFill>
                  </a:rPr>
                  <a:t>I</a:t>
                </a:r>
                <a:r>
                  <a:rPr lang="en-US" dirty="0">
                    <a:solidFill>
                      <a:srgbClr val="0000FF"/>
                    </a:solidFill>
                  </a:rPr>
                  <a:t> </a:t>
                </a:r>
                <a:r>
                  <a:rPr lang="en-US" i="0" dirty="0">
                    <a:solidFill>
                      <a:srgbClr val="0000FF"/>
                    </a:solidFill>
                  </a:rPr>
                  <a:t>= </a:t>
                </a:r>
                <a:r>
                  <a:rPr lang="en-US" i="1" dirty="0" err="1">
                    <a:solidFill>
                      <a:srgbClr val="0000FF"/>
                    </a:solidFill>
                  </a:rPr>
                  <a:t>Prt</a:t>
                </a:r>
                <a:r>
                  <a:rPr lang="en-US" dirty="0">
                    <a:solidFill>
                      <a:srgbClr val="0000FF"/>
                    </a:solidFill>
                  </a:rPr>
                  <a:t> </a:t>
                </a:r>
                <a:r>
                  <a:rPr lang="en-US" i="0" dirty="0">
                    <a:solidFill>
                      <a:schemeClr val="tx1"/>
                    </a:solidFill>
                  </a:rPr>
                  <a:t>and evaluating. </a:t>
                </a:r>
              </a:p>
              <a:p>
                <a:pPr algn="just"/>
                <a:endParaRPr lang="en-US" i="0" dirty="0">
                  <a:solidFill>
                    <a:schemeClr val="tx1"/>
                  </a:solidFill>
                </a:endParaRPr>
              </a:p>
              <a:p>
                <a:pPr algn="just"/>
                <a:endParaRPr lang="en-US" dirty="0">
                  <a:solidFill>
                    <a:schemeClr val="tx1"/>
                  </a:solidFill>
                </a:endParaRPr>
              </a:p>
              <a:p>
                <a:pPr algn="just"/>
                <a:endParaRPr lang="en-US" i="0" dirty="0">
                  <a:solidFill>
                    <a:schemeClr val="tx1"/>
                  </a:solidFill>
                </a:endParaRPr>
              </a:p>
              <a:p>
                <a:pPr algn="just"/>
                <a:r>
                  <a:rPr lang="en-US" dirty="0">
                    <a:solidFill>
                      <a:schemeClr val="tx1"/>
                    </a:solidFill>
                  </a:rPr>
                  <a:t>                          =</a:t>
                </a:r>
                <a14:m>
                  <m:oMath xmlns:m="http://schemas.openxmlformats.org/officeDocument/2006/math">
                    <m:r>
                      <a:rPr lang="en-US" b="0" i="1" smtClean="0">
                        <a:solidFill>
                          <a:srgbClr val="000099"/>
                        </a:solidFill>
                        <a:latin typeface="Cambria Math" panose="02040503050406030204" pitchFamily="18" charset="0"/>
                      </a:rPr>
                      <m:t>100.00</m:t>
                    </m:r>
                  </m:oMath>
                </a14:m>
                <a:endParaRPr lang="en-US" i="0" dirty="0">
                  <a:solidFill>
                    <a:srgbClr val="000099"/>
                  </a:solidFill>
                </a:endParaRPr>
              </a:p>
              <a:p>
                <a:r>
                  <a:rPr lang="en-US" i="0" dirty="0">
                    <a:solidFill>
                      <a:schemeClr val="tx1"/>
                    </a:solidFill>
                  </a:rPr>
                  <a:t>The interest is </a:t>
                </a:r>
                <a:r>
                  <a:rPr lang="en-US" i="0" dirty="0">
                    <a:solidFill>
                      <a:srgbClr val="0000FF"/>
                    </a:solidFill>
                  </a:rPr>
                  <a:t>$100</a:t>
                </a:r>
                <a:r>
                  <a:rPr lang="en-US" i="0" dirty="0">
                    <a:solidFill>
                      <a:schemeClr val="tx1"/>
                    </a:solidFill>
                  </a:rPr>
                  <a:t> and the amount to be paid at the end of </a:t>
                </a:r>
                <a:r>
                  <a:rPr lang="en-US" i="0" dirty="0">
                    <a:solidFill>
                      <a:srgbClr val="0000FF"/>
                    </a:solidFill>
                  </a:rPr>
                  <a:t>3 months </a:t>
                </a:r>
                <a:r>
                  <a:rPr lang="en-US" i="0" dirty="0">
                    <a:solidFill>
                      <a:schemeClr val="tx1"/>
                    </a:solidFill>
                  </a:rPr>
                  <a:t>is principal + interest </a:t>
                </a:r>
                <a:br>
                  <a:rPr lang="en-US" i="0" dirty="0">
                    <a:solidFill>
                      <a:schemeClr val="tx1"/>
                    </a:solidFill>
                  </a:rPr>
                </a:br>
                <a:r>
                  <a:rPr lang="en-US" i="0" dirty="0">
                    <a:solidFill>
                      <a:srgbClr val="000099"/>
                    </a:solidFill>
                  </a:rPr>
                  <a:t>= $5000 + $100 = </a:t>
                </a:r>
                <a:r>
                  <a:rPr lang="en-US" i="0" dirty="0">
                    <a:solidFill>
                      <a:srgbClr val="FF0000"/>
                    </a:solidFill>
                  </a:rPr>
                  <a:t>$5100</a:t>
                </a:r>
                <a:r>
                  <a:rPr lang="en-US" i="0" dirty="0">
                    <a:solidFill>
                      <a:schemeClr val="tx1"/>
                    </a:solidFill>
                  </a:rPr>
                  <a:t>.</a:t>
                </a:r>
                <a:r>
                  <a:rPr lang="en-US" dirty="0">
                    <a:solidFill>
                      <a:schemeClr val="tx1"/>
                    </a:solidFill>
                  </a:rPr>
                  <a:t> </a:t>
                </a:r>
              </a:p>
            </p:txBody>
          </p:sp>
        </mc:Choice>
        <mc:Fallback xmlns="">
          <p:sp>
            <p:nvSpPr>
              <p:cNvPr id="2052" name="Rectangle 3"/>
              <p:cNvSpPr>
                <a:spLocks noGrp="1" noRot="1" noChangeAspect="1" noMove="1" noResize="1" noEditPoints="1" noAdjustHandles="1" noChangeArrowheads="1" noChangeShapeType="1" noTextEdit="1"/>
              </p:cNvSpPr>
              <p:nvPr>
                <p:ph idx="1"/>
              </p:nvPr>
            </p:nvSpPr>
            <p:spPr>
              <a:xfrm>
                <a:off x="424688" y="1068593"/>
                <a:ext cx="8229600" cy="4401205"/>
              </a:xfrm>
              <a:prstGeom prst="rect">
                <a:avLst/>
              </a:prstGeom>
              <a:blipFill>
                <a:blip r:embed="rId2"/>
                <a:stretch>
                  <a:fillRect l="-1556" t="-1247" b="-3047"/>
                </a:stretch>
              </a:blipFill>
            </p:spPr>
            <p:txBody>
              <a:bodyPr/>
              <a:lstStyle/>
              <a:p>
                <a:r>
                  <a:rPr lang="en-IN">
                    <a:noFill/>
                  </a:rPr>
                  <a:t> </a:t>
                </a:r>
              </a:p>
            </p:txBody>
          </p:sp>
        </mc:Fallback>
      </mc:AlternateContent>
      <p:graphicFrame>
        <p:nvGraphicFramePr>
          <p:cNvPr id="2050" name="Object 4"/>
          <p:cNvGraphicFramePr>
            <a:graphicFrameLocks noChangeAspect="1"/>
          </p:cNvGraphicFramePr>
          <p:nvPr>
            <p:extLst>
              <p:ext uri="{D42A27DB-BD31-4B8C-83A1-F6EECF244321}">
                <p14:modId xmlns:p14="http://schemas.microsoft.com/office/powerpoint/2010/main" val="100081258"/>
              </p:ext>
            </p:extLst>
          </p:nvPr>
        </p:nvGraphicFramePr>
        <p:xfrm>
          <a:off x="2415220" y="2018693"/>
          <a:ext cx="2324100" cy="838200"/>
        </p:xfrm>
        <a:graphic>
          <a:graphicData uri="http://schemas.openxmlformats.org/presentationml/2006/ole">
            <mc:AlternateContent xmlns:mc="http://schemas.openxmlformats.org/markup-compatibility/2006">
              <mc:Choice xmlns:v="urn:schemas-microsoft-com:vml" Requires="v">
                <p:oleObj name="Equation" r:id="rId3" imgW="2323756" imgH="837787" progId="Equation.DSMT4">
                  <p:embed/>
                </p:oleObj>
              </mc:Choice>
              <mc:Fallback>
                <p:oleObj name="Equation" r:id="rId3" imgW="2323756" imgH="837787" progId="Equation.DSMT4">
                  <p:embed/>
                  <p:pic>
                    <p:nvPicPr>
                      <p:cNvPr id="0" name="Picture 8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415220" y="2018693"/>
                        <a:ext cx="23241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 name="Object 4"/>
          <p:cNvGraphicFramePr>
            <a:graphicFrameLocks noChangeAspect="1"/>
          </p:cNvGraphicFramePr>
          <p:nvPr>
            <p:extLst>
              <p:ext uri="{D42A27DB-BD31-4B8C-83A1-F6EECF244321}">
                <p14:modId xmlns:p14="http://schemas.microsoft.com/office/powerpoint/2010/main" val="4283639524"/>
              </p:ext>
            </p:extLst>
          </p:nvPr>
        </p:nvGraphicFramePr>
        <p:xfrm>
          <a:off x="2590800" y="3153815"/>
          <a:ext cx="1752600" cy="292100"/>
        </p:xfrm>
        <a:graphic>
          <a:graphicData uri="http://schemas.openxmlformats.org/presentationml/2006/ole">
            <mc:AlternateContent xmlns:mc="http://schemas.openxmlformats.org/markup-compatibility/2006">
              <mc:Choice xmlns:v="urn:schemas-microsoft-com:vml" Requires="v">
                <p:oleObj name="Equation" r:id="rId5" imgW="1752187" imgH="292123" progId="Equation.DSMT4">
                  <p:embed/>
                </p:oleObj>
              </mc:Choice>
              <mc:Fallback>
                <p:oleObj name="Equation" r:id="rId5" imgW="1752187" imgH="292123" progId="Equation.DSMT4">
                  <p:embed/>
                  <p:pic>
                    <p:nvPicPr>
                      <p:cNvPr id="0" name="Picture 86"/>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590800" y="3153815"/>
                        <a:ext cx="17526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cxnSp>
        <p:nvCxnSpPr>
          <p:cNvPr id="9" name="Straight Connector 8"/>
          <p:cNvCxnSpPr/>
          <p:nvPr/>
        </p:nvCxnSpPr>
        <p:spPr>
          <a:xfrm rot="7380000">
            <a:off x="3688080" y="2295827"/>
            <a:ext cx="54864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graphicFrame>
        <p:nvGraphicFramePr>
          <p:cNvPr id="2054" name="Object 6"/>
          <p:cNvGraphicFramePr>
            <a:graphicFrameLocks noChangeAspect="1"/>
          </p:cNvGraphicFramePr>
          <p:nvPr>
            <p:extLst>
              <p:ext uri="{D42A27DB-BD31-4B8C-83A1-F6EECF244321}">
                <p14:modId xmlns:p14="http://schemas.microsoft.com/office/powerpoint/2010/main" val="262008818"/>
              </p:ext>
            </p:extLst>
          </p:nvPr>
        </p:nvGraphicFramePr>
        <p:xfrm>
          <a:off x="3724275" y="2071411"/>
          <a:ext cx="419100" cy="203200"/>
        </p:xfrm>
        <a:graphic>
          <a:graphicData uri="http://schemas.openxmlformats.org/presentationml/2006/ole">
            <mc:AlternateContent xmlns:mc="http://schemas.openxmlformats.org/markup-compatibility/2006">
              <mc:Choice xmlns:v="urn:schemas-microsoft-com:vml" Requires="v">
                <p:oleObj name="Equation" r:id="rId7" imgW="418641" imgH="203261" progId="Equation.DSMT4">
                  <p:embed/>
                </p:oleObj>
              </mc:Choice>
              <mc:Fallback>
                <p:oleObj name="Equation" r:id="rId7" imgW="418641" imgH="203261" progId="Equation.DSMT4">
                  <p:embed/>
                  <p:pic>
                    <p:nvPicPr>
                      <p:cNvPr id="0" name="Picture 88"/>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724275" y="2071411"/>
                        <a:ext cx="419100" cy="203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cxnSp>
        <p:nvCxnSpPr>
          <p:cNvPr id="10" name="Straight Connector 9"/>
          <p:cNvCxnSpPr/>
          <p:nvPr/>
        </p:nvCxnSpPr>
        <p:spPr>
          <a:xfrm rot="5400000">
            <a:off x="4466016" y="2549553"/>
            <a:ext cx="27432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050"/>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9"/>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0"/>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205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p:cNvSpPr>
          <p:nvPr>
            <p:ph type="title"/>
          </p:nvPr>
        </p:nvSpPr>
        <p:spPr>
          <a:prstGeom prst="rect">
            <a:avLst/>
          </a:prstGeom>
        </p:spPr>
        <p:txBody>
          <a:bodyPr/>
          <a:lstStyle/>
          <a:p>
            <a:r>
              <a:rPr lang="en-US" sz="3200" dirty="0">
                <a:solidFill>
                  <a:schemeClr val="accent1"/>
                </a:solidFill>
              </a:rPr>
              <a:t>Example 2: Evaluating Formulas</a:t>
            </a:r>
          </a:p>
        </p:txBody>
      </p:sp>
      <p:sp>
        <p:nvSpPr>
          <p:cNvPr id="11267" name="Rectangle 3"/>
          <p:cNvSpPr>
            <a:spLocks noGrp="1"/>
          </p:cNvSpPr>
          <p:nvPr>
            <p:ph idx="1"/>
          </p:nvPr>
        </p:nvSpPr>
        <p:spPr>
          <a:xfrm>
            <a:off x="457200" y="1280160"/>
            <a:ext cx="8229600" cy="2308837"/>
          </a:xfrm>
          <a:prstGeom prst="rect">
            <a:avLst/>
          </a:prstGeom>
        </p:spPr>
        <p:txBody>
          <a:bodyPr>
            <a:spAutoFit/>
          </a:bodyPr>
          <a:lstStyle/>
          <a:p>
            <a:pPr eaLnBrk="0" hangingPunct="0">
              <a:lnSpc>
                <a:spcPct val="90000"/>
              </a:lnSpc>
            </a:pPr>
            <a:r>
              <a:rPr lang="en-US" dirty="0">
                <a:latin typeface="Calibri" pitchFamily="34" charset="0"/>
              </a:rPr>
              <a:t>Given the formula                           first find </a:t>
            </a:r>
            <a:r>
              <a:rPr lang="en-US" i="1" dirty="0">
                <a:solidFill>
                  <a:srgbClr val="0000FF"/>
                </a:solidFill>
                <a:latin typeface="Calibri" pitchFamily="34" charset="0"/>
              </a:rPr>
              <a:t>C</a:t>
            </a:r>
            <a:r>
              <a:rPr lang="en-US" i="1" dirty="0">
                <a:latin typeface="Calibri" pitchFamily="34" charset="0"/>
              </a:rPr>
              <a:t> </a:t>
            </a:r>
            <a:r>
              <a:rPr lang="en-US" dirty="0">
                <a:latin typeface="Calibri" pitchFamily="34" charset="0"/>
              </a:rPr>
              <a:t>if </a:t>
            </a:r>
            <a:r>
              <a:rPr lang="en-US" i="1" dirty="0">
                <a:solidFill>
                  <a:srgbClr val="0000FF"/>
                </a:solidFill>
                <a:latin typeface="Calibri" pitchFamily="34" charset="0"/>
              </a:rPr>
              <a:t>F</a:t>
            </a:r>
            <a:r>
              <a:rPr lang="en-US" dirty="0">
                <a:solidFill>
                  <a:srgbClr val="0000FF"/>
                </a:solidFill>
                <a:latin typeface="Calibri" pitchFamily="34" charset="0"/>
              </a:rPr>
              <a:t> = 212</a:t>
            </a:r>
            <a:r>
              <a:rPr lang="en-US" dirty="0">
                <a:solidFill>
                  <a:srgbClr val="0000FF"/>
                </a:solidFill>
                <a:latin typeface="Symbol" charset="2"/>
                <a:cs typeface="Symbol" charset="2"/>
                <a:sym typeface="Symbol"/>
              </a:rPr>
              <a:t>°</a:t>
            </a:r>
            <a:endParaRPr lang="en-US" dirty="0">
              <a:solidFill>
                <a:srgbClr val="0000FF"/>
              </a:solidFill>
              <a:latin typeface="Calibri" pitchFamily="34" charset="0"/>
              <a:sym typeface="Symbol"/>
            </a:endParaRPr>
          </a:p>
          <a:p>
            <a:pPr eaLnBrk="0" hangingPunct="0">
              <a:lnSpc>
                <a:spcPct val="90000"/>
              </a:lnSpc>
              <a:spcBef>
                <a:spcPts val="1800"/>
              </a:spcBef>
            </a:pPr>
            <a:r>
              <a:rPr lang="en-US" dirty="0">
                <a:latin typeface="Calibri" pitchFamily="34" charset="0"/>
              </a:rPr>
              <a:t>(212 degrees Fahrenheit) and then find </a:t>
            </a:r>
            <a:r>
              <a:rPr lang="en-US" i="1" dirty="0">
                <a:solidFill>
                  <a:srgbClr val="0000FF"/>
                </a:solidFill>
                <a:latin typeface="Calibri" pitchFamily="34" charset="0"/>
              </a:rPr>
              <a:t>F</a:t>
            </a:r>
            <a:r>
              <a:rPr lang="en-US" i="1" dirty="0">
                <a:latin typeface="Calibri" pitchFamily="34" charset="0"/>
              </a:rPr>
              <a:t> </a:t>
            </a:r>
            <a:r>
              <a:rPr lang="en-US" dirty="0">
                <a:latin typeface="Calibri" pitchFamily="34" charset="0"/>
              </a:rPr>
              <a:t>if </a:t>
            </a:r>
            <a:r>
              <a:rPr lang="en-US" i="1" dirty="0">
                <a:solidFill>
                  <a:srgbClr val="0000FF"/>
                </a:solidFill>
                <a:latin typeface="Calibri" pitchFamily="34" charset="0"/>
              </a:rPr>
              <a:t>C</a:t>
            </a:r>
            <a:r>
              <a:rPr lang="en-US" dirty="0">
                <a:solidFill>
                  <a:srgbClr val="0000FF"/>
                </a:solidFill>
                <a:latin typeface="Calibri" pitchFamily="34" charset="0"/>
              </a:rPr>
              <a:t> = 20</a:t>
            </a:r>
            <a:r>
              <a:rPr lang="en-US" dirty="0">
                <a:solidFill>
                  <a:srgbClr val="0000FF"/>
                </a:solidFill>
                <a:latin typeface="Symbol" charset="2"/>
                <a:cs typeface="Symbol" charset="2"/>
                <a:sym typeface="Symbol"/>
              </a:rPr>
              <a:t>°</a:t>
            </a:r>
            <a:r>
              <a:rPr lang="en-US" dirty="0">
                <a:solidFill>
                  <a:srgbClr val="0000FF"/>
                </a:solidFill>
                <a:latin typeface="Calibri" pitchFamily="34" charset="0"/>
                <a:sym typeface="Symbol"/>
              </a:rPr>
              <a:t> </a:t>
            </a:r>
            <a:br>
              <a:rPr lang="en-US" dirty="0">
                <a:solidFill>
                  <a:srgbClr val="0000FF"/>
                </a:solidFill>
                <a:latin typeface="Calibri" pitchFamily="34" charset="0"/>
                <a:sym typeface="Symbol"/>
              </a:rPr>
            </a:br>
            <a:r>
              <a:rPr lang="en-US" dirty="0">
                <a:latin typeface="Calibri" pitchFamily="34" charset="0"/>
              </a:rPr>
              <a:t>(20 degrees Celsius).</a:t>
            </a:r>
            <a:r>
              <a:rPr lang="en-US" i="1" dirty="0">
                <a:latin typeface="Calibri" pitchFamily="34" charset="0"/>
              </a:rPr>
              <a:t> </a:t>
            </a:r>
          </a:p>
          <a:p>
            <a:pPr eaLnBrk="0" hangingPunct="0">
              <a:lnSpc>
                <a:spcPct val="95000"/>
              </a:lnSpc>
              <a:spcBef>
                <a:spcPts val="0"/>
              </a:spcBef>
            </a:pPr>
            <a:r>
              <a:rPr lang="en-US" b="1" dirty="0">
                <a:latin typeface="Calibri" pitchFamily="34" charset="0"/>
              </a:rPr>
              <a:t>Solution</a:t>
            </a:r>
          </a:p>
          <a:p>
            <a:pPr eaLnBrk="0" hangingPunct="0">
              <a:lnSpc>
                <a:spcPct val="95000"/>
              </a:lnSpc>
              <a:spcBef>
                <a:spcPts val="0"/>
              </a:spcBef>
            </a:pPr>
            <a:r>
              <a:rPr lang="en-US" i="1" dirty="0">
                <a:solidFill>
                  <a:srgbClr val="0000FF"/>
                </a:solidFill>
                <a:latin typeface="Calibri" pitchFamily="34" charset="0"/>
              </a:rPr>
              <a:t>F </a:t>
            </a:r>
            <a:r>
              <a:rPr lang="en-US" dirty="0">
                <a:solidFill>
                  <a:srgbClr val="0000FF"/>
                </a:solidFill>
                <a:latin typeface="Calibri" pitchFamily="34" charset="0"/>
              </a:rPr>
              <a:t>= 212</a:t>
            </a:r>
            <a:r>
              <a:rPr lang="en-US" dirty="0">
                <a:solidFill>
                  <a:srgbClr val="0000FF"/>
                </a:solidFill>
                <a:latin typeface="Symbol" charset="2"/>
                <a:cs typeface="Symbol" charset="2"/>
                <a:sym typeface="Symbol"/>
              </a:rPr>
              <a:t>°</a:t>
            </a:r>
            <a:r>
              <a:rPr lang="en-US" dirty="0">
                <a:latin typeface="Calibri" pitchFamily="34" charset="0"/>
              </a:rPr>
              <a:t>, so substitute </a:t>
            </a:r>
            <a:r>
              <a:rPr lang="en-US" dirty="0">
                <a:solidFill>
                  <a:srgbClr val="0000FF"/>
                </a:solidFill>
                <a:latin typeface="Calibri" pitchFamily="34" charset="0"/>
              </a:rPr>
              <a:t>212</a:t>
            </a:r>
            <a:r>
              <a:rPr lang="en-US" dirty="0">
                <a:latin typeface="Calibri" pitchFamily="34" charset="0"/>
              </a:rPr>
              <a:t> for </a:t>
            </a:r>
            <a:r>
              <a:rPr lang="en-US" i="1" dirty="0">
                <a:solidFill>
                  <a:srgbClr val="0000FF"/>
                </a:solidFill>
                <a:latin typeface="Calibri" pitchFamily="34" charset="0"/>
              </a:rPr>
              <a:t>F</a:t>
            </a:r>
            <a:r>
              <a:rPr lang="en-US" i="1" dirty="0">
                <a:latin typeface="Calibri" pitchFamily="34" charset="0"/>
              </a:rPr>
              <a:t> </a:t>
            </a:r>
            <a:r>
              <a:rPr lang="en-US" dirty="0">
                <a:latin typeface="Calibri" pitchFamily="34" charset="0"/>
              </a:rPr>
              <a:t>in the formula.</a:t>
            </a:r>
            <a:r>
              <a:rPr lang="en-US" i="1" dirty="0">
                <a:latin typeface="Calibri" pitchFamily="34" charset="0"/>
              </a:rPr>
              <a:t> </a:t>
            </a:r>
            <a:endParaRPr lang="en-US" dirty="0"/>
          </a:p>
        </p:txBody>
      </p:sp>
      <p:graphicFrame>
        <p:nvGraphicFramePr>
          <p:cNvPr id="11270" name="Object 6"/>
          <p:cNvGraphicFramePr>
            <a:graphicFrameLocks noChangeAspect="1"/>
          </p:cNvGraphicFramePr>
          <p:nvPr/>
        </p:nvGraphicFramePr>
        <p:xfrm>
          <a:off x="3234267" y="1107722"/>
          <a:ext cx="2019300" cy="838200"/>
        </p:xfrm>
        <a:graphic>
          <a:graphicData uri="http://schemas.openxmlformats.org/presentationml/2006/ole">
            <mc:AlternateContent xmlns:mc="http://schemas.openxmlformats.org/markup-compatibility/2006">
              <mc:Choice xmlns:v="urn:schemas-microsoft-com:vml" Requires="v">
                <p:oleObj name="Equation" r:id="rId2" imgW="2018956" imgH="837787" progId="Equation.DSMT4">
                  <p:embed/>
                </p:oleObj>
              </mc:Choice>
              <mc:Fallback>
                <p:oleObj name="Equation" r:id="rId2" imgW="2018956" imgH="837787" progId="Equation.DSMT4">
                  <p:embed/>
                  <p:pic>
                    <p:nvPicPr>
                      <p:cNvPr id="0" name="Picture 10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234267" y="1107722"/>
                        <a:ext cx="20193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078" name="Object 9"/>
          <p:cNvGraphicFramePr>
            <a:graphicFrameLocks noChangeAspect="1"/>
          </p:cNvGraphicFramePr>
          <p:nvPr>
            <p:extLst>
              <p:ext uri="{D42A27DB-BD31-4B8C-83A1-F6EECF244321}">
                <p14:modId xmlns:p14="http://schemas.microsoft.com/office/powerpoint/2010/main" val="2182873553"/>
              </p:ext>
            </p:extLst>
          </p:nvPr>
        </p:nvGraphicFramePr>
        <p:xfrm>
          <a:off x="2209800" y="3505200"/>
          <a:ext cx="2208213" cy="838200"/>
        </p:xfrm>
        <a:graphic>
          <a:graphicData uri="http://schemas.openxmlformats.org/presentationml/2006/ole">
            <mc:AlternateContent xmlns:mc="http://schemas.openxmlformats.org/markup-compatibility/2006">
              <mc:Choice xmlns:v="urn:schemas-microsoft-com:vml" Requires="v">
                <p:oleObj name="Equation" r:id="rId4" imgW="2209680" imgH="838080" progId="Equation.DSMT4">
                  <p:embed/>
                </p:oleObj>
              </mc:Choice>
              <mc:Fallback>
                <p:oleObj name="Equation" r:id="rId4" imgW="2209680" imgH="838080" progId="Equation.DSMT4">
                  <p:embed/>
                  <p:pic>
                    <p:nvPicPr>
                      <p:cNvPr id="0" name="Picture 103"/>
                      <p:cNvPicPr>
                        <a:picLocks noChangeAspect="1" noChangeArrowheads="1"/>
                      </p:cNvPicPr>
                      <p:nvPr/>
                    </p:nvPicPr>
                    <p:blipFill>
                      <a:blip r:embed="rId5"/>
                      <a:srcRect/>
                      <a:stretch>
                        <a:fillRect/>
                      </a:stretch>
                    </p:blipFill>
                    <p:spPr bwMode="auto">
                      <a:xfrm>
                        <a:off x="2209800" y="3505200"/>
                        <a:ext cx="2208213"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9" name="Rectangle 3"/>
          <p:cNvSpPr txBox="1">
            <a:spLocks/>
          </p:cNvSpPr>
          <p:nvPr/>
        </p:nvSpPr>
        <p:spPr>
          <a:xfrm>
            <a:off x="386557" y="4343400"/>
            <a:ext cx="8229600" cy="1650708"/>
          </a:xfrm>
          <a:prstGeom prst="rect">
            <a:avLst/>
          </a:prstGeom>
        </p:spPr>
        <p:txBody>
          <a:bodyPr>
            <a:spAutoFit/>
          </a:bodyPr>
          <a:lstStyle/>
          <a:p>
            <a:pPr lvl="0" eaLnBrk="0" hangingPunct="0">
              <a:lnSpc>
                <a:spcPct val="90000"/>
              </a:lnSpc>
              <a:spcBef>
                <a:spcPct val="20000"/>
              </a:spcBef>
            </a:pPr>
            <a:r>
              <a:rPr kumimoji="0" lang="en-US" sz="2800" b="0" i="0" u="none" strike="noStrike" kern="1200" cap="none" spc="0" normalizeH="0" baseline="0" noProof="0" dirty="0">
                <a:ln>
                  <a:noFill/>
                </a:ln>
                <a:solidFill>
                  <a:srgbClr val="366092"/>
                </a:solidFill>
                <a:effectLst/>
                <a:uLnTx/>
                <a:uFillTx/>
                <a:latin typeface="Calibri" pitchFamily="34" charset="0"/>
                <a:ea typeface="+mn-ea"/>
                <a:cs typeface="+mn-cs"/>
              </a:rPr>
              <a:t>That is, </a:t>
            </a:r>
            <a:r>
              <a:rPr kumimoji="0" lang="en-US" sz="2800" b="0" i="0" u="none" strike="noStrike" kern="1200" cap="none" spc="0" normalizeH="0" baseline="0" noProof="0" dirty="0">
                <a:ln>
                  <a:noFill/>
                </a:ln>
                <a:solidFill>
                  <a:srgbClr val="0000FF"/>
                </a:solidFill>
                <a:effectLst/>
                <a:uLnTx/>
                <a:uFillTx/>
                <a:latin typeface="Calibri" pitchFamily="34" charset="0"/>
                <a:ea typeface="+mn-ea"/>
                <a:cs typeface="+mn-cs"/>
              </a:rPr>
              <a:t>212</a:t>
            </a:r>
            <a:r>
              <a:rPr lang="en-US" sz="2800" dirty="0">
                <a:solidFill>
                  <a:srgbClr val="0000FF"/>
                </a:solidFill>
                <a:latin typeface="Symbol" charset="2"/>
                <a:cs typeface="Symbol" charset="2"/>
                <a:sym typeface="Symbol"/>
              </a:rPr>
              <a:t>°</a:t>
            </a:r>
            <a:r>
              <a:rPr kumimoji="0" lang="en-US" sz="2800" b="0" i="0" u="none" strike="noStrike" kern="1200" cap="none" spc="0" normalizeH="0" baseline="0" noProof="0" dirty="0">
                <a:ln>
                  <a:noFill/>
                </a:ln>
                <a:solidFill>
                  <a:srgbClr val="0000FF"/>
                </a:solidFill>
                <a:effectLst/>
                <a:uLnTx/>
                <a:uFillTx/>
                <a:latin typeface="Calibri" pitchFamily="34" charset="0"/>
                <a:ea typeface="+mn-ea"/>
                <a:cs typeface="+mn-cs"/>
              </a:rPr>
              <a:t>F</a:t>
            </a:r>
            <a:r>
              <a:rPr kumimoji="0" lang="en-US" sz="2800" b="0" i="0" u="none" strike="noStrike" kern="1200" cap="none" spc="0" normalizeH="0" baseline="0" noProof="0" dirty="0">
                <a:ln>
                  <a:noFill/>
                </a:ln>
                <a:solidFill>
                  <a:srgbClr val="366092"/>
                </a:solidFill>
                <a:effectLst/>
                <a:uLnTx/>
                <a:uFillTx/>
                <a:latin typeface="Calibri" pitchFamily="34" charset="0"/>
                <a:ea typeface="+mn-ea"/>
                <a:cs typeface="+mn-cs"/>
              </a:rPr>
              <a:t> is the same as </a:t>
            </a:r>
            <a:r>
              <a:rPr kumimoji="0" lang="en-US" sz="2800" b="0" i="0" u="none" strike="noStrike" kern="1200" cap="none" spc="0" normalizeH="0" baseline="0" noProof="0" dirty="0">
                <a:ln>
                  <a:noFill/>
                </a:ln>
                <a:solidFill>
                  <a:srgbClr val="FF0000"/>
                </a:solidFill>
                <a:effectLst/>
                <a:uLnTx/>
                <a:uFillTx/>
                <a:latin typeface="Calibri" pitchFamily="34" charset="0"/>
                <a:ea typeface="+mn-ea"/>
                <a:cs typeface="+mn-cs"/>
              </a:rPr>
              <a:t>100</a:t>
            </a:r>
            <a:r>
              <a:rPr lang="en-US" sz="2800" dirty="0">
                <a:solidFill>
                  <a:srgbClr val="FF0000"/>
                </a:solidFill>
                <a:latin typeface="Symbol" charset="2"/>
                <a:cs typeface="Symbol" charset="2"/>
                <a:sym typeface="Symbol"/>
              </a:rPr>
              <a:t>°</a:t>
            </a:r>
            <a:r>
              <a:rPr kumimoji="0" lang="en-US" sz="2800" b="0" i="0" u="none" strike="noStrike" kern="1200" cap="none" spc="0" normalizeH="0" baseline="0" noProof="0" dirty="0">
                <a:ln>
                  <a:noFill/>
                </a:ln>
                <a:solidFill>
                  <a:srgbClr val="FF0000"/>
                </a:solidFill>
                <a:effectLst/>
                <a:uLnTx/>
                <a:uFillTx/>
                <a:latin typeface="Calibri" pitchFamily="34" charset="0"/>
                <a:ea typeface="+mn-ea"/>
                <a:cs typeface="+mn-cs"/>
              </a:rPr>
              <a:t>C</a:t>
            </a:r>
            <a:r>
              <a:rPr kumimoji="0" lang="en-US" sz="2800" b="0" i="0" u="none" strike="noStrike" kern="1200" cap="none" spc="0" normalizeH="0" baseline="0" noProof="0" dirty="0">
                <a:ln>
                  <a:noFill/>
                </a:ln>
                <a:solidFill>
                  <a:srgbClr val="366092"/>
                </a:solidFill>
                <a:effectLst/>
                <a:uLnTx/>
                <a:uFillTx/>
                <a:latin typeface="Calibri" pitchFamily="34" charset="0"/>
                <a:ea typeface="+mn-ea"/>
                <a:cs typeface="+mn-cs"/>
              </a:rPr>
              <a:t>.  Water will boil at </a:t>
            </a:r>
            <a:r>
              <a:rPr kumimoji="0" lang="en-US" sz="2800" b="0" i="0" u="none" strike="noStrike" kern="1200" cap="none" spc="0" normalizeH="0" baseline="0" noProof="0" dirty="0">
                <a:ln>
                  <a:noFill/>
                </a:ln>
                <a:solidFill>
                  <a:srgbClr val="0000FF"/>
                </a:solidFill>
                <a:effectLst/>
                <a:uLnTx/>
                <a:uFillTx/>
                <a:latin typeface="Calibri" pitchFamily="34" charset="0"/>
                <a:ea typeface="+mn-ea"/>
                <a:cs typeface="+mn-cs"/>
              </a:rPr>
              <a:t>212</a:t>
            </a:r>
            <a:r>
              <a:rPr lang="en-US" sz="2800" dirty="0">
                <a:solidFill>
                  <a:srgbClr val="0000FF"/>
                </a:solidFill>
                <a:latin typeface="Symbol" charset="2"/>
                <a:cs typeface="Symbol" charset="2"/>
                <a:sym typeface="Symbol"/>
              </a:rPr>
              <a:t>°</a:t>
            </a:r>
            <a:r>
              <a:rPr kumimoji="0" lang="en-US" sz="2800" b="0" i="0" u="none" strike="noStrike" kern="1200" cap="none" spc="0" normalizeH="0" baseline="0" noProof="0" dirty="0">
                <a:ln>
                  <a:noFill/>
                </a:ln>
                <a:solidFill>
                  <a:srgbClr val="0000FF"/>
                </a:solidFill>
                <a:effectLst/>
                <a:uLnTx/>
                <a:uFillTx/>
                <a:latin typeface="Calibri" pitchFamily="34" charset="0"/>
                <a:ea typeface="+mn-ea"/>
                <a:cs typeface="+mn-cs"/>
              </a:rPr>
              <a:t>F </a:t>
            </a:r>
            <a:r>
              <a:rPr kumimoji="0" lang="en-US" sz="2800" b="0" i="0" u="none" strike="noStrike" kern="1200" cap="none" spc="0" normalizeH="0" baseline="0" noProof="0" dirty="0">
                <a:ln>
                  <a:noFill/>
                </a:ln>
                <a:solidFill>
                  <a:srgbClr val="366092"/>
                </a:solidFill>
                <a:effectLst/>
                <a:uLnTx/>
                <a:uFillTx/>
                <a:latin typeface="Calibri" pitchFamily="34" charset="0"/>
                <a:ea typeface="+mn-ea"/>
                <a:cs typeface="+mn-cs"/>
              </a:rPr>
              <a:t>at sea level. This means that, if the temperature is measured in degrees Celsius instead of degrees Fahrenheit, water will boil at </a:t>
            </a:r>
            <a:r>
              <a:rPr kumimoji="0" lang="en-US" sz="2800" b="0" i="0" u="none" strike="noStrike" kern="1200" cap="none" spc="0" normalizeH="0" baseline="0" noProof="0" dirty="0">
                <a:ln>
                  <a:noFill/>
                </a:ln>
                <a:solidFill>
                  <a:srgbClr val="FF0000"/>
                </a:solidFill>
                <a:effectLst/>
                <a:uLnTx/>
                <a:uFillTx/>
                <a:latin typeface="Calibri" pitchFamily="34" charset="0"/>
                <a:ea typeface="+mn-ea"/>
                <a:cs typeface="+mn-cs"/>
              </a:rPr>
              <a:t>100</a:t>
            </a:r>
            <a:r>
              <a:rPr lang="en-US" sz="2800" dirty="0">
                <a:solidFill>
                  <a:srgbClr val="FF0000"/>
                </a:solidFill>
                <a:latin typeface="Symbol" charset="2"/>
                <a:cs typeface="Symbol" charset="2"/>
                <a:sym typeface="Symbol"/>
              </a:rPr>
              <a:t>°</a:t>
            </a:r>
            <a:r>
              <a:rPr kumimoji="0" lang="en-US" sz="2800" b="0" i="0" u="none" strike="noStrike" kern="1200" cap="none" spc="0" normalizeH="0" baseline="0" noProof="0" dirty="0">
                <a:ln>
                  <a:noFill/>
                </a:ln>
                <a:solidFill>
                  <a:srgbClr val="FF0000"/>
                </a:solidFill>
                <a:effectLst/>
                <a:uLnTx/>
                <a:uFillTx/>
                <a:latin typeface="Calibri" pitchFamily="34" charset="0"/>
                <a:ea typeface="+mn-ea"/>
                <a:cs typeface="+mn-cs"/>
              </a:rPr>
              <a:t>C </a:t>
            </a:r>
            <a:r>
              <a:rPr kumimoji="0" lang="en-US" sz="2800" b="0" i="0" u="none" strike="noStrike" kern="1200" cap="none" spc="0" normalizeH="0" baseline="0" noProof="0" dirty="0">
                <a:ln>
                  <a:noFill/>
                </a:ln>
                <a:solidFill>
                  <a:srgbClr val="366092"/>
                </a:solidFill>
                <a:effectLst/>
                <a:uLnTx/>
                <a:uFillTx/>
                <a:latin typeface="Calibri" pitchFamily="34" charset="0"/>
                <a:ea typeface="+mn-ea"/>
                <a:cs typeface="+mn-cs"/>
              </a:rPr>
              <a:t>at sea level.</a:t>
            </a:r>
            <a:endParaRPr kumimoji="0" lang="en-US" sz="2800" b="0" i="0" u="none" strike="noStrike" kern="1200" cap="none" spc="0" normalizeH="0" baseline="0" noProof="0" dirty="0">
              <a:ln>
                <a:noFill/>
              </a:ln>
              <a:solidFill>
                <a:srgbClr val="366092"/>
              </a:solidFill>
              <a:effectLst/>
              <a:uLnTx/>
              <a:uFillTx/>
              <a:latin typeface="+mn-lt"/>
              <a:ea typeface="+mn-ea"/>
              <a:cs typeface="+mn-cs"/>
            </a:endParaRPr>
          </a:p>
        </p:txBody>
      </p:sp>
      <p:graphicFrame>
        <p:nvGraphicFramePr>
          <p:cNvPr id="3079" name="Object 7"/>
          <p:cNvGraphicFramePr>
            <a:graphicFrameLocks noChangeAspect="1"/>
          </p:cNvGraphicFramePr>
          <p:nvPr/>
        </p:nvGraphicFramePr>
        <p:xfrm>
          <a:off x="4501357" y="3505200"/>
          <a:ext cx="1282700" cy="838200"/>
        </p:xfrm>
        <a:graphic>
          <a:graphicData uri="http://schemas.openxmlformats.org/presentationml/2006/ole">
            <mc:AlternateContent xmlns:mc="http://schemas.openxmlformats.org/markup-compatibility/2006">
              <mc:Choice xmlns:v="urn:schemas-microsoft-com:vml" Requires="v">
                <p:oleObj name="Equation" r:id="rId6" imgW="1282585" imgH="837787" progId="Equation.DSMT4">
                  <p:embed/>
                </p:oleObj>
              </mc:Choice>
              <mc:Fallback>
                <p:oleObj name="Equation" r:id="rId6" imgW="1282585" imgH="837787" progId="Equation.DSMT4">
                  <p:embed/>
                  <p:pic>
                    <p:nvPicPr>
                      <p:cNvPr id="0" name="Picture 104"/>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501357" y="3505200"/>
                        <a:ext cx="1282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3080" name="Object 8"/>
          <p:cNvGraphicFramePr>
            <a:graphicFrameLocks noChangeAspect="1"/>
          </p:cNvGraphicFramePr>
          <p:nvPr/>
        </p:nvGraphicFramePr>
        <p:xfrm>
          <a:off x="5867400" y="3778250"/>
          <a:ext cx="787400" cy="292100"/>
        </p:xfrm>
        <a:graphic>
          <a:graphicData uri="http://schemas.openxmlformats.org/presentationml/2006/ole">
            <mc:AlternateContent xmlns:mc="http://schemas.openxmlformats.org/markup-compatibility/2006">
              <mc:Choice xmlns:v="urn:schemas-microsoft-com:vml" Requires="v">
                <p:oleObj name="Equation" r:id="rId8" imgW="787078" imgH="292123" progId="Equation.DSMT4">
                  <p:embed/>
                </p:oleObj>
              </mc:Choice>
              <mc:Fallback>
                <p:oleObj name="Equation" r:id="rId8" imgW="787078" imgH="292123" progId="Equation.DSMT4">
                  <p:embed/>
                  <p:pic>
                    <p:nvPicPr>
                      <p:cNvPr id="0" name="Picture 105"/>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5867400" y="3778250"/>
                        <a:ext cx="7874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1267">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1267">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078"/>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079"/>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3080"/>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9">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p:cNvSpPr>
          <p:nvPr>
            <p:ph type="title"/>
          </p:nvPr>
        </p:nvSpPr>
        <p:spPr>
          <a:prstGeom prst="rect">
            <a:avLst/>
          </a:prstGeom>
        </p:spPr>
        <p:txBody>
          <a:bodyPr/>
          <a:lstStyle/>
          <a:p>
            <a:r>
              <a:rPr lang="en-US" sz="3200" dirty="0">
                <a:solidFill>
                  <a:schemeClr val="accent1"/>
                </a:solidFill>
              </a:rPr>
              <a:t>Example 2: Evaluating Formulas (cont.)</a:t>
            </a:r>
          </a:p>
        </p:txBody>
      </p:sp>
      <p:sp>
        <p:nvSpPr>
          <p:cNvPr id="12291" name="Rectangle 3"/>
          <p:cNvSpPr>
            <a:spLocks noGrp="1"/>
          </p:cNvSpPr>
          <p:nvPr>
            <p:ph idx="1"/>
          </p:nvPr>
        </p:nvSpPr>
        <p:spPr>
          <a:xfrm>
            <a:off x="457200" y="1280160"/>
            <a:ext cx="8229600" cy="487313"/>
          </a:xfrm>
          <a:prstGeom prst="rect">
            <a:avLst/>
          </a:prstGeom>
        </p:spPr>
        <p:txBody>
          <a:bodyPr>
            <a:spAutoFit/>
          </a:bodyPr>
          <a:lstStyle/>
          <a:p>
            <a:pPr marL="342900" indent="-342900" algn="just" eaLnBrk="0" hangingPunct="0">
              <a:lnSpc>
                <a:spcPct val="90000"/>
              </a:lnSpc>
            </a:pPr>
            <a:r>
              <a:rPr lang="en-US" i="1" dirty="0">
                <a:solidFill>
                  <a:srgbClr val="0000FF"/>
                </a:solidFill>
                <a:latin typeface="Calibri" pitchFamily="34" charset="0"/>
              </a:rPr>
              <a:t>C </a:t>
            </a:r>
            <a:r>
              <a:rPr lang="en-US" dirty="0">
                <a:solidFill>
                  <a:srgbClr val="0000FF"/>
                </a:solidFill>
                <a:latin typeface="Calibri" pitchFamily="34" charset="0"/>
              </a:rPr>
              <a:t>= 20</a:t>
            </a:r>
            <a:r>
              <a:rPr lang="en-US" dirty="0">
                <a:solidFill>
                  <a:srgbClr val="0000FF"/>
                </a:solidFill>
                <a:latin typeface="Symbol" charset="2"/>
                <a:cs typeface="Symbol" charset="2"/>
                <a:sym typeface="Symbol"/>
              </a:rPr>
              <a:t>°</a:t>
            </a:r>
            <a:r>
              <a:rPr lang="en-US" dirty="0">
                <a:latin typeface="Calibri" pitchFamily="34" charset="0"/>
              </a:rPr>
              <a:t>, so substitute </a:t>
            </a:r>
            <a:r>
              <a:rPr lang="en-US" dirty="0">
                <a:solidFill>
                  <a:srgbClr val="0000FF"/>
                </a:solidFill>
                <a:latin typeface="Calibri" pitchFamily="34" charset="0"/>
              </a:rPr>
              <a:t>20</a:t>
            </a:r>
            <a:r>
              <a:rPr lang="en-US" dirty="0">
                <a:latin typeface="Calibri" pitchFamily="34" charset="0"/>
              </a:rPr>
              <a:t> for </a:t>
            </a:r>
            <a:r>
              <a:rPr lang="en-US" i="1" dirty="0">
                <a:solidFill>
                  <a:srgbClr val="0000FF"/>
                </a:solidFill>
                <a:latin typeface="Calibri" pitchFamily="34" charset="0"/>
              </a:rPr>
              <a:t>C</a:t>
            </a:r>
            <a:r>
              <a:rPr lang="en-US" i="1" dirty="0">
                <a:latin typeface="Calibri" pitchFamily="34" charset="0"/>
              </a:rPr>
              <a:t> </a:t>
            </a:r>
            <a:r>
              <a:rPr lang="en-US" dirty="0">
                <a:latin typeface="Calibri" pitchFamily="34" charset="0"/>
              </a:rPr>
              <a:t>in the formula.</a:t>
            </a:r>
            <a:endParaRPr lang="en-US" dirty="0"/>
          </a:p>
        </p:txBody>
      </p:sp>
      <p:graphicFrame>
        <p:nvGraphicFramePr>
          <p:cNvPr id="4099" name="Object 3"/>
          <p:cNvGraphicFramePr>
            <a:graphicFrameLocks noChangeAspect="1"/>
          </p:cNvGraphicFramePr>
          <p:nvPr/>
        </p:nvGraphicFramePr>
        <p:xfrm>
          <a:off x="2476500" y="1828800"/>
          <a:ext cx="2070100" cy="838200"/>
        </p:xfrm>
        <a:graphic>
          <a:graphicData uri="http://schemas.openxmlformats.org/presentationml/2006/ole">
            <mc:AlternateContent xmlns:mc="http://schemas.openxmlformats.org/markup-compatibility/2006">
              <mc:Choice xmlns:v="urn:schemas-microsoft-com:vml" Requires="v">
                <p:oleObj name="Equation" r:id="rId2" imgW="2069664" imgH="837787" progId="Equation.DSMT4">
                  <p:embed/>
                </p:oleObj>
              </mc:Choice>
              <mc:Fallback>
                <p:oleObj name="Equation" r:id="rId2" imgW="2069664" imgH="837787" progId="Equation.DSMT4">
                  <p:embed/>
                  <p:pic>
                    <p:nvPicPr>
                      <p:cNvPr id="0" name="Picture 20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476500" y="1828800"/>
                        <a:ext cx="20701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4100" name="Object 4"/>
          <p:cNvGraphicFramePr>
            <a:graphicFrameLocks noChangeAspect="1"/>
          </p:cNvGraphicFramePr>
          <p:nvPr/>
        </p:nvGraphicFramePr>
        <p:xfrm>
          <a:off x="2089150" y="2743200"/>
          <a:ext cx="2844800" cy="838200"/>
        </p:xfrm>
        <a:graphic>
          <a:graphicData uri="http://schemas.openxmlformats.org/presentationml/2006/ole">
            <mc:AlternateContent xmlns:mc="http://schemas.openxmlformats.org/markup-compatibility/2006">
              <mc:Choice xmlns:v="urn:schemas-microsoft-com:vml" Requires="v">
                <p:oleObj name="Equation" r:id="rId4" imgW="2845780" imgH="838292" progId="Equation.DSMT4">
                  <p:embed/>
                </p:oleObj>
              </mc:Choice>
              <mc:Fallback>
                <p:oleObj name="Equation" r:id="rId4" imgW="2845780" imgH="838292" progId="Equation.DSMT4">
                  <p:embed/>
                  <p:pic>
                    <p:nvPicPr>
                      <p:cNvPr id="0" name="Picture 206"/>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089150" y="2743200"/>
                        <a:ext cx="2844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4101" name="Object 5"/>
          <p:cNvGraphicFramePr>
            <a:graphicFrameLocks noChangeAspect="1"/>
          </p:cNvGraphicFramePr>
          <p:nvPr/>
        </p:nvGraphicFramePr>
        <p:xfrm>
          <a:off x="2489200" y="3733800"/>
          <a:ext cx="1574800" cy="292100"/>
        </p:xfrm>
        <a:graphic>
          <a:graphicData uri="http://schemas.openxmlformats.org/presentationml/2006/ole">
            <mc:AlternateContent xmlns:mc="http://schemas.openxmlformats.org/markup-compatibility/2006">
              <mc:Choice xmlns:v="urn:schemas-microsoft-com:vml" Requires="v">
                <p:oleObj name="Equation" r:id="rId6" imgW="1574708" imgH="292123" progId="Equation.DSMT4">
                  <p:embed/>
                </p:oleObj>
              </mc:Choice>
              <mc:Fallback>
                <p:oleObj name="Equation" r:id="rId6" imgW="1574708" imgH="292123" progId="Equation.DSMT4">
                  <p:embed/>
                  <p:pic>
                    <p:nvPicPr>
                      <p:cNvPr id="0" name="Picture 207"/>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489200" y="3733800"/>
                        <a:ext cx="15748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4102" name="Object 6"/>
          <p:cNvGraphicFramePr>
            <a:graphicFrameLocks noChangeAspect="1"/>
          </p:cNvGraphicFramePr>
          <p:nvPr/>
        </p:nvGraphicFramePr>
        <p:xfrm>
          <a:off x="1828800" y="4191000"/>
          <a:ext cx="2895600" cy="292100"/>
        </p:xfrm>
        <a:graphic>
          <a:graphicData uri="http://schemas.openxmlformats.org/presentationml/2006/ole">
            <mc:AlternateContent xmlns:mc="http://schemas.openxmlformats.org/markup-compatibility/2006">
              <mc:Choice xmlns:v="urn:schemas-microsoft-com:vml" Requires="v">
                <p:oleObj name="Equation" r:id="rId8" imgW="2894773" imgH="292123" progId="Equation.DSMT4">
                  <p:embed/>
                </p:oleObj>
              </mc:Choice>
              <mc:Fallback>
                <p:oleObj name="Equation" r:id="rId8" imgW="2894773" imgH="292123" progId="Equation.DSMT4">
                  <p:embed/>
                  <p:pic>
                    <p:nvPicPr>
                      <p:cNvPr id="0" name="Picture 208"/>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828800" y="4191000"/>
                        <a:ext cx="28956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4103" name="Object 7"/>
          <p:cNvGraphicFramePr>
            <a:graphicFrameLocks noChangeAspect="1"/>
          </p:cNvGraphicFramePr>
          <p:nvPr/>
        </p:nvGraphicFramePr>
        <p:xfrm>
          <a:off x="2476500" y="4737100"/>
          <a:ext cx="901700" cy="292100"/>
        </p:xfrm>
        <a:graphic>
          <a:graphicData uri="http://schemas.openxmlformats.org/presentationml/2006/ole">
            <mc:AlternateContent xmlns:mc="http://schemas.openxmlformats.org/markup-compatibility/2006">
              <mc:Choice xmlns:v="urn:schemas-microsoft-com:vml" Requires="v">
                <p:oleObj name="Equation" r:id="rId10" imgW="901180" imgH="291947" progId="Equation.DSMT4">
                  <p:embed/>
                </p:oleObj>
              </mc:Choice>
              <mc:Fallback>
                <p:oleObj name="Equation" r:id="rId10" imgW="901180" imgH="291947" progId="Equation.DSMT4">
                  <p:embed/>
                  <p:pic>
                    <p:nvPicPr>
                      <p:cNvPr id="0" name="Picture 209"/>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2476500" y="4737100"/>
                        <a:ext cx="9017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sp>
        <p:nvSpPr>
          <p:cNvPr id="9" name="Rectangle 3"/>
          <p:cNvSpPr txBox="1">
            <a:spLocks/>
          </p:cNvSpPr>
          <p:nvPr/>
        </p:nvSpPr>
        <p:spPr>
          <a:xfrm>
            <a:off x="457200" y="5050820"/>
            <a:ext cx="8229600" cy="954107"/>
          </a:xfrm>
          <a:prstGeom prst="rect">
            <a:avLst/>
          </a:prstGeom>
        </p:spPr>
        <p:txBody>
          <a:bodyPr>
            <a:spAutoFit/>
          </a:bodyPr>
          <a:lstStyle/>
          <a:p>
            <a:pPr lvl="0"/>
            <a:r>
              <a:rPr kumimoji="0" lang="en-US" sz="2800" b="0" i="0" u="none" strike="noStrike" kern="1200" cap="none" spc="0" normalizeH="0" baseline="0" noProof="0" dirty="0">
                <a:ln>
                  <a:noFill/>
                </a:ln>
                <a:solidFill>
                  <a:schemeClr val="tx1"/>
                </a:solidFill>
                <a:effectLst/>
                <a:uLnTx/>
                <a:uFillTx/>
                <a:latin typeface="+mn-lt"/>
                <a:ea typeface="+mn-ea"/>
                <a:cs typeface="+mn-cs"/>
              </a:rPr>
              <a:t>That is, a temperature of </a:t>
            </a:r>
            <a:r>
              <a:rPr kumimoji="0" lang="en-US" sz="2800" b="0" i="0" u="none" strike="noStrike" kern="1200" cap="none" spc="0" normalizeH="0" baseline="0" noProof="0" dirty="0">
                <a:ln>
                  <a:noFill/>
                </a:ln>
                <a:solidFill>
                  <a:srgbClr val="0000FF"/>
                </a:solidFill>
                <a:effectLst/>
                <a:uLnTx/>
                <a:uFillTx/>
                <a:latin typeface="+mn-lt"/>
                <a:ea typeface="+mn-ea"/>
                <a:cs typeface="+mn-cs"/>
              </a:rPr>
              <a:t>20</a:t>
            </a:r>
            <a:r>
              <a:rPr lang="en-US" sz="2800" dirty="0">
                <a:solidFill>
                  <a:srgbClr val="0000FF"/>
                </a:solidFill>
                <a:latin typeface="Symbol" charset="2"/>
                <a:cs typeface="Symbol" charset="2"/>
                <a:sym typeface="Symbol"/>
              </a:rPr>
              <a:t>°</a:t>
            </a:r>
            <a:r>
              <a:rPr kumimoji="0" lang="en-US" sz="2800" b="0" i="0" u="none" strike="noStrike" kern="1200" cap="none" spc="0" normalizeH="0" baseline="0" noProof="0" dirty="0">
                <a:ln>
                  <a:noFill/>
                </a:ln>
                <a:solidFill>
                  <a:srgbClr val="0000FF"/>
                </a:solidFill>
                <a:effectLst/>
                <a:uLnTx/>
                <a:uFillTx/>
                <a:latin typeface="+mn-lt"/>
                <a:ea typeface="+mn-ea"/>
                <a:cs typeface="+mn-cs"/>
              </a:rPr>
              <a:t>C </a:t>
            </a:r>
            <a:r>
              <a:rPr kumimoji="0" lang="en-US" sz="2800" b="0" i="0" u="none" strike="noStrike" kern="1200" cap="none" spc="0" normalizeH="0" baseline="0" noProof="0" dirty="0">
                <a:ln>
                  <a:noFill/>
                </a:ln>
                <a:solidFill>
                  <a:schemeClr val="tx1"/>
                </a:solidFill>
                <a:effectLst/>
                <a:uLnTx/>
                <a:uFillTx/>
                <a:latin typeface="+mn-lt"/>
                <a:ea typeface="+mn-ea"/>
                <a:cs typeface="+mn-cs"/>
              </a:rPr>
              <a:t>is the same as a comfortable spring day temperature of </a:t>
            </a:r>
            <a:r>
              <a:rPr kumimoji="0" lang="en-US" sz="2800" b="0" i="0" u="none" strike="noStrike" kern="1200" cap="none" spc="0" normalizeH="0" baseline="0" noProof="0" dirty="0">
                <a:ln>
                  <a:noFill/>
                </a:ln>
                <a:solidFill>
                  <a:srgbClr val="FF0000"/>
                </a:solidFill>
                <a:effectLst/>
                <a:uLnTx/>
                <a:uFillTx/>
                <a:latin typeface="+mn-lt"/>
                <a:ea typeface="+mn-ea"/>
                <a:cs typeface="+mn-cs"/>
              </a:rPr>
              <a:t>68</a:t>
            </a:r>
            <a:r>
              <a:rPr lang="en-US" sz="2800" dirty="0">
                <a:solidFill>
                  <a:srgbClr val="FF0000"/>
                </a:solidFill>
                <a:latin typeface="Symbol" charset="2"/>
                <a:cs typeface="Symbol" charset="2"/>
                <a:sym typeface="Symbol"/>
              </a:rPr>
              <a:t>°</a:t>
            </a:r>
            <a:r>
              <a:rPr kumimoji="0" lang="en-US" sz="2800" b="0" i="0" u="none" strike="noStrike" kern="1200" cap="none" spc="0" normalizeH="0" baseline="0" noProof="0" dirty="0">
                <a:ln>
                  <a:noFill/>
                </a:ln>
                <a:solidFill>
                  <a:srgbClr val="FF0000"/>
                </a:solidFill>
                <a:effectLst/>
                <a:uLnTx/>
                <a:uFillTx/>
                <a:latin typeface="+mn-lt"/>
                <a:ea typeface="+mn-ea"/>
                <a:cs typeface="+mn-cs"/>
              </a:rPr>
              <a:t>F</a:t>
            </a:r>
            <a:r>
              <a:rPr kumimoji="0" lang="en-US" sz="2800" b="0" i="0" u="none" strike="noStrike" kern="1200" cap="none" spc="0" normalizeH="0" baseline="0" noProof="0" dirty="0">
                <a:ln>
                  <a:noFill/>
                </a:ln>
                <a:solidFill>
                  <a:schemeClr val="tx1"/>
                </a:solidFill>
                <a:effectLst/>
                <a:uLnTx/>
                <a:uFillTx/>
                <a:latin typeface="+mn-lt"/>
                <a:ea typeface="+mn-ea"/>
                <a:cs typeface="+mn-cs"/>
              </a:rPr>
              <a:t>. </a:t>
            </a:r>
          </a:p>
        </p:txBody>
      </p:sp>
      <p:graphicFrame>
        <p:nvGraphicFramePr>
          <p:cNvPr id="4104" name="Object 8"/>
          <p:cNvGraphicFramePr>
            <a:graphicFrameLocks noChangeAspect="1"/>
          </p:cNvGraphicFramePr>
          <p:nvPr/>
        </p:nvGraphicFramePr>
        <p:xfrm>
          <a:off x="5029200" y="2133600"/>
          <a:ext cx="1651000" cy="241300"/>
        </p:xfrm>
        <a:graphic>
          <a:graphicData uri="http://schemas.openxmlformats.org/presentationml/2006/ole">
            <mc:AlternateContent xmlns:mc="http://schemas.openxmlformats.org/markup-compatibility/2006">
              <mc:Choice xmlns:v="urn:schemas-microsoft-com:vml" Requires="v">
                <p:oleObj name="Equation" r:id="rId12" imgW="1650770" imgH="241415" progId="Equation.DSMT4">
                  <p:embed/>
                </p:oleObj>
              </mc:Choice>
              <mc:Fallback>
                <p:oleObj name="Equation" r:id="rId12" imgW="1650770" imgH="241415" progId="Equation.DSMT4">
                  <p:embed/>
                  <p:pic>
                    <p:nvPicPr>
                      <p:cNvPr id="0" name="Picture 210"/>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5029200" y="2133600"/>
                        <a:ext cx="1651000" cy="241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4105" name="Object 9"/>
          <p:cNvGraphicFramePr>
            <a:graphicFrameLocks noChangeAspect="1"/>
          </p:cNvGraphicFramePr>
          <p:nvPr/>
        </p:nvGraphicFramePr>
        <p:xfrm>
          <a:off x="5029200" y="2851150"/>
          <a:ext cx="2552700" cy="622300"/>
        </p:xfrm>
        <a:graphic>
          <a:graphicData uri="http://schemas.openxmlformats.org/presentationml/2006/ole">
            <mc:AlternateContent xmlns:mc="http://schemas.openxmlformats.org/markup-compatibility/2006">
              <mc:Choice xmlns:v="urn:schemas-microsoft-com:vml" Requires="v">
                <p:oleObj name="Equation" r:id="rId14" imgW="2551942" imgH="622277" progId="Equation.DSMT4">
                  <p:embed/>
                </p:oleObj>
              </mc:Choice>
              <mc:Fallback>
                <p:oleObj name="Equation" r:id="rId14" imgW="2551942" imgH="622277" progId="Equation.DSMT4">
                  <p:embed/>
                  <p:pic>
                    <p:nvPicPr>
                      <p:cNvPr id="0" name="Picture 211"/>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5029200" y="2851150"/>
                        <a:ext cx="2552700" cy="622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4106" name="Object 10"/>
          <p:cNvGraphicFramePr>
            <a:graphicFrameLocks noChangeAspect="1"/>
          </p:cNvGraphicFramePr>
          <p:nvPr/>
        </p:nvGraphicFramePr>
        <p:xfrm>
          <a:off x="5029200" y="3746500"/>
          <a:ext cx="927100" cy="279400"/>
        </p:xfrm>
        <a:graphic>
          <a:graphicData uri="http://schemas.openxmlformats.org/presentationml/2006/ole">
            <mc:AlternateContent xmlns:mc="http://schemas.openxmlformats.org/markup-compatibility/2006">
              <mc:Choice xmlns:v="urn:schemas-microsoft-com:vml" Requires="v">
                <p:oleObj name="Equation" r:id="rId16" imgW="927077" imgH="279446" progId="Equation.DSMT4">
                  <p:embed/>
                </p:oleObj>
              </mc:Choice>
              <mc:Fallback>
                <p:oleObj name="Equation" r:id="rId16" imgW="927077" imgH="279446" progId="Equation.DSMT4">
                  <p:embed/>
                  <p:pic>
                    <p:nvPicPr>
                      <p:cNvPr id="0" name="Picture 212"/>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5029200" y="3746500"/>
                        <a:ext cx="9271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4107" name="Object 11"/>
          <p:cNvGraphicFramePr>
            <a:graphicFrameLocks noChangeAspect="1"/>
          </p:cNvGraphicFramePr>
          <p:nvPr>
            <p:extLst>
              <p:ext uri="{D42A27DB-BD31-4B8C-83A1-F6EECF244321}">
                <p14:modId xmlns:p14="http://schemas.microsoft.com/office/powerpoint/2010/main" val="2794708018"/>
              </p:ext>
            </p:extLst>
          </p:nvPr>
        </p:nvGraphicFramePr>
        <p:xfrm>
          <a:off x="5029200" y="4197916"/>
          <a:ext cx="2159000" cy="241300"/>
        </p:xfrm>
        <a:graphic>
          <a:graphicData uri="http://schemas.openxmlformats.org/presentationml/2006/ole">
            <mc:AlternateContent xmlns:mc="http://schemas.openxmlformats.org/markup-compatibility/2006">
              <mc:Choice xmlns:v="urn:schemas-microsoft-com:vml" Requires="v">
                <p:oleObj name="Equation" r:id="rId18" imgW="2158920" imgH="241200" progId="Equation.DSMT4">
                  <p:embed/>
                </p:oleObj>
              </mc:Choice>
              <mc:Fallback>
                <p:oleObj name="Equation" r:id="rId18" imgW="2158920" imgH="241200" progId="Equation.DSMT4">
                  <p:embed/>
                  <p:pic>
                    <p:nvPicPr>
                      <p:cNvPr id="0" name="Picture 213"/>
                      <p:cNvPicPr>
                        <a:picLocks noChangeAspect="1" noChangeArrowheads="1"/>
                      </p:cNvPicPr>
                      <p:nvPr/>
                    </p:nvPicPr>
                    <p:blipFill>
                      <a:blip r:embed="rId19"/>
                      <a:srcRect/>
                      <a:stretch>
                        <a:fillRect/>
                      </a:stretch>
                    </p:blipFill>
                    <p:spPr bwMode="auto">
                      <a:xfrm>
                        <a:off x="5029200" y="4197916"/>
                        <a:ext cx="2159000" cy="241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4108" name="Object 12"/>
          <p:cNvGraphicFramePr>
            <a:graphicFrameLocks noChangeAspect="1"/>
          </p:cNvGraphicFramePr>
          <p:nvPr/>
        </p:nvGraphicFramePr>
        <p:xfrm>
          <a:off x="5029200" y="4749800"/>
          <a:ext cx="927100" cy="279400"/>
        </p:xfrm>
        <a:graphic>
          <a:graphicData uri="http://schemas.openxmlformats.org/presentationml/2006/ole">
            <mc:AlternateContent xmlns:mc="http://schemas.openxmlformats.org/markup-compatibility/2006">
              <mc:Choice xmlns:v="urn:schemas-microsoft-com:vml" Requires="v">
                <p:oleObj name="Equation" r:id="rId20" imgW="927077" imgH="279446" progId="Equation.DSMT4">
                  <p:embed/>
                </p:oleObj>
              </mc:Choice>
              <mc:Fallback>
                <p:oleObj name="Equation" r:id="rId20" imgW="927077" imgH="279446" progId="Equation.DSMT4">
                  <p:embed/>
                  <p:pic>
                    <p:nvPicPr>
                      <p:cNvPr id="0" name="Picture 214"/>
                      <p:cNvPicPr>
                        <a:picLocks noChangeAspect="1" noChangeArrowheads="1"/>
                      </p:cNvPicPr>
                      <p:nvPr/>
                    </p:nvPicPr>
                    <p:blipFill>
                      <a:blip r:embed="rId21">
                        <a:extLst>
                          <a:ext uri="{28A0092B-C50C-407E-A947-70E740481C1C}">
                            <a14:useLocalDpi xmlns:a14="http://schemas.microsoft.com/office/drawing/2010/main" val="0"/>
                          </a:ext>
                        </a:extLst>
                      </a:blip>
                      <a:srcRect/>
                      <a:stretch>
                        <a:fillRect/>
                      </a:stretch>
                    </p:blipFill>
                    <p:spPr bwMode="auto">
                      <a:xfrm>
                        <a:off x="5029200" y="4749800"/>
                        <a:ext cx="9271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099"/>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4104"/>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4100"/>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410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101"/>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4106"/>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4102"/>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4107"/>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4103"/>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4108"/>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p:cNvSpPr>
          <p:nvPr>
            <p:ph type="title"/>
          </p:nvPr>
        </p:nvSpPr>
        <p:spPr>
          <a:prstGeom prst="rect">
            <a:avLst/>
          </a:prstGeom>
        </p:spPr>
        <p:txBody>
          <a:bodyPr/>
          <a:lstStyle/>
          <a:p>
            <a:r>
              <a:rPr lang="en-US" sz="3200" dirty="0">
                <a:solidFill>
                  <a:schemeClr val="accent1"/>
                </a:solidFill>
              </a:rPr>
              <a:t>Example 3: </a:t>
            </a:r>
            <a:r>
              <a:rPr lang="en-US" dirty="0"/>
              <a:t>Application:</a:t>
            </a:r>
            <a:r>
              <a:rPr lang="en-US" sz="3200" dirty="0">
                <a:solidFill>
                  <a:schemeClr val="accent1"/>
                </a:solidFill>
              </a:rPr>
              <a:t> Evaluating Formulas</a:t>
            </a:r>
          </a:p>
        </p:txBody>
      </p:sp>
      <p:sp>
        <p:nvSpPr>
          <p:cNvPr id="14339" name="Rectangle 3"/>
          <p:cNvSpPr>
            <a:spLocks noGrp="1"/>
          </p:cNvSpPr>
          <p:nvPr>
            <p:ph idx="1"/>
          </p:nvPr>
        </p:nvSpPr>
        <p:spPr>
          <a:prstGeom prst="rect">
            <a:avLst/>
          </a:prstGeom>
        </p:spPr>
        <p:txBody>
          <a:bodyPr/>
          <a:lstStyle/>
          <a:p>
            <a:pPr marL="533400" indent="-533400">
              <a:buFont typeface="Courier New" pitchFamily="49" charset="0"/>
              <a:buNone/>
            </a:pPr>
            <a:r>
              <a:rPr lang="en-US" i="0" dirty="0">
                <a:solidFill>
                  <a:schemeClr val="tx1"/>
                </a:solidFill>
              </a:rPr>
              <a:t>The lifting force </a:t>
            </a:r>
            <a:r>
              <a:rPr lang="en-US" i="1" dirty="0">
                <a:solidFill>
                  <a:schemeClr val="tx1"/>
                </a:solidFill>
              </a:rPr>
              <a:t>F</a:t>
            </a:r>
            <a:r>
              <a:rPr lang="en-US" dirty="0">
                <a:solidFill>
                  <a:schemeClr val="tx1"/>
                </a:solidFill>
              </a:rPr>
              <a:t> </a:t>
            </a:r>
            <a:r>
              <a:rPr lang="en-US" i="0" dirty="0">
                <a:solidFill>
                  <a:schemeClr val="tx1"/>
                </a:solidFill>
              </a:rPr>
              <a:t>exerted on an airplane wing is found </a:t>
            </a:r>
          </a:p>
          <a:p>
            <a:pPr marL="533400" indent="-533400">
              <a:buFont typeface="Courier New" pitchFamily="49" charset="0"/>
              <a:buNone/>
            </a:pPr>
            <a:r>
              <a:rPr lang="en-US" i="0" dirty="0">
                <a:solidFill>
                  <a:schemeClr val="tx1"/>
                </a:solidFill>
              </a:rPr>
              <a:t>by multiplying some constant </a:t>
            </a:r>
            <a:r>
              <a:rPr lang="en-US" i="1" dirty="0">
                <a:solidFill>
                  <a:schemeClr val="tx1"/>
                </a:solidFill>
              </a:rPr>
              <a:t>k</a:t>
            </a:r>
            <a:r>
              <a:rPr lang="en-US" dirty="0">
                <a:solidFill>
                  <a:schemeClr val="tx1"/>
                </a:solidFill>
              </a:rPr>
              <a:t> </a:t>
            </a:r>
            <a:r>
              <a:rPr lang="en-US" i="0" dirty="0">
                <a:solidFill>
                  <a:schemeClr val="tx1"/>
                </a:solidFill>
              </a:rPr>
              <a:t>by the area </a:t>
            </a:r>
            <a:r>
              <a:rPr lang="en-US" i="1" dirty="0">
                <a:solidFill>
                  <a:schemeClr val="tx1"/>
                </a:solidFill>
              </a:rPr>
              <a:t>A</a:t>
            </a:r>
            <a:r>
              <a:rPr lang="en-US" dirty="0">
                <a:solidFill>
                  <a:schemeClr val="tx1"/>
                </a:solidFill>
              </a:rPr>
              <a:t> </a:t>
            </a:r>
            <a:r>
              <a:rPr lang="en-US" i="0" dirty="0">
                <a:solidFill>
                  <a:schemeClr val="tx1"/>
                </a:solidFill>
              </a:rPr>
              <a:t>of the </a:t>
            </a:r>
          </a:p>
          <a:p>
            <a:pPr marL="533400" indent="-533400">
              <a:buFont typeface="Courier New" pitchFamily="49" charset="0"/>
              <a:buNone/>
            </a:pPr>
            <a:r>
              <a:rPr lang="en-US" i="0" dirty="0">
                <a:solidFill>
                  <a:schemeClr val="tx1"/>
                </a:solidFill>
              </a:rPr>
              <a:t>wing’s surface and by the square of the plane’s velocity </a:t>
            </a:r>
          </a:p>
          <a:p>
            <a:pPr marL="533400" indent="-533400">
              <a:buFont typeface="Courier New" pitchFamily="49" charset="0"/>
              <a:buNone/>
            </a:pPr>
            <a:r>
              <a:rPr lang="en-US" i="1" dirty="0">
                <a:solidFill>
                  <a:schemeClr val="tx1"/>
                </a:solidFill>
              </a:rPr>
              <a:t>v</a:t>
            </a:r>
            <a:r>
              <a:rPr lang="en-US" i="0" dirty="0">
                <a:solidFill>
                  <a:schemeClr val="tx1"/>
                </a:solidFill>
              </a:rPr>
              <a:t>. The formula is                   Find the force on a plane’s </a:t>
            </a:r>
          </a:p>
          <a:p>
            <a:pPr marL="533400" indent="-533400">
              <a:buFont typeface="Courier New" pitchFamily="49" charset="0"/>
              <a:buNone/>
            </a:pPr>
            <a:r>
              <a:rPr lang="en-US" i="0" dirty="0">
                <a:solidFill>
                  <a:schemeClr val="tx1"/>
                </a:solidFill>
              </a:rPr>
              <a:t>wing during takeoff if the area of the wing is               </a:t>
            </a:r>
            <a:r>
              <a:rPr lang="en-US" i="1" dirty="0">
                <a:solidFill>
                  <a:schemeClr val="tx1"/>
                </a:solidFill>
              </a:rPr>
              <a:t>k</a:t>
            </a:r>
            <a:r>
              <a:rPr lang="en-US" dirty="0">
                <a:solidFill>
                  <a:schemeClr val="tx1"/>
                </a:solidFill>
              </a:rPr>
              <a:t> </a:t>
            </a:r>
          </a:p>
          <a:p>
            <a:pPr marL="533400" indent="-533400">
              <a:buFont typeface="Courier New" pitchFamily="49" charset="0"/>
              <a:buNone/>
            </a:pPr>
            <a:r>
              <a:rPr lang="en-US" i="0" dirty="0">
                <a:solidFill>
                  <a:schemeClr val="tx1"/>
                </a:solidFill>
              </a:rPr>
              <a:t>is       and the plane is traveling </a:t>
            </a:r>
            <a:r>
              <a:rPr lang="en-US" i="0" dirty="0">
                <a:solidFill>
                  <a:srgbClr val="0000FF"/>
                </a:solidFill>
              </a:rPr>
              <a:t>80 miles </a:t>
            </a:r>
            <a:r>
              <a:rPr lang="en-US" i="0" dirty="0">
                <a:solidFill>
                  <a:schemeClr val="tx1"/>
                </a:solidFill>
              </a:rPr>
              <a:t>per hour during </a:t>
            </a:r>
          </a:p>
          <a:p>
            <a:pPr marL="533400" indent="-533400">
              <a:lnSpc>
                <a:spcPct val="135000"/>
              </a:lnSpc>
              <a:buFont typeface="Courier New" pitchFamily="49" charset="0"/>
              <a:buNone/>
            </a:pPr>
            <a:r>
              <a:rPr lang="en-US" i="0" dirty="0">
                <a:solidFill>
                  <a:schemeClr val="tx1"/>
                </a:solidFill>
              </a:rPr>
              <a:t>takeoff.</a:t>
            </a:r>
          </a:p>
          <a:p>
            <a:pPr marL="533400" indent="-533400">
              <a:buFont typeface="Courier New" pitchFamily="49" charset="0"/>
              <a:buNone/>
            </a:pPr>
            <a:endParaRPr lang="en-US" i="0" dirty="0">
              <a:solidFill>
                <a:schemeClr val="tx1"/>
              </a:solidFill>
            </a:endParaRPr>
          </a:p>
        </p:txBody>
      </p:sp>
      <p:graphicFrame>
        <p:nvGraphicFramePr>
          <p:cNvPr id="14340" name="Object 4"/>
          <p:cNvGraphicFramePr>
            <a:graphicFrameLocks noChangeAspect="1"/>
          </p:cNvGraphicFramePr>
          <p:nvPr/>
        </p:nvGraphicFramePr>
        <p:xfrm>
          <a:off x="883356" y="3691467"/>
          <a:ext cx="355600" cy="838200"/>
        </p:xfrm>
        <a:graphic>
          <a:graphicData uri="http://schemas.openxmlformats.org/presentationml/2006/ole">
            <mc:AlternateContent xmlns:mc="http://schemas.openxmlformats.org/markup-compatibility/2006">
              <mc:Choice xmlns:v="urn:schemas-microsoft-com:vml" Requires="v">
                <p:oleObj name="Equation" r:id="rId2" imgW="355508" imgH="837787" progId="Equation.DSMT4">
                  <p:embed/>
                </p:oleObj>
              </mc:Choice>
              <mc:Fallback>
                <p:oleObj name="Equation" r:id="rId2" imgW="355508" imgH="837787" progId="Equation.DSMT4">
                  <p:embed/>
                  <p:pic>
                    <p:nvPicPr>
                      <p:cNvPr id="0" name="Picture 6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83356" y="3691467"/>
                        <a:ext cx="3556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4341" name="Object 5"/>
          <p:cNvGraphicFramePr>
            <a:graphicFrameLocks noChangeAspect="1"/>
          </p:cNvGraphicFramePr>
          <p:nvPr/>
        </p:nvGraphicFramePr>
        <p:xfrm>
          <a:off x="3100388" y="2847621"/>
          <a:ext cx="1308100" cy="381000"/>
        </p:xfrm>
        <a:graphic>
          <a:graphicData uri="http://schemas.openxmlformats.org/presentationml/2006/ole">
            <mc:AlternateContent xmlns:mc="http://schemas.openxmlformats.org/markup-compatibility/2006">
              <mc:Choice xmlns:v="urn:schemas-microsoft-com:vml" Requires="v">
                <p:oleObj name="Equation" r:id="rId4" imgW="1307939" imgH="380862" progId="Equation.DSMT4">
                  <p:embed/>
                </p:oleObj>
              </mc:Choice>
              <mc:Fallback>
                <p:oleObj name="Equation" r:id="rId4" imgW="1307939" imgH="380862" progId="Equation.DSMT4">
                  <p:embed/>
                  <p:pic>
                    <p:nvPicPr>
                      <p:cNvPr id="0" name="Picture 6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100388" y="2847621"/>
                        <a:ext cx="1308100" cy="381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4342" name="Object 6"/>
          <p:cNvGraphicFramePr>
            <a:graphicFrameLocks noChangeAspect="1"/>
          </p:cNvGraphicFramePr>
          <p:nvPr/>
        </p:nvGraphicFramePr>
        <p:xfrm>
          <a:off x="6979355" y="3351389"/>
          <a:ext cx="1041400" cy="469900"/>
        </p:xfrm>
        <a:graphic>
          <a:graphicData uri="http://schemas.openxmlformats.org/presentationml/2006/ole">
            <mc:AlternateContent xmlns:mc="http://schemas.openxmlformats.org/markup-compatibility/2006">
              <mc:Choice xmlns:v="urn:schemas-microsoft-com:vml" Requires="v">
                <p:oleObj name="Equation" r:id="rId6" imgW="1041170" imgH="469601" progId="Equation.DSMT4">
                  <p:embed/>
                </p:oleObj>
              </mc:Choice>
              <mc:Fallback>
                <p:oleObj name="Equation" r:id="rId6" imgW="1041170" imgH="469601" progId="Equation.DSMT4">
                  <p:embed/>
                  <p:pic>
                    <p:nvPicPr>
                      <p:cNvPr id="0" name="Picture 66"/>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6979355" y="3351389"/>
                        <a:ext cx="1041400" cy="4699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p:cNvSpPr>
          <p:nvPr>
            <p:ph type="title"/>
          </p:nvPr>
        </p:nvSpPr>
        <p:spPr>
          <a:prstGeom prst="rect">
            <a:avLst/>
          </a:prstGeom>
        </p:spPr>
        <p:txBody>
          <a:bodyPr/>
          <a:lstStyle/>
          <a:p>
            <a:r>
              <a:rPr lang="en-US" sz="3200" dirty="0">
                <a:solidFill>
                  <a:schemeClr val="accent1"/>
                </a:solidFill>
              </a:rPr>
              <a:t>Example 3: </a:t>
            </a:r>
            <a:r>
              <a:rPr lang="en-US" dirty="0"/>
              <a:t>Application</a:t>
            </a:r>
            <a:r>
              <a:rPr lang="en-US" sz="3200" dirty="0">
                <a:solidFill>
                  <a:schemeClr val="accent1"/>
                </a:solidFill>
              </a:rPr>
              <a:t>: Evaluating Formulas (cont.)</a:t>
            </a:r>
          </a:p>
        </p:txBody>
      </p:sp>
      <p:sp>
        <p:nvSpPr>
          <p:cNvPr id="15363" name="Rectangle 3"/>
          <p:cNvSpPr>
            <a:spLocks noGrp="1"/>
          </p:cNvSpPr>
          <p:nvPr>
            <p:ph idx="1"/>
          </p:nvPr>
        </p:nvSpPr>
        <p:spPr>
          <a:xfrm>
            <a:off x="457200" y="1066801"/>
            <a:ext cx="8153400" cy="1428083"/>
          </a:xfrm>
          <a:prstGeom prst="rect">
            <a:avLst/>
          </a:prstGeom>
        </p:spPr>
        <p:txBody>
          <a:bodyPr wrap="square">
            <a:spAutoFit/>
          </a:bodyPr>
          <a:lstStyle/>
          <a:p>
            <a:pPr marL="533400" indent="-533400" algn="just">
              <a:lnSpc>
                <a:spcPct val="90000"/>
              </a:lnSpc>
              <a:buFont typeface="Courier New" pitchFamily="49" charset="0"/>
              <a:buNone/>
            </a:pPr>
            <a:r>
              <a:rPr lang="en-US" b="1" i="0" dirty="0">
                <a:solidFill>
                  <a:schemeClr val="tx1"/>
                </a:solidFill>
              </a:rPr>
              <a:t>Solution</a:t>
            </a:r>
          </a:p>
          <a:p>
            <a:pPr marL="533400" indent="-533400">
              <a:lnSpc>
                <a:spcPct val="90000"/>
              </a:lnSpc>
              <a:buFont typeface="Courier New" pitchFamily="49" charset="0"/>
              <a:buNone/>
            </a:pPr>
            <a:r>
              <a:rPr lang="en-US" i="0" dirty="0">
                <a:solidFill>
                  <a:schemeClr val="tx1"/>
                </a:solidFill>
              </a:rPr>
              <a:t>We know that            </a:t>
            </a:r>
            <a:r>
              <a:rPr lang="en-US" i="1" dirty="0">
                <a:solidFill>
                  <a:schemeClr val="tx1"/>
                </a:solidFill>
              </a:rPr>
              <a:t>A</a:t>
            </a:r>
            <a:r>
              <a:rPr lang="en-US" dirty="0">
                <a:solidFill>
                  <a:schemeClr val="tx1"/>
                </a:solidFill>
              </a:rPr>
              <a:t> </a:t>
            </a:r>
            <a:r>
              <a:rPr lang="en-US" i="0" dirty="0">
                <a:solidFill>
                  <a:schemeClr val="tx1"/>
                </a:solidFill>
              </a:rPr>
              <a:t>= </a:t>
            </a:r>
            <a:r>
              <a:rPr lang="en-US" i="0" dirty="0">
                <a:solidFill>
                  <a:srgbClr val="0000FF"/>
                </a:solidFill>
              </a:rPr>
              <a:t>120</a:t>
            </a:r>
            <a:r>
              <a:rPr lang="en-US" i="0" dirty="0">
                <a:solidFill>
                  <a:schemeClr val="tx1"/>
                </a:solidFill>
              </a:rPr>
              <a:t>, and </a:t>
            </a:r>
            <a:r>
              <a:rPr lang="en-US" i="1" dirty="0">
                <a:solidFill>
                  <a:schemeClr val="tx1"/>
                </a:solidFill>
              </a:rPr>
              <a:t>v</a:t>
            </a:r>
            <a:r>
              <a:rPr lang="en-US" dirty="0">
                <a:solidFill>
                  <a:schemeClr val="tx1"/>
                </a:solidFill>
              </a:rPr>
              <a:t> </a:t>
            </a:r>
            <a:r>
              <a:rPr lang="en-US" i="0" dirty="0">
                <a:solidFill>
                  <a:schemeClr val="tx1"/>
                </a:solidFill>
              </a:rPr>
              <a:t>= </a:t>
            </a:r>
            <a:r>
              <a:rPr lang="en-US" i="0" dirty="0">
                <a:solidFill>
                  <a:srgbClr val="0000FF"/>
                </a:solidFill>
              </a:rPr>
              <a:t>80</a:t>
            </a:r>
            <a:r>
              <a:rPr lang="en-US" i="0" dirty="0">
                <a:solidFill>
                  <a:schemeClr val="tx1"/>
                </a:solidFill>
              </a:rPr>
              <a:t>. Substitution </a:t>
            </a:r>
          </a:p>
          <a:p>
            <a:pPr marL="533400" indent="-533400">
              <a:lnSpc>
                <a:spcPct val="90000"/>
              </a:lnSpc>
              <a:buFont typeface="Courier New" pitchFamily="49" charset="0"/>
              <a:buNone/>
            </a:pPr>
            <a:r>
              <a:rPr lang="en-US" i="0" dirty="0">
                <a:solidFill>
                  <a:schemeClr val="tx1"/>
                </a:solidFill>
              </a:rPr>
              <a:t>gives</a:t>
            </a:r>
            <a:r>
              <a:rPr lang="en-US" dirty="0">
                <a:solidFill>
                  <a:schemeClr val="tx1"/>
                </a:solidFill>
              </a:rPr>
              <a:t> </a:t>
            </a:r>
          </a:p>
        </p:txBody>
      </p:sp>
      <p:graphicFrame>
        <p:nvGraphicFramePr>
          <p:cNvPr id="15364" name="Object 4"/>
          <p:cNvGraphicFramePr>
            <a:graphicFrameLocks noChangeAspect="1"/>
          </p:cNvGraphicFramePr>
          <p:nvPr>
            <p:extLst>
              <p:ext uri="{D42A27DB-BD31-4B8C-83A1-F6EECF244321}">
                <p14:modId xmlns:p14="http://schemas.microsoft.com/office/powerpoint/2010/main" val="4166538001"/>
              </p:ext>
            </p:extLst>
          </p:nvPr>
        </p:nvGraphicFramePr>
        <p:xfrm>
          <a:off x="2641600" y="1329267"/>
          <a:ext cx="863600" cy="838200"/>
        </p:xfrm>
        <a:graphic>
          <a:graphicData uri="http://schemas.openxmlformats.org/presentationml/2006/ole">
            <mc:AlternateContent xmlns:mc="http://schemas.openxmlformats.org/markup-compatibility/2006">
              <mc:Choice xmlns:v="urn:schemas-microsoft-com:vml" Requires="v">
                <p:oleObj name="Equation" r:id="rId2" imgW="863692" imgH="837787" progId="Equation.DSMT4">
                  <p:embed/>
                </p:oleObj>
              </mc:Choice>
              <mc:Fallback>
                <p:oleObj name="Equation" r:id="rId2" imgW="863692" imgH="837787" progId="Equation.DSMT4">
                  <p:embed/>
                  <p:pic>
                    <p:nvPicPr>
                      <p:cNvPr id="0" name="Picture 10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641600" y="1329267"/>
                        <a:ext cx="8636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7173" name="Object 5"/>
          <p:cNvGraphicFramePr>
            <a:graphicFrameLocks noChangeAspect="1"/>
          </p:cNvGraphicFramePr>
          <p:nvPr>
            <p:extLst>
              <p:ext uri="{D42A27DB-BD31-4B8C-83A1-F6EECF244321}">
                <p14:modId xmlns:p14="http://schemas.microsoft.com/office/powerpoint/2010/main" val="1119935452"/>
              </p:ext>
            </p:extLst>
          </p:nvPr>
        </p:nvGraphicFramePr>
        <p:xfrm>
          <a:off x="514350" y="2406046"/>
          <a:ext cx="1985885" cy="794354"/>
        </p:xfrm>
        <a:graphic>
          <a:graphicData uri="http://schemas.openxmlformats.org/presentationml/2006/ole">
            <mc:AlternateContent xmlns:mc="http://schemas.openxmlformats.org/markup-compatibility/2006">
              <mc:Choice xmlns:v="urn:schemas-microsoft-com:vml" Requires="v">
                <p:oleObj name="Equation" r:id="rId4" imgW="2096281" imgH="838292" progId="Equation.DSMT4">
                  <p:embed/>
                </p:oleObj>
              </mc:Choice>
              <mc:Fallback>
                <p:oleObj name="Equation" r:id="rId4" imgW="2096281" imgH="838292" progId="Equation.DSMT4">
                  <p:embed/>
                  <p:pic>
                    <p:nvPicPr>
                      <p:cNvPr id="0" name="Picture 107"/>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14350" y="2406046"/>
                        <a:ext cx="1985885" cy="794354"/>
                      </a:xfrm>
                      <a:prstGeom prst="rect">
                        <a:avLst/>
                      </a:prstGeom>
                      <a:noFill/>
                      <a:ln>
                        <a:noFill/>
                      </a:ln>
                      <a:effectLst/>
                    </p:spPr>
                  </p:pic>
                </p:oleObj>
              </mc:Fallback>
            </mc:AlternateContent>
          </a:graphicData>
        </a:graphic>
      </p:graphicFrame>
      <p:graphicFrame>
        <p:nvGraphicFramePr>
          <p:cNvPr id="7174" name="Object 6"/>
          <p:cNvGraphicFramePr>
            <a:graphicFrameLocks noChangeAspect="1"/>
          </p:cNvGraphicFramePr>
          <p:nvPr>
            <p:extLst>
              <p:ext uri="{D42A27DB-BD31-4B8C-83A1-F6EECF244321}">
                <p14:modId xmlns:p14="http://schemas.microsoft.com/office/powerpoint/2010/main" val="1444238113"/>
              </p:ext>
            </p:extLst>
          </p:nvPr>
        </p:nvGraphicFramePr>
        <p:xfrm>
          <a:off x="744538" y="3244246"/>
          <a:ext cx="1985885" cy="794354"/>
        </p:xfrm>
        <a:graphic>
          <a:graphicData uri="http://schemas.openxmlformats.org/presentationml/2006/ole">
            <mc:AlternateContent xmlns:mc="http://schemas.openxmlformats.org/markup-compatibility/2006">
              <mc:Choice xmlns:v="urn:schemas-microsoft-com:vml" Requires="v">
                <p:oleObj name="Equation" r:id="rId6" imgW="2096281" imgH="838292" progId="Equation.DSMT4">
                  <p:embed/>
                </p:oleObj>
              </mc:Choice>
              <mc:Fallback>
                <p:oleObj name="Equation" r:id="rId6" imgW="2096281" imgH="838292" progId="Equation.DSMT4">
                  <p:embed/>
                  <p:pic>
                    <p:nvPicPr>
                      <p:cNvPr id="0" name="Picture 108"/>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744538" y="3244246"/>
                        <a:ext cx="1985885" cy="794354"/>
                      </a:xfrm>
                      <a:prstGeom prst="rect">
                        <a:avLst/>
                      </a:prstGeom>
                      <a:noFill/>
                      <a:ln>
                        <a:noFill/>
                      </a:ln>
                      <a:effectLst/>
                    </p:spPr>
                  </p:pic>
                </p:oleObj>
              </mc:Fallback>
            </mc:AlternateContent>
          </a:graphicData>
        </a:graphic>
      </p:graphicFrame>
      <p:graphicFrame>
        <p:nvGraphicFramePr>
          <p:cNvPr id="7175" name="Object 7"/>
          <p:cNvGraphicFramePr>
            <a:graphicFrameLocks noChangeAspect="1"/>
          </p:cNvGraphicFramePr>
          <p:nvPr>
            <p:extLst>
              <p:ext uri="{D42A27DB-BD31-4B8C-83A1-F6EECF244321}">
                <p14:modId xmlns:p14="http://schemas.microsoft.com/office/powerpoint/2010/main" val="1897437223"/>
              </p:ext>
            </p:extLst>
          </p:nvPr>
        </p:nvGraphicFramePr>
        <p:xfrm>
          <a:off x="744538" y="4267200"/>
          <a:ext cx="1689100" cy="292100"/>
        </p:xfrm>
        <a:graphic>
          <a:graphicData uri="http://schemas.openxmlformats.org/presentationml/2006/ole">
            <mc:AlternateContent xmlns:mc="http://schemas.openxmlformats.org/markup-compatibility/2006">
              <mc:Choice xmlns:v="urn:schemas-microsoft-com:vml" Requires="v">
                <p:oleObj name="Equation" r:id="rId8" imgW="1688801" imgH="292123" progId="Equation.DSMT4">
                  <p:embed/>
                </p:oleObj>
              </mc:Choice>
              <mc:Fallback>
                <p:oleObj name="Equation" r:id="rId8" imgW="1688801" imgH="292123" progId="Equation.DSMT4">
                  <p:embed/>
                  <p:pic>
                    <p:nvPicPr>
                      <p:cNvPr id="0" name="Picture 109"/>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744538" y="4267200"/>
                        <a:ext cx="1689100" cy="292100"/>
                      </a:xfrm>
                      <a:prstGeom prst="rect">
                        <a:avLst/>
                      </a:prstGeom>
                      <a:noFill/>
                      <a:ln>
                        <a:noFill/>
                      </a:ln>
                      <a:effectLst/>
                    </p:spPr>
                  </p:pic>
                </p:oleObj>
              </mc:Fallback>
            </mc:AlternateContent>
          </a:graphicData>
        </a:graphic>
      </p:graphicFrame>
      <p:graphicFrame>
        <p:nvGraphicFramePr>
          <p:cNvPr id="7176" name="Object 8"/>
          <p:cNvGraphicFramePr>
            <a:graphicFrameLocks noChangeAspect="1"/>
          </p:cNvGraphicFramePr>
          <p:nvPr>
            <p:extLst>
              <p:ext uri="{D42A27DB-BD31-4B8C-83A1-F6EECF244321}">
                <p14:modId xmlns:p14="http://schemas.microsoft.com/office/powerpoint/2010/main" val="4078172053"/>
              </p:ext>
            </p:extLst>
          </p:nvPr>
        </p:nvGraphicFramePr>
        <p:xfrm>
          <a:off x="749744" y="4730750"/>
          <a:ext cx="5602288" cy="381000"/>
        </p:xfrm>
        <a:graphic>
          <a:graphicData uri="http://schemas.openxmlformats.org/presentationml/2006/ole">
            <mc:AlternateContent xmlns:mc="http://schemas.openxmlformats.org/markup-compatibility/2006">
              <mc:Choice xmlns:v="urn:schemas-microsoft-com:vml" Requires="v">
                <p:oleObj name="Equation" r:id="rId10" imgW="5600520" imgH="380880" progId="Equation.DSMT4">
                  <p:embed/>
                </p:oleObj>
              </mc:Choice>
              <mc:Fallback>
                <p:oleObj name="Equation" r:id="rId10" imgW="5600520" imgH="380880" progId="Equation.DSMT4">
                  <p:embed/>
                  <p:pic>
                    <p:nvPicPr>
                      <p:cNvPr id="0" name="Picture 110"/>
                      <p:cNvPicPr>
                        <a:picLocks noChangeAspect="1" noChangeArrowheads="1"/>
                      </p:cNvPicPr>
                      <p:nvPr/>
                    </p:nvPicPr>
                    <p:blipFill>
                      <a:blip r:embed="rId11"/>
                      <a:srcRect/>
                      <a:stretch>
                        <a:fillRect/>
                      </a:stretch>
                    </p:blipFill>
                    <p:spPr bwMode="auto">
                      <a:xfrm>
                        <a:off x="749744" y="4730750"/>
                        <a:ext cx="5602288"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pic>
        <p:nvPicPr>
          <p:cNvPr id="7177" name="Picture 9"/>
          <p:cNvPicPr>
            <a:picLocks noChangeAspect="1" noChangeArrowheads="1"/>
          </p:cNvPicPr>
          <p:nvPr/>
        </p:nvPicPr>
        <p:blipFill>
          <a:blip r:embed="rId12" cstate="print"/>
          <a:srcRect/>
          <a:stretch>
            <a:fillRect/>
          </a:stretch>
        </p:blipFill>
        <p:spPr bwMode="auto">
          <a:xfrm>
            <a:off x="4181725" y="2133600"/>
            <a:ext cx="4428875" cy="2011680"/>
          </a:xfrm>
          <a:prstGeom prst="rect">
            <a:avLst/>
          </a:prstGeom>
          <a:noFill/>
          <a:ln w="9525">
            <a:noFill/>
            <a:miter lim="800000"/>
            <a:headEnd/>
            <a:tailEnd/>
          </a:ln>
          <a:effectLst/>
        </p:spPr>
      </p:pic>
      <p:sp>
        <p:nvSpPr>
          <p:cNvPr id="4" name="Rectangle 3"/>
          <p:cNvSpPr/>
          <p:nvPr/>
        </p:nvSpPr>
        <p:spPr>
          <a:xfrm>
            <a:off x="457200" y="5029200"/>
            <a:ext cx="8610600" cy="954107"/>
          </a:xfrm>
          <a:prstGeom prst="rect">
            <a:avLst/>
          </a:prstGeom>
        </p:spPr>
        <p:txBody>
          <a:bodyPr wrap="square">
            <a:spAutoFit/>
          </a:bodyPr>
          <a:lstStyle/>
          <a:p>
            <a:r>
              <a:rPr lang="en-US" sz="2800" dirty="0"/>
              <a:t>Thus the force on the plane’s wing during takeoff is 1,024,000 lb.</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536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536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5364"/>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7173"/>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7174"/>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7175"/>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7176"/>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4"/>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717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753</TotalTime>
  <Words>935</Words>
  <Application>Microsoft Office PowerPoint</Application>
  <PresentationFormat>On-screen Show (4:3)</PresentationFormat>
  <Paragraphs>93</Paragraphs>
  <Slides>20</Slides>
  <Notes>0</Notes>
  <HiddenSlides>0</HiddenSlides>
  <MMClips>0</MMClips>
  <ScaleCrop>false</ScaleCrop>
  <HeadingPairs>
    <vt:vector size="8" baseType="variant">
      <vt:variant>
        <vt:lpstr>Fonts Used</vt:lpstr>
      </vt:variant>
      <vt:variant>
        <vt:i4>5</vt:i4>
      </vt:variant>
      <vt:variant>
        <vt:lpstr>Theme</vt:lpstr>
      </vt:variant>
      <vt:variant>
        <vt:i4>1</vt:i4>
      </vt:variant>
      <vt:variant>
        <vt:lpstr>Embedded OLE Servers</vt:lpstr>
      </vt:variant>
      <vt:variant>
        <vt:i4>1</vt:i4>
      </vt:variant>
      <vt:variant>
        <vt:lpstr>Slide Titles</vt:lpstr>
      </vt:variant>
      <vt:variant>
        <vt:i4>20</vt:i4>
      </vt:variant>
    </vt:vector>
  </HeadingPairs>
  <TitlesOfParts>
    <vt:vector size="27" baseType="lpstr">
      <vt:lpstr>Arial</vt:lpstr>
      <vt:lpstr>Calibri</vt:lpstr>
      <vt:lpstr>Cambria Math</vt:lpstr>
      <vt:lpstr>Courier New</vt:lpstr>
      <vt:lpstr>Symbol</vt:lpstr>
      <vt:lpstr>Office Theme</vt:lpstr>
      <vt:lpstr>Equation</vt:lpstr>
      <vt:lpstr>Section 3.1</vt:lpstr>
      <vt:lpstr>Note</vt:lpstr>
      <vt:lpstr>Example 1: Application: Evaluating Formulas</vt:lpstr>
      <vt:lpstr>Example 1: Application: Evaluating Formulas (cont.)</vt:lpstr>
      <vt:lpstr>Example 1: Application: Evaluating Formulas (cont.)</vt:lpstr>
      <vt:lpstr>Example 2: Evaluating Formulas</vt:lpstr>
      <vt:lpstr>Example 2: Evaluating Formulas (cont.)</vt:lpstr>
      <vt:lpstr>Example 3: Application: Evaluating Formulas</vt:lpstr>
      <vt:lpstr>Example 3: Application: Evaluating Formulas (cont.)</vt:lpstr>
      <vt:lpstr>Example 4: Evaluating Formulas</vt:lpstr>
      <vt:lpstr>Example 4: Evaluating Formulas (cont.)</vt:lpstr>
      <vt:lpstr>Example 5: Solving for Different Variables</vt:lpstr>
      <vt:lpstr>Example 6: Solving for Different Variables</vt:lpstr>
      <vt:lpstr>Example 7: Solving for Different Variables</vt:lpstr>
      <vt:lpstr>Example 7: Solving for Different Variables (cont.)</vt:lpstr>
      <vt:lpstr>Example 8: Solving for Different Variables</vt:lpstr>
      <vt:lpstr>Example 8: Solving for Different Variables (cont.)</vt:lpstr>
      <vt:lpstr>Example 8: Solving for Different Variables (cont.)</vt:lpstr>
      <vt:lpstr>Example 8: Solving for Different Variables (cont.)</vt:lpstr>
      <vt:lpstr>Completion Example 9: Solving for Different Variables</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Introductory &amp; Intermediate Algebra, 3rd Edition</dc:title>
  <dc:creator>Hawkes Learning</dc:creator>
  <cp:lastModifiedBy>Jolie Even</cp:lastModifiedBy>
  <cp:revision>103</cp:revision>
  <dcterms:created xsi:type="dcterms:W3CDTF">2013-04-26T14:43:13Z</dcterms:created>
  <dcterms:modified xsi:type="dcterms:W3CDTF">2024-09-11T19:23:58Z</dcterms:modified>
</cp:coreProperties>
</file>