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51" r:id="rId2"/>
    <p:sldMasterId id="2147483657" r:id="rId3"/>
  </p:sldMasterIdLst>
  <p:notesMasterIdLst>
    <p:notesMasterId r:id="rId43"/>
  </p:notesMasterIdLst>
  <p:handoutMasterIdLst>
    <p:handoutMasterId r:id="rId44"/>
  </p:handoutMasterIdLst>
  <p:sldIdLst>
    <p:sldId id="256" r:id="rId4"/>
    <p:sldId id="296" r:id="rId5"/>
    <p:sldId id="303" r:id="rId6"/>
    <p:sldId id="297" r:id="rId7"/>
    <p:sldId id="298" r:id="rId8"/>
    <p:sldId id="274" r:id="rId9"/>
    <p:sldId id="299" r:id="rId10"/>
    <p:sldId id="300" r:id="rId11"/>
    <p:sldId id="304" r:id="rId12"/>
    <p:sldId id="305" r:id="rId13"/>
    <p:sldId id="306" r:id="rId14"/>
    <p:sldId id="260" r:id="rId15"/>
    <p:sldId id="261" r:id="rId16"/>
    <p:sldId id="262" r:id="rId17"/>
    <p:sldId id="263" r:id="rId18"/>
    <p:sldId id="286" r:id="rId19"/>
    <p:sldId id="264" r:id="rId20"/>
    <p:sldId id="265" r:id="rId21"/>
    <p:sldId id="285" r:id="rId22"/>
    <p:sldId id="267" r:id="rId23"/>
    <p:sldId id="268" r:id="rId24"/>
    <p:sldId id="288" r:id="rId25"/>
    <p:sldId id="269" r:id="rId26"/>
    <p:sldId id="271" r:id="rId27"/>
    <p:sldId id="272" r:id="rId28"/>
    <p:sldId id="273" r:id="rId29"/>
    <p:sldId id="275" r:id="rId30"/>
    <p:sldId id="276" r:id="rId31"/>
    <p:sldId id="278" r:id="rId32"/>
    <p:sldId id="279" r:id="rId33"/>
    <p:sldId id="280" r:id="rId34"/>
    <p:sldId id="281" r:id="rId35"/>
    <p:sldId id="282" r:id="rId36"/>
    <p:sldId id="289" r:id="rId37"/>
    <p:sldId id="291" r:id="rId38"/>
    <p:sldId id="295" r:id="rId39"/>
    <p:sldId id="292" r:id="rId40"/>
    <p:sldId id="293" r:id="rId41"/>
    <p:sldId id="294"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66092"/>
    <a:srgbClr val="000000"/>
    <a:srgbClr val="000099"/>
    <a:srgbClr val="2D7D9F"/>
    <a:srgbClr val="FF00F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37" autoAdjust="0"/>
    <p:restoredTop sz="94679" autoAdjust="0"/>
  </p:normalViewPr>
  <p:slideViewPr>
    <p:cSldViewPr>
      <p:cViewPr varScale="1">
        <p:scale>
          <a:sx n="105" d="100"/>
          <a:sy n="105" d="100"/>
        </p:scale>
        <p:origin x="193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font" Target="fonts/font1.fntdata"/><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commentAuthors" Target="commentAuthor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230702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4E7F2C-BCA5-4BED-BAFB-9AC5FC7EFACC}" type="datetimeFigureOut">
              <a:rPr lang="en-US" smtClean="0"/>
              <a:pPr/>
              <a:t>9/11/2024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2F803F-9660-4B8E-BE1F-6E6191AD948F}" type="slidenum">
              <a:rPr lang="en-US" smtClean="0"/>
              <a:pPr/>
              <a:t>‹#›</a:t>
            </a:fld>
            <a:endParaRPr lang="en-US" dirty="0"/>
          </a:p>
        </p:txBody>
      </p:sp>
    </p:spTree>
    <p:extLst>
      <p:ext uri="{BB962C8B-B14F-4D97-AF65-F5344CB8AC3E}">
        <p14:creationId xmlns:p14="http://schemas.microsoft.com/office/powerpoint/2010/main" val="4145038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2F803F-9660-4B8E-BE1F-6E6191AD948F}"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3654" y="6096038"/>
            <a:ext cx="1828649" cy="457162"/>
          </a:xfrm>
          <a:prstGeom prst="rect">
            <a:avLst/>
          </a:prstGeom>
        </p:spPr>
      </p:pic>
    </p:spTree>
    <p:extLst>
      <p:ext uri="{BB962C8B-B14F-4D97-AF65-F5344CB8AC3E}">
        <p14:creationId xmlns:p14="http://schemas.microsoft.com/office/powerpoint/2010/main" val="44000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3654" y="6096038"/>
            <a:ext cx="1828649" cy="457162"/>
          </a:xfrm>
          <a:prstGeom prst="rect">
            <a:avLst/>
          </a:prstGeom>
        </p:spPr>
      </p:pic>
    </p:spTree>
    <p:extLst>
      <p:ext uri="{BB962C8B-B14F-4D97-AF65-F5344CB8AC3E}">
        <p14:creationId xmlns:p14="http://schemas.microsoft.com/office/powerpoint/2010/main" val="2112521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69067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326435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7451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20566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3.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580997"/>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656191"/>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55" r:id="rId3"/>
    <p:sldLayoutId id="2147483656"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4.wmf"/><Relationship Id="rId18" Type="http://schemas.openxmlformats.org/officeDocument/2006/relationships/oleObject" Target="../embeddings/oleObject18.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5.bin"/><Relationship Id="rId17" Type="http://schemas.openxmlformats.org/officeDocument/2006/relationships/image" Target="../media/image16.wmf"/><Relationship Id="rId2" Type="http://schemas.openxmlformats.org/officeDocument/2006/relationships/oleObject" Target="../embeddings/oleObject10.bin"/><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slideLayout" Target="../slideLayouts/slideLayout6.xml"/><Relationship Id="rId6" Type="http://schemas.openxmlformats.org/officeDocument/2006/relationships/oleObject" Target="../embeddings/oleObject12.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4.bin"/><Relationship Id="rId19" Type="http://schemas.openxmlformats.org/officeDocument/2006/relationships/image" Target="../media/image17.wmf"/><Relationship Id="rId4" Type="http://schemas.openxmlformats.org/officeDocument/2006/relationships/oleObject" Target="../embeddings/oleObject11.bin"/><Relationship Id="rId9" Type="http://schemas.openxmlformats.org/officeDocument/2006/relationships/image" Target="../media/image12.wmf"/><Relationship Id="rId14"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5.bin"/><Relationship Id="rId2" Type="http://schemas.openxmlformats.org/officeDocument/2006/relationships/oleObject" Target="../embeddings/oleObject20.bin"/><Relationship Id="rId1" Type="http://schemas.openxmlformats.org/officeDocument/2006/relationships/slideLayout" Target="../slideLayouts/slideLayout6.xml"/><Relationship Id="rId6" Type="http://schemas.openxmlformats.org/officeDocument/2006/relationships/oleObject" Target="../embeddings/oleObject22.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2.wmf"/><Relationship Id="rId14" Type="http://schemas.openxmlformats.org/officeDocument/2006/relationships/oleObject" Target="../embeddings/oleObject2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9.bin"/><Relationship Id="rId5" Type="http://schemas.openxmlformats.org/officeDocument/2006/relationships/image" Target="../media/image27.wmf"/><Relationship Id="rId4" Type="http://schemas.openxmlformats.org/officeDocument/2006/relationships/oleObject" Target="../embeddings/oleObject28.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9.wmf"/><Relationship Id="rId7" Type="http://schemas.openxmlformats.org/officeDocument/2006/relationships/image" Target="../media/image31.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0.wmf"/><Relationship Id="rId4" Type="http://schemas.openxmlformats.org/officeDocument/2006/relationships/oleObject" Target="../embeddings/oleObject31.bin"/><Relationship Id="rId9" Type="http://schemas.openxmlformats.org/officeDocument/2006/relationships/image" Target="../media/image32.w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 Id="rId9" Type="http://schemas.openxmlformats.org/officeDocument/2006/relationships/image" Target="../media/image36.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39.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38.wmf"/><Relationship Id="rId4" Type="http://schemas.openxmlformats.org/officeDocument/2006/relationships/oleObject" Target="../embeddings/oleObject39.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44.bin"/><Relationship Id="rId3" Type="http://schemas.openxmlformats.org/officeDocument/2006/relationships/image" Target="../media/image40.wmf"/><Relationship Id="rId7" Type="http://schemas.openxmlformats.org/officeDocument/2006/relationships/image" Target="../media/image42.wmf"/><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5" Type="http://schemas.openxmlformats.org/officeDocument/2006/relationships/image" Target="../media/image41.wmf"/><Relationship Id="rId4" Type="http://schemas.openxmlformats.org/officeDocument/2006/relationships/oleObject" Target="../embeddings/oleObject42.bin"/><Relationship Id="rId9" Type="http://schemas.openxmlformats.org/officeDocument/2006/relationships/image" Target="../media/image43.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4.wmf"/><Relationship Id="rId7" Type="http://schemas.openxmlformats.org/officeDocument/2006/relationships/image" Target="../media/image46.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48.wmf"/><Relationship Id="rId5" Type="http://schemas.openxmlformats.org/officeDocument/2006/relationships/image" Target="../media/image45.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7.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 Id="rId9" Type="http://schemas.openxmlformats.org/officeDocument/2006/relationships/image" Target="../media/image52.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7.wmf"/><Relationship Id="rId5" Type="http://schemas.openxmlformats.org/officeDocument/2006/relationships/image" Target="../media/image54.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6.wmf"/></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63.bin"/><Relationship Id="rId13"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65.bin"/><Relationship Id="rId2"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62.bin"/><Relationship Id="rId11" Type="http://schemas.openxmlformats.org/officeDocument/2006/relationships/image" Target="../media/image63.wmf"/><Relationship Id="rId5" Type="http://schemas.openxmlformats.org/officeDocument/2006/relationships/image" Target="../media/image60.wmf"/><Relationship Id="rId10" Type="http://schemas.openxmlformats.org/officeDocument/2006/relationships/oleObject" Target="../embeddings/oleObject64.bin"/><Relationship Id="rId4" Type="http://schemas.openxmlformats.org/officeDocument/2006/relationships/oleObject" Target="../embeddings/oleObject61.bin"/><Relationship Id="rId9" Type="http://schemas.openxmlformats.org/officeDocument/2006/relationships/image" Target="../media/image62.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65.wmf"/><Relationship Id="rId7" Type="http://schemas.openxmlformats.org/officeDocument/2006/relationships/image" Target="../media/image67.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5" Type="http://schemas.openxmlformats.org/officeDocument/2006/relationships/image" Target="../media/image66.wmf"/><Relationship Id="rId4" Type="http://schemas.openxmlformats.org/officeDocument/2006/relationships/oleObject" Target="../embeddings/oleObject67.bin"/><Relationship Id="rId9" Type="http://schemas.openxmlformats.org/officeDocument/2006/relationships/image" Target="../media/image6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73.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75.bin"/><Relationship Id="rId2"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2.wmf"/></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6.wmf"/><Relationship Id="rId4" Type="http://schemas.openxmlformats.org/officeDocument/2006/relationships/oleObject" Target="../embeddings/oleObject77.bin"/><Relationship Id="rId9" Type="http://schemas.openxmlformats.org/officeDocument/2006/relationships/image" Target="../media/image78.wmf"/></Relationships>
</file>

<file path=ppt/slides/_rels/slide33.x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oleObject" Target="../embeddings/oleObject80.bin"/><Relationship Id="rId1" Type="http://schemas.openxmlformats.org/officeDocument/2006/relationships/slideLayout" Target="../slideLayouts/slideLayout2.xml"/><Relationship Id="rId5" Type="http://schemas.openxmlformats.org/officeDocument/2006/relationships/image" Target="../media/image80.wmf"/><Relationship Id="rId4" Type="http://schemas.openxmlformats.org/officeDocument/2006/relationships/oleObject" Target="../embeddings/oleObject81.bin"/></Relationships>
</file>

<file path=ppt/slides/_rels/slide34.x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oleObject" Target="../embeddings/oleObject82.bin"/><Relationship Id="rId1" Type="http://schemas.openxmlformats.org/officeDocument/2006/relationships/slideLayout" Target="../slideLayouts/slideLayout2.xml"/><Relationship Id="rId5" Type="http://schemas.openxmlformats.org/officeDocument/2006/relationships/image" Target="../media/image82.wmf"/><Relationship Id="rId4" Type="http://schemas.openxmlformats.org/officeDocument/2006/relationships/oleObject" Target="../embeddings/oleObject83.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99.png"/><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86.bin"/><Relationship Id="rId5" Type="http://schemas.openxmlformats.org/officeDocument/2006/relationships/image" Target="../media/image84.wmf"/><Relationship Id="rId10" Type="http://schemas.openxmlformats.org/officeDocument/2006/relationships/image" Target="../media/image101.png"/><Relationship Id="rId4" Type="http://schemas.openxmlformats.org/officeDocument/2006/relationships/oleObject" Target="../embeddings/oleObject85.bin"/><Relationship Id="rId9" Type="http://schemas.openxmlformats.org/officeDocument/2006/relationships/image" Target="../media/image100.png"/></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90.bin"/><Relationship Id="rId3" Type="http://schemas.openxmlformats.org/officeDocument/2006/relationships/image" Target="../media/image86.wmf"/><Relationship Id="rId7" Type="http://schemas.openxmlformats.org/officeDocument/2006/relationships/image" Target="../media/image88.wmf"/><Relationship Id="rId2"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9.bin"/><Relationship Id="rId5" Type="http://schemas.openxmlformats.org/officeDocument/2006/relationships/image" Target="../media/image87.wmf"/><Relationship Id="rId4" Type="http://schemas.openxmlformats.org/officeDocument/2006/relationships/oleObject" Target="../embeddings/oleObject88.bin"/><Relationship Id="rId9" Type="http://schemas.openxmlformats.org/officeDocument/2006/relationships/image" Target="../media/image89.wmf"/></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94.bin"/><Relationship Id="rId3" Type="http://schemas.openxmlformats.org/officeDocument/2006/relationships/image" Target="../media/image90.wmf"/><Relationship Id="rId7" Type="http://schemas.openxmlformats.org/officeDocument/2006/relationships/image" Target="../media/image92.wmf"/><Relationship Id="rId2" Type="http://schemas.openxmlformats.org/officeDocument/2006/relationships/oleObject" Target="../embeddings/oleObject91.bin"/><Relationship Id="rId1" Type="http://schemas.openxmlformats.org/officeDocument/2006/relationships/slideLayout" Target="../slideLayouts/slideLayout2.xml"/><Relationship Id="rId6" Type="http://schemas.openxmlformats.org/officeDocument/2006/relationships/oleObject" Target="../embeddings/oleObject93.bin"/><Relationship Id="rId5" Type="http://schemas.openxmlformats.org/officeDocument/2006/relationships/image" Target="../media/image91.wmf"/><Relationship Id="rId4" Type="http://schemas.openxmlformats.org/officeDocument/2006/relationships/oleObject" Target="../embeddings/oleObject92.bin"/><Relationship Id="rId9" Type="http://schemas.openxmlformats.org/officeDocument/2006/relationships/image" Target="../media/image93.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oleObject" Target="../embeddings/oleObject7.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8.wmf"/><Relationship Id="rId2" Type="http://schemas.openxmlformats.org/officeDocument/2006/relationships/oleObject" Target="../embeddings/oleObject1.bin"/><Relationship Id="rId16" Type="http://schemas.openxmlformats.org/officeDocument/2006/relationships/oleObject" Target="../embeddings/oleObject9.bin"/><Relationship Id="rId1" Type="http://schemas.openxmlformats.org/officeDocument/2006/relationships/slideLayout" Target="../slideLayouts/slideLayout6.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7.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2.7</a:t>
            </a:r>
          </a:p>
        </p:txBody>
      </p:sp>
      <p:sp>
        <p:nvSpPr>
          <p:cNvPr id="3" name="Subtitle 2"/>
          <p:cNvSpPr>
            <a:spLocks noGrp="1"/>
          </p:cNvSpPr>
          <p:nvPr>
            <p:ph type="subTitle" idx="4294967295"/>
          </p:nvPr>
        </p:nvSpPr>
        <p:spPr>
          <a:xfrm>
            <a:off x="1371600" y="3502152"/>
            <a:ext cx="6400800" cy="841248"/>
          </a:xfrm>
          <a:prstGeom prst="rect">
            <a:avLst/>
          </a:prstGeom>
        </p:spPr>
        <p:txBody>
          <a:bodyPr rtlCol="0" anchor="t" anchorCtr="1">
            <a:normAutofit/>
          </a:bodyPr>
          <a:lstStyle/>
          <a:p>
            <a:pPr algn="ctr">
              <a:buNone/>
              <a:defRPr/>
            </a:pPr>
            <a:r>
              <a:rPr lang="en-US" b="1" i="1" dirty="0">
                <a:solidFill>
                  <a:srgbClr val="1F497D"/>
                </a:solidFill>
              </a:rPr>
              <a:t>Applications of Percent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334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Solving Percent Problems (cont.)</a:t>
            </a:r>
          </a:p>
        </p:txBody>
      </p:sp>
      <p:sp>
        <p:nvSpPr>
          <p:cNvPr id="1593347" name="Rectangle 3"/>
          <p:cNvSpPr>
            <a:spLocks noGrp="1"/>
          </p:cNvSpPr>
          <p:nvPr>
            <p:ph idx="1"/>
          </p:nvPr>
        </p:nvSpPr>
        <p:spPr>
          <a:xfrm>
            <a:off x="455613" y="1136625"/>
            <a:ext cx="8229600" cy="523220"/>
          </a:xfrm>
          <a:prstGeom prst="rect">
            <a:avLst/>
          </a:prstGeom>
        </p:spPr>
        <p:txBody>
          <a:bodyPr>
            <a:spAutoFit/>
          </a:bodyPr>
          <a:lstStyle/>
          <a:p>
            <a:pPr marL="465138" indent="-465138">
              <a:buFont typeface="Courier New" pitchFamily="49" charset="0"/>
              <a:buNone/>
            </a:pPr>
            <a:r>
              <a:rPr lang="en-US" b="1" i="0" dirty="0">
                <a:solidFill>
                  <a:schemeClr val="tx1"/>
                </a:solidFill>
              </a:rPr>
              <a:t>b.	</a:t>
            </a:r>
            <a:r>
              <a:rPr lang="en-US" i="0" dirty="0">
                <a:solidFill>
                  <a:srgbClr val="0000FF"/>
                </a:solidFill>
              </a:rPr>
              <a:t>57%</a:t>
            </a:r>
            <a:r>
              <a:rPr lang="en-US" i="0" dirty="0">
                <a:solidFill>
                  <a:schemeClr val="tx1"/>
                </a:solidFill>
              </a:rPr>
              <a:t> of what number is </a:t>
            </a:r>
            <a:r>
              <a:rPr lang="en-US" i="0" dirty="0">
                <a:solidFill>
                  <a:srgbClr val="0000FF"/>
                </a:solidFill>
              </a:rPr>
              <a:t>163.191</a:t>
            </a:r>
            <a:r>
              <a:rPr lang="en-US" i="0" dirty="0">
                <a:solidFill>
                  <a:schemeClr val="tx1"/>
                </a:solidFill>
              </a:rPr>
              <a:t>? </a:t>
            </a:r>
          </a:p>
        </p:txBody>
      </p:sp>
      <p:sp>
        <p:nvSpPr>
          <p:cNvPr id="1593348" name="Rectangle 4"/>
          <p:cNvSpPr>
            <a:spLocks noChangeArrowheads="1"/>
          </p:cNvSpPr>
          <p:nvPr/>
        </p:nvSpPr>
        <p:spPr bwMode="auto">
          <a:xfrm>
            <a:off x="455613" y="5410200"/>
            <a:ext cx="4246562" cy="519112"/>
          </a:xfrm>
          <a:prstGeom prst="rect">
            <a:avLst/>
          </a:prstGeom>
          <a:noFill/>
          <a:ln w="9525">
            <a:noFill/>
            <a:miter lim="800000"/>
            <a:headEnd/>
            <a:tailEnd/>
          </a:ln>
          <a:effec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So, </a:t>
            </a:r>
            <a:r>
              <a:rPr kumimoji="0" lang="en-US" sz="2800" b="0" i="0" u="none" strike="noStrike" kern="1200" cap="none" spc="0" normalizeH="0" baseline="0" noProof="0" dirty="0">
                <a:ln>
                  <a:noFill/>
                </a:ln>
                <a:solidFill>
                  <a:srgbClr val="0000FF"/>
                </a:solidFill>
                <a:effectLst/>
                <a:uLnTx/>
                <a:uFillTx/>
                <a:latin typeface="Calibri"/>
                <a:ea typeface="+mn-ea"/>
                <a:cs typeface="+mn-cs"/>
              </a:rPr>
              <a:t>57%</a:t>
            </a:r>
            <a:r>
              <a:rPr kumimoji="0" lang="en-US" sz="2800" b="0" i="0" u="none" strike="noStrike" kern="1200" cap="none" spc="0" normalizeH="0" baseline="0" noProof="0" dirty="0">
                <a:ln>
                  <a:noFill/>
                </a:ln>
                <a:solidFill>
                  <a:srgbClr val="366092"/>
                </a:solidFill>
                <a:effectLst/>
                <a:uLnTx/>
                <a:uFillTx/>
                <a:latin typeface="Calibri"/>
                <a:ea typeface="+mn-ea"/>
                <a:cs typeface="+mn-cs"/>
              </a:rPr>
              <a:t> of </a:t>
            </a:r>
            <a:r>
              <a:rPr kumimoji="0" lang="en-US" sz="2800" b="1" i="0" u="none" strike="noStrike" kern="1200" cap="none" spc="0" normalizeH="0" baseline="0" noProof="0" dirty="0">
                <a:ln>
                  <a:noFill/>
                </a:ln>
                <a:solidFill>
                  <a:srgbClr val="FF0000"/>
                </a:solidFill>
                <a:effectLst/>
                <a:uLnTx/>
                <a:uFillTx/>
                <a:latin typeface="Calibri"/>
                <a:ea typeface="+mn-ea"/>
                <a:cs typeface="+mn-cs"/>
              </a:rPr>
              <a:t>286.3</a:t>
            </a:r>
            <a:r>
              <a:rPr kumimoji="0" lang="en-US" sz="2800" b="1"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is </a:t>
            </a:r>
            <a:r>
              <a:rPr kumimoji="0" lang="en-US" sz="2800" b="0" i="0" u="none" strike="noStrike" kern="1200" cap="none" spc="0" normalizeH="0" baseline="0" noProof="0" dirty="0">
                <a:ln>
                  <a:noFill/>
                </a:ln>
                <a:solidFill>
                  <a:srgbClr val="0000FF"/>
                </a:solidFill>
                <a:effectLst/>
                <a:uLnTx/>
                <a:uFillTx/>
                <a:latin typeface="Calibri"/>
                <a:ea typeface="+mn-ea"/>
                <a:cs typeface="+mn-cs"/>
              </a:rPr>
              <a:t>163.191</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p:txBody>
      </p:sp>
      <p:graphicFrame>
        <p:nvGraphicFramePr>
          <p:cNvPr id="12" name="Object 3"/>
          <p:cNvGraphicFramePr>
            <a:graphicFrameLocks noChangeAspect="1"/>
          </p:cNvGraphicFramePr>
          <p:nvPr>
            <p:extLst>
              <p:ext uri="{D42A27DB-BD31-4B8C-83A1-F6EECF244321}">
                <p14:modId xmlns:p14="http://schemas.microsoft.com/office/powerpoint/2010/main" val="3948305955"/>
              </p:ext>
            </p:extLst>
          </p:nvPr>
        </p:nvGraphicFramePr>
        <p:xfrm>
          <a:off x="1580317" y="3226494"/>
          <a:ext cx="3238500" cy="292100"/>
        </p:xfrm>
        <a:graphic>
          <a:graphicData uri="http://schemas.openxmlformats.org/presentationml/2006/ole">
            <mc:AlternateContent xmlns:mc="http://schemas.openxmlformats.org/markup-compatibility/2006">
              <mc:Choice xmlns:v="urn:schemas-microsoft-com:vml" Requires="v">
                <p:oleObj name="Equation" r:id="rId2" imgW="3238200" imgH="291960" progId="Equation.DSMT4">
                  <p:embed/>
                </p:oleObj>
              </mc:Choice>
              <mc:Fallback>
                <p:oleObj name="Equation" r:id="rId2" imgW="3238200" imgH="291960" progId="Equation.DSMT4">
                  <p:embed/>
                  <p:pic>
                    <p:nvPicPr>
                      <p:cNvPr id="12"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0317" y="3226494"/>
                        <a:ext cx="323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313748867"/>
              </p:ext>
            </p:extLst>
          </p:nvPr>
        </p:nvGraphicFramePr>
        <p:xfrm>
          <a:off x="1371600" y="3630358"/>
          <a:ext cx="647700" cy="292100"/>
        </p:xfrm>
        <a:graphic>
          <a:graphicData uri="http://schemas.openxmlformats.org/presentationml/2006/ole">
            <mc:AlternateContent xmlns:mc="http://schemas.openxmlformats.org/markup-compatibility/2006">
              <mc:Choice xmlns:v="urn:schemas-microsoft-com:vml" Requires="v">
                <p:oleObj name="Equation" r:id="rId4" imgW="647640" imgH="291960" progId="Equation.DSMT4">
                  <p:embed/>
                </p:oleObj>
              </mc:Choice>
              <mc:Fallback>
                <p:oleObj name="Equation" r:id="rId4" imgW="647640" imgH="291960" progId="Equation.DSMT4">
                  <p:embed/>
                  <p:pic>
                    <p:nvPicPr>
                      <p:cNvPr id="30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630358"/>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437475724"/>
              </p:ext>
            </p:extLst>
          </p:nvPr>
        </p:nvGraphicFramePr>
        <p:xfrm>
          <a:off x="2258552" y="3723354"/>
          <a:ext cx="88900" cy="165100"/>
        </p:xfrm>
        <a:graphic>
          <a:graphicData uri="http://schemas.openxmlformats.org/presentationml/2006/ole">
            <mc:AlternateContent xmlns:mc="http://schemas.openxmlformats.org/markup-compatibility/2006">
              <mc:Choice xmlns:v="urn:schemas-microsoft-com:vml" Requires="v">
                <p:oleObj name="Equation" r:id="rId6" imgW="88560" imgH="164880" progId="Equation.DSMT4">
                  <p:embed/>
                </p:oleObj>
              </mc:Choice>
              <mc:Fallback>
                <p:oleObj name="Equation" r:id="rId6" imgW="88560" imgH="164880" progId="Equation.DSMT4">
                  <p:embed/>
                  <p:pic>
                    <p:nvPicPr>
                      <p:cNvPr id="307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58552" y="3723354"/>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668767568"/>
              </p:ext>
            </p:extLst>
          </p:nvPr>
        </p:nvGraphicFramePr>
        <p:xfrm>
          <a:off x="2956560" y="3638550"/>
          <a:ext cx="215900" cy="279400"/>
        </p:xfrm>
        <a:graphic>
          <a:graphicData uri="http://schemas.openxmlformats.org/presentationml/2006/ole">
            <mc:AlternateContent xmlns:mc="http://schemas.openxmlformats.org/markup-compatibility/2006">
              <mc:Choice xmlns:v="urn:schemas-microsoft-com:vml" Requires="v">
                <p:oleObj name="Equation" r:id="rId8" imgW="215640" imgH="279360" progId="Equation.DSMT4">
                  <p:embed/>
                </p:oleObj>
              </mc:Choice>
              <mc:Fallback>
                <p:oleObj name="Equation" r:id="rId8" imgW="215640" imgH="279360" progId="Equation.DSMT4">
                  <p:embed/>
                  <p:pic>
                    <p:nvPicPr>
                      <p:cNvPr id="307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56560" y="3638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3724630879"/>
              </p:ext>
            </p:extLst>
          </p:nvPr>
        </p:nvGraphicFramePr>
        <p:xfrm>
          <a:off x="3657600" y="3727450"/>
          <a:ext cx="241300" cy="190500"/>
        </p:xfrm>
        <a:graphic>
          <a:graphicData uri="http://schemas.openxmlformats.org/presentationml/2006/ole">
            <mc:AlternateContent xmlns:mc="http://schemas.openxmlformats.org/markup-compatibility/2006">
              <mc:Choice xmlns:v="urn:schemas-microsoft-com:vml" Requires="v">
                <p:oleObj name="Equation" r:id="rId10" imgW="241200" imgH="190440" progId="Equation.DSMT4">
                  <p:embed/>
                </p:oleObj>
              </mc:Choice>
              <mc:Fallback>
                <p:oleObj name="Equation" r:id="rId10" imgW="241200" imgH="190440" progId="Equation.DSMT4">
                  <p:embed/>
                  <p:pic>
                    <p:nvPicPr>
                      <p:cNvPr id="307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7600" y="372745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513185551"/>
              </p:ext>
            </p:extLst>
          </p:nvPr>
        </p:nvGraphicFramePr>
        <p:xfrm>
          <a:off x="4180840" y="3628310"/>
          <a:ext cx="1168400" cy="292100"/>
        </p:xfrm>
        <a:graphic>
          <a:graphicData uri="http://schemas.openxmlformats.org/presentationml/2006/ole">
            <mc:AlternateContent xmlns:mc="http://schemas.openxmlformats.org/markup-compatibility/2006">
              <mc:Choice xmlns:v="urn:schemas-microsoft-com:vml" Requires="v">
                <p:oleObj name="Equation" r:id="rId12" imgW="1168200" imgH="291960" progId="Equation.DSMT4">
                  <p:embed/>
                </p:oleObj>
              </mc:Choice>
              <mc:Fallback>
                <p:oleObj name="Equation" r:id="rId12" imgW="1168200" imgH="291960" progId="Equation.DSMT4">
                  <p:embed/>
                  <p:pic>
                    <p:nvPicPr>
                      <p:cNvPr id="308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80840" y="362831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2561140199"/>
              </p:ext>
            </p:extLst>
          </p:nvPr>
        </p:nvGraphicFramePr>
        <p:xfrm>
          <a:off x="2501900" y="4085510"/>
          <a:ext cx="1054100" cy="838200"/>
        </p:xfrm>
        <a:graphic>
          <a:graphicData uri="http://schemas.openxmlformats.org/presentationml/2006/ole">
            <mc:AlternateContent xmlns:mc="http://schemas.openxmlformats.org/markup-compatibility/2006">
              <mc:Choice xmlns:v="urn:schemas-microsoft-com:vml" Requires="v">
                <p:oleObj name="Equation" r:id="rId14" imgW="1054080" imgH="838080" progId="Equation.DSMT4">
                  <p:embed/>
                </p:oleObj>
              </mc:Choice>
              <mc:Fallback>
                <p:oleObj name="Equation" r:id="rId14" imgW="1054080" imgH="838080"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01900" y="408551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3094697353"/>
              </p:ext>
            </p:extLst>
          </p:nvPr>
        </p:nvGraphicFramePr>
        <p:xfrm>
          <a:off x="3677920" y="4085510"/>
          <a:ext cx="1701800" cy="838200"/>
        </p:xfrm>
        <a:graphic>
          <a:graphicData uri="http://schemas.openxmlformats.org/presentationml/2006/ole">
            <mc:AlternateContent xmlns:mc="http://schemas.openxmlformats.org/markup-compatibility/2006">
              <mc:Choice xmlns:v="urn:schemas-microsoft-com:vml" Requires="v">
                <p:oleObj name="Equation" r:id="rId16" imgW="1701720" imgH="838080" progId="Equation.DSMT4">
                  <p:embed/>
                </p:oleObj>
              </mc:Choice>
              <mc:Fallback>
                <p:oleObj name="Equation" r:id="rId16" imgW="1701720" imgH="838080" progId="Equation.DSMT4">
                  <p:embed/>
                  <p:pic>
                    <p:nvPicPr>
                      <p:cNvPr id="3082"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77920" y="408551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2778597660"/>
              </p:ext>
            </p:extLst>
          </p:nvPr>
        </p:nvGraphicFramePr>
        <p:xfrm>
          <a:off x="5943600" y="4187110"/>
          <a:ext cx="1866900" cy="635000"/>
        </p:xfrm>
        <a:graphic>
          <a:graphicData uri="http://schemas.openxmlformats.org/presentationml/2006/ole">
            <mc:AlternateContent xmlns:mc="http://schemas.openxmlformats.org/markup-compatibility/2006">
              <mc:Choice xmlns:v="urn:schemas-microsoft-com:vml" Requires="v">
                <p:oleObj name="Equation" r:id="rId18" imgW="1866600" imgH="634680" progId="Equation.DSMT4">
                  <p:embed/>
                </p:oleObj>
              </mc:Choice>
              <mc:Fallback>
                <p:oleObj name="Equation" r:id="rId18" imgW="1866600" imgH="634680" progId="Equation.DSMT4">
                  <p:embed/>
                  <p:pic>
                    <p:nvPicPr>
                      <p:cNvPr id="3083" name="Object 11"/>
                      <p:cNvPicPr>
                        <a:picLocks noChangeAspect="1" noChangeArrowheads="1"/>
                      </p:cNvPicPr>
                      <p:nvPr/>
                    </p:nvPicPr>
                    <p:blipFill>
                      <a:blip r:embed="rId19"/>
                      <a:srcRect/>
                      <a:stretch>
                        <a:fillRect/>
                      </a:stretch>
                    </p:blipFill>
                    <p:spPr bwMode="auto">
                      <a:xfrm>
                        <a:off x="5943600" y="4187110"/>
                        <a:ext cx="18669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697078253"/>
              </p:ext>
            </p:extLst>
          </p:nvPr>
        </p:nvGraphicFramePr>
        <p:xfrm>
          <a:off x="3347720" y="5105400"/>
          <a:ext cx="1511300" cy="381000"/>
        </p:xfrm>
        <a:graphic>
          <a:graphicData uri="http://schemas.openxmlformats.org/presentationml/2006/ole">
            <mc:AlternateContent xmlns:mc="http://schemas.openxmlformats.org/markup-compatibility/2006">
              <mc:Choice xmlns:v="urn:schemas-microsoft-com:vml" Requires="v">
                <p:oleObj name="Equation" r:id="rId20" imgW="1511280" imgH="380880" progId="Equation.DSMT4">
                  <p:embed/>
                </p:oleObj>
              </mc:Choice>
              <mc:Fallback>
                <p:oleObj name="Equation" r:id="rId20" imgW="1511280" imgH="380880" progId="Equation.DSMT4">
                  <p:embed/>
                  <p:pic>
                    <p:nvPicPr>
                      <p:cNvPr id="3084"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347720" y="5105400"/>
                        <a:ext cx="1511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Rectangle 23"/>
          <p:cNvSpPr/>
          <p:nvPr/>
        </p:nvSpPr>
        <p:spPr>
          <a:xfrm>
            <a:off x="47180" y="1659809"/>
            <a:ext cx="8944420" cy="1384995"/>
          </a:xfrm>
          <a:prstGeom prst="rect">
            <a:avLst/>
          </a:prstGeom>
        </p:spPr>
        <p:txBody>
          <a:bodyPr wrap="square">
            <a:spAutoFit/>
          </a:bodyPr>
          <a:lstStyle/>
          <a:p>
            <a:pPr marL="465138"/>
            <a:r>
              <a:rPr lang="en-US" sz="2800" b="1" dirty="0">
                <a:solidFill>
                  <a:srgbClr val="366092"/>
                </a:solidFill>
              </a:rPr>
              <a:t>Solution</a:t>
            </a:r>
            <a:r>
              <a:rPr lang="en-US" sz="2800" dirty="0">
                <a:solidFill>
                  <a:srgbClr val="366092"/>
                </a:solidFill>
              </a:rPr>
              <a:t> The rate is </a:t>
            </a:r>
            <a:r>
              <a:rPr lang="en-US" sz="2800" dirty="0">
                <a:solidFill>
                  <a:srgbClr val="0000FF"/>
                </a:solidFill>
              </a:rPr>
              <a:t>57%</a:t>
            </a:r>
            <a:r>
              <a:rPr lang="en-US" sz="2800" dirty="0">
                <a:solidFill>
                  <a:srgbClr val="366092"/>
                </a:solidFill>
              </a:rPr>
              <a:t> and the amount is </a:t>
            </a:r>
            <a:r>
              <a:rPr lang="en-US" sz="2800" dirty="0">
                <a:solidFill>
                  <a:srgbClr val="0000FF"/>
                </a:solidFill>
              </a:rPr>
              <a:t>163.191</a:t>
            </a:r>
            <a:r>
              <a:rPr lang="en-US" sz="2800" dirty="0">
                <a:solidFill>
                  <a:srgbClr val="366092"/>
                </a:solidFill>
              </a:rPr>
              <a:t>. We are asked to find the base. Here, </a:t>
            </a:r>
            <a:r>
              <a:rPr lang="en-US" sz="2800" i="1" dirty="0">
                <a:solidFill>
                  <a:srgbClr val="366092"/>
                </a:solidFill>
              </a:rPr>
              <a:t>R</a:t>
            </a:r>
            <a:r>
              <a:rPr lang="en-US" sz="2800" dirty="0">
                <a:solidFill>
                  <a:srgbClr val="366092"/>
                </a:solidFill>
              </a:rPr>
              <a:t> = 0.57, </a:t>
            </a:r>
            <a:r>
              <a:rPr lang="en-US" sz="2800" i="1" dirty="0">
                <a:solidFill>
                  <a:srgbClr val="366092"/>
                </a:solidFill>
              </a:rPr>
              <a:t>A</a:t>
            </a:r>
            <a:r>
              <a:rPr lang="en-US" sz="2800" dirty="0">
                <a:solidFill>
                  <a:srgbClr val="366092"/>
                </a:solidFill>
              </a:rPr>
              <a:t> = 163.191, and </a:t>
            </a:r>
            <a:r>
              <a:rPr lang="en-US" sz="2800" i="1" dirty="0">
                <a:solidFill>
                  <a:srgbClr val="366092"/>
                </a:solidFill>
              </a:rPr>
              <a:t>B</a:t>
            </a:r>
            <a:r>
              <a:rPr lang="en-US" sz="2800" dirty="0">
                <a:solidFill>
                  <a:srgbClr val="366092"/>
                </a:solidFill>
              </a:rPr>
              <a:t> is unknown.</a:t>
            </a:r>
            <a:r>
              <a:rPr kumimoji="0" lang="en-US" sz="2800" b="0" u="none" strike="noStrike" kern="1200" cap="none" spc="0" normalizeH="0" baseline="0" noProof="0" dirty="0">
                <a:ln>
                  <a:noFill/>
                </a:ln>
                <a:solidFill>
                  <a:srgbClr val="366092"/>
                </a:solidFill>
                <a:effectLst/>
                <a:uLnTx/>
                <a:uFillTx/>
                <a:latin typeface="Calibri"/>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8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933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3348"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437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Solving Percent Problems (cont.)</a:t>
            </a:r>
          </a:p>
        </p:txBody>
      </p:sp>
      <p:sp>
        <p:nvSpPr>
          <p:cNvPr id="1594371" name="Rectangle 3"/>
          <p:cNvSpPr>
            <a:spLocks noGrp="1"/>
          </p:cNvSpPr>
          <p:nvPr>
            <p:ph idx="1"/>
          </p:nvPr>
        </p:nvSpPr>
        <p:spPr>
          <a:xfrm>
            <a:off x="450850" y="1037140"/>
            <a:ext cx="8229600" cy="523220"/>
          </a:xfrm>
          <a:prstGeom prst="rect">
            <a:avLst/>
          </a:prstGeom>
        </p:spPr>
        <p:txBody>
          <a:bodyPr>
            <a:spAutoFit/>
          </a:bodyPr>
          <a:lstStyle/>
          <a:p>
            <a:pPr marL="465138" indent="-465138">
              <a:buFont typeface="Courier New" pitchFamily="49" charset="0"/>
              <a:buNone/>
            </a:pPr>
            <a:r>
              <a:rPr lang="en-US" b="1" i="0" dirty="0">
                <a:solidFill>
                  <a:schemeClr val="tx1"/>
                </a:solidFill>
              </a:rPr>
              <a:t>c.	</a:t>
            </a:r>
            <a:r>
              <a:rPr lang="en-US" i="0" dirty="0">
                <a:solidFill>
                  <a:schemeClr val="tx1"/>
                </a:solidFill>
              </a:rPr>
              <a:t>What percent of </a:t>
            </a:r>
            <a:r>
              <a:rPr lang="en-US" i="0" dirty="0">
                <a:solidFill>
                  <a:srgbClr val="0000FF"/>
                </a:solidFill>
              </a:rPr>
              <a:t>180</a:t>
            </a:r>
            <a:r>
              <a:rPr lang="en-US" i="0" dirty="0">
                <a:solidFill>
                  <a:schemeClr val="tx1"/>
                </a:solidFill>
              </a:rPr>
              <a:t> is </a:t>
            </a:r>
            <a:r>
              <a:rPr lang="en-US" i="0" dirty="0">
                <a:solidFill>
                  <a:srgbClr val="0000FF"/>
                </a:solidFill>
              </a:rPr>
              <a:t>45</a:t>
            </a:r>
            <a:r>
              <a:rPr lang="en-US" i="0" dirty="0">
                <a:solidFill>
                  <a:schemeClr val="tx1"/>
                </a:solidFill>
              </a:rPr>
              <a:t>? </a:t>
            </a:r>
          </a:p>
        </p:txBody>
      </p:sp>
      <p:sp>
        <p:nvSpPr>
          <p:cNvPr id="1594372" name="Rectangle 4"/>
          <p:cNvSpPr>
            <a:spLocks noChangeArrowheads="1"/>
          </p:cNvSpPr>
          <p:nvPr/>
        </p:nvSpPr>
        <p:spPr bwMode="auto">
          <a:xfrm>
            <a:off x="457200" y="5471160"/>
            <a:ext cx="3241675" cy="519113"/>
          </a:xfrm>
          <a:prstGeom prst="rect">
            <a:avLst/>
          </a:prstGeom>
          <a:noFill/>
          <a:ln w="9525">
            <a:noFill/>
            <a:miter lim="800000"/>
            <a:headEnd/>
            <a:tailEnd/>
          </a:ln>
          <a:effec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So, </a:t>
            </a:r>
            <a:r>
              <a:rPr kumimoji="0" lang="en-US" sz="2800" b="1" i="0" u="none" strike="noStrike" kern="1200" cap="none" spc="0" normalizeH="0" baseline="0" noProof="0" dirty="0">
                <a:ln>
                  <a:noFill/>
                </a:ln>
                <a:solidFill>
                  <a:srgbClr val="FF0000"/>
                </a:solidFill>
                <a:effectLst/>
                <a:uLnTx/>
                <a:uFillTx/>
                <a:latin typeface="Calibri"/>
                <a:ea typeface="+mn-ea"/>
                <a:cs typeface="+mn-cs"/>
              </a:rPr>
              <a:t>25%</a:t>
            </a:r>
            <a:r>
              <a:rPr kumimoji="0" lang="en-US" sz="2800" b="1"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of </a:t>
            </a:r>
            <a:r>
              <a:rPr kumimoji="0" lang="en-US" sz="2800" b="0" i="0" u="none" strike="noStrike" kern="1200" cap="none" spc="0" normalizeH="0" baseline="0" noProof="0" dirty="0">
                <a:ln>
                  <a:noFill/>
                </a:ln>
                <a:solidFill>
                  <a:srgbClr val="0000FF"/>
                </a:solidFill>
                <a:effectLst/>
                <a:uLnTx/>
                <a:uFillTx/>
                <a:latin typeface="Calibri"/>
                <a:ea typeface="+mn-ea"/>
                <a:cs typeface="+mn-cs"/>
              </a:rPr>
              <a:t>180</a:t>
            </a:r>
            <a:r>
              <a:rPr kumimoji="0" lang="en-US" sz="2800" b="0" i="0" u="none" strike="noStrike" kern="1200" cap="none" spc="0" normalizeH="0" baseline="0" noProof="0" dirty="0">
                <a:ln>
                  <a:noFill/>
                </a:ln>
                <a:solidFill>
                  <a:srgbClr val="366092"/>
                </a:solidFill>
                <a:effectLst/>
                <a:uLnTx/>
                <a:uFillTx/>
                <a:latin typeface="Calibri"/>
                <a:ea typeface="+mn-ea"/>
                <a:cs typeface="+mn-cs"/>
              </a:rPr>
              <a:t> is </a:t>
            </a:r>
            <a:r>
              <a:rPr kumimoji="0" lang="en-US" sz="2800" b="0" i="0" u="none" strike="noStrike" kern="1200" cap="none" spc="0" normalizeH="0" baseline="0" noProof="0" dirty="0">
                <a:ln>
                  <a:noFill/>
                </a:ln>
                <a:solidFill>
                  <a:srgbClr val="0000FF"/>
                </a:solidFill>
                <a:effectLst/>
                <a:uLnTx/>
                <a:uFillTx/>
                <a:latin typeface="Calibri"/>
                <a:ea typeface="+mn-ea"/>
                <a:cs typeface="+mn-cs"/>
              </a:rPr>
              <a:t>45</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p>
        </p:txBody>
      </p:sp>
      <p:graphicFrame>
        <p:nvGraphicFramePr>
          <p:cNvPr id="12" name="Object 3"/>
          <p:cNvGraphicFramePr>
            <a:graphicFrameLocks noChangeAspect="1"/>
          </p:cNvGraphicFramePr>
          <p:nvPr>
            <p:extLst>
              <p:ext uri="{D42A27DB-BD31-4B8C-83A1-F6EECF244321}">
                <p14:modId xmlns:p14="http://schemas.microsoft.com/office/powerpoint/2010/main" val="1468279884"/>
              </p:ext>
            </p:extLst>
          </p:nvPr>
        </p:nvGraphicFramePr>
        <p:xfrm>
          <a:off x="1471295" y="2945355"/>
          <a:ext cx="3238500" cy="292100"/>
        </p:xfrm>
        <a:graphic>
          <a:graphicData uri="http://schemas.openxmlformats.org/presentationml/2006/ole">
            <mc:AlternateContent xmlns:mc="http://schemas.openxmlformats.org/markup-compatibility/2006">
              <mc:Choice xmlns:v="urn:schemas-microsoft-com:vml" Requires="v">
                <p:oleObj name="Equation" r:id="rId2" imgW="3238200" imgH="291960" progId="Equation.DSMT4">
                  <p:embed/>
                </p:oleObj>
              </mc:Choice>
              <mc:Fallback>
                <p:oleObj name="Equation" r:id="rId2" imgW="3238200" imgH="291960" progId="Equation.DSMT4">
                  <p:embed/>
                  <p:pic>
                    <p:nvPicPr>
                      <p:cNvPr id="12"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95" y="2945355"/>
                        <a:ext cx="323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0"/>
          <p:cNvGraphicFramePr>
            <a:graphicFrameLocks noChangeAspect="1"/>
          </p:cNvGraphicFramePr>
          <p:nvPr>
            <p:extLst>
              <p:ext uri="{D42A27DB-BD31-4B8C-83A1-F6EECF244321}">
                <p14:modId xmlns:p14="http://schemas.microsoft.com/office/powerpoint/2010/main" val="2273852066"/>
              </p:ext>
            </p:extLst>
          </p:nvPr>
        </p:nvGraphicFramePr>
        <p:xfrm>
          <a:off x="2440940" y="3776251"/>
          <a:ext cx="2146300" cy="838200"/>
        </p:xfrm>
        <a:graphic>
          <a:graphicData uri="http://schemas.openxmlformats.org/presentationml/2006/ole">
            <mc:AlternateContent xmlns:mc="http://schemas.openxmlformats.org/markup-compatibility/2006">
              <mc:Choice xmlns:v="urn:schemas-microsoft-com:vml" Requires="v">
                <p:oleObj name="Equation" r:id="rId4" imgW="2145960" imgH="838080" progId="Equation.DSMT4">
                  <p:embed/>
                </p:oleObj>
              </mc:Choice>
              <mc:Fallback>
                <p:oleObj name="Equation" r:id="rId4" imgW="2145960" imgH="838080" progId="Equation.DSMT4">
                  <p:embed/>
                  <p:pic>
                    <p:nvPicPr>
                      <p:cNvPr id="15"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0940" y="3776251"/>
                        <a:ext cx="214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12"/>
          <p:cNvGraphicFramePr>
            <a:graphicFrameLocks noChangeAspect="1"/>
          </p:cNvGraphicFramePr>
          <p:nvPr>
            <p:extLst>
              <p:ext uri="{D42A27DB-BD31-4B8C-83A1-F6EECF244321}">
                <p14:modId xmlns:p14="http://schemas.microsoft.com/office/powerpoint/2010/main" val="97627790"/>
              </p:ext>
            </p:extLst>
          </p:nvPr>
        </p:nvGraphicFramePr>
        <p:xfrm>
          <a:off x="3232150" y="4717543"/>
          <a:ext cx="1346200" cy="381000"/>
        </p:xfrm>
        <a:graphic>
          <a:graphicData uri="http://schemas.openxmlformats.org/presentationml/2006/ole">
            <mc:AlternateContent xmlns:mc="http://schemas.openxmlformats.org/markup-compatibility/2006">
              <mc:Choice xmlns:v="urn:schemas-microsoft-com:vml" Requires="v">
                <p:oleObj name="Equation" r:id="rId6" imgW="1346040" imgH="380880" progId="Equation.DSMT4">
                  <p:embed/>
                </p:oleObj>
              </mc:Choice>
              <mc:Fallback>
                <p:oleObj name="Equation" r:id="rId6" imgW="1346040" imgH="380880" progId="Equation.DSMT4">
                  <p:embed/>
                  <p:pic>
                    <p:nvPicPr>
                      <p:cNvPr id="16"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2150" y="4717543"/>
                        <a:ext cx="1346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3756719364"/>
              </p:ext>
            </p:extLst>
          </p:nvPr>
        </p:nvGraphicFramePr>
        <p:xfrm>
          <a:off x="1407795" y="3397664"/>
          <a:ext cx="3365500" cy="292100"/>
        </p:xfrm>
        <a:graphic>
          <a:graphicData uri="http://schemas.openxmlformats.org/presentationml/2006/ole">
            <mc:AlternateContent xmlns:mc="http://schemas.openxmlformats.org/markup-compatibility/2006">
              <mc:Choice xmlns:v="urn:schemas-microsoft-com:vml" Requires="v">
                <p:oleObj name="Equation" r:id="rId8" imgW="3365280" imgH="291960" progId="Equation.DSMT4">
                  <p:embed/>
                </p:oleObj>
              </mc:Choice>
              <mc:Fallback>
                <p:oleObj name="Equation" r:id="rId8" imgW="3365280" imgH="291960" progId="Equation.DSMT4">
                  <p:embed/>
                  <p:pic>
                    <p:nvPicPr>
                      <p:cNvPr id="4104"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07795" y="3397664"/>
                        <a:ext cx="336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1560976875"/>
              </p:ext>
            </p:extLst>
          </p:nvPr>
        </p:nvGraphicFramePr>
        <p:xfrm>
          <a:off x="5039614" y="4055651"/>
          <a:ext cx="3568700" cy="279400"/>
        </p:xfrm>
        <a:graphic>
          <a:graphicData uri="http://schemas.openxmlformats.org/presentationml/2006/ole">
            <mc:AlternateContent xmlns:mc="http://schemas.openxmlformats.org/markup-compatibility/2006">
              <mc:Choice xmlns:v="urn:schemas-microsoft-com:vml" Requires="v">
                <p:oleObj name="Equation" r:id="rId10" imgW="3568680" imgH="279360" progId="Equation.DSMT4">
                  <p:embed/>
                </p:oleObj>
              </mc:Choice>
              <mc:Fallback>
                <p:oleObj name="Equation" r:id="rId10" imgW="3568680" imgH="279360" progId="Equation.DSMT4">
                  <p:embed/>
                  <p:pic>
                    <p:nvPicPr>
                      <p:cNvPr id="4105" name="Object 9"/>
                      <p:cNvPicPr>
                        <a:picLocks noChangeAspect="1" noChangeArrowheads="1"/>
                      </p:cNvPicPr>
                      <p:nvPr/>
                    </p:nvPicPr>
                    <p:blipFill>
                      <a:blip r:embed="rId11"/>
                      <a:srcRect/>
                      <a:stretch>
                        <a:fillRect/>
                      </a:stretch>
                    </p:blipFill>
                    <p:spPr bwMode="auto">
                      <a:xfrm>
                        <a:off x="5039614" y="4055651"/>
                        <a:ext cx="3568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4028744810"/>
              </p:ext>
            </p:extLst>
          </p:nvPr>
        </p:nvGraphicFramePr>
        <p:xfrm>
          <a:off x="5057902" y="5157940"/>
          <a:ext cx="3619500" cy="279400"/>
        </p:xfrm>
        <a:graphic>
          <a:graphicData uri="http://schemas.openxmlformats.org/presentationml/2006/ole">
            <mc:AlternateContent xmlns:mc="http://schemas.openxmlformats.org/markup-compatibility/2006">
              <mc:Choice xmlns:v="urn:schemas-microsoft-com:vml" Requires="v">
                <p:oleObj name="Equation" r:id="rId12" imgW="3619440" imgH="279360" progId="Equation.DSMT4">
                  <p:embed/>
                </p:oleObj>
              </mc:Choice>
              <mc:Fallback>
                <p:oleObj name="Equation" r:id="rId12" imgW="3619440" imgH="279360" progId="Equation.DSMT4">
                  <p:embed/>
                  <p:pic>
                    <p:nvPicPr>
                      <p:cNvPr id="4106"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57902" y="5157940"/>
                        <a:ext cx="361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3232150" y="5157058"/>
          <a:ext cx="1333500" cy="393700"/>
        </p:xfrm>
        <a:graphic>
          <a:graphicData uri="http://schemas.openxmlformats.org/presentationml/2006/ole">
            <mc:AlternateContent xmlns:mc="http://schemas.openxmlformats.org/markup-compatibility/2006">
              <mc:Choice xmlns:v="urn:schemas-microsoft-com:vml" Requires="v">
                <p:oleObj name="Equation" r:id="rId14" imgW="1333440" imgH="393480" progId="Equation.DSMT4">
                  <p:embed/>
                </p:oleObj>
              </mc:Choice>
              <mc:Fallback>
                <p:oleObj name="Equation" r:id="rId14" imgW="1333440" imgH="393480" progId="Equation.DSMT4">
                  <p:embed/>
                  <p:pic>
                    <p:nvPicPr>
                      <p:cNvPr id="4107"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32150" y="5157058"/>
                        <a:ext cx="1333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1BD21834-5928-B4BC-127E-F3931FA5DEBA}"/>
              </a:ext>
            </a:extLst>
          </p:cNvPr>
          <p:cNvSpPr txBox="1"/>
          <p:nvPr/>
        </p:nvSpPr>
        <p:spPr>
          <a:xfrm>
            <a:off x="485775" y="1534547"/>
            <a:ext cx="8159750" cy="1384995"/>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 </a:t>
            </a:r>
            <a:r>
              <a:rPr kumimoji="0" lang="en-US" sz="2800" b="0" i="0" u="none" strike="noStrike" kern="1200" cap="none" spc="0" normalizeH="0" baseline="0" noProof="0" dirty="0">
                <a:ln>
                  <a:noFill/>
                </a:ln>
                <a:solidFill>
                  <a:srgbClr val="366092"/>
                </a:solidFill>
                <a:effectLst/>
                <a:uLnTx/>
                <a:uFillTx/>
                <a:latin typeface="Calibri"/>
                <a:ea typeface="+mn-ea"/>
                <a:cs typeface="+mn-cs"/>
              </a:rPr>
              <a:t>The base is </a:t>
            </a:r>
            <a:r>
              <a:rPr kumimoji="0" lang="en-US" sz="2800" b="0" i="0" u="none" strike="noStrike" kern="1200" cap="none" spc="0" normalizeH="0" baseline="0" noProof="0" dirty="0">
                <a:ln>
                  <a:noFill/>
                </a:ln>
                <a:solidFill>
                  <a:srgbClr val="0000FF"/>
                </a:solidFill>
                <a:effectLst/>
                <a:uLnTx/>
                <a:uFillTx/>
                <a:latin typeface="Calibri"/>
                <a:ea typeface="+mn-ea"/>
                <a:cs typeface="+mn-cs"/>
              </a:rPr>
              <a:t>180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the amount is </a:t>
            </a:r>
            <a:r>
              <a:rPr kumimoji="0" lang="en-US" sz="2800" b="0" i="0" u="none" strike="noStrike" kern="1200" cap="none" spc="0" normalizeH="0" baseline="0" noProof="0" dirty="0">
                <a:ln>
                  <a:noFill/>
                </a:ln>
                <a:solidFill>
                  <a:srgbClr val="0000FF"/>
                </a:solidFill>
                <a:effectLst/>
                <a:uLnTx/>
                <a:uFillTx/>
                <a:latin typeface="Calibri"/>
                <a:ea typeface="+mn-ea"/>
                <a:cs typeface="+mn-cs"/>
              </a:rPr>
              <a:t>45</a:t>
            </a:r>
            <a:r>
              <a:rPr kumimoji="0" lang="en-US" sz="2800" b="0" i="0" u="none" strike="noStrike" kern="1200" cap="none" spc="0" normalizeH="0" baseline="0" noProof="0" dirty="0">
                <a:ln>
                  <a:noFill/>
                </a:ln>
                <a:solidFill>
                  <a:srgbClr val="366092"/>
                </a:solidFill>
                <a:effectLst/>
                <a:uLnTx/>
                <a:uFillTx/>
                <a:latin typeface="Calibri"/>
                <a:ea typeface="+mn-ea"/>
                <a:cs typeface="+mn-cs"/>
              </a:rPr>
              <a:t>. We are asked to find the rate. Here, </a:t>
            </a:r>
            <a:r>
              <a:rPr kumimoji="0" lang="en-US" sz="2800" b="0" i="1" u="none" strike="noStrike" kern="1200" cap="none" spc="0" normalizeH="0" baseline="0" noProof="0" dirty="0">
                <a:ln>
                  <a:noFill/>
                </a:ln>
                <a:solidFill>
                  <a:srgbClr val="366092"/>
                </a:solidFill>
                <a:effectLst/>
                <a:uLnTx/>
                <a:uFillTx/>
                <a:latin typeface="Calibri"/>
                <a:ea typeface="+mn-ea"/>
                <a:cs typeface="+mn-cs"/>
              </a:rPr>
              <a:t>B</a:t>
            </a:r>
            <a:r>
              <a:rPr kumimoji="0" lang="en-US" sz="2800" b="0" i="0" u="none" strike="noStrike" kern="1200" cap="none" spc="0" normalizeH="0" baseline="0" noProof="0" dirty="0">
                <a:ln>
                  <a:noFill/>
                </a:ln>
                <a:solidFill>
                  <a:srgbClr val="366092"/>
                </a:solidFill>
                <a:effectLst/>
                <a:uLnTx/>
                <a:uFillTx/>
                <a:latin typeface="Calibri"/>
                <a:ea typeface="+mn-ea"/>
                <a:cs typeface="+mn-cs"/>
              </a:rPr>
              <a:t> = 180, </a:t>
            </a:r>
            <a:r>
              <a:rPr kumimoji="0" lang="en-US" sz="2800" b="0" i="1"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 45, and </a:t>
            </a:r>
            <a:r>
              <a:rPr kumimoji="0" lang="en-US" sz="2800" b="0" i="1" u="none" strike="noStrike" kern="1200" cap="none" spc="0" normalizeH="0" baseline="0" noProof="0" dirty="0">
                <a:ln>
                  <a:noFill/>
                </a:ln>
                <a:solidFill>
                  <a:srgbClr val="366092"/>
                </a:solidFill>
                <a:effectLst/>
                <a:uLnTx/>
                <a:uFillTx/>
                <a:latin typeface="Calibri"/>
                <a:ea typeface="+mn-ea"/>
                <a:cs typeface="+mn-cs"/>
              </a:rPr>
              <a:t>R</a:t>
            </a:r>
            <a:r>
              <a:rPr kumimoji="0" lang="en-US" sz="2800" b="0" i="0" u="none" strike="noStrike" kern="1200" cap="none" spc="0" normalizeH="0" baseline="0" noProof="0" dirty="0">
                <a:ln>
                  <a:noFill/>
                </a:ln>
                <a:solidFill>
                  <a:srgbClr val="366092"/>
                </a:solidFill>
                <a:effectLst/>
                <a:uLnTx/>
                <a:uFillTx/>
                <a:latin typeface="Calibri"/>
                <a:ea typeface="+mn-ea"/>
                <a:cs typeface="+mn-cs"/>
              </a:rPr>
              <a:t> is unknown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0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943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43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t>Procedure: Basic Steps for Solving Word Problems</a:t>
            </a:r>
            <a:endParaRPr lang="en-US" dirty="0">
              <a:solidFill>
                <a:schemeClr val="tx1"/>
              </a:solidFill>
            </a:endParaRPr>
          </a:p>
        </p:txBody>
      </p:sp>
      <p:sp>
        <p:nvSpPr>
          <p:cNvPr id="4" name="Content Placeholder 9"/>
          <p:cNvSpPr>
            <a:spLocks noGrp="1"/>
          </p:cNvSpPr>
          <p:nvPr>
            <p:ph idx="1"/>
          </p:nvPr>
        </p:nvSpPr>
        <p:spPr>
          <a:xfrm>
            <a:off x="457200" y="1280160"/>
            <a:ext cx="8229600" cy="2289858"/>
          </a:xfrm>
          <a:solidFill>
            <a:srgbClr val="FFFFCC"/>
          </a:solidFill>
          <a:ln w="28575">
            <a:solidFill>
              <a:srgbClr val="000000"/>
            </a:solidFill>
          </a:ln>
        </p:spPr>
        <p:txBody>
          <a:bodyPr>
            <a:spAutoFit/>
          </a:bodyPr>
          <a:lstStyle/>
          <a:p>
            <a:pPr marL="514350" indent="-514350">
              <a:lnSpc>
                <a:spcPct val="90000"/>
              </a:lnSpc>
              <a:buFont typeface="+mj-lt"/>
              <a:buAutoNum type="arabicPeriod"/>
              <a:tabLst>
                <a:tab pos="520700" algn="l"/>
                <a:tab pos="977900" algn="l"/>
              </a:tabLst>
            </a:pPr>
            <a:r>
              <a:rPr lang="en-US" dirty="0">
                <a:solidFill>
                  <a:srgbClr val="000000"/>
                </a:solidFill>
              </a:rPr>
              <a:t>Understand the problem. For example,</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Read the problem.</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Understand all the words.</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If it helps, restate the problem in your own 	words.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marL="514350" indent="-514350">
              <a:buFont typeface="+mj-lt"/>
              <a:buAutoNum type="arabicPeriod" startAt="2"/>
              <a:tabLst>
                <a:tab pos="520700" algn="l"/>
                <a:tab pos="977900" algn="l"/>
              </a:tabLst>
            </a:pPr>
            <a:r>
              <a:rPr lang="en-US" dirty="0">
                <a:solidFill>
                  <a:srgbClr val="000000"/>
                </a:solidFill>
              </a:rPr>
              <a:t>Devise a plan. For example, use one or all of the 	following.</a:t>
            </a:r>
          </a:p>
          <a:p>
            <a:pPr marL="461963">
              <a:buFont typeface="+mj-lt"/>
              <a:buAutoNum type="alphaLcPeriod"/>
            </a:pPr>
            <a:r>
              <a:rPr lang="en-US" dirty="0">
                <a:solidFill>
                  <a:srgbClr val="000000"/>
                </a:solidFill>
              </a:rPr>
              <a:t>	Guess, estimate, or make a list of possibilities.</a:t>
            </a:r>
          </a:p>
          <a:p>
            <a:pPr marL="461963">
              <a:buFont typeface="+mj-lt"/>
              <a:buAutoNum type="alphaLcPeriod"/>
            </a:pPr>
            <a:r>
              <a:rPr lang="en-US" dirty="0">
                <a:solidFill>
                  <a:srgbClr val="000000"/>
                </a:solidFill>
              </a:rPr>
              <a:t>	Draw a picture or diagram.</a:t>
            </a:r>
          </a:p>
          <a:p>
            <a:pPr marL="461963">
              <a:buFont typeface="+mj-lt"/>
              <a:buAutoNum type="alphaLcPeriod"/>
            </a:pPr>
            <a:r>
              <a:rPr lang="en-US" dirty="0">
                <a:solidFill>
                  <a:srgbClr val="000000"/>
                </a:solidFill>
              </a:rPr>
              <a:t>	Use a variable and form an equation.</a:t>
            </a:r>
          </a:p>
        </p:txBody>
      </p:sp>
      <p:sp>
        <p:nvSpPr>
          <p:cNvPr id="5" name="Rectangle 2">
            <a:extLst>
              <a:ext uri="{FF2B5EF4-FFF2-40B4-BE49-F238E27FC236}">
                <a16:creationId xmlns:a16="http://schemas.microsoft.com/office/drawing/2014/main" id="{9478E65B-B556-4B18-B2B1-0097831807F9}"/>
              </a:ext>
            </a:extLst>
          </p:cNvPr>
          <p:cNvSpPr>
            <a:spLocks noGrp="1"/>
          </p:cNvSpPr>
          <p:nvPr>
            <p:ph type="title"/>
          </p:nvPr>
        </p:nvSpPr>
        <p:spPr>
          <a:xfrm>
            <a:off x="457200" y="182563"/>
            <a:ext cx="8229600" cy="914400"/>
          </a:xfrm>
          <a:prstGeom prst="rect">
            <a:avLst/>
          </a:prstGeom>
        </p:spPr>
        <p:txBody>
          <a:bodyPr>
            <a:normAutofit/>
          </a:bodyPr>
          <a:lstStyle/>
          <a:p>
            <a:r>
              <a:rPr lang="en-US" dirty="0"/>
              <a:t>Procedure: Basic Steps for Solving Word Problems (cont.)</a:t>
            </a:r>
            <a:endParaRPr lang="en-US"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marL="514350" indent="-514350">
              <a:buFont typeface="+mj-lt"/>
              <a:buAutoNum type="arabicPeriod" startAt="3"/>
              <a:tabLst>
                <a:tab pos="520700" algn="l"/>
                <a:tab pos="1028700" algn="l"/>
              </a:tabLst>
            </a:pPr>
            <a:r>
              <a:rPr lang="en-US" dirty="0">
                <a:solidFill>
                  <a:srgbClr val="000000"/>
                </a:solidFill>
              </a:rPr>
              <a:t>Carry out the plan. For example,</a:t>
            </a:r>
          </a:p>
          <a:p>
            <a:pPr marL="458788" lvl="2" indent="3175">
              <a:buFont typeface="+mj-lt"/>
              <a:buAutoNum type="alphaLcPeriod"/>
            </a:pPr>
            <a:r>
              <a:rPr lang="en-US" sz="2800" dirty="0">
                <a:solidFill>
                  <a:srgbClr val="000000"/>
                </a:solidFill>
              </a:rPr>
              <a:t> 	Try all the possibilities you have listed. </a:t>
            </a:r>
          </a:p>
          <a:p>
            <a:pPr marL="458788" lvl="2" indent="3175">
              <a:buFont typeface="+mj-lt"/>
              <a:buAutoNum type="alphaLcPeriod"/>
            </a:pPr>
            <a:r>
              <a:rPr lang="en-US" sz="2800" dirty="0">
                <a:solidFill>
                  <a:srgbClr val="000000"/>
                </a:solidFill>
              </a:rPr>
              <a:t> 	Study your picture or diagram for insight into the 	solution.</a:t>
            </a:r>
          </a:p>
          <a:p>
            <a:pPr marL="458788" lvl="1" indent="3175">
              <a:buFont typeface="+mj-lt"/>
              <a:buAutoNum type="alphaLcPeriod" startAt="3"/>
            </a:pPr>
            <a:r>
              <a:rPr lang="en-US" dirty="0">
                <a:solidFill>
                  <a:srgbClr val="000000"/>
                </a:solidFill>
              </a:rPr>
              <a:t>  	Solve any equation that you may have set up.</a:t>
            </a:r>
          </a:p>
        </p:txBody>
      </p:sp>
      <p:sp>
        <p:nvSpPr>
          <p:cNvPr id="5" name="Rectangle 2">
            <a:extLst>
              <a:ext uri="{FF2B5EF4-FFF2-40B4-BE49-F238E27FC236}">
                <a16:creationId xmlns:a16="http://schemas.microsoft.com/office/drawing/2014/main" id="{E54EB0EC-8557-9998-4201-ED6808CFC4CB}"/>
              </a:ext>
            </a:extLst>
          </p:cNvPr>
          <p:cNvSpPr>
            <a:spLocks noGrp="1"/>
          </p:cNvSpPr>
          <p:nvPr>
            <p:ph type="title"/>
          </p:nvPr>
        </p:nvSpPr>
        <p:spPr>
          <a:xfrm>
            <a:off x="457200" y="182563"/>
            <a:ext cx="8229600" cy="914400"/>
          </a:xfrm>
          <a:prstGeom prst="rect">
            <a:avLst/>
          </a:prstGeom>
        </p:spPr>
        <p:txBody>
          <a:bodyPr>
            <a:normAutofit/>
          </a:bodyPr>
          <a:lstStyle/>
          <a:p>
            <a:r>
              <a:rPr lang="en-US" dirty="0"/>
              <a:t>Procedure: Basic Steps for Solving Word Problems (cont.)</a:t>
            </a:r>
            <a:endParaRPr lang="en-US"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marL="514350" indent="-514350">
              <a:buFont typeface="+mj-lt"/>
              <a:buAutoNum type="arabicPeriod" startAt="4"/>
              <a:tabLst>
                <a:tab pos="571500" algn="l"/>
                <a:tab pos="1028700" algn="l"/>
              </a:tabLst>
            </a:pPr>
            <a:r>
              <a:rPr lang="en-US" dirty="0">
                <a:solidFill>
                  <a:srgbClr val="000000"/>
                </a:solidFill>
              </a:rPr>
              <a:t>Look back over the results. For example,</a:t>
            </a:r>
          </a:p>
          <a:p>
            <a:pPr marL="458788" lvl="1" indent="3175">
              <a:buFont typeface="+mj-lt"/>
              <a:buAutoNum type="alphaLcPeriod"/>
            </a:pPr>
            <a:r>
              <a:rPr lang="en-US" dirty="0">
                <a:solidFill>
                  <a:srgbClr val="000000"/>
                </a:solidFill>
              </a:rPr>
              <a:t> 	Can you see an easier way to solve the problem?</a:t>
            </a:r>
          </a:p>
          <a:p>
            <a:pPr marL="458788" lvl="1" indent="3175">
              <a:buFont typeface="+mj-lt"/>
              <a:buAutoNum type="alphaLcPeriod"/>
            </a:pPr>
            <a:r>
              <a:rPr lang="en-US" dirty="0">
                <a:solidFill>
                  <a:srgbClr val="000000"/>
                </a:solidFill>
              </a:rPr>
              <a:t> 	Does your solution actually work? Does it make 	sense in terms of the wording of the problem? Is 	it reasonable?</a:t>
            </a:r>
          </a:p>
          <a:p>
            <a:pPr marL="458788" lvl="1" indent="3175">
              <a:buFont typeface="+mj-lt"/>
              <a:buAutoNum type="alphaLcPeriod"/>
            </a:pPr>
            <a:r>
              <a:rPr lang="en-US" dirty="0">
                <a:solidFill>
                  <a:srgbClr val="000000"/>
                </a:solidFill>
              </a:rPr>
              <a:t> 	If there is an equation, check your answer in the 	equation.</a:t>
            </a:r>
          </a:p>
        </p:txBody>
      </p:sp>
      <p:sp>
        <p:nvSpPr>
          <p:cNvPr id="5" name="Rectangle 2">
            <a:extLst>
              <a:ext uri="{FF2B5EF4-FFF2-40B4-BE49-F238E27FC236}">
                <a16:creationId xmlns:a16="http://schemas.microsoft.com/office/drawing/2014/main" id="{965A427C-AF7F-ACE9-4AF8-6F78A1B11E09}"/>
              </a:ext>
            </a:extLst>
          </p:cNvPr>
          <p:cNvSpPr>
            <a:spLocks noGrp="1"/>
          </p:cNvSpPr>
          <p:nvPr>
            <p:ph type="title"/>
          </p:nvPr>
        </p:nvSpPr>
        <p:spPr>
          <a:xfrm>
            <a:off x="457200" y="182563"/>
            <a:ext cx="8229600" cy="914400"/>
          </a:xfrm>
          <a:prstGeom prst="rect">
            <a:avLst/>
          </a:prstGeom>
        </p:spPr>
        <p:txBody>
          <a:bodyPr>
            <a:normAutofit/>
          </a:bodyPr>
          <a:lstStyle/>
          <a:p>
            <a:r>
              <a:rPr lang="en-US" dirty="0"/>
              <a:t>Procedure: Basic Steps for Solving Word Problems (cont.)</a:t>
            </a:r>
            <a:endParaRPr lang="en-US"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Definition: Terms Related to Discount</a:t>
            </a:r>
            <a:endParaRPr lang="en-US" sz="3200" dirty="0">
              <a:solidFill>
                <a:schemeClr val="tx1"/>
              </a:solidFill>
            </a:endParaRPr>
          </a:p>
        </p:txBody>
      </p:sp>
      <p:sp>
        <p:nvSpPr>
          <p:cNvPr id="4" name="Content Placeholder 9"/>
          <p:cNvSpPr>
            <a:spLocks noGrp="1"/>
          </p:cNvSpPr>
          <p:nvPr>
            <p:ph idx="1"/>
          </p:nvPr>
        </p:nvSpPr>
        <p:spPr>
          <a:xfrm>
            <a:off x="457200" y="1280160"/>
            <a:ext cx="8229600" cy="2773067"/>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pPr marL="15875" indent="-15875">
              <a:tabLst>
                <a:tab pos="571500" algn="l"/>
                <a:tab pos="1028700" algn="l"/>
              </a:tabLst>
            </a:pPr>
            <a:r>
              <a:rPr lang="en-US" b="1" dirty="0">
                <a:solidFill>
                  <a:srgbClr val="C00000"/>
                </a:solidFill>
              </a:rPr>
              <a:t>Discount:</a:t>
            </a:r>
            <a:r>
              <a:rPr lang="en-US" b="1" dirty="0">
                <a:solidFill>
                  <a:srgbClr val="000000"/>
                </a:solidFill>
              </a:rPr>
              <a:t> </a:t>
            </a:r>
            <a:r>
              <a:rPr lang="en-US" dirty="0">
                <a:solidFill>
                  <a:srgbClr val="000000"/>
                </a:solidFill>
              </a:rPr>
              <a:t>difference between the original price and the sale price</a:t>
            </a:r>
          </a:p>
          <a:p>
            <a:pPr marL="15875" indent="-15875">
              <a:tabLst>
                <a:tab pos="571500" algn="l"/>
                <a:tab pos="1028700" algn="l"/>
              </a:tabLst>
            </a:pPr>
            <a:endParaRPr lang="en-US" sz="600" dirty="0">
              <a:solidFill>
                <a:srgbClr val="000000"/>
              </a:solidFill>
            </a:endParaRPr>
          </a:p>
          <a:p>
            <a:pPr marL="15875" indent="-15875">
              <a:tabLst>
                <a:tab pos="571500" algn="l"/>
                <a:tab pos="1028700" algn="l"/>
              </a:tabLst>
            </a:pPr>
            <a:r>
              <a:rPr lang="en-US" b="1" dirty="0">
                <a:solidFill>
                  <a:srgbClr val="C00000"/>
                </a:solidFill>
              </a:rPr>
              <a:t>Sale price: </a:t>
            </a:r>
            <a:r>
              <a:rPr lang="en-US" dirty="0">
                <a:solidFill>
                  <a:srgbClr val="000000"/>
                </a:solidFill>
              </a:rPr>
              <a:t>original price minus the discount</a:t>
            </a:r>
          </a:p>
          <a:p>
            <a:pPr marL="15875" indent="-15875">
              <a:tabLst>
                <a:tab pos="571500" algn="l"/>
                <a:tab pos="1028700" algn="l"/>
              </a:tabLst>
            </a:pPr>
            <a:endParaRPr lang="en-US" sz="600" b="1" dirty="0">
              <a:solidFill>
                <a:srgbClr val="000000"/>
              </a:solidFill>
            </a:endParaRPr>
          </a:p>
          <a:p>
            <a:pPr marL="15875" indent="-15875">
              <a:tabLst>
                <a:tab pos="571500" algn="l"/>
                <a:tab pos="1028700" algn="l"/>
              </a:tabLst>
            </a:pPr>
            <a:r>
              <a:rPr lang="en-US" b="1" dirty="0">
                <a:solidFill>
                  <a:srgbClr val="C00000"/>
                </a:solidFill>
              </a:rPr>
              <a:t>Rate of discount: </a:t>
            </a:r>
            <a:r>
              <a:rPr lang="en-US" dirty="0">
                <a:solidFill>
                  <a:srgbClr val="000000"/>
                </a:solidFill>
              </a:rPr>
              <a:t>percent of original price to be discounted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A refrigerator that regularly sells for </a:t>
            </a:r>
            <a:r>
              <a:rPr lang="en-US" sz="2800" i="0" dirty="0">
                <a:solidFill>
                  <a:srgbClr val="0000FF"/>
                </a:solidFill>
              </a:rPr>
              <a:t>$1200 </a:t>
            </a:r>
            <a:r>
              <a:rPr lang="en-US" sz="2800" i="0" dirty="0">
                <a:solidFill>
                  <a:schemeClr val="tx1"/>
                </a:solidFill>
              </a:rPr>
              <a:t>is on sale at a </a:t>
            </a:r>
            <a:r>
              <a:rPr lang="en-US" sz="2800" i="0" dirty="0">
                <a:solidFill>
                  <a:srgbClr val="0000FF"/>
                </a:solidFill>
              </a:rPr>
              <a:t>20% </a:t>
            </a:r>
            <a:r>
              <a:rPr lang="en-US" sz="2800" i="0" dirty="0">
                <a:solidFill>
                  <a:schemeClr val="tx1"/>
                </a:solidFill>
              </a:rPr>
              <a:t>discount.</a:t>
            </a:r>
          </a:p>
          <a:p>
            <a:pPr marL="514350" indent="-514350" eaLnBrk="1" hangingPunct="1">
              <a:buFont typeface="Courier New" pitchFamily="49" charset="0"/>
              <a:buAutoNum type="alphaLcPeriod"/>
            </a:pPr>
            <a:r>
              <a:rPr lang="en-US" sz="2800" i="0" dirty="0">
                <a:solidFill>
                  <a:schemeClr val="tx1"/>
                </a:solidFill>
              </a:rPr>
              <a:t>What is the amount of the discount?</a:t>
            </a:r>
          </a:p>
          <a:p>
            <a:pPr marL="514350" indent="-514350">
              <a:buFont typeface="Courier New" pitchFamily="49" charset="0"/>
              <a:buAutoNum type="alphaLcPeriod"/>
            </a:pPr>
            <a:r>
              <a:rPr lang="en-US" dirty="0">
                <a:solidFill>
                  <a:schemeClr val="tx1"/>
                </a:solidFill>
              </a:rPr>
              <a:t>What is the sale price?</a:t>
            </a:r>
          </a:p>
          <a:p>
            <a:pPr marL="0" indent="0" eaLnBrk="1" hangingPunct="1">
              <a:buFont typeface="Courier New" pitchFamily="49" charset="0"/>
              <a:buNone/>
            </a:pPr>
            <a:r>
              <a:rPr lang="en-US" sz="2800" b="1" i="0" dirty="0">
                <a:solidFill>
                  <a:schemeClr val="tx1"/>
                </a:solidFill>
              </a:rPr>
              <a:t>Solution</a:t>
            </a:r>
          </a:p>
          <a:p>
            <a:pPr marL="514350" indent="-514350" eaLnBrk="1" hangingPunct="1">
              <a:spcBef>
                <a:spcPct val="50000"/>
              </a:spcBef>
              <a:buFont typeface="+mj-lt"/>
              <a:buAutoNum type="alphaLcPeriod"/>
            </a:pPr>
            <a:r>
              <a:rPr lang="en-US" sz="2800" i="0" dirty="0">
                <a:solidFill>
                  <a:schemeClr val="tx1"/>
                </a:solidFill>
              </a:rPr>
              <a:t>To find the discount, we find </a:t>
            </a:r>
            <a:r>
              <a:rPr lang="en-US" sz="2800" i="0" dirty="0">
                <a:solidFill>
                  <a:srgbClr val="0000FF"/>
                </a:solidFill>
              </a:rPr>
              <a:t>20% </a:t>
            </a:r>
            <a:r>
              <a:rPr lang="en-US" sz="2800" i="0" dirty="0">
                <a:solidFill>
                  <a:schemeClr val="tx1"/>
                </a:solidFill>
              </a:rPr>
              <a:t>of </a:t>
            </a:r>
            <a:r>
              <a:rPr lang="en-US" sz="2800" i="0" dirty="0">
                <a:solidFill>
                  <a:srgbClr val="0000FF"/>
                </a:solidFill>
              </a:rPr>
              <a:t>$1200</a:t>
            </a:r>
            <a:r>
              <a:rPr lang="en-US" sz="2800" i="0" dirty="0">
                <a:solidFill>
                  <a:schemeClr val="tx1"/>
                </a:solidFill>
              </a:rPr>
              <a:t>.</a:t>
            </a:r>
          </a:p>
          <a:p>
            <a:pPr marL="0" indent="0" algn="ctr" eaLnBrk="1" hangingPunct="1">
              <a:spcBef>
                <a:spcPct val="50000"/>
              </a:spcBef>
              <a:buFont typeface="Courier New" pitchFamily="49" charset="0"/>
              <a:buNone/>
            </a:pPr>
            <a:r>
              <a:rPr lang="en-US" sz="2800" i="0" dirty="0">
                <a:solidFill>
                  <a:srgbClr val="0000FF"/>
                </a:solidFill>
              </a:rPr>
              <a:t>20% </a:t>
            </a:r>
            <a:r>
              <a:rPr lang="en-US" sz="2800" i="0" dirty="0">
                <a:solidFill>
                  <a:schemeClr val="tx1"/>
                </a:solidFill>
              </a:rPr>
              <a:t>of </a:t>
            </a:r>
            <a:r>
              <a:rPr lang="en-US" sz="2800" i="0" dirty="0">
                <a:solidFill>
                  <a:srgbClr val="0000FF"/>
                </a:solidFill>
              </a:rPr>
              <a:t>$1200 </a:t>
            </a:r>
            <a:r>
              <a:rPr lang="en-US" sz="2800" i="0" dirty="0">
                <a:solidFill>
                  <a:schemeClr val="tx1"/>
                </a:solidFill>
              </a:rPr>
              <a:t>is _____.</a:t>
            </a:r>
          </a:p>
        </p:txBody>
      </p:sp>
      <p:sp>
        <p:nvSpPr>
          <p:cNvPr id="3" name="Title 2">
            <a:extLst>
              <a:ext uri="{FF2B5EF4-FFF2-40B4-BE49-F238E27FC236}">
                <a16:creationId xmlns:a16="http://schemas.microsoft.com/office/drawing/2014/main" id="{7ECFCED8-733E-CD4F-7CDD-B2485C5EF494}"/>
              </a:ext>
            </a:extLst>
          </p:cNvPr>
          <p:cNvSpPr>
            <a:spLocks noGrp="1"/>
          </p:cNvSpPr>
          <p:nvPr>
            <p:ph type="title"/>
          </p:nvPr>
        </p:nvSpPr>
        <p:spPr/>
        <p:txBody>
          <a:bodyPr/>
          <a:lstStyle/>
          <a:p>
            <a:r>
              <a:rPr lang="en-US" dirty="0">
                <a:solidFill>
                  <a:schemeClr val="accent1"/>
                </a:solidFill>
              </a:rPr>
              <a:t>Example 2: Application: Solving Discount Problems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571500" y="3429000"/>
            <a:ext cx="8229600" cy="523220"/>
          </a:xfrm>
        </p:spPr>
        <p:txBody>
          <a:bodyPr>
            <a:spAutoFit/>
          </a:bodyPr>
          <a:lstStyle/>
          <a:p>
            <a:r>
              <a:rPr lang="en-US" dirty="0"/>
              <a:t>The discount is </a:t>
            </a:r>
            <a:r>
              <a:rPr lang="en-US" dirty="0">
                <a:solidFill>
                  <a:srgbClr val="FF0000"/>
                </a:solidFill>
              </a:rPr>
              <a:t>$240</a:t>
            </a:r>
            <a:r>
              <a:rPr lang="en-US" dirty="0"/>
              <a:t>.</a:t>
            </a:r>
          </a:p>
        </p:txBody>
      </p:sp>
      <p:graphicFrame>
        <p:nvGraphicFramePr>
          <p:cNvPr id="1033" name="Object 9"/>
          <p:cNvGraphicFramePr>
            <a:graphicFrameLocks noChangeAspect="1"/>
          </p:cNvGraphicFramePr>
          <p:nvPr>
            <p:extLst>
              <p:ext uri="{D42A27DB-BD31-4B8C-83A1-F6EECF244321}">
                <p14:modId xmlns:p14="http://schemas.microsoft.com/office/powerpoint/2010/main" val="3191842951"/>
              </p:ext>
            </p:extLst>
          </p:nvPr>
        </p:nvGraphicFramePr>
        <p:xfrm>
          <a:off x="3602182" y="1727200"/>
          <a:ext cx="1117600" cy="279400"/>
        </p:xfrm>
        <a:graphic>
          <a:graphicData uri="http://schemas.openxmlformats.org/presentationml/2006/ole">
            <mc:AlternateContent xmlns:mc="http://schemas.openxmlformats.org/markup-compatibility/2006">
              <mc:Choice xmlns:v="urn:schemas-microsoft-com:vml" Requires="v">
                <p:oleObj name="Equation" r:id="rId2" imgW="1117440" imgH="279360" progId="Equation.DSMT4">
                  <p:embed/>
                </p:oleObj>
              </mc:Choice>
              <mc:Fallback>
                <p:oleObj name="Equation" r:id="rId2" imgW="1117440" imgH="27936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2182" y="1727200"/>
                        <a:ext cx="11176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extLst>
              <p:ext uri="{D42A27DB-BD31-4B8C-83A1-F6EECF244321}">
                <p14:modId xmlns:p14="http://schemas.microsoft.com/office/powerpoint/2010/main" val="2558996363"/>
              </p:ext>
            </p:extLst>
          </p:nvPr>
        </p:nvGraphicFramePr>
        <p:xfrm>
          <a:off x="3587750" y="2298700"/>
          <a:ext cx="2057400" cy="292100"/>
        </p:xfrm>
        <a:graphic>
          <a:graphicData uri="http://schemas.openxmlformats.org/presentationml/2006/ole">
            <mc:AlternateContent xmlns:mc="http://schemas.openxmlformats.org/markup-compatibility/2006">
              <mc:Choice xmlns:v="urn:schemas-microsoft-com:vml" Requires="v">
                <p:oleObj name="Equation" r:id="rId4" imgW="2057400" imgH="291960" progId="Equation.DSMT4">
                  <p:embed/>
                </p:oleObj>
              </mc:Choice>
              <mc:Fallback>
                <p:oleObj name="Equation" r:id="rId4" imgW="2057400" imgH="291960" progId="Equation.DSMT4">
                  <p:embed/>
                  <p:pic>
                    <p:nvPicPr>
                      <p:cNvPr id="0" name="Picture 3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7750" y="2298700"/>
                        <a:ext cx="2057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extLst>
              <p:ext uri="{D42A27DB-BD31-4B8C-83A1-F6EECF244321}">
                <p14:modId xmlns:p14="http://schemas.microsoft.com/office/powerpoint/2010/main" val="734368286"/>
              </p:ext>
            </p:extLst>
          </p:nvPr>
        </p:nvGraphicFramePr>
        <p:xfrm>
          <a:off x="3581400" y="2895600"/>
          <a:ext cx="1104900" cy="292100"/>
        </p:xfrm>
        <a:graphic>
          <a:graphicData uri="http://schemas.openxmlformats.org/presentationml/2006/ole">
            <mc:AlternateContent xmlns:mc="http://schemas.openxmlformats.org/markup-compatibility/2006">
              <mc:Choice xmlns:v="urn:schemas-microsoft-com:vml" Requires="v">
                <p:oleObj name="Equation" r:id="rId6" imgW="1104840" imgH="291960" progId="Equation.DSMT4">
                  <p:embed/>
                </p:oleObj>
              </mc:Choice>
              <mc:Fallback>
                <p:oleObj name="Equation" r:id="rId6" imgW="1104840" imgH="291960" progId="Equation.DSMT4">
                  <p:embed/>
                  <p:pic>
                    <p:nvPicPr>
                      <p:cNvPr id="0" name="Picture 3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2895600"/>
                        <a:ext cx="1104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0B404CCF-7AC0-2747-1E73-1AD4AFE7F750}"/>
              </a:ext>
            </a:extLst>
          </p:cNvPr>
          <p:cNvSpPr>
            <a:spLocks noGrp="1"/>
          </p:cNvSpPr>
          <p:nvPr>
            <p:ph type="title"/>
          </p:nvPr>
        </p:nvSpPr>
        <p:spPr/>
        <p:txBody>
          <a:bodyPr/>
          <a:lstStyle/>
          <a:p>
            <a:r>
              <a:rPr lang="en-US" dirty="0">
                <a:solidFill>
                  <a:schemeClr val="accent1"/>
                </a:solidFill>
              </a:rPr>
              <a:t>Example 2: Application: Solving Discount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954107"/>
          </a:xfrm>
        </p:spPr>
        <p:txBody>
          <a:bodyPr>
            <a:spAutoFit/>
          </a:bodyPr>
          <a:lstStyle/>
          <a:p>
            <a:pPr marL="514350" indent="-514350">
              <a:spcBef>
                <a:spcPct val="50000"/>
              </a:spcBef>
              <a:buFont typeface="+mj-lt"/>
              <a:buAutoNum type="alphaLcPeriod" startAt="2"/>
            </a:pPr>
            <a:r>
              <a:rPr lang="en-US" dirty="0">
                <a:solidFill>
                  <a:schemeClr val="tx1"/>
                </a:solidFill>
              </a:rPr>
              <a:t>Find the sale price by subtracting the discount from the original price.</a:t>
            </a:r>
            <a:endParaRPr lang="en-US" dirty="0"/>
          </a:p>
        </p:txBody>
      </p:sp>
      <p:graphicFrame>
        <p:nvGraphicFramePr>
          <p:cNvPr id="32771" name="Object 3"/>
          <p:cNvGraphicFramePr>
            <a:graphicFrameLocks noChangeAspect="1"/>
          </p:cNvGraphicFramePr>
          <p:nvPr>
            <p:extLst>
              <p:ext uri="{D42A27DB-BD31-4B8C-83A1-F6EECF244321}">
                <p14:modId xmlns:p14="http://schemas.microsoft.com/office/powerpoint/2010/main" val="2701231136"/>
              </p:ext>
            </p:extLst>
          </p:nvPr>
        </p:nvGraphicFramePr>
        <p:xfrm>
          <a:off x="4800600" y="3491845"/>
          <a:ext cx="1028700" cy="279400"/>
        </p:xfrm>
        <a:graphic>
          <a:graphicData uri="http://schemas.openxmlformats.org/presentationml/2006/ole">
            <mc:AlternateContent xmlns:mc="http://schemas.openxmlformats.org/markup-compatibility/2006">
              <mc:Choice xmlns:v="urn:schemas-microsoft-com:vml" Requires="v">
                <p:oleObj name="Equation" r:id="rId2" imgW="1028520" imgH="279360" progId="Equation.DSMT4">
                  <p:embed/>
                </p:oleObj>
              </mc:Choice>
              <mc:Fallback>
                <p:oleObj name="Equation" r:id="rId2" imgW="1028520" imgH="27936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3491845"/>
                        <a:ext cx="1028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3575050" y="2438400"/>
          <a:ext cx="914400" cy="368300"/>
        </p:xfrm>
        <a:graphic>
          <a:graphicData uri="http://schemas.openxmlformats.org/presentationml/2006/ole">
            <mc:AlternateContent xmlns:mc="http://schemas.openxmlformats.org/markup-compatibility/2006">
              <mc:Choice xmlns:v="urn:schemas-microsoft-com:vml" Requires="v">
                <p:oleObj name="Equation" r:id="rId4" imgW="914400" imgH="368280" progId="Equation.DSMT4">
                  <p:embed/>
                </p:oleObj>
              </mc:Choice>
              <mc:Fallback>
                <p:oleObj name="Equation" r:id="rId4" imgW="914400" imgH="36828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5050" y="2438400"/>
                        <a:ext cx="9144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787900" y="2495550"/>
          <a:ext cx="1409700" cy="279400"/>
        </p:xfrm>
        <a:graphic>
          <a:graphicData uri="http://schemas.openxmlformats.org/presentationml/2006/ole">
            <mc:AlternateContent xmlns:mc="http://schemas.openxmlformats.org/markup-compatibility/2006">
              <mc:Choice xmlns:v="urn:schemas-microsoft-com:vml" Requires="v">
                <p:oleObj name="Equation" r:id="rId6" imgW="1409400" imgH="279360" progId="Equation.DSMT4">
                  <p:embed/>
                </p:oleObj>
              </mc:Choice>
              <mc:Fallback>
                <p:oleObj name="Equation" r:id="rId6" imgW="1409400" imgH="279360" progId="Equation.DSMT4">
                  <p:embed/>
                  <p:pic>
                    <p:nvPicPr>
                      <p:cNvPr id="0"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87900" y="249555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5" name="Object 7"/>
          <p:cNvGraphicFramePr>
            <a:graphicFrameLocks noChangeAspect="1"/>
          </p:cNvGraphicFramePr>
          <p:nvPr>
            <p:extLst>
              <p:ext uri="{D42A27DB-BD31-4B8C-83A1-F6EECF244321}">
                <p14:modId xmlns:p14="http://schemas.microsoft.com/office/powerpoint/2010/main" val="361117902"/>
              </p:ext>
            </p:extLst>
          </p:nvPr>
        </p:nvGraphicFramePr>
        <p:xfrm>
          <a:off x="4794250" y="2994025"/>
          <a:ext cx="939800" cy="228600"/>
        </p:xfrm>
        <a:graphic>
          <a:graphicData uri="http://schemas.openxmlformats.org/presentationml/2006/ole">
            <mc:AlternateContent xmlns:mc="http://schemas.openxmlformats.org/markup-compatibility/2006">
              <mc:Choice xmlns:v="urn:schemas-microsoft-com:vml" Requires="v">
                <p:oleObj name="Equation" r:id="rId8" imgW="939600" imgH="228600" progId="Equation.DSMT4">
                  <p:embed/>
                </p:oleObj>
              </mc:Choice>
              <mc:Fallback>
                <p:oleObj name="Equation" r:id="rId8" imgW="939600" imgH="228600" progId="Equation.DSMT4">
                  <p:embed/>
                  <p:pic>
                    <p:nvPicPr>
                      <p:cNvPr id="0" name="Picture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4250" y="2994025"/>
                        <a:ext cx="9398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1143000" y="4191000"/>
            <a:ext cx="3397084" cy="523220"/>
          </a:xfrm>
          <a:prstGeom prst="rect">
            <a:avLst/>
          </a:prstGeom>
        </p:spPr>
        <p:txBody>
          <a:bodyPr wrap="none">
            <a:spAutoFit/>
          </a:bodyPr>
          <a:lstStyle/>
          <a:p>
            <a:r>
              <a:rPr lang="en-US" sz="2800" dirty="0"/>
              <a:t>The sale price is </a:t>
            </a:r>
            <a:r>
              <a:rPr lang="en-US" sz="2800" dirty="0">
                <a:solidFill>
                  <a:srgbClr val="FF0000"/>
                </a:solidFill>
              </a:rPr>
              <a:t>$960</a:t>
            </a:r>
            <a:r>
              <a:rPr lang="en-US" sz="2800" dirty="0"/>
              <a:t>.</a:t>
            </a:r>
          </a:p>
        </p:txBody>
      </p:sp>
      <p:sp>
        <p:nvSpPr>
          <p:cNvPr id="5" name="Title 4">
            <a:extLst>
              <a:ext uri="{FF2B5EF4-FFF2-40B4-BE49-F238E27FC236}">
                <a16:creationId xmlns:a16="http://schemas.microsoft.com/office/drawing/2014/main" id="{D2A89886-9B65-01BA-C437-B0A0BE555B44}"/>
              </a:ext>
            </a:extLst>
          </p:cNvPr>
          <p:cNvSpPr>
            <a:spLocks noGrp="1"/>
          </p:cNvSpPr>
          <p:nvPr>
            <p:ph type="title"/>
          </p:nvPr>
        </p:nvSpPr>
        <p:spPr/>
        <p:txBody>
          <a:bodyPr/>
          <a:lstStyle/>
          <a:p>
            <a:r>
              <a:rPr lang="en-US" dirty="0">
                <a:solidFill>
                  <a:schemeClr val="accent1"/>
                </a:solidFill>
              </a:rPr>
              <a:t>Example 2: Application: Solving Discount Problems (cont.)</a:t>
            </a:r>
            <a:endParaRPr lang="en-IN" dirty="0"/>
          </a:p>
        </p:txBody>
      </p:sp>
      <p:sp>
        <p:nvSpPr>
          <p:cNvPr id="7" name="TextBox 6">
            <a:extLst>
              <a:ext uri="{FF2B5EF4-FFF2-40B4-BE49-F238E27FC236}">
                <a16:creationId xmlns:a16="http://schemas.microsoft.com/office/drawing/2014/main" id="{BF83A30B-DEAE-226B-B174-378F1D055C1C}"/>
              </a:ext>
            </a:extLst>
          </p:cNvPr>
          <p:cNvSpPr txBox="1"/>
          <p:nvPr/>
        </p:nvSpPr>
        <p:spPr>
          <a:xfrm>
            <a:off x="3742691" y="3400742"/>
            <a:ext cx="1022350" cy="523220"/>
          </a:xfrm>
          <a:prstGeom prst="rect">
            <a:avLst/>
          </a:prstGeom>
          <a:noFill/>
        </p:spPr>
        <p:txBody>
          <a:bodyPr wrap="square">
            <a:spAutoFit/>
          </a:bodyPr>
          <a:lstStyle/>
          <a:p>
            <a:r>
              <a:rPr lang="en-US" sz="2800" dirty="0">
                <a:solidFill>
                  <a:srgbClr val="FF0000"/>
                </a:solidFill>
              </a:rPr>
              <a:t>$960</a:t>
            </a:r>
            <a:endParaRPr lang="en-IN" sz="2800" dirty="0"/>
          </a:p>
        </p:txBody>
      </p:sp>
      <p:sp>
        <p:nvSpPr>
          <p:cNvPr id="2" name="Title 4">
            <a:extLst>
              <a:ext uri="{FF2B5EF4-FFF2-40B4-BE49-F238E27FC236}">
                <a16:creationId xmlns:a16="http://schemas.microsoft.com/office/drawing/2014/main" id="{47DB2DF7-2E39-049E-ACBD-91D67D7A14B3}"/>
              </a:ext>
            </a:extLst>
          </p:cNvPr>
          <p:cNvSpPr txBox="1">
            <a:spLocks/>
          </p:cNvSpPr>
          <p:nvPr/>
        </p:nvSpPr>
        <p:spPr>
          <a:xfrm>
            <a:off x="3143252" y="2826707"/>
            <a:ext cx="1558925"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700" dirty="0">
                <a:solidFill>
                  <a:schemeClr val="accent1"/>
                </a:solidFill>
              </a:rPr>
              <a:t>─</a:t>
            </a:r>
            <a:r>
              <a:rPr lang="en-US" sz="2700" i="0" dirty="0">
                <a:solidFill>
                  <a:schemeClr val="accent1"/>
                </a:solidFill>
                <a:latin typeface="+mj-lt"/>
              </a:rPr>
              <a:t>      240</a:t>
            </a:r>
            <a:endParaRPr lang="en-IN" sz="2700" i="1" dirty="0"/>
          </a:p>
        </p:txBody>
      </p:sp>
      <p:cxnSp>
        <p:nvCxnSpPr>
          <p:cNvPr id="6" name="Straight Connector 5">
            <a:extLst>
              <a:ext uri="{FF2B5EF4-FFF2-40B4-BE49-F238E27FC236}">
                <a16:creationId xmlns:a16="http://schemas.microsoft.com/office/drawing/2014/main" id="{28F99886-F86B-FAC0-8636-8B062DAEA020}"/>
              </a:ext>
            </a:extLst>
          </p:cNvPr>
          <p:cNvCxnSpPr/>
          <p:nvPr/>
        </p:nvCxnSpPr>
        <p:spPr>
          <a:xfrm>
            <a:off x="3146423" y="3349927"/>
            <a:ext cx="142557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7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77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Procedure: Changing Between Percents, Decimal Numbers, Fractions, and Mixed Numbers</a:t>
            </a:r>
            <a:endParaRPr lang="en-US" i="1" dirty="0">
              <a:solidFill>
                <a:schemeClr val="accent1"/>
              </a:solidFill>
            </a:endParaRPr>
          </a:p>
        </p:txBody>
      </p:sp>
      <p:sp>
        <p:nvSpPr>
          <p:cNvPr id="4" name="Rectangle 3"/>
          <p:cNvSpPr txBox="1">
            <a:spLocks/>
          </p:cNvSpPr>
          <p:nvPr/>
        </p:nvSpPr>
        <p:spPr>
          <a:xfrm>
            <a:off x="457200" y="1280160"/>
            <a:ext cx="8229600" cy="4278094"/>
          </a:xfrm>
          <a:prstGeom prst="rect">
            <a:avLst/>
          </a:prstGeom>
          <a:solidFill>
            <a:srgbClr val="FFFFCC"/>
          </a:solidFill>
          <a:ln w="28575">
            <a:solidFill>
              <a:srgbClr val="000000"/>
            </a:solidFill>
          </a:ln>
        </p:spPr>
        <p:txBody>
          <a:bodyPr>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lang="en-US" sz="2800" dirty="0">
              <a:solidFill>
                <a:srgbClr val="000000"/>
              </a:solidFill>
              <a:latin typeface="Calibri"/>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lang="en-US" sz="2800" dirty="0">
              <a:solidFill>
                <a:srgbClr val="000000"/>
              </a:solidFill>
              <a:latin typeface="Calibri"/>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lang="en-US" sz="2800" dirty="0">
              <a:solidFill>
                <a:srgbClr val="000000"/>
              </a:solidFill>
              <a:latin typeface="Calibri"/>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Calibri"/>
              <a:ea typeface="+mn-ea"/>
              <a:cs typeface="+mn-cs"/>
            </a:endParaRP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1F90416E-D855-6B36-D06E-941D533E16B2}"/>
                  </a:ext>
                </a:extLst>
              </p:cNvPr>
              <p:cNvGraphicFramePr>
                <a:graphicFrameLocks noGrp="1"/>
              </p:cNvGraphicFramePr>
              <p:nvPr>
                <p:extLst>
                  <p:ext uri="{D42A27DB-BD31-4B8C-83A1-F6EECF244321}">
                    <p14:modId xmlns:p14="http://schemas.microsoft.com/office/powerpoint/2010/main" val="3196126127"/>
                  </p:ext>
                </p:extLst>
              </p:nvPr>
            </p:nvGraphicFramePr>
            <p:xfrm>
              <a:off x="609600" y="1397000"/>
              <a:ext cx="7924800" cy="3815080"/>
            </p:xfrm>
            <a:graphic>
              <a:graphicData uri="http://schemas.openxmlformats.org/drawingml/2006/table">
                <a:tbl>
                  <a:tblPr firstRow="1" bandRow="1">
                    <a:tableStyleId>{2D5ABB26-0587-4C30-8999-92F81FD0307C}</a:tableStyleId>
                  </a:tblPr>
                  <a:tblGrid>
                    <a:gridCol w="4800600">
                      <a:extLst>
                        <a:ext uri="{9D8B030D-6E8A-4147-A177-3AD203B41FA5}">
                          <a16:colId xmlns:a16="http://schemas.microsoft.com/office/drawing/2014/main" val="2456859211"/>
                        </a:ext>
                      </a:extLst>
                    </a:gridCol>
                    <a:gridCol w="3124200">
                      <a:extLst>
                        <a:ext uri="{9D8B030D-6E8A-4147-A177-3AD203B41FA5}">
                          <a16:colId xmlns:a16="http://schemas.microsoft.com/office/drawing/2014/main" val="4150330167"/>
                        </a:ext>
                      </a:extLst>
                    </a:gridCol>
                  </a:tblGrid>
                  <a:tr h="431800">
                    <a:tc>
                      <a:txBody>
                        <a:bodyPr/>
                        <a:lstStyle/>
                        <a:p>
                          <a:endParaRPr lang="en-US" dirty="0">
                            <a:solidFill>
                              <a:srgbClr val="000000"/>
                            </a:solidFill>
                          </a:endParaRPr>
                        </a:p>
                      </a:txBody>
                      <a:tcPr/>
                    </a:tc>
                    <a:tc>
                      <a:txBody>
                        <a:bodyPr/>
                        <a:lstStyle/>
                        <a:p>
                          <a:pPr algn="ctr"/>
                          <a:r>
                            <a:rPr lang="en-US" b="1" dirty="0">
                              <a:solidFill>
                                <a:srgbClr val="000000"/>
                              </a:solidFill>
                            </a:rPr>
                            <a:t>Example</a:t>
                          </a:r>
                        </a:p>
                      </a:txBody>
                      <a:tcPr/>
                    </a:tc>
                    <a:extLst>
                      <a:ext uri="{0D108BD9-81ED-4DB2-BD59-A6C34878D82A}">
                        <a16:rowId xmlns:a16="http://schemas.microsoft.com/office/drawing/2014/main" val="2813035523"/>
                      </a:ext>
                    </a:extLst>
                  </a:tr>
                  <a:tr h="370840">
                    <a:tc>
                      <a:txBody>
                        <a:bodyPr/>
                        <a:lstStyle/>
                        <a:p>
                          <a:r>
                            <a:rPr lang="en-US" dirty="0">
                              <a:solidFill>
                                <a:srgbClr val="000000"/>
                              </a:solidFill>
                            </a:rPr>
                            <a:t>To change a decimal number to a percent, move the decimal point two places to the right and add the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sign.</a:t>
                          </a:r>
                        </a:p>
                      </a:txBody>
                      <a:tcPr/>
                    </a:tc>
                    <a:tc>
                      <a:txBody>
                        <a:bodyPr/>
                        <a:lstStyle/>
                        <a:p>
                          <a:pPr algn="just"/>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panose="02040503050406030204" pitchFamily="18" charset="0"/>
                                  </a:rPr>
                                  <m:t>0.036 = 3.6%</m:t>
                                </m:r>
                              </m:oMath>
                            </m:oMathPara>
                          </a14:m>
                          <a:endParaRPr lang="en-US" dirty="0">
                            <a:solidFill>
                              <a:srgbClr val="000000"/>
                            </a:solidFill>
                          </a:endParaRPr>
                        </a:p>
                      </a:txBody>
                      <a:tcPr/>
                    </a:tc>
                    <a:extLst>
                      <a:ext uri="{0D108BD9-81ED-4DB2-BD59-A6C34878D82A}">
                        <a16:rowId xmlns:a16="http://schemas.microsoft.com/office/drawing/2014/main" val="1252862417"/>
                      </a:ext>
                    </a:extLst>
                  </a:tr>
                  <a:tr h="370840">
                    <a:tc>
                      <a:txBody>
                        <a:bodyPr/>
                        <a:lstStyle/>
                        <a:p>
                          <a:r>
                            <a:rPr lang="en-US" dirty="0">
                              <a:solidFill>
                                <a:srgbClr val="000000"/>
                              </a:solidFill>
                            </a:rPr>
                            <a:t>To change a percent to a decimal number, move the decimal point two places to the left and drop the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sign.</a:t>
                          </a:r>
                        </a:p>
                      </a:txBody>
                      <a:tcPr/>
                    </a:tc>
                    <a:tc>
                      <a:txBody>
                        <a:bodyPr/>
                        <a:lstStyle/>
                        <a:p>
                          <a:pPr algn="just"/>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panose="02040503050406030204" pitchFamily="18" charset="0"/>
                                  </a:rPr>
                                  <m:t>56% = 0.56</m:t>
                                </m:r>
                              </m:oMath>
                            </m:oMathPara>
                          </a14:m>
                          <a:endParaRPr lang="en-US" dirty="0">
                            <a:solidFill>
                              <a:srgbClr val="000000"/>
                            </a:solidFill>
                          </a:endParaRPr>
                        </a:p>
                      </a:txBody>
                      <a:tcPr/>
                    </a:tc>
                    <a:extLst>
                      <a:ext uri="{0D108BD9-81ED-4DB2-BD59-A6C34878D82A}">
                        <a16:rowId xmlns:a16="http://schemas.microsoft.com/office/drawing/2014/main" val="3322419279"/>
                      </a:ext>
                    </a:extLst>
                  </a:tr>
                  <a:tr h="370840">
                    <a:tc>
                      <a:txBody>
                        <a:bodyPr/>
                        <a:lstStyle/>
                        <a:p>
                          <a:r>
                            <a:rPr lang="en-US" sz="1800" b="0" i="0" u="none" strike="noStrike" kern="1200" baseline="0" dirty="0">
                              <a:solidFill>
                                <a:srgbClr val="000000"/>
                              </a:solidFill>
                              <a:latin typeface="+mn-lt"/>
                              <a:ea typeface="+mn-ea"/>
                              <a:cs typeface="+mn-cs"/>
                            </a:rPr>
                            <a:t>To change a percent to a fraction, write the </a:t>
                          </a:r>
                          <a14:m>
                            <m:oMath xmlns:m="http://schemas.openxmlformats.org/officeDocument/2006/math">
                              <m:r>
                                <a:rPr lang="en-US" sz="1800" b="0" i="1" u="none" strike="noStrike" kern="1200" baseline="0" dirty="0" smtClean="0">
                                  <a:solidFill>
                                    <a:srgbClr val="000000"/>
                                  </a:solidFill>
                                  <a:latin typeface="Cambria Math" panose="02040503050406030204" pitchFamily="18" charset="0"/>
                                  <a:ea typeface="+mn-ea"/>
                                  <a:cs typeface="+mn-cs"/>
                                </a:rPr>
                                <m:t>%</m:t>
                              </m:r>
                            </m:oMath>
                          </a14:m>
                          <a:r>
                            <a:rPr lang="en-US" sz="1800" b="0" i="0" u="none" strike="noStrike" kern="1200" baseline="0" dirty="0">
                              <a:solidFill>
                                <a:srgbClr val="000000"/>
                              </a:solidFill>
                              <a:latin typeface="+mn-lt"/>
                              <a:ea typeface="+mn-ea"/>
                              <a:cs typeface="+mn-cs"/>
                            </a:rPr>
                            <a:t> in</a:t>
                          </a:r>
                        </a:p>
                        <a:p>
                          <a:r>
                            <a:rPr lang="en-US" sz="1800" b="0" i="0" u="none" strike="noStrike" kern="1200" baseline="0" dirty="0">
                              <a:solidFill>
                                <a:srgbClr val="000000"/>
                              </a:solidFill>
                              <a:latin typeface="+mn-lt"/>
                              <a:ea typeface="+mn-ea"/>
                              <a:cs typeface="+mn-cs"/>
                            </a:rPr>
                            <a:t>hundredths form and reduce.</a:t>
                          </a:r>
                          <a:endParaRPr lang="en-US" dirty="0">
                            <a:solidFill>
                              <a:srgbClr val="000000"/>
                            </a:solidFill>
                          </a:endParaRPr>
                        </a:p>
                      </a:txBody>
                      <a:tcPr/>
                    </a:tc>
                    <a:tc>
                      <a:txBody>
                        <a:bodyPr/>
                        <a:lstStyle/>
                        <a:p>
                          <a:pPr algn="just"/>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30%=</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30</m:t>
                                    </m:r>
                                  </m:num>
                                  <m:den>
                                    <m:r>
                                      <a:rPr lang="en-US" b="0" i="1" smtClean="0">
                                        <a:solidFill>
                                          <a:srgbClr val="000000"/>
                                        </a:solidFill>
                                        <a:latin typeface="Cambria Math" panose="02040503050406030204" pitchFamily="18" charset="0"/>
                                      </a:rPr>
                                      <m:t>100</m:t>
                                    </m:r>
                                  </m:den>
                                </m:f>
                                <m:r>
                                  <a:rPr lang="en-US" b="0" i="1" smtClean="0">
                                    <a:solidFill>
                                      <a:srgbClr val="000000"/>
                                    </a:solidFill>
                                    <a:latin typeface="Cambria Math" panose="02040503050406030204" pitchFamily="18" charset="0"/>
                                  </a:rPr>
                                  <m:t>=</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3</m:t>
                                    </m:r>
                                  </m:num>
                                  <m:den>
                                    <m:r>
                                      <a:rPr lang="en-US" b="0" i="1" smtClean="0">
                                        <a:solidFill>
                                          <a:srgbClr val="000000"/>
                                        </a:solidFill>
                                        <a:latin typeface="Cambria Math" panose="02040503050406030204" pitchFamily="18" charset="0"/>
                                      </a:rPr>
                                      <m:t>10</m:t>
                                    </m:r>
                                  </m:den>
                                </m:f>
                              </m:oMath>
                            </m:oMathPara>
                          </a14:m>
                          <a:endParaRPr lang="en-US" dirty="0">
                            <a:solidFill>
                              <a:srgbClr val="000000"/>
                            </a:solidFill>
                          </a:endParaRPr>
                        </a:p>
                      </a:txBody>
                      <a:tcPr/>
                    </a:tc>
                    <a:extLst>
                      <a:ext uri="{0D108BD9-81ED-4DB2-BD59-A6C34878D82A}">
                        <a16:rowId xmlns:a16="http://schemas.microsoft.com/office/drawing/2014/main" val="4124269666"/>
                      </a:ext>
                    </a:extLst>
                  </a:tr>
                  <a:tr h="370840">
                    <a:tc>
                      <a:txBody>
                        <a:bodyPr/>
                        <a:lstStyle/>
                        <a:p>
                          <a:r>
                            <a:rPr lang="en-US" dirty="0">
                              <a:solidFill>
                                <a:srgbClr val="000000"/>
                              </a:solidFill>
                            </a:rPr>
                            <a:t>To change a percent to a mixed number, write the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in decimal form and change to mixed number form.</a:t>
                          </a:r>
                        </a:p>
                      </a:txBody>
                      <a:tcPr/>
                    </a:tc>
                    <a:tc>
                      <a:txBody>
                        <a:bodyPr/>
                        <a:lstStyle/>
                        <a:p>
                          <a:pPr algn="just"/>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125%=1.25=1</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25</m:t>
                                    </m:r>
                                  </m:num>
                                  <m:den>
                                    <m:r>
                                      <a:rPr lang="en-US" b="0" i="1" smtClean="0">
                                        <a:solidFill>
                                          <a:srgbClr val="000000"/>
                                        </a:solidFill>
                                        <a:latin typeface="Cambria Math" panose="02040503050406030204" pitchFamily="18" charset="0"/>
                                      </a:rPr>
                                      <m:t>100</m:t>
                                    </m:r>
                                  </m:den>
                                </m:f>
                                <m:r>
                                  <a:rPr lang="en-US" b="0" i="1" smtClean="0">
                                    <a:solidFill>
                                      <a:srgbClr val="000000"/>
                                    </a:solidFill>
                                    <a:latin typeface="Cambria Math" panose="02040503050406030204" pitchFamily="18" charset="0"/>
                                  </a:rPr>
                                  <m:t>=1</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1</m:t>
                                    </m:r>
                                  </m:num>
                                  <m:den>
                                    <m:r>
                                      <a:rPr lang="en-US" b="0" i="1" smtClean="0">
                                        <a:solidFill>
                                          <a:srgbClr val="000000"/>
                                        </a:solidFill>
                                        <a:latin typeface="Cambria Math" panose="02040503050406030204" pitchFamily="18" charset="0"/>
                                      </a:rPr>
                                      <m:t>4</m:t>
                                    </m:r>
                                  </m:den>
                                </m:f>
                              </m:oMath>
                            </m:oMathPara>
                          </a14:m>
                          <a:endParaRPr lang="en-US" dirty="0">
                            <a:solidFill>
                              <a:srgbClr val="000000"/>
                            </a:solidFill>
                          </a:endParaRPr>
                        </a:p>
                      </a:txBody>
                      <a:tcPr/>
                    </a:tc>
                    <a:extLst>
                      <a:ext uri="{0D108BD9-81ED-4DB2-BD59-A6C34878D82A}">
                        <a16:rowId xmlns:a16="http://schemas.microsoft.com/office/drawing/2014/main" val="1860218148"/>
                      </a:ext>
                    </a:extLst>
                  </a:tr>
                </a:tbl>
              </a:graphicData>
            </a:graphic>
          </p:graphicFrame>
        </mc:Choice>
        <mc:Fallback xmlns="">
          <p:graphicFrame>
            <p:nvGraphicFramePr>
              <p:cNvPr id="2" name="Table 1">
                <a:extLst>
                  <a:ext uri="{FF2B5EF4-FFF2-40B4-BE49-F238E27FC236}">
                    <a16:creationId xmlns:a16="http://schemas.microsoft.com/office/drawing/2014/main" id="{1F90416E-D855-6B36-D06E-941D533E16B2}"/>
                  </a:ext>
                </a:extLst>
              </p:cNvPr>
              <p:cNvGraphicFramePr>
                <a:graphicFrameLocks noGrp="1"/>
              </p:cNvGraphicFramePr>
              <p:nvPr>
                <p:extLst>
                  <p:ext uri="{D42A27DB-BD31-4B8C-83A1-F6EECF244321}">
                    <p14:modId xmlns:p14="http://schemas.microsoft.com/office/powerpoint/2010/main" val="3196126127"/>
                  </p:ext>
                </p:extLst>
              </p:nvPr>
            </p:nvGraphicFramePr>
            <p:xfrm>
              <a:off x="609600" y="1397000"/>
              <a:ext cx="7924800" cy="3815080"/>
            </p:xfrm>
            <a:graphic>
              <a:graphicData uri="http://schemas.openxmlformats.org/drawingml/2006/table">
                <a:tbl>
                  <a:tblPr firstRow="1" bandRow="1">
                    <a:tableStyleId>{2D5ABB26-0587-4C30-8999-92F81FD0307C}</a:tableStyleId>
                  </a:tblPr>
                  <a:tblGrid>
                    <a:gridCol w="4800600">
                      <a:extLst>
                        <a:ext uri="{9D8B030D-6E8A-4147-A177-3AD203B41FA5}">
                          <a16:colId xmlns:a16="http://schemas.microsoft.com/office/drawing/2014/main" val="2456859211"/>
                        </a:ext>
                      </a:extLst>
                    </a:gridCol>
                    <a:gridCol w="3124200">
                      <a:extLst>
                        <a:ext uri="{9D8B030D-6E8A-4147-A177-3AD203B41FA5}">
                          <a16:colId xmlns:a16="http://schemas.microsoft.com/office/drawing/2014/main" val="4150330167"/>
                        </a:ext>
                      </a:extLst>
                    </a:gridCol>
                  </a:tblGrid>
                  <a:tr h="431800">
                    <a:tc>
                      <a:txBody>
                        <a:bodyPr/>
                        <a:lstStyle/>
                        <a:p>
                          <a:endParaRPr lang="en-US" dirty="0">
                            <a:solidFill>
                              <a:srgbClr val="000000"/>
                            </a:solidFill>
                          </a:endParaRPr>
                        </a:p>
                      </a:txBody>
                      <a:tcPr/>
                    </a:tc>
                    <a:tc>
                      <a:txBody>
                        <a:bodyPr/>
                        <a:lstStyle/>
                        <a:p>
                          <a:pPr algn="ctr"/>
                          <a:r>
                            <a:rPr lang="en-US" b="1" dirty="0">
                              <a:solidFill>
                                <a:srgbClr val="000000"/>
                              </a:solidFill>
                            </a:rPr>
                            <a:t>Example</a:t>
                          </a:r>
                        </a:p>
                      </a:txBody>
                      <a:tcPr/>
                    </a:tc>
                    <a:extLst>
                      <a:ext uri="{0D108BD9-81ED-4DB2-BD59-A6C34878D82A}">
                        <a16:rowId xmlns:a16="http://schemas.microsoft.com/office/drawing/2014/main" val="2813035523"/>
                      </a:ext>
                    </a:extLst>
                  </a:tr>
                  <a:tr h="914400">
                    <a:tc>
                      <a:txBody>
                        <a:bodyPr/>
                        <a:lstStyle/>
                        <a:p>
                          <a:endParaRPr lang="en-US"/>
                        </a:p>
                      </a:txBody>
                      <a:tcPr>
                        <a:blipFill>
                          <a:blip r:embed="rId2"/>
                          <a:stretch>
                            <a:fillRect t="-50667" r="-64975" b="-280667"/>
                          </a:stretch>
                        </a:blipFill>
                      </a:tcPr>
                    </a:tc>
                    <a:tc>
                      <a:txBody>
                        <a:bodyPr/>
                        <a:lstStyle/>
                        <a:p>
                          <a:endParaRPr lang="en-US"/>
                        </a:p>
                      </a:txBody>
                      <a:tcPr>
                        <a:blipFill>
                          <a:blip r:embed="rId2"/>
                          <a:stretch>
                            <a:fillRect l="-153906" t="-50667" b="-280667"/>
                          </a:stretch>
                        </a:blipFill>
                      </a:tcPr>
                    </a:tc>
                    <a:extLst>
                      <a:ext uri="{0D108BD9-81ED-4DB2-BD59-A6C34878D82A}">
                        <a16:rowId xmlns:a16="http://schemas.microsoft.com/office/drawing/2014/main" val="1252862417"/>
                      </a:ext>
                    </a:extLst>
                  </a:tr>
                  <a:tr h="914400">
                    <a:tc>
                      <a:txBody>
                        <a:bodyPr/>
                        <a:lstStyle/>
                        <a:p>
                          <a:endParaRPr lang="en-US"/>
                        </a:p>
                      </a:txBody>
                      <a:tcPr>
                        <a:blipFill>
                          <a:blip r:embed="rId2"/>
                          <a:stretch>
                            <a:fillRect t="-150667" r="-64975" b="-180667"/>
                          </a:stretch>
                        </a:blipFill>
                      </a:tcPr>
                    </a:tc>
                    <a:tc>
                      <a:txBody>
                        <a:bodyPr/>
                        <a:lstStyle/>
                        <a:p>
                          <a:endParaRPr lang="en-US"/>
                        </a:p>
                      </a:txBody>
                      <a:tcPr>
                        <a:blipFill>
                          <a:blip r:embed="rId2"/>
                          <a:stretch>
                            <a:fillRect l="-153906" t="-150667" b="-180667"/>
                          </a:stretch>
                        </a:blipFill>
                      </a:tcPr>
                    </a:tc>
                    <a:extLst>
                      <a:ext uri="{0D108BD9-81ED-4DB2-BD59-A6C34878D82A}">
                        <a16:rowId xmlns:a16="http://schemas.microsoft.com/office/drawing/2014/main" val="3322419279"/>
                      </a:ext>
                    </a:extLst>
                  </a:tr>
                  <a:tr h="640080">
                    <a:tc>
                      <a:txBody>
                        <a:bodyPr/>
                        <a:lstStyle/>
                        <a:p>
                          <a:endParaRPr lang="en-US"/>
                        </a:p>
                      </a:txBody>
                      <a:tcPr>
                        <a:blipFill>
                          <a:blip r:embed="rId2"/>
                          <a:stretch>
                            <a:fillRect t="-358095" r="-64975" b="-158095"/>
                          </a:stretch>
                        </a:blipFill>
                      </a:tcPr>
                    </a:tc>
                    <a:tc>
                      <a:txBody>
                        <a:bodyPr/>
                        <a:lstStyle/>
                        <a:p>
                          <a:endParaRPr lang="en-US"/>
                        </a:p>
                      </a:txBody>
                      <a:tcPr>
                        <a:blipFill>
                          <a:blip r:embed="rId2"/>
                          <a:stretch>
                            <a:fillRect l="-153906" t="-358095" b="-158095"/>
                          </a:stretch>
                        </a:blipFill>
                      </a:tcPr>
                    </a:tc>
                    <a:extLst>
                      <a:ext uri="{0D108BD9-81ED-4DB2-BD59-A6C34878D82A}">
                        <a16:rowId xmlns:a16="http://schemas.microsoft.com/office/drawing/2014/main" val="4124269666"/>
                      </a:ext>
                    </a:extLst>
                  </a:tr>
                  <a:tr h="914400">
                    <a:tc>
                      <a:txBody>
                        <a:bodyPr/>
                        <a:lstStyle/>
                        <a:p>
                          <a:endParaRPr lang="en-US"/>
                        </a:p>
                      </a:txBody>
                      <a:tcPr>
                        <a:blipFill>
                          <a:blip r:embed="rId2"/>
                          <a:stretch>
                            <a:fillRect t="-320667" r="-64975" b="-10667"/>
                          </a:stretch>
                        </a:blipFill>
                      </a:tcPr>
                    </a:tc>
                    <a:tc>
                      <a:txBody>
                        <a:bodyPr/>
                        <a:lstStyle/>
                        <a:p>
                          <a:endParaRPr lang="en-US"/>
                        </a:p>
                      </a:txBody>
                      <a:tcPr>
                        <a:blipFill>
                          <a:blip r:embed="rId2"/>
                          <a:stretch>
                            <a:fillRect l="-153906" t="-320667" b="-10667"/>
                          </a:stretch>
                        </a:blipFill>
                      </a:tcPr>
                    </a:tc>
                    <a:extLst>
                      <a:ext uri="{0D108BD9-81ED-4DB2-BD59-A6C34878D82A}">
                        <a16:rowId xmlns:a16="http://schemas.microsoft.com/office/drawing/2014/main" val="1860218148"/>
                      </a:ext>
                    </a:extLst>
                  </a:tr>
                </a:tbl>
              </a:graphicData>
            </a:graphic>
          </p:graphicFrame>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idx="1"/>
          </p:nvPr>
        </p:nvSpPr>
        <p:spPr>
          <a:prstGeom prst="rect">
            <a:avLst/>
          </a:prstGeom>
        </p:spPr>
        <p:txBody>
          <a:bodyPr/>
          <a:lstStyle/>
          <a:p>
            <a:pPr marL="0" indent="0" eaLnBrk="1" hangingPunct="1">
              <a:spcBef>
                <a:spcPts val="600"/>
              </a:spcBef>
              <a:buFont typeface="Courier New" pitchFamily="49" charset="0"/>
              <a:buNone/>
            </a:pPr>
            <a:r>
              <a:rPr lang="en-US" sz="2800" i="0" dirty="0">
                <a:solidFill>
                  <a:schemeClr val="tx1"/>
                </a:solidFill>
              </a:rPr>
              <a:t>Large, fluffy towels were on sale at a discount of </a:t>
            </a:r>
            <a:r>
              <a:rPr lang="en-US" sz="2800" i="0" dirty="0">
                <a:solidFill>
                  <a:srgbClr val="0000FF"/>
                </a:solidFill>
              </a:rPr>
              <a:t>30%</a:t>
            </a:r>
            <a:r>
              <a:rPr lang="en-US" sz="2800" i="0" dirty="0">
                <a:solidFill>
                  <a:schemeClr val="tx1"/>
                </a:solidFill>
              </a:rPr>
              <a:t>.  If the sale price was </a:t>
            </a:r>
            <a:r>
              <a:rPr lang="en-US" sz="2800" i="0" dirty="0">
                <a:solidFill>
                  <a:srgbClr val="0000FF"/>
                </a:solidFill>
              </a:rPr>
              <a:t>$8.40</a:t>
            </a:r>
            <a:r>
              <a:rPr lang="en-US" sz="2800" i="0" dirty="0">
                <a:solidFill>
                  <a:schemeClr val="tx1"/>
                </a:solidFill>
              </a:rPr>
              <a:t>, what was the original price?</a:t>
            </a:r>
          </a:p>
          <a:p>
            <a:pPr marL="0" indent="0" eaLnBrk="1" hangingPunct="1">
              <a:spcBef>
                <a:spcPts val="600"/>
              </a:spcBef>
              <a:buFont typeface="Courier New" pitchFamily="49" charset="0"/>
              <a:buNone/>
            </a:pPr>
            <a:r>
              <a:rPr lang="en-US" sz="2800" b="1" i="0" dirty="0">
                <a:solidFill>
                  <a:schemeClr val="tx1"/>
                </a:solidFill>
              </a:rPr>
              <a:t>Solution</a:t>
            </a:r>
          </a:p>
          <a:p>
            <a:pPr>
              <a:spcBef>
                <a:spcPts val="600"/>
              </a:spcBef>
            </a:pPr>
            <a:r>
              <a:rPr lang="en-US" sz="2800" i="0" dirty="0">
                <a:solidFill>
                  <a:schemeClr val="tx1"/>
                </a:solidFill>
              </a:rPr>
              <a:t>In this case, we already know the sale price. Now we need to reason that because the discount was </a:t>
            </a:r>
            <a:r>
              <a:rPr lang="en-US" sz="2800" i="0" dirty="0">
                <a:solidFill>
                  <a:srgbClr val="0000FF"/>
                </a:solidFill>
              </a:rPr>
              <a:t>30%</a:t>
            </a:r>
            <a:r>
              <a:rPr lang="en-US" sz="2800" i="0" dirty="0">
                <a:solidFill>
                  <a:schemeClr val="tx1"/>
                </a:solidFill>
              </a:rPr>
              <a:t>, the sale price represents </a:t>
            </a:r>
            <a:r>
              <a:rPr lang="en-US" sz="2800" i="0" dirty="0">
                <a:solidFill>
                  <a:srgbClr val="000099"/>
                </a:solidFill>
              </a:rPr>
              <a:t>70%</a:t>
            </a:r>
            <a:r>
              <a:rPr lang="en-US" sz="2800" i="0" dirty="0">
                <a:solidFill>
                  <a:schemeClr val="tx1"/>
                </a:solidFill>
              </a:rPr>
              <a:t> (</a:t>
            </a:r>
            <a:r>
              <a:rPr lang="en-US" sz="2800" i="0" dirty="0">
                <a:solidFill>
                  <a:srgbClr val="000099"/>
                </a:solidFill>
              </a:rPr>
              <a:t>100% − 30% = 70%) </a:t>
            </a:r>
            <a:r>
              <a:rPr lang="en-US" dirty="0">
                <a:solidFill>
                  <a:schemeClr val="tx1"/>
                </a:solidFill>
              </a:rPr>
              <a:t>of the original price.</a:t>
            </a:r>
            <a:r>
              <a:rPr lang="en-US" sz="2800" i="0" dirty="0">
                <a:solidFill>
                  <a:srgbClr val="000099"/>
                </a:solidFill>
              </a:rPr>
              <a:t> </a:t>
            </a:r>
            <a:r>
              <a:rPr lang="en-US" sz="2800" i="0" dirty="0">
                <a:solidFill>
                  <a:schemeClr val="tx1"/>
                </a:solidFill>
              </a:rPr>
              <a:t>Also, note that the original price will be more than the sale price of </a:t>
            </a:r>
            <a:r>
              <a:rPr lang="en-US" sz="2800" i="0" dirty="0">
                <a:solidFill>
                  <a:srgbClr val="0000FF"/>
                </a:solidFill>
              </a:rPr>
              <a:t>$8.40</a:t>
            </a:r>
            <a:r>
              <a:rPr lang="en-US" sz="2800" i="0" dirty="0">
                <a:solidFill>
                  <a:schemeClr val="tx1"/>
                </a:solidFill>
              </a:rPr>
              <a:t>.</a:t>
            </a:r>
          </a:p>
          <a:p>
            <a:pPr marL="0" indent="0" algn="ctr" eaLnBrk="1" hangingPunct="1">
              <a:spcBef>
                <a:spcPts val="600"/>
              </a:spcBef>
              <a:buFont typeface="Courier New" pitchFamily="49" charset="0"/>
              <a:buNone/>
            </a:pPr>
            <a:r>
              <a:rPr lang="en-US" sz="2800" i="0" dirty="0">
                <a:solidFill>
                  <a:srgbClr val="0000FF"/>
                </a:solidFill>
              </a:rPr>
              <a:t>70% </a:t>
            </a:r>
            <a:r>
              <a:rPr lang="en-US" sz="2800" i="0" dirty="0">
                <a:solidFill>
                  <a:schemeClr val="tx1"/>
                </a:solidFill>
              </a:rPr>
              <a:t>of _____ is </a:t>
            </a:r>
            <a:r>
              <a:rPr lang="en-US" sz="2800" i="0" dirty="0">
                <a:solidFill>
                  <a:srgbClr val="0000FF"/>
                </a:solidFill>
              </a:rPr>
              <a:t>$8.40</a:t>
            </a:r>
            <a:r>
              <a:rPr lang="en-US" sz="2800" i="0" dirty="0">
                <a:solidFill>
                  <a:schemeClr val="tx1"/>
                </a:solidFill>
              </a:rPr>
              <a:t>.</a:t>
            </a:r>
          </a:p>
        </p:txBody>
      </p:sp>
      <p:sp>
        <p:nvSpPr>
          <p:cNvPr id="3" name="Title 2">
            <a:extLst>
              <a:ext uri="{FF2B5EF4-FFF2-40B4-BE49-F238E27FC236}">
                <a16:creationId xmlns:a16="http://schemas.microsoft.com/office/drawing/2014/main" id="{C8EF00C8-0078-43A1-6660-D034F2B044E7}"/>
              </a:ext>
            </a:extLst>
          </p:cNvPr>
          <p:cNvSpPr>
            <a:spLocks noGrp="1"/>
          </p:cNvSpPr>
          <p:nvPr>
            <p:ph type="title"/>
          </p:nvPr>
        </p:nvSpPr>
        <p:spPr/>
        <p:txBody>
          <a:bodyPr/>
          <a:lstStyle/>
          <a:p>
            <a:r>
              <a:rPr lang="en-US" dirty="0">
                <a:solidFill>
                  <a:schemeClr val="accent1"/>
                </a:solidFill>
              </a:rPr>
              <a:t>Example 3: Application: Solving Discount Problems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457200" y="4419600"/>
            <a:ext cx="7239000" cy="519112"/>
          </a:xfrm>
          <a:prstGeom prst="rect">
            <a:avLst/>
          </a:prstGeom>
          <a:noFill/>
          <a:ln w="9525">
            <a:noFill/>
            <a:miter lim="800000"/>
            <a:headEnd/>
            <a:tailEnd/>
          </a:ln>
          <a:effectLst/>
        </p:spPr>
        <p:txBody>
          <a:bodyPr wrap="none">
            <a:spAutoFit/>
          </a:bodyPr>
          <a:lstStyle/>
          <a:p>
            <a:pPr>
              <a:spcBef>
                <a:spcPct val="0"/>
              </a:spcBef>
              <a:buFontTx/>
              <a:buNone/>
            </a:pPr>
            <a:r>
              <a:rPr lang="en-US" sz="2800" b="0" dirty="0"/>
              <a:t>The original price of the towels was </a:t>
            </a:r>
            <a:r>
              <a:rPr lang="en-US" sz="2800" dirty="0">
                <a:solidFill>
                  <a:srgbClr val="FF0000"/>
                </a:solidFill>
              </a:rPr>
              <a:t>$12.00</a:t>
            </a:r>
            <a:r>
              <a:rPr lang="en-US" sz="2800" b="1" dirty="0">
                <a:solidFill>
                  <a:srgbClr val="FF0000"/>
                </a:solidFill>
              </a:rPr>
              <a:t> </a:t>
            </a:r>
            <a:r>
              <a:rPr lang="en-US" sz="2800" b="0" dirty="0"/>
              <a:t>each.</a:t>
            </a:r>
          </a:p>
        </p:txBody>
      </p:sp>
      <p:graphicFrame>
        <p:nvGraphicFramePr>
          <p:cNvPr id="3078" name="Object 6"/>
          <p:cNvGraphicFramePr>
            <a:graphicFrameLocks noChangeAspect="1"/>
          </p:cNvGraphicFramePr>
          <p:nvPr>
            <p:extLst>
              <p:ext uri="{D42A27DB-BD31-4B8C-83A1-F6EECF244321}">
                <p14:modId xmlns:p14="http://schemas.microsoft.com/office/powerpoint/2010/main" val="4109354112"/>
              </p:ext>
            </p:extLst>
          </p:nvPr>
        </p:nvGraphicFramePr>
        <p:xfrm>
          <a:off x="3621087" y="1574800"/>
          <a:ext cx="1130300" cy="279400"/>
        </p:xfrm>
        <a:graphic>
          <a:graphicData uri="http://schemas.openxmlformats.org/presentationml/2006/ole">
            <mc:AlternateContent xmlns:mc="http://schemas.openxmlformats.org/markup-compatibility/2006">
              <mc:Choice xmlns:v="urn:schemas-microsoft-com:vml" Requires="v">
                <p:oleObj name="Equation" r:id="rId2" imgW="1130300" imgH="279400" progId="Equation.DSMT4">
                  <p:embed/>
                </p:oleObj>
              </mc:Choice>
              <mc:Fallback>
                <p:oleObj name="Equation" r:id="rId2" imgW="1130300" imgH="2794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1087" y="15748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301196367"/>
              </p:ext>
            </p:extLst>
          </p:nvPr>
        </p:nvGraphicFramePr>
        <p:xfrm>
          <a:off x="3184092" y="2154767"/>
          <a:ext cx="1955800" cy="292100"/>
        </p:xfrm>
        <a:graphic>
          <a:graphicData uri="http://schemas.openxmlformats.org/presentationml/2006/ole">
            <mc:AlternateContent xmlns:mc="http://schemas.openxmlformats.org/markup-compatibility/2006">
              <mc:Choice xmlns:v="urn:schemas-microsoft-com:vml" Requires="v">
                <p:oleObj name="Equation" r:id="rId4" imgW="1955800" imgH="292100" progId="Equation.DSMT4">
                  <p:embed/>
                </p:oleObj>
              </mc:Choice>
              <mc:Fallback>
                <p:oleObj name="Equation" r:id="rId4" imgW="1955800" imgH="292100" progId="Equation.DSMT4">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84092" y="2154767"/>
                        <a:ext cx="1955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731643661"/>
              </p:ext>
            </p:extLst>
          </p:nvPr>
        </p:nvGraphicFramePr>
        <p:xfrm>
          <a:off x="3098800" y="2743200"/>
          <a:ext cx="2082800" cy="838200"/>
        </p:xfrm>
        <a:graphic>
          <a:graphicData uri="http://schemas.openxmlformats.org/presentationml/2006/ole">
            <mc:AlternateContent xmlns:mc="http://schemas.openxmlformats.org/markup-compatibility/2006">
              <mc:Choice xmlns:v="urn:schemas-microsoft-com:vml" Requires="v">
                <p:oleObj name="Equation" r:id="rId6" imgW="2082600" imgH="838080" progId="Equation.DSMT4">
                  <p:embed/>
                </p:oleObj>
              </mc:Choice>
              <mc:Fallback>
                <p:oleObj name="Equation" r:id="rId6" imgW="2082600" imgH="83808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98800" y="2743200"/>
                        <a:ext cx="2082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3806091651"/>
              </p:ext>
            </p:extLst>
          </p:nvPr>
        </p:nvGraphicFramePr>
        <p:xfrm>
          <a:off x="3914919" y="3886200"/>
          <a:ext cx="889000" cy="279400"/>
        </p:xfrm>
        <a:graphic>
          <a:graphicData uri="http://schemas.openxmlformats.org/presentationml/2006/ole">
            <mc:AlternateContent xmlns:mc="http://schemas.openxmlformats.org/markup-compatibility/2006">
              <mc:Choice xmlns:v="urn:schemas-microsoft-com:vml" Requires="v">
                <p:oleObj name="Equation" r:id="rId8" imgW="889000" imgH="279400" progId="Equation.DSMT4">
                  <p:embed/>
                </p:oleObj>
              </mc:Choice>
              <mc:Fallback>
                <p:oleObj name="Equation" r:id="rId8" imgW="889000" imgH="279400"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4919" y="3886200"/>
                        <a:ext cx="8890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Connector 18"/>
          <p:cNvCxnSpPr/>
          <p:nvPr/>
        </p:nvCxnSpPr>
        <p:spPr>
          <a:xfrm rot="10800000" flipV="1">
            <a:off x="3124201" y="2777836"/>
            <a:ext cx="584200" cy="279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3268520" y="3266209"/>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125A56ED-8970-E0E6-3313-6B3FB439E0BF}"/>
              </a:ext>
            </a:extLst>
          </p:cNvPr>
          <p:cNvSpPr>
            <a:spLocks noGrp="1"/>
          </p:cNvSpPr>
          <p:nvPr>
            <p:ph type="title"/>
          </p:nvPr>
        </p:nvSpPr>
        <p:spPr/>
        <p:txBody>
          <a:bodyPr/>
          <a:lstStyle/>
          <a:p>
            <a:r>
              <a:rPr lang="en-US" dirty="0">
                <a:solidFill>
                  <a:schemeClr val="accent1"/>
                </a:solidFill>
              </a:rPr>
              <a:t>Example 3: Application: Solving Discount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1283428"/>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r>
              <a:rPr lang="en-US" b="1" dirty="0">
                <a:solidFill>
                  <a:srgbClr val="C00000"/>
                </a:solidFill>
              </a:rPr>
              <a:t>Sales tax:</a:t>
            </a:r>
            <a:r>
              <a:rPr lang="en-US" dirty="0">
                <a:solidFill>
                  <a:srgbClr val="C00000"/>
                </a:solidFill>
              </a:rPr>
              <a:t> </a:t>
            </a:r>
            <a:r>
              <a:rPr lang="en-US" dirty="0">
                <a:solidFill>
                  <a:srgbClr val="000000"/>
                </a:solidFill>
              </a:rPr>
              <a:t>tax based on selling price</a:t>
            </a:r>
          </a:p>
          <a:p>
            <a:endParaRPr lang="en-US" sz="600" dirty="0">
              <a:solidFill>
                <a:srgbClr val="000000"/>
              </a:solidFill>
            </a:endParaRPr>
          </a:p>
          <a:p>
            <a:r>
              <a:rPr lang="en-US" b="1" dirty="0">
                <a:solidFill>
                  <a:srgbClr val="C00000"/>
                </a:solidFill>
              </a:rPr>
              <a:t>Rate of sales tax:</a:t>
            </a:r>
            <a:r>
              <a:rPr lang="en-US" dirty="0">
                <a:solidFill>
                  <a:srgbClr val="C00000"/>
                </a:solidFill>
              </a:rPr>
              <a:t> </a:t>
            </a:r>
            <a:r>
              <a:rPr lang="en-US" dirty="0">
                <a:solidFill>
                  <a:srgbClr val="000000"/>
                </a:solidFill>
              </a:rPr>
              <a:t>percent of selling price</a:t>
            </a:r>
            <a:endParaRPr lang="en-US" b="1" dirty="0">
              <a:solidFill>
                <a:srgbClr val="000000"/>
              </a:solidFill>
            </a:endParaRPr>
          </a:p>
        </p:txBody>
      </p:sp>
      <p:sp>
        <p:nvSpPr>
          <p:cNvPr id="5" name="Title 2">
            <a:extLst>
              <a:ext uri="{FF2B5EF4-FFF2-40B4-BE49-F238E27FC236}">
                <a16:creationId xmlns:a16="http://schemas.microsoft.com/office/drawing/2014/main" id="{FB1DBFA1-C6A5-DA8D-534B-69C5F79C2DF6}"/>
              </a:ext>
            </a:extLst>
          </p:cNvPr>
          <p:cNvSpPr>
            <a:spLocks noGrp="1"/>
          </p:cNvSpPr>
          <p:nvPr>
            <p:ph type="title"/>
          </p:nvPr>
        </p:nvSpPr>
        <p:spPr>
          <a:xfrm>
            <a:off x="457200" y="182880"/>
            <a:ext cx="8229600" cy="914400"/>
          </a:xfrm>
        </p:spPr>
        <p:txBody>
          <a:bodyPr/>
          <a:lstStyle/>
          <a:p>
            <a:r>
              <a:rPr lang="en-US" dirty="0">
                <a:solidFill>
                  <a:schemeClr val="accent1"/>
                </a:solidFill>
              </a:rPr>
              <a:t>Definition: Terms Related to Sales Tax</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xfrm>
            <a:off x="457200" y="1280160"/>
            <a:ext cx="8229600" cy="2477601"/>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If the rate of sales tax is </a:t>
            </a:r>
            <a:r>
              <a:rPr lang="en-US" sz="2800" i="0" dirty="0">
                <a:solidFill>
                  <a:srgbClr val="0000FF"/>
                </a:solidFill>
              </a:rPr>
              <a:t>6%</a:t>
            </a:r>
            <a:r>
              <a:rPr lang="en-US" sz="2800" i="0" dirty="0">
                <a:solidFill>
                  <a:schemeClr val="tx1"/>
                </a:solidFill>
              </a:rPr>
              <a:t>, what would be the final cost of a laptop priced at </a:t>
            </a:r>
            <a:r>
              <a:rPr lang="en-US" sz="2800" i="0" dirty="0">
                <a:solidFill>
                  <a:srgbClr val="0000FF"/>
                </a:solidFill>
              </a:rPr>
              <a:t>$899</a:t>
            </a:r>
            <a:r>
              <a:rPr lang="en-US" sz="2800" i="0" dirty="0">
                <a:solidFill>
                  <a:schemeClr val="tx1"/>
                </a:solidFill>
              </a:rPr>
              <a:t>?</a:t>
            </a:r>
          </a:p>
          <a:p>
            <a:pPr marL="0" indent="0" eaLnBrk="1" hangingPunct="1">
              <a:spcBef>
                <a:spcPts val="600"/>
              </a:spcBef>
              <a:buFont typeface="Courier New" pitchFamily="49" charset="0"/>
              <a:buNone/>
            </a:pPr>
            <a:r>
              <a:rPr lang="en-US" sz="2800" b="1" i="0" dirty="0">
                <a:solidFill>
                  <a:schemeClr val="tx1"/>
                </a:solidFill>
              </a:rPr>
              <a:t>Solution</a:t>
            </a:r>
          </a:p>
          <a:p>
            <a:pPr marL="0" indent="0" eaLnBrk="1" hangingPunct="1">
              <a:spcBef>
                <a:spcPts val="600"/>
              </a:spcBef>
              <a:buFont typeface="Courier New" pitchFamily="49" charset="0"/>
              <a:buNone/>
            </a:pPr>
            <a:r>
              <a:rPr lang="en-US" sz="2800" i="0" dirty="0">
                <a:solidFill>
                  <a:schemeClr val="tx1"/>
                </a:solidFill>
              </a:rPr>
              <a:t>First, find the sales tax by taking </a:t>
            </a:r>
            <a:r>
              <a:rPr lang="en-US" sz="2800" i="0" dirty="0">
                <a:solidFill>
                  <a:srgbClr val="0000FF"/>
                </a:solidFill>
              </a:rPr>
              <a:t>6%</a:t>
            </a:r>
            <a:r>
              <a:rPr lang="en-US" sz="2800" i="0" dirty="0">
                <a:solidFill>
                  <a:schemeClr val="tx1"/>
                </a:solidFill>
              </a:rPr>
              <a:t> of </a:t>
            </a:r>
            <a:r>
              <a:rPr lang="en-US" sz="2800" i="0" dirty="0">
                <a:solidFill>
                  <a:srgbClr val="0000FF"/>
                </a:solidFill>
              </a:rPr>
              <a:t>$899</a:t>
            </a:r>
            <a:r>
              <a:rPr lang="en-US" sz="2800" i="0" dirty="0">
                <a:solidFill>
                  <a:schemeClr val="tx1"/>
                </a:solidFill>
              </a:rPr>
              <a:t>.</a:t>
            </a:r>
          </a:p>
          <a:p>
            <a:pPr marL="0" indent="0" eaLnBrk="1" hangingPunct="1">
              <a:spcBef>
                <a:spcPts val="600"/>
              </a:spcBef>
              <a:buFont typeface="Courier New" pitchFamily="49" charset="0"/>
              <a:buNone/>
            </a:pPr>
            <a:r>
              <a:rPr lang="en-US" sz="2800" i="0" dirty="0">
                <a:solidFill>
                  <a:srgbClr val="0000FF"/>
                </a:solidFill>
              </a:rPr>
              <a:t>6% </a:t>
            </a:r>
            <a:r>
              <a:rPr lang="en-US" sz="2800" i="0" dirty="0">
                <a:solidFill>
                  <a:schemeClr val="tx1"/>
                </a:solidFill>
              </a:rPr>
              <a:t>of </a:t>
            </a:r>
            <a:r>
              <a:rPr lang="en-US" sz="2800" i="0" dirty="0">
                <a:solidFill>
                  <a:srgbClr val="0000FF"/>
                </a:solidFill>
              </a:rPr>
              <a:t>899</a:t>
            </a:r>
            <a:r>
              <a:rPr lang="en-US" sz="2800" i="0" dirty="0">
                <a:solidFill>
                  <a:schemeClr val="tx1"/>
                </a:solidFill>
              </a:rPr>
              <a:t> is _____.</a:t>
            </a:r>
          </a:p>
        </p:txBody>
      </p:sp>
      <p:sp>
        <p:nvSpPr>
          <p:cNvPr id="5" name="Title 4">
            <a:extLst>
              <a:ext uri="{FF2B5EF4-FFF2-40B4-BE49-F238E27FC236}">
                <a16:creationId xmlns:a16="http://schemas.microsoft.com/office/drawing/2014/main" id="{64C3352A-21F0-624B-337A-32140C11630D}"/>
              </a:ext>
            </a:extLst>
          </p:cNvPr>
          <p:cNvSpPr>
            <a:spLocks noGrp="1"/>
          </p:cNvSpPr>
          <p:nvPr>
            <p:ph type="title"/>
          </p:nvPr>
        </p:nvSpPr>
        <p:spPr/>
        <p:txBody>
          <a:bodyPr/>
          <a:lstStyle/>
          <a:p>
            <a:r>
              <a:rPr lang="en-US" dirty="0">
                <a:solidFill>
                  <a:schemeClr val="accent1"/>
                </a:solidFill>
              </a:rPr>
              <a:t>Example 4: Application: Solving Sales Tax Problems</a:t>
            </a:r>
            <a:endParaRPr lang="en-IN" dirty="0"/>
          </a:p>
        </p:txBody>
      </p:sp>
      <p:graphicFrame>
        <p:nvGraphicFramePr>
          <p:cNvPr id="2" name="Object 5">
            <a:extLst>
              <a:ext uri="{FF2B5EF4-FFF2-40B4-BE49-F238E27FC236}">
                <a16:creationId xmlns:a16="http://schemas.microsoft.com/office/drawing/2014/main" id="{76772C4E-9000-A902-72D8-791D38AA05C7}"/>
              </a:ext>
            </a:extLst>
          </p:cNvPr>
          <p:cNvGraphicFramePr>
            <a:graphicFrameLocks noChangeAspect="1"/>
          </p:cNvGraphicFramePr>
          <p:nvPr>
            <p:extLst>
              <p:ext uri="{D42A27DB-BD31-4B8C-83A1-F6EECF244321}">
                <p14:modId xmlns:p14="http://schemas.microsoft.com/office/powerpoint/2010/main" val="998645337"/>
              </p:ext>
            </p:extLst>
          </p:nvPr>
        </p:nvGraphicFramePr>
        <p:xfrm>
          <a:off x="3581400" y="4026916"/>
          <a:ext cx="1117600" cy="279400"/>
        </p:xfrm>
        <a:graphic>
          <a:graphicData uri="http://schemas.openxmlformats.org/presentationml/2006/ole">
            <mc:AlternateContent xmlns:mc="http://schemas.openxmlformats.org/markup-compatibility/2006">
              <mc:Choice xmlns:v="urn:schemas-microsoft-com:vml" Requires="v">
                <p:oleObj name="Equation" r:id="rId2" imgW="1117440" imgH="279360" progId="Equation.DSMT4">
                  <p:embed/>
                </p:oleObj>
              </mc:Choice>
              <mc:Fallback>
                <p:oleObj name="Equation" r:id="rId2" imgW="1117440" imgH="279360" progId="Equation.DSMT4">
                  <p:embed/>
                  <p:pic>
                    <p:nvPicPr>
                      <p:cNvPr id="410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4026916"/>
                        <a:ext cx="11176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7">
            <a:extLst>
              <a:ext uri="{FF2B5EF4-FFF2-40B4-BE49-F238E27FC236}">
                <a16:creationId xmlns:a16="http://schemas.microsoft.com/office/drawing/2014/main" id="{B04D37AF-432D-0B22-3CCF-462317EDDB18}"/>
              </a:ext>
            </a:extLst>
          </p:cNvPr>
          <p:cNvGraphicFramePr>
            <a:graphicFrameLocks noChangeAspect="1"/>
          </p:cNvGraphicFramePr>
          <p:nvPr>
            <p:extLst>
              <p:ext uri="{D42A27DB-BD31-4B8C-83A1-F6EECF244321}">
                <p14:modId xmlns:p14="http://schemas.microsoft.com/office/powerpoint/2010/main" val="672644572"/>
              </p:ext>
            </p:extLst>
          </p:nvPr>
        </p:nvGraphicFramePr>
        <p:xfrm>
          <a:off x="3577359" y="4661916"/>
          <a:ext cx="1892300" cy="292100"/>
        </p:xfrm>
        <a:graphic>
          <a:graphicData uri="http://schemas.openxmlformats.org/presentationml/2006/ole">
            <mc:AlternateContent xmlns:mc="http://schemas.openxmlformats.org/markup-compatibility/2006">
              <mc:Choice xmlns:v="urn:schemas-microsoft-com:vml" Requires="v">
                <p:oleObj name="Equation" r:id="rId4" imgW="1892160" imgH="291960" progId="Equation.DSMT4">
                  <p:embed/>
                </p:oleObj>
              </mc:Choice>
              <mc:Fallback>
                <p:oleObj name="Equation" r:id="rId4" imgW="1892160" imgH="291960" progId="Equation.DSMT4">
                  <p:embed/>
                  <p:pic>
                    <p:nvPicPr>
                      <p:cNvPr id="4103"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7359" y="4661916"/>
                        <a:ext cx="1892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9">
            <a:extLst>
              <a:ext uri="{FF2B5EF4-FFF2-40B4-BE49-F238E27FC236}">
                <a16:creationId xmlns:a16="http://schemas.microsoft.com/office/drawing/2014/main" id="{DC4C1F22-A9C2-00B2-C6B9-BA757B3C22B1}"/>
              </a:ext>
            </a:extLst>
          </p:cNvPr>
          <p:cNvGraphicFramePr>
            <a:graphicFrameLocks noChangeAspect="1"/>
          </p:cNvGraphicFramePr>
          <p:nvPr>
            <p:extLst>
              <p:ext uri="{D42A27DB-BD31-4B8C-83A1-F6EECF244321}">
                <p14:modId xmlns:p14="http://schemas.microsoft.com/office/powerpoint/2010/main" val="3889449517"/>
              </p:ext>
            </p:extLst>
          </p:nvPr>
        </p:nvGraphicFramePr>
        <p:xfrm>
          <a:off x="3581400" y="5322316"/>
          <a:ext cx="1384300" cy="292100"/>
        </p:xfrm>
        <a:graphic>
          <a:graphicData uri="http://schemas.openxmlformats.org/presentationml/2006/ole">
            <mc:AlternateContent xmlns:mc="http://schemas.openxmlformats.org/markup-compatibility/2006">
              <mc:Choice xmlns:v="urn:schemas-microsoft-com:vml" Requires="v">
                <p:oleObj name="Equation" r:id="rId6" imgW="1384200" imgH="291960" progId="Equation.DSMT4">
                  <p:embed/>
                </p:oleObj>
              </mc:Choice>
              <mc:Fallback>
                <p:oleObj name="Equation" r:id="rId6" imgW="1384200" imgH="291960" progId="Equation.DSMT4">
                  <p:embed/>
                  <p:pic>
                    <p:nvPicPr>
                      <p:cNvPr id="4105"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5322316"/>
                        <a:ext cx="1384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3970318"/>
          </a:xfrm>
          <a:prstGeom prst="rect">
            <a:avLst/>
          </a:prstGeom>
        </p:spPr>
        <p:txBody>
          <a:bodyPr>
            <a:spAutoFit/>
          </a:bodyPr>
          <a:lstStyle/>
          <a:p>
            <a:pPr marL="0" indent="0" eaLnBrk="1" hangingPunct="1">
              <a:spcBef>
                <a:spcPct val="0"/>
              </a:spcBef>
              <a:buFont typeface="Courier New" pitchFamily="49" charset="0"/>
              <a:buNone/>
            </a:pPr>
            <a:r>
              <a:rPr lang="en-US" sz="2800" i="0" dirty="0">
                <a:solidFill>
                  <a:schemeClr val="tx1"/>
                </a:solidFill>
              </a:rPr>
              <a:t>Next, find the final cost by adding the sales tax to the original price.</a:t>
            </a: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r>
              <a:rPr lang="en-US" sz="2800" i="0" dirty="0">
                <a:solidFill>
                  <a:schemeClr val="tx1"/>
                </a:solidFill>
              </a:rPr>
              <a:t>The final cost of the laptop would be </a:t>
            </a:r>
            <a:r>
              <a:rPr lang="en-US" sz="2800" i="0" dirty="0">
                <a:solidFill>
                  <a:srgbClr val="FF0000"/>
                </a:solidFill>
              </a:rPr>
              <a:t>$952.94</a:t>
            </a:r>
            <a:r>
              <a:rPr lang="en-US" sz="2800" i="0" dirty="0">
                <a:solidFill>
                  <a:schemeClr val="tx1"/>
                </a:solidFill>
              </a:rPr>
              <a:t>.</a:t>
            </a:r>
            <a:endParaRPr lang="en-US" sz="2800" dirty="0">
              <a:solidFill>
                <a:schemeClr val="tx1"/>
              </a:solidFill>
            </a:endParaRPr>
          </a:p>
        </p:txBody>
      </p:sp>
      <p:graphicFrame>
        <p:nvGraphicFramePr>
          <p:cNvPr id="5123" name="Object 3"/>
          <p:cNvGraphicFramePr>
            <a:graphicFrameLocks noChangeAspect="1"/>
          </p:cNvGraphicFramePr>
          <p:nvPr/>
        </p:nvGraphicFramePr>
        <p:xfrm>
          <a:off x="4406900" y="3822700"/>
          <a:ext cx="1003300" cy="241300"/>
        </p:xfrm>
        <a:graphic>
          <a:graphicData uri="http://schemas.openxmlformats.org/presentationml/2006/ole">
            <mc:AlternateContent xmlns:mc="http://schemas.openxmlformats.org/markup-compatibility/2006">
              <mc:Choice xmlns:v="urn:schemas-microsoft-com:vml" Requires="v">
                <p:oleObj name="Equation" r:id="rId2" imgW="1002960" imgH="241200" progId="Equation.DSMT4">
                  <p:embed/>
                </p:oleObj>
              </mc:Choice>
              <mc:Fallback>
                <p:oleObj name="Equation" r:id="rId2" imgW="1002960" imgH="241200" progId="Equation.DSMT4">
                  <p:embed/>
                  <p:pic>
                    <p:nvPicPr>
                      <p:cNvPr id="0"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6900" y="3822700"/>
                        <a:ext cx="1003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4406900" y="2730500"/>
          <a:ext cx="1409700" cy="279400"/>
        </p:xfrm>
        <a:graphic>
          <a:graphicData uri="http://schemas.openxmlformats.org/presentationml/2006/ole">
            <mc:AlternateContent xmlns:mc="http://schemas.openxmlformats.org/markup-compatibility/2006">
              <mc:Choice xmlns:v="urn:schemas-microsoft-com:vml" Requires="v">
                <p:oleObj name="Equation" r:id="rId4" imgW="1409400" imgH="279360" progId="Equation.DSMT4">
                  <p:embed/>
                </p:oleObj>
              </mc:Choice>
              <mc:Fallback>
                <p:oleObj name="Equation" r:id="rId4" imgW="1409400" imgH="279360" progId="Equation.DSMT4">
                  <p:embed/>
                  <p:pic>
                    <p:nvPicPr>
                      <p:cNvPr id="0" name="Picture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06900" y="273050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4413250" y="3276600"/>
          <a:ext cx="939800" cy="241300"/>
        </p:xfrm>
        <a:graphic>
          <a:graphicData uri="http://schemas.openxmlformats.org/presentationml/2006/ole">
            <mc:AlternateContent xmlns:mc="http://schemas.openxmlformats.org/markup-compatibility/2006">
              <mc:Choice xmlns:v="urn:schemas-microsoft-com:vml" Requires="v">
                <p:oleObj name="Equation" r:id="rId6" imgW="939600" imgH="241200" progId="Equation.DSMT4">
                  <p:embed/>
                </p:oleObj>
              </mc:Choice>
              <mc:Fallback>
                <p:oleObj name="Equation" r:id="rId6" imgW="939600" imgH="241200" progId="Equation.DSMT4">
                  <p:embed/>
                  <p:pic>
                    <p:nvPicPr>
                      <p:cNvPr id="0"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13250" y="3276600"/>
                        <a:ext cx="9398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336800" y="3200400"/>
          <a:ext cx="1816100" cy="406400"/>
        </p:xfrm>
        <a:graphic>
          <a:graphicData uri="http://schemas.openxmlformats.org/presentationml/2006/ole">
            <mc:AlternateContent xmlns:mc="http://schemas.openxmlformats.org/markup-compatibility/2006">
              <mc:Choice xmlns:v="urn:schemas-microsoft-com:vml" Requires="v">
                <p:oleObj name="Equation" r:id="rId8" imgW="1815312" imgH="406224" progId="Equation.DSMT4">
                  <p:embed/>
                </p:oleObj>
              </mc:Choice>
              <mc:Fallback>
                <p:oleObj name="Equation" r:id="rId8" imgW="1815312" imgH="406224"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36800" y="3200400"/>
                        <a:ext cx="18161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D47D62E3-7DBB-C25C-D61F-11429A6FDA8D}"/>
              </a:ext>
            </a:extLst>
          </p:cNvPr>
          <p:cNvSpPr>
            <a:spLocks noGrp="1"/>
          </p:cNvSpPr>
          <p:nvPr>
            <p:ph type="title"/>
          </p:nvPr>
        </p:nvSpPr>
        <p:spPr/>
        <p:txBody>
          <a:bodyPr/>
          <a:lstStyle/>
          <a:p>
            <a:r>
              <a:rPr lang="en-US" dirty="0">
                <a:solidFill>
                  <a:schemeClr val="accent1"/>
                </a:solidFill>
              </a:rPr>
              <a:t>Example 4: Application: Solving Sales Tax Problems (cont.)</a:t>
            </a:r>
            <a:endParaRPr lang="en-IN" dirty="0"/>
          </a:p>
        </p:txBody>
      </p:sp>
      <p:sp>
        <p:nvSpPr>
          <p:cNvPr id="4" name="Rectangle 4">
            <a:extLst>
              <a:ext uri="{FF2B5EF4-FFF2-40B4-BE49-F238E27FC236}">
                <a16:creationId xmlns:a16="http://schemas.microsoft.com/office/drawing/2014/main" id="{A8DBD4DC-EAD6-0899-94FE-4CA5B662912D}"/>
              </a:ext>
            </a:extLst>
          </p:cNvPr>
          <p:cNvSpPr>
            <a:spLocks noChangeArrowheads="1"/>
          </p:cNvSpPr>
          <p:nvPr/>
        </p:nvSpPr>
        <p:spPr bwMode="auto">
          <a:xfrm>
            <a:off x="2832100" y="3646329"/>
            <a:ext cx="1372492" cy="523220"/>
          </a:xfrm>
          <a:prstGeom prst="rect">
            <a:avLst/>
          </a:prstGeom>
          <a:noFill/>
          <a:ln w="9525">
            <a:noFill/>
            <a:miter lim="800000"/>
            <a:headEnd/>
            <a:tailEnd/>
          </a:ln>
          <a:effectLst/>
        </p:spPr>
        <p:txBody>
          <a:bodyPr wrap="none">
            <a:spAutoFit/>
          </a:bodyPr>
          <a:lstStyle/>
          <a:p>
            <a:pPr>
              <a:spcBef>
                <a:spcPct val="0"/>
              </a:spcBef>
              <a:buFontTx/>
              <a:buNone/>
            </a:pPr>
            <a:r>
              <a:rPr lang="en-US" sz="2800" dirty="0">
                <a:solidFill>
                  <a:srgbClr val="FF0000"/>
                </a:solidFill>
              </a:rPr>
              <a:t>$952.94</a:t>
            </a:r>
            <a:endParaRPr lang="en-US" sz="2800" b="0" dirty="0"/>
          </a:p>
        </p:txBody>
      </p:sp>
      <p:sp>
        <p:nvSpPr>
          <p:cNvPr id="5" name="Rectangle 4">
            <a:extLst>
              <a:ext uri="{FF2B5EF4-FFF2-40B4-BE49-F238E27FC236}">
                <a16:creationId xmlns:a16="http://schemas.microsoft.com/office/drawing/2014/main" id="{09A0E775-1F76-84CA-A75C-DC8103434F2A}"/>
              </a:ext>
            </a:extLst>
          </p:cNvPr>
          <p:cNvSpPr>
            <a:spLocks noChangeArrowheads="1"/>
          </p:cNvSpPr>
          <p:nvPr/>
        </p:nvSpPr>
        <p:spPr bwMode="auto">
          <a:xfrm>
            <a:off x="2832100" y="2596029"/>
            <a:ext cx="1372492" cy="523220"/>
          </a:xfrm>
          <a:prstGeom prst="rect">
            <a:avLst/>
          </a:prstGeom>
          <a:noFill/>
          <a:ln w="9525">
            <a:noFill/>
            <a:miter lim="800000"/>
            <a:headEnd/>
            <a:tailEnd/>
          </a:ln>
          <a:effectLst/>
        </p:spPr>
        <p:txBody>
          <a:bodyPr wrap="none">
            <a:spAutoFit/>
          </a:bodyPr>
          <a:lstStyle/>
          <a:p>
            <a:pPr>
              <a:spcBef>
                <a:spcPct val="0"/>
              </a:spcBef>
              <a:buFontTx/>
              <a:buNone/>
            </a:pPr>
            <a:r>
              <a:rPr lang="en-US" sz="2800" dirty="0">
                <a:solidFill>
                  <a:srgbClr val="0000FF"/>
                </a:solidFill>
              </a:rPr>
              <a:t>$899.00</a:t>
            </a:r>
            <a:endParaRPr lang="en-US" sz="2800" b="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1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idx="1"/>
          </p:nvPr>
        </p:nvSpPr>
        <p:spPr>
          <a:xfrm>
            <a:off x="457200" y="1280160"/>
            <a:ext cx="8229600" cy="3108543"/>
          </a:xfrm>
          <a:prstGeom prst="rect">
            <a:avLst/>
          </a:prstGeom>
        </p:spPr>
        <p:txBody>
          <a:bodyPr>
            <a:spAutoFit/>
          </a:bodyPr>
          <a:lstStyle/>
          <a:p>
            <a:pPr marL="0" indent="0" eaLnBrk="1" hangingPunct="1">
              <a:spcBef>
                <a:spcPts val="0"/>
              </a:spcBef>
              <a:buFont typeface="Courier New" pitchFamily="49" charset="0"/>
              <a:buNone/>
            </a:pPr>
            <a:r>
              <a:rPr lang="en-US" sz="2800" i="0" dirty="0">
                <a:solidFill>
                  <a:schemeClr val="tx1"/>
                </a:solidFill>
              </a:rPr>
              <a:t>Susan sells women’s shoes. She earns a salary of </a:t>
            </a:r>
            <a:r>
              <a:rPr lang="en-US" sz="2800" i="0" dirty="0">
                <a:solidFill>
                  <a:srgbClr val="0000FF"/>
                </a:solidFill>
              </a:rPr>
              <a:t>$2000 </a:t>
            </a:r>
            <a:r>
              <a:rPr lang="en-US" sz="2800" i="0" dirty="0">
                <a:solidFill>
                  <a:schemeClr val="tx1"/>
                </a:solidFill>
              </a:rPr>
              <a:t>a month plus a commission of </a:t>
            </a:r>
            <a:r>
              <a:rPr lang="en-US" sz="2800" i="0" dirty="0">
                <a:solidFill>
                  <a:srgbClr val="0000FF"/>
                </a:solidFill>
              </a:rPr>
              <a:t>8%</a:t>
            </a:r>
            <a:r>
              <a:rPr lang="en-US" sz="2800" i="0" dirty="0">
                <a:solidFill>
                  <a:schemeClr val="tx1"/>
                </a:solidFill>
              </a:rPr>
              <a:t> on what she sells over </a:t>
            </a:r>
            <a:r>
              <a:rPr lang="en-US" sz="2800" i="0" dirty="0">
                <a:solidFill>
                  <a:srgbClr val="0000FF"/>
                </a:solidFill>
              </a:rPr>
              <a:t>$8500</a:t>
            </a:r>
            <a:r>
              <a:rPr lang="en-US" sz="2800" i="0" dirty="0">
                <a:solidFill>
                  <a:schemeClr val="tx1"/>
                </a:solidFill>
              </a:rPr>
              <a:t>. What did Susan earn the month she sold </a:t>
            </a:r>
            <a:r>
              <a:rPr lang="en-US" sz="2800" i="0" dirty="0">
                <a:solidFill>
                  <a:srgbClr val="0000FF"/>
                </a:solidFill>
              </a:rPr>
              <a:t>$22,500</a:t>
            </a:r>
            <a:r>
              <a:rPr lang="en-US" sz="2800" i="0" dirty="0">
                <a:solidFill>
                  <a:schemeClr val="tx1"/>
                </a:solidFill>
              </a:rPr>
              <a:t> worth of shoes?</a:t>
            </a:r>
          </a:p>
          <a:p>
            <a:pPr marL="0" indent="0" eaLnBrk="1" hangingPunct="1">
              <a:spcBef>
                <a:spcPts val="0"/>
              </a:spcBef>
              <a:buFont typeface="Courier New" pitchFamily="49" charset="0"/>
              <a:buNone/>
            </a:pPr>
            <a:r>
              <a:rPr lang="en-US" sz="2800" b="1" i="0" dirty="0">
                <a:solidFill>
                  <a:schemeClr val="tx1"/>
                </a:solidFill>
              </a:rPr>
              <a:t>Solution</a:t>
            </a:r>
          </a:p>
          <a:p>
            <a:pPr marL="0" indent="0" eaLnBrk="1" hangingPunct="1">
              <a:spcBef>
                <a:spcPts val="0"/>
              </a:spcBef>
              <a:buFont typeface="Courier New" pitchFamily="49" charset="0"/>
              <a:buNone/>
            </a:pPr>
            <a:r>
              <a:rPr lang="en-US" sz="2800" i="0" dirty="0">
                <a:solidFill>
                  <a:schemeClr val="tx1"/>
                </a:solidFill>
              </a:rPr>
              <a:t>First, find the base for her commission by subtracting </a:t>
            </a:r>
            <a:r>
              <a:rPr lang="en-US" sz="2800" i="0" dirty="0">
                <a:solidFill>
                  <a:srgbClr val="0000FF"/>
                </a:solidFill>
              </a:rPr>
              <a:t>$8500</a:t>
            </a:r>
            <a:r>
              <a:rPr lang="en-US" sz="2800" i="0" dirty="0">
                <a:solidFill>
                  <a:schemeClr val="tx1"/>
                </a:solidFill>
              </a:rPr>
              <a:t> from her sales.</a:t>
            </a:r>
          </a:p>
        </p:txBody>
      </p:sp>
      <p:graphicFrame>
        <p:nvGraphicFramePr>
          <p:cNvPr id="38913" name="Object 1"/>
          <p:cNvGraphicFramePr>
            <a:graphicFrameLocks noChangeAspect="1"/>
          </p:cNvGraphicFramePr>
          <p:nvPr/>
        </p:nvGraphicFramePr>
        <p:xfrm>
          <a:off x="4495800" y="5473700"/>
          <a:ext cx="2146300" cy="241300"/>
        </p:xfrm>
        <a:graphic>
          <a:graphicData uri="http://schemas.openxmlformats.org/presentationml/2006/ole">
            <mc:AlternateContent xmlns:mc="http://schemas.openxmlformats.org/markup-compatibility/2006">
              <mc:Choice xmlns:v="urn:schemas-microsoft-com:vml" Requires="v">
                <p:oleObj name="Equation" r:id="rId2" imgW="2145960" imgH="241200" progId="Equation.DSMT4">
                  <p:embed/>
                </p:oleObj>
              </mc:Choice>
              <mc:Fallback>
                <p:oleObj name="Equation" r:id="rId2" imgW="2145960" imgH="2412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5473700"/>
                        <a:ext cx="2146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4" name="Object 3"/>
          <p:cNvGraphicFramePr>
            <a:graphicFrameLocks noChangeAspect="1"/>
          </p:cNvGraphicFramePr>
          <p:nvPr/>
        </p:nvGraphicFramePr>
        <p:xfrm>
          <a:off x="3111500" y="5410200"/>
          <a:ext cx="1231900" cy="368300"/>
        </p:xfrm>
        <a:graphic>
          <a:graphicData uri="http://schemas.openxmlformats.org/presentationml/2006/ole">
            <mc:AlternateContent xmlns:mc="http://schemas.openxmlformats.org/markup-compatibility/2006">
              <mc:Choice xmlns:v="urn:schemas-microsoft-com:vml" Requires="v">
                <p:oleObj name="Equation" r:id="rId4" imgW="1231366" imgH="368140" progId="Equation.DSMT4">
                  <p:embed/>
                </p:oleObj>
              </mc:Choice>
              <mc:Fallback>
                <p:oleObj name="Equation" r:id="rId4" imgW="1231366" imgH="36814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1500" y="5410200"/>
                        <a:ext cx="1231900" cy="36830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graphicFrame>
        <p:nvGraphicFramePr>
          <p:cNvPr id="38915" name="Object 3"/>
          <p:cNvGraphicFramePr>
            <a:graphicFrameLocks noChangeAspect="1"/>
          </p:cNvGraphicFramePr>
          <p:nvPr/>
        </p:nvGraphicFramePr>
        <p:xfrm>
          <a:off x="4476750" y="4483100"/>
          <a:ext cx="1130300" cy="241300"/>
        </p:xfrm>
        <a:graphic>
          <a:graphicData uri="http://schemas.openxmlformats.org/presentationml/2006/ole">
            <mc:AlternateContent xmlns:mc="http://schemas.openxmlformats.org/markup-compatibility/2006">
              <mc:Choice xmlns:v="urn:schemas-microsoft-com:vml" Requires="v">
                <p:oleObj name="Equation" r:id="rId6" imgW="1130040" imgH="241200" progId="Equation.DSMT4">
                  <p:embed/>
                </p:oleObj>
              </mc:Choice>
              <mc:Fallback>
                <p:oleObj name="Equation" r:id="rId6" imgW="1130040" imgH="24120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6750" y="4483100"/>
                        <a:ext cx="1130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3124200" y="4419600"/>
          <a:ext cx="1219200" cy="368300"/>
        </p:xfrm>
        <a:graphic>
          <a:graphicData uri="http://schemas.openxmlformats.org/presentationml/2006/ole">
            <mc:AlternateContent xmlns:mc="http://schemas.openxmlformats.org/markup-compatibility/2006">
              <mc:Choice xmlns:v="urn:schemas-microsoft-com:vml" Requires="v">
                <p:oleObj name="Equation" r:id="rId8" imgW="1219200" imgH="368300" progId="Equation.DSMT4">
                  <p:embed/>
                </p:oleObj>
              </mc:Choice>
              <mc:Fallback>
                <p:oleObj name="Equation" r:id="rId8" imgW="1219200" imgH="368300" progId="Equation.DSMT4">
                  <p:embed/>
                  <p:pic>
                    <p:nvPicPr>
                      <p:cNvPr id="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24200" y="44196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3162300" y="4895850"/>
          <a:ext cx="1181100" cy="406400"/>
        </p:xfrm>
        <a:graphic>
          <a:graphicData uri="http://schemas.openxmlformats.org/presentationml/2006/ole">
            <mc:AlternateContent xmlns:mc="http://schemas.openxmlformats.org/markup-compatibility/2006">
              <mc:Choice xmlns:v="urn:schemas-microsoft-com:vml" Requires="v">
                <p:oleObj name="Equation" r:id="rId10" imgW="1180588" imgH="406224" progId="Equation.DSMT4">
                  <p:embed/>
                </p:oleObj>
              </mc:Choice>
              <mc:Fallback>
                <p:oleObj name="Equation" r:id="rId10" imgW="1180588" imgH="406224"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2300" y="4895850"/>
                        <a:ext cx="11811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1B0D41CA-F844-891F-E520-14AFD92378BF}"/>
              </a:ext>
            </a:extLst>
          </p:cNvPr>
          <p:cNvSpPr>
            <a:spLocks noGrp="1"/>
          </p:cNvSpPr>
          <p:nvPr>
            <p:ph type="title"/>
          </p:nvPr>
        </p:nvSpPr>
        <p:spPr/>
        <p:txBody>
          <a:bodyPr/>
          <a:lstStyle/>
          <a:p>
            <a:r>
              <a:rPr lang="en-US" dirty="0">
                <a:solidFill>
                  <a:schemeClr val="accent1"/>
                </a:solidFill>
              </a:rPr>
              <a:t>Example 5: Application: Solving Commission Problems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9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954107"/>
          </a:xfrm>
        </p:spPr>
        <p:txBody>
          <a:bodyPr>
            <a:spAutoFit/>
          </a:bodyPr>
          <a:lstStyle/>
          <a:p>
            <a:r>
              <a:rPr lang="en-US" dirty="0"/>
              <a:t>Next, find the amount of the commission by taking </a:t>
            </a:r>
            <a:r>
              <a:rPr lang="en-US" dirty="0">
                <a:solidFill>
                  <a:srgbClr val="0000FF"/>
                </a:solidFill>
              </a:rPr>
              <a:t>8%</a:t>
            </a:r>
            <a:r>
              <a:rPr lang="en-US" dirty="0"/>
              <a:t> of </a:t>
            </a:r>
            <a:r>
              <a:rPr lang="en-US" dirty="0">
                <a:solidFill>
                  <a:srgbClr val="0000FF"/>
                </a:solidFill>
              </a:rPr>
              <a:t>$14,000</a:t>
            </a:r>
            <a:r>
              <a:rPr lang="en-US" dirty="0"/>
              <a:t>.</a:t>
            </a:r>
          </a:p>
        </p:txBody>
      </p:sp>
      <p:graphicFrame>
        <p:nvGraphicFramePr>
          <p:cNvPr id="6150" name="Object 6"/>
          <p:cNvGraphicFramePr>
            <a:graphicFrameLocks noChangeAspect="1"/>
          </p:cNvGraphicFramePr>
          <p:nvPr>
            <p:extLst>
              <p:ext uri="{D42A27DB-BD31-4B8C-83A1-F6EECF244321}">
                <p14:modId xmlns:p14="http://schemas.microsoft.com/office/powerpoint/2010/main" val="209200042"/>
              </p:ext>
            </p:extLst>
          </p:nvPr>
        </p:nvGraphicFramePr>
        <p:xfrm>
          <a:off x="4330700" y="3759200"/>
          <a:ext cx="2425700" cy="241300"/>
        </p:xfrm>
        <a:graphic>
          <a:graphicData uri="http://schemas.openxmlformats.org/presentationml/2006/ole">
            <mc:AlternateContent xmlns:mc="http://schemas.openxmlformats.org/markup-compatibility/2006">
              <mc:Choice xmlns:v="urn:schemas-microsoft-com:vml" Requires="v">
                <p:oleObj name="Equation" r:id="rId2" imgW="2425680" imgH="241200" progId="Equation.DSMT4">
                  <p:embed/>
                </p:oleObj>
              </mc:Choice>
              <mc:Fallback>
                <p:oleObj name="Equation" r:id="rId2" imgW="2425680" imgH="241200" progId="Equation.DSMT4">
                  <p:embed/>
                  <p:pic>
                    <p:nvPicPr>
                      <p:cNvPr id="0"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0700" y="3759200"/>
                        <a:ext cx="24257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extLst>
              <p:ext uri="{D42A27DB-BD31-4B8C-83A1-F6EECF244321}">
                <p14:modId xmlns:p14="http://schemas.microsoft.com/office/powerpoint/2010/main" val="1497285337"/>
              </p:ext>
            </p:extLst>
          </p:nvPr>
        </p:nvGraphicFramePr>
        <p:xfrm>
          <a:off x="2895600" y="2489200"/>
          <a:ext cx="1130300" cy="279400"/>
        </p:xfrm>
        <a:graphic>
          <a:graphicData uri="http://schemas.openxmlformats.org/presentationml/2006/ole">
            <mc:AlternateContent xmlns:mc="http://schemas.openxmlformats.org/markup-compatibility/2006">
              <mc:Choice xmlns:v="urn:schemas-microsoft-com:vml" Requires="v">
                <p:oleObj name="Equation" r:id="rId4" imgW="1130300" imgH="279400" progId="Equation.DSMT4">
                  <p:embed/>
                </p:oleObj>
              </mc:Choice>
              <mc:Fallback>
                <p:oleObj name="Equation" r:id="rId4" imgW="1130300" imgH="279400" progId="Equation.DSMT4">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4892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6" name="Object 12"/>
          <p:cNvGraphicFramePr>
            <a:graphicFrameLocks noChangeAspect="1"/>
          </p:cNvGraphicFramePr>
          <p:nvPr>
            <p:extLst>
              <p:ext uri="{D42A27DB-BD31-4B8C-83A1-F6EECF244321}">
                <p14:modId xmlns:p14="http://schemas.microsoft.com/office/powerpoint/2010/main" val="2259372216"/>
              </p:ext>
            </p:extLst>
          </p:nvPr>
        </p:nvGraphicFramePr>
        <p:xfrm>
          <a:off x="2895600" y="3086100"/>
          <a:ext cx="2374900" cy="330200"/>
        </p:xfrm>
        <a:graphic>
          <a:graphicData uri="http://schemas.openxmlformats.org/presentationml/2006/ole">
            <mc:AlternateContent xmlns:mc="http://schemas.openxmlformats.org/markup-compatibility/2006">
              <mc:Choice xmlns:v="urn:schemas-microsoft-com:vml" Requires="v">
                <p:oleObj name="Equation" r:id="rId6" imgW="2374900" imgH="330200" progId="Equation.DSMT4">
                  <p:embed/>
                </p:oleObj>
              </mc:Choice>
              <mc:Fallback>
                <p:oleObj name="Equation" r:id="rId6" imgW="2374900" imgH="330200"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3086100"/>
                        <a:ext cx="23749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extLst>
              <p:ext uri="{D42A27DB-BD31-4B8C-83A1-F6EECF244321}">
                <p14:modId xmlns:p14="http://schemas.microsoft.com/office/powerpoint/2010/main" val="1047286688"/>
              </p:ext>
            </p:extLst>
          </p:nvPr>
        </p:nvGraphicFramePr>
        <p:xfrm>
          <a:off x="2895600" y="3733800"/>
          <a:ext cx="1282700" cy="292100"/>
        </p:xfrm>
        <a:graphic>
          <a:graphicData uri="http://schemas.openxmlformats.org/presentationml/2006/ole">
            <mc:AlternateContent xmlns:mc="http://schemas.openxmlformats.org/markup-compatibility/2006">
              <mc:Choice xmlns:v="urn:schemas-microsoft-com:vml" Requires="v">
                <p:oleObj name="Equation" r:id="rId8" imgW="1282700" imgH="292100" progId="Equation.DSMT4">
                  <p:embed/>
                </p:oleObj>
              </mc:Choice>
              <mc:Fallback>
                <p:oleObj name="Equation" r:id="rId8" imgW="1282700" imgH="292100" progId="Equation.DSMT4">
                  <p:embed/>
                  <p:pic>
                    <p:nvPicPr>
                      <p:cNvPr id="0" name="Picture 4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95600" y="3733800"/>
                        <a:ext cx="1282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B88AEEB2-E17B-5366-9FEF-E079CF8C26AE}"/>
              </a:ext>
            </a:extLst>
          </p:cNvPr>
          <p:cNvSpPr>
            <a:spLocks noGrp="1"/>
          </p:cNvSpPr>
          <p:nvPr>
            <p:ph type="title"/>
          </p:nvPr>
        </p:nvSpPr>
        <p:spPr/>
        <p:txBody>
          <a:bodyPr/>
          <a:lstStyle/>
          <a:p>
            <a:r>
              <a:rPr lang="en-US" dirty="0">
                <a:solidFill>
                  <a:schemeClr val="accent1"/>
                </a:solidFill>
              </a:rPr>
              <a:t>Example 5: Application: Solving Commission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1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Finally, add her salary and the amount of the commission to find her earnings for the month.</a:t>
            </a: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r>
              <a:rPr lang="en-US" sz="2800" i="0" dirty="0">
                <a:solidFill>
                  <a:schemeClr val="tx1"/>
                </a:solidFill>
              </a:rPr>
              <a:t>Susan earned </a:t>
            </a:r>
            <a:r>
              <a:rPr lang="en-US" sz="2800" i="0" dirty="0">
                <a:solidFill>
                  <a:srgbClr val="FF0000"/>
                </a:solidFill>
              </a:rPr>
              <a:t>$3120 </a:t>
            </a:r>
            <a:r>
              <a:rPr lang="en-US" sz="2800" i="0" dirty="0">
                <a:solidFill>
                  <a:schemeClr val="tx1"/>
                </a:solidFill>
              </a:rPr>
              <a:t>for the month.</a:t>
            </a:r>
          </a:p>
        </p:txBody>
      </p:sp>
      <p:graphicFrame>
        <p:nvGraphicFramePr>
          <p:cNvPr id="8197" name="Object 5"/>
          <p:cNvGraphicFramePr>
            <a:graphicFrameLocks noChangeAspect="1"/>
          </p:cNvGraphicFramePr>
          <p:nvPr/>
        </p:nvGraphicFramePr>
        <p:xfrm>
          <a:off x="3251200" y="2362200"/>
          <a:ext cx="1079500" cy="368300"/>
        </p:xfrm>
        <a:graphic>
          <a:graphicData uri="http://schemas.openxmlformats.org/presentationml/2006/ole">
            <mc:AlternateContent xmlns:mc="http://schemas.openxmlformats.org/markup-compatibility/2006">
              <mc:Choice xmlns:v="urn:schemas-microsoft-com:vml" Requires="v">
                <p:oleObj name="Equation" r:id="rId2" imgW="1079500" imgH="368300" progId="Equation.DSMT4">
                  <p:embed/>
                </p:oleObj>
              </mc:Choice>
              <mc:Fallback>
                <p:oleObj name="Equation" r:id="rId2" imgW="1079500" imgH="368300" progId="Equation.DSMT4">
                  <p:embed/>
                  <p:pic>
                    <p:nvPicPr>
                      <p:cNvPr id="0"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1200" y="2362200"/>
                        <a:ext cx="10795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794000" y="2914650"/>
          <a:ext cx="1536700" cy="406400"/>
        </p:xfrm>
        <a:graphic>
          <a:graphicData uri="http://schemas.openxmlformats.org/presentationml/2006/ole">
            <mc:AlternateContent xmlns:mc="http://schemas.openxmlformats.org/markup-compatibility/2006">
              <mc:Choice xmlns:v="urn:schemas-microsoft-com:vml" Requires="v">
                <p:oleObj name="Equation" r:id="rId4" imgW="1536033" imgH="406224" progId="Equation.DSMT4">
                  <p:embed/>
                </p:oleObj>
              </mc:Choice>
              <mc:Fallback>
                <p:oleObj name="Equation" r:id="rId4" imgW="1536033" imgH="406224" progId="Equation.DSMT4">
                  <p:embed/>
                  <p:pic>
                    <p:nvPicPr>
                      <p:cNvPr id="0"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0" y="2914650"/>
                        <a:ext cx="15367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314700" y="3505200"/>
          <a:ext cx="1016000" cy="368300"/>
        </p:xfrm>
        <a:graphic>
          <a:graphicData uri="http://schemas.openxmlformats.org/presentationml/2006/ole">
            <mc:AlternateContent xmlns:mc="http://schemas.openxmlformats.org/markup-compatibility/2006">
              <mc:Choice xmlns:v="urn:schemas-microsoft-com:vml" Requires="v">
                <p:oleObj name="Equation" r:id="rId6" imgW="1016000" imgH="368300" progId="Equation.DSMT4">
                  <p:embed/>
                </p:oleObj>
              </mc:Choice>
              <mc:Fallback>
                <p:oleObj name="Equation" r:id="rId6" imgW="1016000" imgH="368300" progId="Equation.DSMT4">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3505200"/>
                        <a:ext cx="10160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635500" y="2400300"/>
          <a:ext cx="673100" cy="279400"/>
        </p:xfrm>
        <a:graphic>
          <a:graphicData uri="http://schemas.openxmlformats.org/presentationml/2006/ole">
            <mc:AlternateContent xmlns:mc="http://schemas.openxmlformats.org/markup-compatibility/2006">
              <mc:Choice xmlns:v="urn:schemas-microsoft-com:vml" Requires="v">
                <p:oleObj name="Equation" r:id="rId8" imgW="672840" imgH="279360" progId="Equation.DSMT4">
                  <p:embed/>
                </p:oleObj>
              </mc:Choice>
              <mc:Fallback>
                <p:oleObj name="Equation" r:id="rId8" imgW="672840" imgH="279360"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35500" y="2400300"/>
                        <a:ext cx="6731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635500" y="2997200"/>
          <a:ext cx="1282700" cy="228600"/>
        </p:xfrm>
        <a:graphic>
          <a:graphicData uri="http://schemas.openxmlformats.org/presentationml/2006/ole">
            <mc:AlternateContent xmlns:mc="http://schemas.openxmlformats.org/markup-compatibility/2006">
              <mc:Choice xmlns:v="urn:schemas-microsoft-com:vml" Requires="v">
                <p:oleObj name="Equation" r:id="rId10" imgW="1282680" imgH="228600" progId="Equation.DSMT4">
                  <p:embed/>
                </p:oleObj>
              </mc:Choice>
              <mc:Fallback>
                <p:oleObj name="Equation" r:id="rId10" imgW="1282680" imgH="228600" progId="Equation.DSMT4">
                  <p:embed/>
                  <p:pic>
                    <p:nvPicPr>
                      <p:cNvPr id="0" name="Picture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35500" y="2997200"/>
                        <a:ext cx="12827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4629150" y="3543300"/>
          <a:ext cx="2489200" cy="279400"/>
        </p:xfrm>
        <a:graphic>
          <a:graphicData uri="http://schemas.openxmlformats.org/presentationml/2006/ole">
            <mc:AlternateContent xmlns:mc="http://schemas.openxmlformats.org/markup-compatibility/2006">
              <mc:Choice xmlns:v="urn:schemas-microsoft-com:vml" Requires="v">
                <p:oleObj name="Equation" r:id="rId12" imgW="2489040" imgH="279360" progId="Equation.DSMT4">
                  <p:embed/>
                </p:oleObj>
              </mc:Choice>
              <mc:Fallback>
                <p:oleObj name="Equation" r:id="rId12" imgW="2489040" imgH="279360" progId="Equation.DSMT4">
                  <p:embed/>
                  <p:pic>
                    <p:nvPicPr>
                      <p:cNvPr id="0" name="Picture 2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29150" y="3543300"/>
                        <a:ext cx="24892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E72605F8-97BF-2E8F-96A3-F9DC464C7FDC}"/>
              </a:ext>
            </a:extLst>
          </p:cNvPr>
          <p:cNvSpPr>
            <a:spLocks noGrp="1"/>
          </p:cNvSpPr>
          <p:nvPr>
            <p:ph type="title"/>
          </p:nvPr>
        </p:nvSpPr>
        <p:spPr/>
        <p:txBody>
          <a:bodyPr/>
          <a:lstStyle/>
          <a:p>
            <a:r>
              <a:rPr lang="en-US" dirty="0">
                <a:solidFill>
                  <a:schemeClr val="accent1"/>
                </a:solidFill>
              </a:rPr>
              <a:t>Example 5: Application: Solving Commission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0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5"/>
          <p:cNvSpPr txBox="1">
            <a:spLocks/>
          </p:cNvSpPr>
          <p:nvPr/>
        </p:nvSpPr>
        <p:spPr>
          <a:xfrm>
            <a:off x="520700" y="4789603"/>
            <a:ext cx="8229600" cy="1246495"/>
          </a:xfrm>
          <a:prstGeom prst="rect">
            <a:avLst/>
          </a:prstGeom>
        </p:spPr>
        <p:txBody>
          <a:bodyPr>
            <a:spAutoFit/>
          </a:bodyPr>
          <a:lstStyle/>
          <a:p>
            <a:pPr marL="0" marR="0" lvl="0" indent="0" algn="l" defTabSz="914400" rtl="0" eaLnBrk="1" fontAlgn="auto" latinLnBrk="0" hangingPunct="1">
              <a:lnSpc>
                <a:spcPts val="3000"/>
              </a:lnSpc>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Now determine the percent increase by finding what percent </a:t>
            </a:r>
            <a:r>
              <a:rPr kumimoji="0" lang="en-US" sz="2800" b="0" i="0" u="none" strike="noStrike" kern="1200" cap="none" spc="0" normalizeH="0" baseline="0" noProof="0" dirty="0">
                <a:ln>
                  <a:noFill/>
                </a:ln>
                <a:solidFill>
                  <a:srgbClr val="FF00FF"/>
                </a:solidFill>
                <a:effectLst/>
                <a:uLnTx/>
                <a:uFillTx/>
                <a:latin typeface="+mn-lt"/>
                <a:ea typeface="+mn-ea"/>
                <a:cs typeface="+mn-cs"/>
              </a:rPr>
              <a:t>16</a:t>
            </a:r>
            <a:r>
              <a:rPr kumimoji="0" lang="en-US" sz="2800" b="0" i="0" u="none" strike="noStrike" kern="1200" cap="none" spc="0" normalizeH="0" baseline="0" noProof="0" dirty="0">
                <a:ln>
                  <a:noFill/>
                </a:ln>
                <a:solidFill>
                  <a:schemeClr val="tx1"/>
                </a:solidFill>
                <a:effectLst/>
                <a:uLnTx/>
                <a:uFillTx/>
                <a:latin typeface="+mn-lt"/>
                <a:ea typeface="+mn-ea"/>
                <a:cs typeface="+mn-cs"/>
              </a:rPr>
              <a:t> is of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Use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as the base because we want to find the percent increase from last year’s sales.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2531" name="Rectangle 3"/>
          <p:cNvSpPr>
            <a:spLocks noGrp="1"/>
          </p:cNvSpPr>
          <p:nvPr>
            <p:ph idx="1"/>
          </p:nvPr>
        </p:nvSpPr>
        <p:spPr>
          <a:xfrm>
            <a:off x="457199" y="1066800"/>
            <a:ext cx="8364683" cy="2662267"/>
          </a:xfrm>
          <a:prstGeom prst="rect">
            <a:avLst/>
          </a:prstGeom>
        </p:spPr>
        <p:txBody>
          <a:bodyPr wrap="square">
            <a:spAutoFit/>
          </a:bodyPr>
          <a:lstStyle/>
          <a:p>
            <a:r>
              <a:rPr lang="en-US" dirty="0"/>
              <a:t>Akshi sells homemade greeting cards on the Internet. Last year she sold </a:t>
            </a:r>
            <a:r>
              <a:rPr lang="en-US" dirty="0">
                <a:solidFill>
                  <a:srgbClr val="0000FF"/>
                </a:solidFill>
              </a:rPr>
              <a:t>160 cards</a:t>
            </a:r>
            <a:r>
              <a:rPr lang="en-US" dirty="0"/>
              <a:t>. This year she sold </a:t>
            </a:r>
            <a:r>
              <a:rPr lang="en-US" dirty="0">
                <a:solidFill>
                  <a:srgbClr val="0000FF"/>
                </a:solidFill>
              </a:rPr>
              <a:t>176 cards</a:t>
            </a:r>
            <a:r>
              <a:rPr lang="en-US" dirty="0"/>
              <a:t>. What was her percent increase in sales from last year to this year?</a:t>
            </a:r>
            <a:endParaRPr lang="en-US" sz="2800" i="0" dirty="0">
              <a:solidFill>
                <a:schemeClr val="tx1"/>
              </a:solidFill>
            </a:endParaRPr>
          </a:p>
          <a:p>
            <a:pPr marL="0" indent="0" eaLnBrk="1" hangingPunct="1">
              <a:lnSpc>
                <a:spcPts val="3000"/>
              </a:lnSpc>
              <a:spcBef>
                <a:spcPts val="600"/>
              </a:spcBef>
              <a:buFont typeface="Courier New" pitchFamily="49" charset="0"/>
              <a:buNone/>
            </a:pPr>
            <a:r>
              <a:rPr lang="en-US" sz="2800" b="1" i="0" dirty="0">
                <a:solidFill>
                  <a:schemeClr val="tx1"/>
                </a:solidFill>
              </a:rPr>
              <a:t>Solution</a:t>
            </a:r>
          </a:p>
          <a:p>
            <a:pPr marL="0" indent="0" eaLnBrk="1" hangingPunct="1">
              <a:lnSpc>
                <a:spcPts val="3000"/>
              </a:lnSpc>
              <a:spcBef>
                <a:spcPts val="0"/>
              </a:spcBef>
              <a:buFont typeface="Courier New" pitchFamily="49" charset="0"/>
              <a:buNone/>
            </a:pPr>
            <a:r>
              <a:rPr lang="en-US" sz="2800" i="0" dirty="0">
                <a:solidFill>
                  <a:schemeClr val="tx1"/>
                </a:solidFill>
              </a:rPr>
              <a:t>First, find the increase in sales from last year to this year.</a:t>
            </a:r>
          </a:p>
        </p:txBody>
      </p:sp>
      <p:graphicFrame>
        <p:nvGraphicFramePr>
          <p:cNvPr id="43010" name="Object 2"/>
          <p:cNvGraphicFramePr>
            <a:graphicFrameLocks noChangeAspect="1"/>
          </p:cNvGraphicFramePr>
          <p:nvPr/>
        </p:nvGraphicFramePr>
        <p:xfrm>
          <a:off x="3740150" y="3691082"/>
          <a:ext cx="546100" cy="292100"/>
        </p:xfrm>
        <a:graphic>
          <a:graphicData uri="http://schemas.openxmlformats.org/presentationml/2006/ole">
            <mc:AlternateContent xmlns:mc="http://schemas.openxmlformats.org/markup-compatibility/2006">
              <mc:Choice xmlns:v="urn:schemas-microsoft-com:vml" Requires="v">
                <p:oleObj name="Equation" r:id="rId2" imgW="545760" imgH="291960" progId="Equation.DSMT4">
                  <p:embed/>
                </p:oleObj>
              </mc:Choice>
              <mc:Fallback>
                <p:oleObj name="Equation" r:id="rId2" imgW="545760" imgH="291960" progId="Equation.DSMT4">
                  <p:embed/>
                  <p:pic>
                    <p:nvPicPr>
                      <p:cNvPr id="0"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150" y="3691082"/>
                        <a:ext cx="546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4635500" y="3691082"/>
          <a:ext cx="1689100" cy="292100"/>
        </p:xfrm>
        <a:graphic>
          <a:graphicData uri="http://schemas.openxmlformats.org/presentationml/2006/ole">
            <mc:AlternateContent xmlns:mc="http://schemas.openxmlformats.org/markup-compatibility/2006">
              <mc:Choice xmlns:v="urn:schemas-microsoft-com:vml" Requires="v">
                <p:oleObj name="Equation" r:id="rId4" imgW="1688760" imgH="291960" progId="Equation.DSMT4">
                  <p:embed/>
                </p:oleObj>
              </mc:Choice>
              <mc:Fallback>
                <p:oleObj name="Equation" r:id="rId4" imgW="1688760" imgH="291960"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5500" y="3691082"/>
                        <a:ext cx="1689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416300" y="4033982"/>
          <a:ext cx="863600" cy="406400"/>
        </p:xfrm>
        <a:graphic>
          <a:graphicData uri="http://schemas.openxmlformats.org/presentationml/2006/ole">
            <mc:AlternateContent xmlns:mc="http://schemas.openxmlformats.org/markup-compatibility/2006">
              <mc:Choice xmlns:v="urn:schemas-microsoft-com:vml" Requires="v">
                <p:oleObj name="Equation" r:id="rId6" imgW="863280" imgH="406080" progId="Equation.DSMT4">
                  <p:embed/>
                </p:oleObj>
              </mc:Choice>
              <mc:Fallback>
                <p:oleObj name="Equation" r:id="rId6" imgW="863280" imgH="406080" progId="Equation.DSMT4">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6300" y="4033982"/>
                        <a:ext cx="8636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4660900" y="4091132"/>
          <a:ext cx="1663700" cy="292100"/>
        </p:xfrm>
        <a:graphic>
          <a:graphicData uri="http://schemas.openxmlformats.org/presentationml/2006/ole">
            <mc:AlternateContent xmlns:mc="http://schemas.openxmlformats.org/markup-compatibility/2006">
              <mc:Choice xmlns:v="urn:schemas-microsoft-com:vml" Requires="v">
                <p:oleObj name="Equation" r:id="rId8" imgW="1663560" imgH="291960" progId="Equation.DSMT4">
                  <p:embed/>
                </p:oleObj>
              </mc:Choice>
              <mc:Fallback>
                <p:oleObj name="Equation" r:id="rId8" imgW="1663560" imgH="291960"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60900" y="4091132"/>
                        <a:ext cx="1663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3917950" y="4529282"/>
          <a:ext cx="368300" cy="292100"/>
        </p:xfrm>
        <a:graphic>
          <a:graphicData uri="http://schemas.openxmlformats.org/presentationml/2006/ole">
            <mc:AlternateContent xmlns:mc="http://schemas.openxmlformats.org/markup-compatibility/2006">
              <mc:Choice xmlns:v="urn:schemas-microsoft-com:vml" Requires="v">
                <p:oleObj name="Equation" r:id="rId10" imgW="368280" imgH="291960" progId="Equation.DSMT4">
                  <p:embed/>
                </p:oleObj>
              </mc:Choice>
              <mc:Fallback>
                <p:oleObj name="Equation" r:id="rId10" imgW="368280" imgH="291960" progId="Equation.DSMT4">
                  <p:embed/>
                  <p:pic>
                    <p:nvPicPr>
                      <p:cNvPr id="0"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7950" y="4529282"/>
                        <a:ext cx="368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4616450" y="4535488"/>
          <a:ext cx="1955800" cy="279400"/>
        </p:xfrm>
        <a:graphic>
          <a:graphicData uri="http://schemas.openxmlformats.org/presentationml/2006/ole">
            <mc:AlternateContent xmlns:mc="http://schemas.openxmlformats.org/markup-compatibility/2006">
              <mc:Choice xmlns:v="urn:schemas-microsoft-com:vml" Requires="v">
                <p:oleObj name="Equation" r:id="rId12" imgW="1955520" imgH="279360" progId="Equation.DSMT4">
                  <p:embed/>
                </p:oleObj>
              </mc:Choice>
              <mc:Fallback>
                <p:oleObj name="Equation" r:id="rId12" imgW="1955520" imgH="279360" progId="Equation.DSMT4">
                  <p:embed/>
                  <p:pic>
                    <p:nvPicPr>
                      <p:cNvPr id="0" name="Picture 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6450" y="4535488"/>
                        <a:ext cx="19558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42A9E405-8E0A-503A-4415-C3C67CF3A2BD}"/>
              </a:ext>
            </a:extLst>
          </p:cNvPr>
          <p:cNvSpPr>
            <a:spLocks noGrp="1"/>
          </p:cNvSpPr>
          <p:nvPr>
            <p:ph type="title"/>
          </p:nvPr>
        </p:nvSpPr>
        <p:spPr/>
        <p:txBody>
          <a:bodyPr/>
          <a:lstStyle/>
          <a:p>
            <a:r>
              <a:rPr lang="en-US" dirty="0">
                <a:solidFill>
                  <a:schemeClr val="accent1"/>
                </a:solidFill>
              </a:rPr>
              <a:t>Example 6: Application: Calculating Percent Increase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0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0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0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30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4038600"/>
            <a:ext cx="8229600" cy="523220"/>
          </a:xfrm>
        </p:spPr>
        <p:txBody>
          <a:bodyPr>
            <a:spAutoFit/>
          </a:bodyPr>
          <a:lstStyle/>
          <a:p>
            <a:r>
              <a:rPr lang="en-US" dirty="0"/>
              <a:t>Akshi’s percent increase in sales was </a:t>
            </a:r>
            <a:r>
              <a:rPr lang="en-US" dirty="0">
                <a:solidFill>
                  <a:srgbClr val="FF0000"/>
                </a:solidFill>
              </a:rPr>
              <a:t>10%</a:t>
            </a:r>
            <a:r>
              <a:rPr lang="en-US" dirty="0"/>
              <a:t>.</a:t>
            </a:r>
          </a:p>
        </p:txBody>
      </p:sp>
      <p:graphicFrame>
        <p:nvGraphicFramePr>
          <p:cNvPr id="10246" name="Object 6"/>
          <p:cNvGraphicFramePr>
            <a:graphicFrameLocks noChangeAspect="1"/>
          </p:cNvGraphicFramePr>
          <p:nvPr>
            <p:extLst>
              <p:ext uri="{D42A27DB-BD31-4B8C-83A1-F6EECF244321}">
                <p14:modId xmlns:p14="http://schemas.microsoft.com/office/powerpoint/2010/main" val="945591137"/>
              </p:ext>
            </p:extLst>
          </p:nvPr>
        </p:nvGraphicFramePr>
        <p:xfrm>
          <a:off x="3698009" y="1498600"/>
          <a:ext cx="1130300" cy="279400"/>
        </p:xfrm>
        <a:graphic>
          <a:graphicData uri="http://schemas.openxmlformats.org/presentationml/2006/ole">
            <mc:AlternateContent xmlns:mc="http://schemas.openxmlformats.org/markup-compatibility/2006">
              <mc:Choice xmlns:v="urn:schemas-microsoft-com:vml" Requires="v">
                <p:oleObj name="Equation" r:id="rId2" imgW="1130300" imgH="279400" progId="Equation.DSMT4">
                  <p:embed/>
                </p:oleObj>
              </mc:Choice>
              <mc:Fallback>
                <p:oleObj name="Equation" r:id="rId2" imgW="1130300" imgH="2794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8009" y="14986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2715053113"/>
              </p:ext>
            </p:extLst>
          </p:nvPr>
        </p:nvGraphicFramePr>
        <p:xfrm>
          <a:off x="3362614" y="1993900"/>
          <a:ext cx="1574800" cy="292100"/>
        </p:xfrm>
        <a:graphic>
          <a:graphicData uri="http://schemas.openxmlformats.org/presentationml/2006/ole">
            <mc:AlternateContent xmlns:mc="http://schemas.openxmlformats.org/markup-compatibility/2006">
              <mc:Choice xmlns:v="urn:schemas-microsoft-com:vml" Requires="v">
                <p:oleObj name="Equation" r:id="rId4" imgW="1574640" imgH="291960" progId="Equation.DSMT4">
                  <p:embed/>
                </p:oleObj>
              </mc:Choice>
              <mc:Fallback>
                <p:oleObj name="Equation" r:id="rId4" imgW="1574640" imgH="291960" progId="Equation.DSMT4">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2614" y="1993900"/>
                        <a:ext cx="1574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487788500"/>
              </p:ext>
            </p:extLst>
          </p:nvPr>
        </p:nvGraphicFramePr>
        <p:xfrm>
          <a:off x="3276600" y="2514600"/>
          <a:ext cx="1879600" cy="838200"/>
        </p:xfrm>
        <a:graphic>
          <a:graphicData uri="http://schemas.openxmlformats.org/presentationml/2006/ole">
            <mc:AlternateContent xmlns:mc="http://schemas.openxmlformats.org/markup-compatibility/2006">
              <mc:Choice xmlns:v="urn:schemas-microsoft-com:vml" Requires="v">
                <p:oleObj name="Equation" r:id="rId6" imgW="1879560" imgH="838080" progId="Equation.DSMT4">
                  <p:embed/>
                </p:oleObj>
              </mc:Choice>
              <mc:Fallback>
                <p:oleObj name="Equation" r:id="rId6" imgW="1879560" imgH="83808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2514600"/>
                        <a:ext cx="1879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2129917569"/>
              </p:ext>
            </p:extLst>
          </p:nvPr>
        </p:nvGraphicFramePr>
        <p:xfrm>
          <a:off x="4013200" y="3581400"/>
          <a:ext cx="1003300" cy="292100"/>
        </p:xfrm>
        <a:graphic>
          <a:graphicData uri="http://schemas.openxmlformats.org/presentationml/2006/ole">
            <mc:AlternateContent xmlns:mc="http://schemas.openxmlformats.org/markup-compatibility/2006">
              <mc:Choice xmlns:v="urn:schemas-microsoft-com:vml" Requires="v">
                <p:oleObj name="Equation" r:id="rId8" imgW="1002865" imgH="291973" progId="Equation.DSMT4">
                  <p:embed/>
                </p:oleObj>
              </mc:Choice>
              <mc:Fallback>
                <p:oleObj name="Equation" r:id="rId8" imgW="1002865" imgH="291973"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3200" y="3581400"/>
                        <a:ext cx="1003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Connector 22"/>
          <p:cNvCxnSpPr/>
          <p:nvPr/>
        </p:nvCxnSpPr>
        <p:spPr>
          <a:xfrm rot="10800000" flipV="1">
            <a:off x="3664527" y="2524991"/>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flipV="1">
            <a:off x="3467100" y="3029527"/>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780C912A-59E5-E236-548F-1D524DB68034}"/>
              </a:ext>
            </a:extLst>
          </p:cNvPr>
          <p:cNvSpPr>
            <a:spLocks noGrp="1"/>
          </p:cNvSpPr>
          <p:nvPr>
            <p:ph type="title"/>
          </p:nvPr>
        </p:nvSpPr>
        <p:spPr/>
        <p:txBody>
          <a:bodyPr/>
          <a:lstStyle/>
          <a:p>
            <a:r>
              <a:rPr lang="en-US" dirty="0">
                <a:solidFill>
                  <a:schemeClr val="accent1"/>
                </a:solidFill>
              </a:rPr>
              <a:t>Example 6: Application: Calculating Percent Increase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Definition: Terms Related to the Basic Equation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a:t>
            </a:r>
          </a:p>
        </p:txBody>
      </p:sp>
      <p:sp>
        <p:nvSpPr>
          <p:cNvPr id="4" name="Rectangle 3"/>
          <p:cNvSpPr txBox="1">
            <a:spLocks/>
          </p:cNvSpPr>
          <p:nvPr/>
        </p:nvSpPr>
        <p:spPr>
          <a:xfrm>
            <a:off x="457200" y="1280160"/>
            <a:ext cx="8229600" cy="2523768"/>
          </a:xfrm>
          <a:prstGeom prst="rect">
            <a:avLst/>
          </a:prstGeom>
          <a:solidFill>
            <a:srgbClr val="FFFFCC"/>
          </a:solidFill>
          <a:ln w="28575">
            <a:solidFill>
              <a:srgbClr val="000000"/>
            </a:solidFill>
          </a:ln>
        </p:spPr>
        <p:txBody>
          <a:bodyPr>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For the basic equation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B</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1" i="0" u="none" strike="noStrike" kern="1200" cap="none" spc="0" normalizeH="0" baseline="0" noProof="0" dirty="0">
                <a:ln>
                  <a:noFill/>
                </a:ln>
                <a:solidFill>
                  <a:srgbClr val="C00000"/>
                </a:solidFill>
                <a:effectLst/>
                <a:uLnTx/>
                <a:uFillTx/>
                <a:latin typeface="Calibri"/>
                <a:ea typeface="+mn-ea"/>
                <a:cs typeface="+mn-cs"/>
              </a:rPr>
              <a:t>rate</a:t>
            </a:r>
            <a:r>
              <a:rPr kumimoji="0" lang="en-US" sz="2800" b="0" i="0" u="none" strike="noStrike" kern="1200" cap="none" spc="0" normalizeH="0" baseline="0" noProof="0" dirty="0">
                <a:ln>
                  <a:noFill/>
                </a:ln>
                <a:solidFill>
                  <a:srgbClr val="000000"/>
                </a:solidFill>
                <a:effectLst/>
                <a:uLnTx/>
                <a:uFillTx/>
                <a:latin typeface="Calibri"/>
                <a:ea typeface="+mn-ea"/>
                <a:cs typeface="+mn-cs"/>
              </a:rPr>
              <a:t> or percent (as a decimal number or fraction).</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B</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1" i="0" u="none" strike="noStrike" kern="1200" cap="none" spc="0" normalizeH="0" baseline="0" noProof="0" dirty="0">
                <a:ln>
                  <a:noFill/>
                </a:ln>
                <a:solidFill>
                  <a:srgbClr val="C00000"/>
                </a:solidFill>
                <a:effectLst/>
                <a:uLnTx/>
                <a:uFillTx/>
                <a:latin typeface="Calibri"/>
                <a:ea typeface="+mn-ea"/>
                <a:cs typeface="+mn-cs"/>
              </a:rPr>
              <a:t>base</a:t>
            </a:r>
            <a:r>
              <a:rPr kumimoji="0" lang="en-US" sz="2800" b="0" i="0" u="none" strike="noStrike" kern="1200" cap="none" spc="0" normalizeH="0" baseline="0" noProof="0" dirty="0">
                <a:ln>
                  <a:noFill/>
                </a:ln>
                <a:solidFill>
                  <a:srgbClr val="000000"/>
                </a:solidFill>
                <a:effectLst/>
                <a:uLnTx/>
                <a:uFillTx/>
                <a:latin typeface="Calibri"/>
                <a:ea typeface="+mn-ea"/>
                <a:cs typeface="+mn-cs"/>
              </a:rPr>
              <a:t> (number that we are finding the percent of).</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1" i="0" u="none" strike="noStrike" kern="1200" cap="none" spc="0" normalizeH="0" baseline="0" noProof="0" dirty="0">
                <a:ln>
                  <a:noFill/>
                </a:ln>
                <a:solidFill>
                  <a:srgbClr val="C00000"/>
                </a:solidFill>
                <a:effectLst/>
                <a:uLnTx/>
                <a:uFillTx/>
                <a:latin typeface="Calibri"/>
                <a:ea typeface="+mn-ea"/>
                <a:cs typeface="+mn-cs"/>
              </a:rPr>
              <a:t>amount</a:t>
            </a:r>
            <a:r>
              <a:rPr kumimoji="0" lang="en-US" sz="2800" b="0" i="0" u="none" strike="noStrike" kern="1200" cap="none" spc="0" normalizeH="0" baseline="0" noProof="0" dirty="0">
                <a:ln>
                  <a:noFill/>
                </a:ln>
                <a:solidFill>
                  <a:srgbClr val="000000"/>
                </a:solidFill>
                <a:effectLst/>
                <a:uLnTx/>
                <a:uFillTx/>
                <a:latin typeface="Calibri"/>
                <a:ea typeface="+mn-ea"/>
                <a:cs typeface="+mn-cs"/>
              </a:rPr>
              <a:t> (a part of the base).</a:t>
            </a: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363788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p:cNvSpPr>
          <p:nvPr>
            <p:ph idx="1"/>
          </p:nvPr>
        </p:nvSpPr>
        <p:spPr>
          <a:xfrm>
            <a:off x="457200" y="1280160"/>
            <a:ext cx="8229600" cy="2677656"/>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Three years ago, you bought a new car for </a:t>
            </a:r>
            <a:r>
              <a:rPr lang="en-US" sz="2800" i="0" dirty="0">
                <a:solidFill>
                  <a:srgbClr val="0000FF"/>
                </a:solidFill>
              </a:rPr>
              <a:t>$25,000</a:t>
            </a:r>
            <a:r>
              <a:rPr lang="en-US" sz="2800" i="0" dirty="0">
                <a:solidFill>
                  <a:schemeClr val="tx1"/>
                </a:solidFill>
              </a:rPr>
              <a:t>.  Your business is doing well and you are now looking for another new car and want to trade in your first car. The dealer has told you that the trade in value of your car is now </a:t>
            </a:r>
            <a:r>
              <a:rPr lang="en-US" sz="2800" i="0" dirty="0">
                <a:solidFill>
                  <a:srgbClr val="0000FF"/>
                </a:solidFill>
              </a:rPr>
              <a:t>$14,500</a:t>
            </a:r>
            <a:r>
              <a:rPr lang="en-US" sz="2800" i="0" dirty="0">
                <a:solidFill>
                  <a:schemeClr val="tx1"/>
                </a:solidFill>
              </a:rPr>
              <a:t>. What is the percent decrease in the value of your car?</a:t>
            </a:r>
            <a:endParaRPr lang="en-US" sz="2800" dirty="0">
              <a:solidFill>
                <a:schemeClr val="tx1"/>
              </a:solidFill>
            </a:endParaRPr>
          </a:p>
        </p:txBody>
      </p:sp>
      <p:sp>
        <p:nvSpPr>
          <p:cNvPr id="3" name="Title 2">
            <a:extLst>
              <a:ext uri="{FF2B5EF4-FFF2-40B4-BE49-F238E27FC236}">
                <a16:creationId xmlns:a16="http://schemas.microsoft.com/office/drawing/2014/main" id="{76286370-1102-E795-CE86-7A76C7C7535C}"/>
              </a:ext>
            </a:extLst>
          </p:cNvPr>
          <p:cNvSpPr>
            <a:spLocks noGrp="1"/>
          </p:cNvSpPr>
          <p:nvPr>
            <p:ph type="title"/>
          </p:nvPr>
        </p:nvSpPr>
        <p:spPr/>
        <p:txBody>
          <a:bodyPr/>
          <a:lstStyle/>
          <a:p>
            <a:r>
              <a:rPr lang="en-US" dirty="0">
                <a:solidFill>
                  <a:schemeClr val="accent1"/>
                </a:solidFill>
              </a:rPr>
              <a:t>Example 7: Application: Calculating Percent Decrease</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spcBef>
                <a:spcPts val="600"/>
              </a:spcBef>
            </a:pPr>
            <a:r>
              <a:rPr lang="en-US" b="1" dirty="0"/>
              <a:t>Solution</a:t>
            </a:r>
          </a:p>
          <a:p>
            <a:pPr>
              <a:spcBef>
                <a:spcPts val="600"/>
              </a:spcBef>
            </a:pPr>
            <a:r>
              <a:rPr lang="en-US" dirty="0"/>
              <a:t>First find the actual decrease in the value.</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Now we find the percent decrease by finding what percent </a:t>
            </a:r>
            <a:r>
              <a:rPr lang="en-US" dirty="0">
                <a:solidFill>
                  <a:srgbClr val="FF00FF"/>
                </a:solidFill>
              </a:rPr>
              <a:t>$10,500 </a:t>
            </a:r>
            <a:r>
              <a:rPr lang="en-US" dirty="0">
                <a:solidFill>
                  <a:schemeClr val="tx1"/>
                </a:solidFill>
              </a:rPr>
              <a:t>(the decrease in value) is of </a:t>
            </a:r>
            <a:r>
              <a:rPr lang="en-US" dirty="0">
                <a:solidFill>
                  <a:srgbClr val="0000FF"/>
                </a:solidFill>
              </a:rPr>
              <a:t>$25,000 </a:t>
            </a:r>
            <a:r>
              <a:rPr lang="en-US" dirty="0">
                <a:solidFill>
                  <a:schemeClr val="tx1"/>
                </a:solidFill>
              </a:rPr>
              <a:t>(the original price).</a:t>
            </a:r>
          </a:p>
          <a:p>
            <a:endParaRPr lang="en-US" dirty="0"/>
          </a:p>
        </p:txBody>
      </p:sp>
      <p:graphicFrame>
        <p:nvGraphicFramePr>
          <p:cNvPr id="11267" name="Object 3"/>
          <p:cNvGraphicFramePr>
            <a:graphicFrameLocks noChangeAspect="1"/>
          </p:cNvGraphicFramePr>
          <p:nvPr/>
        </p:nvGraphicFramePr>
        <p:xfrm>
          <a:off x="2482850" y="2667000"/>
          <a:ext cx="1346200" cy="368300"/>
        </p:xfrm>
        <a:graphic>
          <a:graphicData uri="http://schemas.openxmlformats.org/presentationml/2006/ole">
            <mc:AlternateContent xmlns:mc="http://schemas.openxmlformats.org/markup-compatibility/2006">
              <mc:Choice xmlns:v="urn:schemas-microsoft-com:vml" Requires="v">
                <p:oleObj name="Equation" r:id="rId2" imgW="1346200" imgH="368300" progId="Equation.DSMT4">
                  <p:embed/>
                </p:oleObj>
              </mc:Choice>
              <mc:Fallback>
                <p:oleObj name="Equation" r:id="rId2" imgW="1346200" imgH="36830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2850" y="2667000"/>
                        <a:ext cx="1346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429741" y="3162300"/>
          <a:ext cx="1397000" cy="444500"/>
        </p:xfrm>
        <a:graphic>
          <a:graphicData uri="http://schemas.openxmlformats.org/presentationml/2006/ole">
            <mc:AlternateContent xmlns:mc="http://schemas.openxmlformats.org/markup-compatibility/2006">
              <mc:Choice xmlns:v="urn:schemas-microsoft-com:vml" Requires="v">
                <p:oleObj name="Equation" r:id="rId4" imgW="1396800" imgH="444240" progId="Equation.DSMT4">
                  <p:embed/>
                </p:oleObj>
              </mc:Choice>
              <mc:Fallback>
                <p:oleObj name="Equation" r:id="rId4" imgW="1396800" imgH="44424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9741" y="3162300"/>
                        <a:ext cx="1397000" cy="44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590800" y="3759200"/>
          <a:ext cx="1219200" cy="368300"/>
        </p:xfrm>
        <a:graphic>
          <a:graphicData uri="http://schemas.openxmlformats.org/presentationml/2006/ole">
            <mc:AlternateContent xmlns:mc="http://schemas.openxmlformats.org/markup-compatibility/2006">
              <mc:Choice xmlns:v="urn:schemas-microsoft-com:vml" Requires="v">
                <p:oleObj name="Equation" r:id="rId6" imgW="1218960" imgH="368280" progId="Equation.DSMT4">
                  <p:embed/>
                </p:oleObj>
              </mc:Choice>
              <mc:Fallback>
                <p:oleObj name="Equation" r:id="rId6" imgW="1218960" imgH="36828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7592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4267200" y="2705100"/>
          <a:ext cx="1409700" cy="279400"/>
        </p:xfrm>
        <a:graphic>
          <a:graphicData uri="http://schemas.openxmlformats.org/presentationml/2006/ole">
            <mc:AlternateContent xmlns:mc="http://schemas.openxmlformats.org/markup-compatibility/2006">
              <mc:Choice xmlns:v="urn:schemas-microsoft-com:vml" Requires="v">
                <p:oleObj name="Equation" r:id="rId8" imgW="1409400" imgH="279360" progId="Equation.DSMT4">
                  <p:embed/>
                </p:oleObj>
              </mc:Choice>
              <mc:Fallback>
                <p:oleObj name="Equation" r:id="rId8" imgW="1409400" imgH="27936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67200" y="270510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4275859" y="3251200"/>
          <a:ext cx="1397000" cy="266700"/>
        </p:xfrm>
        <a:graphic>
          <a:graphicData uri="http://schemas.openxmlformats.org/presentationml/2006/ole">
            <mc:AlternateContent xmlns:mc="http://schemas.openxmlformats.org/markup-compatibility/2006">
              <mc:Choice xmlns:v="urn:schemas-microsoft-com:vml" Requires="v">
                <p:oleObj name="Equation" r:id="rId10" imgW="1396800" imgH="266400" progId="Equation.DSMT4">
                  <p:embed/>
                </p:oleObj>
              </mc:Choice>
              <mc:Fallback>
                <p:oleObj name="Equation" r:id="rId10" imgW="1396800" imgH="266400"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75859" y="3251200"/>
                        <a:ext cx="1397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260850" y="3822700"/>
          <a:ext cx="1841500" cy="241300"/>
        </p:xfrm>
        <a:graphic>
          <a:graphicData uri="http://schemas.openxmlformats.org/presentationml/2006/ole">
            <mc:AlternateContent xmlns:mc="http://schemas.openxmlformats.org/markup-compatibility/2006">
              <mc:Choice xmlns:v="urn:schemas-microsoft-com:vml" Requires="v">
                <p:oleObj name="Equation" r:id="rId12" imgW="1841400" imgH="241200" progId="Equation.DSMT4">
                  <p:embed/>
                </p:oleObj>
              </mc:Choice>
              <mc:Fallback>
                <p:oleObj name="Equation" r:id="rId12" imgW="1841400" imgH="241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0850" y="3822700"/>
                        <a:ext cx="18415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44779B6E-0D87-FF2F-9C50-CF151D308813}"/>
              </a:ext>
            </a:extLst>
          </p:cNvPr>
          <p:cNvSpPr>
            <a:spLocks noGrp="1"/>
          </p:cNvSpPr>
          <p:nvPr>
            <p:ph type="title"/>
          </p:nvPr>
        </p:nvSpPr>
        <p:spPr/>
        <p:txBody>
          <a:bodyPr/>
          <a:lstStyle/>
          <a:p>
            <a:r>
              <a:rPr lang="en-US" dirty="0">
                <a:solidFill>
                  <a:schemeClr val="accent1"/>
                </a:solidFill>
              </a:rPr>
              <a:t>Example 7: Application: Calculating Percent Decrease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4191000"/>
            <a:ext cx="8229600" cy="523220"/>
          </a:xfrm>
        </p:spPr>
        <p:txBody>
          <a:bodyPr>
            <a:spAutoFit/>
          </a:bodyPr>
          <a:lstStyle/>
          <a:p>
            <a:r>
              <a:rPr lang="en-US" dirty="0"/>
              <a:t>So the percent decrease in the value of your car is </a:t>
            </a:r>
            <a:r>
              <a:rPr lang="en-US" dirty="0">
                <a:solidFill>
                  <a:srgbClr val="FF3300"/>
                </a:solidFill>
              </a:rPr>
              <a:t>42%</a:t>
            </a:r>
            <a:r>
              <a:rPr lang="en-US" dirty="0"/>
              <a:t>.</a:t>
            </a:r>
          </a:p>
        </p:txBody>
      </p:sp>
      <p:graphicFrame>
        <p:nvGraphicFramePr>
          <p:cNvPr id="12294" name="Object 6"/>
          <p:cNvGraphicFramePr>
            <a:graphicFrameLocks noChangeAspect="1"/>
          </p:cNvGraphicFramePr>
          <p:nvPr>
            <p:extLst>
              <p:ext uri="{D42A27DB-BD31-4B8C-83A1-F6EECF244321}">
                <p14:modId xmlns:p14="http://schemas.microsoft.com/office/powerpoint/2010/main" val="1439395204"/>
              </p:ext>
            </p:extLst>
          </p:nvPr>
        </p:nvGraphicFramePr>
        <p:xfrm>
          <a:off x="3773632" y="1498600"/>
          <a:ext cx="1130300" cy="279400"/>
        </p:xfrm>
        <a:graphic>
          <a:graphicData uri="http://schemas.openxmlformats.org/presentationml/2006/ole">
            <mc:AlternateContent xmlns:mc="http://schemas.openxmlformats.org/markup-compatibility/2006">
              <mc:Choice xmlns:v="urn:schemas-microsoft-com:vml" Requires="v">
                <p:oleObj name="Equation" r:id="rId2" imgW="1130300" imgH="279400" progId="Equation.DSMT4">
                  <p:embed/>
                </p:oleObj>
              </mc:Choice>
              <mc:Fallback>
                <p:oleObj name="Equation" r:id="rId2" imgW="1130300" imgH="2794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3632" y="14986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1631459856"/>
              </p:ext>
            </p:extLst>
          </p:nvPr>
        </p:nvGraphicFramePr>
        <p:xfrm>
          <a:off x="2952750" y="2019300"/>
          <a:ext cx="2692400" cy="330200"/>
        </p:xfrm>
        <a:graphic>
          <a:graphicData uri="http://schemas.openxmlformats.org/presentationml/2006/ole">
            <mc:AlternateContent xmlns:mc="http://schemas.openxmlformats.org/markup-compatibility/2006">
              <mc:Choice xmlns:v="urn:schemas-microsoft-com:vml" Requires="v">
                <p:oleObj name="Equation" r:id="rId4" imgW="2692080" imgH="330120" progId="Equation.DSMT4">
                  <p:embed/>
                </p:oleObj>
              </mc:Choice>
              <mc:Fallback>
                <p:oleObj name="Equation" r:id="rId4" imgW="2692080" imgH="330120" progId="Equation.DSMT4">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2750" y="2019300"/>
                        <a:ext cx="26924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extLst>
              <p:ext uri="{D42A27DB-BD31-4B8C-83A1-F6EECF244321}">
                <p14:modId xmlns:p14="http://schemas.microsoft.com/office/powerpoint/2010/main" val="724779777"/>
              </p:ext>
            </p:extLst>
          </p:nvPr>
        </p:nvGraphicFramePr>
        <p:xfrm>
          <a:off x="2819400" y="2603500"/>
          <a:ext cx="2832100" cy="889000"/>
        </p:xfrm>
        <a:graphic>
          <a:graphicData uri="http://schemas.openxmlformats.org/presentationml/2006/ole">
            <mc:AlternateContent xmlns:mc="http://schemas.openxmlformats.org/markup-compatibility/2006">
              <mc:Choice xmlns:v="urn:schemas-microsoft-com:vml" Requires="v">
                <p:oleObj name="Equation" r:id="rId6" imgW="2831760" imgH="888840" progId="Equation.DSMT4">
                  <p:embed/>
                </p:oleObj>
              </mc:Choice>
              <mc:Fallback>
                <p:oleObj name="Equation" r:id="rId6" imgW="2831760" imgH="88884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9400" y="2603500"/>
                        <a:ext cx="2832100" cy="88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0" name="Object 12"/>
          <p:cNvGraphicFramePr>
            <a:graphicFrameLocks noChangeAspect="1"/>
          </p:cNvGraphicFramePr>
          <p:nvPr>
            <p:extLst>
              <p:ext uri="{D42A27DB-BD31-4B8C-83A1-F6EECF244321}">
                <p14:modId xmlns:p14="http://schemas.microsoft.com/office/powerpoint/2010/main" val="970362189"/>
              </p:ext>
            </p:extLst>
          </p:nvPr>
        </p:nvGraphicFramePr>
        <p:xfrm>
          <a:off x="4019550" y="3746500"/>
          <a:ext cx="1168400" cy="292100"/>
        </p:xfrm>
        <a:graphic>
          <a:graphicData uri="http://schemas.openxmlformats.org/presentationml/2006/ole">
            <mc:AlternateContent xmlns:mc="http://schemas.openxmlformats.org/markup-compatibility/2006">
              <mc:Choice xmlns:v="urn:schemas-microsoft-com:vml" Requires="v">
                <p:oleObj name="Equation" r:id="rId8" imgW="1168200" imgH="291960" progId="Equation.DSMT4">
                  <p:embed/>
                </p:oleObj>
              </mc:Choice>
              <mc:Fallback>
                <p:oleObj name="Equation" r:id="rId8" imgW="1168200" imgH="291960"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9550" y="3746500"/>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10800000" flipV="1">
            <a:off x="3130550" y="26416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2965450" y="31623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0EA3DA97-03A0-E881-FA28-3010A0F924BB}"/>
              </a:ext>
            </a:extLst>
          </p:cNvPr>
          <p:cNvSpPr>
            <a:spLocks noGrp="1"/>
          </p:cNvSpPr>
          <p:nvPr>
            <p:ph type="title"/>
          </p:nvPr>
        </p:nvSpPr>
        <p:spPr/>
        <p:txBody>
          <a:bodyPr/>
          <a:lstStyle/>
          <a:p>
            <a:r>
              <a:rPr lang="en-US" dirty="0">
                <a:solidFill>
                  <a:schemeClr val="accent1"/>
                </a:solidFill>
              </a:rPr>
              <a:t>Example 7: Application: Calculating Percent Decrease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3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4002634"/>
          </a:xfrm>
          <a:solidFill>
            <a:srgbClr val="FFFFCC"/>
          </a:solidFill>
          <a:ln w="28575">
            <a:solidFill>
              <a:srgbClr val="000000"/>
            </a:solidFill>
          </a:ln>
        </p:spPr>
        <p:txBody>
          <a:bodyPr>
            <a:spAutoFit/>
          </a:bodyPr>
          <a:lstStyle/>
          <a:p>
            <a:pPr marL="457200" indent="-457200"/>
            <a:r>
              <a:rPr lang="en-US" b="1" dirty="0">
                <a:solidFill>
                  <a:srgbClr val="C00000"/>
                </a:solidFill>
              </a:rPr>
              <a:t>Profit:</a:t>
            </a:r>
            <a:r>
              <a:rPr lang="en-US" dirty="0">
                <a:solidFill>
                  <a:srgbClr val="000000"/>
                </a:solidFill>
              </a:rPr>
              <a:t> the difference between selling price and cost</a:t>
            </a:r>
          </a:p>
          <a:p>
            <a:pPr marL="457200" indent="-457200"/>
            <a:r>
              <a:rPr lang="en-US" b="1" dirty="0">
                <a:solidFill>
                  <a:srgbClr val="000000"/>
                </a:solidFill>
              </a:rPr>
              <a:t>  Profit = Selling price </a:t>
            </a:r>
            <a:r>
              <a:rPr lang="en-US" b="1" dirty="0">
                <a:solidFill>
                  <a:srgbClr val="000000"/>
                </a:solidFill>
                <a:latin typeface="Calibri"/>
              </a:rPr>
              <a:t>–</a:t>
            </a:r>
            <a:r>
              <a:rPr lang="en-US" b="1" dirty="0">
                <a:solidFill>
                  <a:srgbClr val="000000"/>
                </a:solidFill>
              </a:rPr>
              <a:t> Cost    </a:t>
            </a:r>
            <a:r>
              <a:rPr lang="en-US" dirty="0">
                <a:solidFill>
                  <a:srgbClr val="000000"/>
                </a:solidFill>
              </a:rPr>
              <a:t>Profit = $100 – $80 = $20</a:t>
            </a:r>
          </a:p>
          <a:p>
            <a:pPr>
              <a:spcBef>
                <a:spcPts val="1500"/>
              </a:spcBef>
            </a:pPr>
            <a:r>
              <a:rPr lang="en-US" b="1" dirty="0">
                <a:solidFill>
                  <a:srgbClr val="C00000"/>
                </a:solidFill>
              </a:rPr>
              <a:t>Percent of Profit:</a:t>
            </a:r>
            <a:r>
              <a:rPr lang="en-US" dirty="0">
                <a:solidFill>
                  <a:srgbClr val="C00000"/>
                </a:solidFill>
              </a:rPr>
              <a:t> </a:t>
            </a:r>
            <a:r>
              <a:rPr lang="en-US" dirty="0">
                <a:solidFill>
                  <a:srgbClr val="000000"/>
                </a:solidFill>
              </a:rPr>
              <a:t>There are two types; both are ratios with </a:t>
            </a:r>
            <a:r>
              <a:rPr lang="en-US" b="1" dirty="0">
                <a:solidFill>
                  <a:srgbClr val="000000"/>
                </a:solidFill>
              </a:rPr>
              <a:t>profit in the numerator.</a:t>
            </a:r>
            <a:r>
              <a:rPr lang="en-US" dirty="0">
                <a:solidFill>
                  <a:srgbClr val="000000"/>
                </a:solidFill>
              </a:rPr>
              <a:t> </a:t>
            </a:r>
          </a:p>
          <a:p>
            <a:pPr marL="514350" indent="-514350">
              <a:buFont typeface="+mj-lt"/>
              <a:buAutoNum type="arabicPeriod"/>
            </a:pPr>
            <a:r>
              <a:rPr lang="en-US" dirty="0">
                <a:solidFill>
                  <a:srgbClr val="000000"/>
                </a:solidFill>
              </a:rPr>
              <a:t>Percent of profit </a:t>
            </a:r>
            <a:r>
              <a:rPr lang="en-US" b="1" dirty="0">
                <a:solidFill>
                  <a:srgbClr val="000000"/>
                </a:solidFill>
              </a:rPr>
              <a:t>based on cost</a:t>
            </a:r>
            <a:r>
              <a:rPr lang="en-US" dirty="0">
                <a:solidFill>
                  <a:srgbClr val="000000"/>
                </a:solidFill>
              </a:rPr>
              <a:t> (cost is the denominator):</a:t>
            </a: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cost</a:t>
            </a:r>
          </a:p>
          <a:p>
            <a:pPr marL="457200" indent="-457200"/>
            <a:endParaRPr lang="en-US" sz="1800" dirty="0">
              <a:solidFill>
                <a:srgbClr val="000000"/>
              </a:solidFill>
            </a:endParaRPr>
          </a:p>
        </p:txBody>
      </p:sp>
      <p:graphicFrame>
        <p:nvGraphicFramePr>
          <p:cNvPr id="49155" name="Object 3"/>
          <p:cNvGraphicFramePr>
            <a:graphicFrameLocks noChangeAspect="1"/>
          </p:cNvGraphicFramePr>
          <p:nvPr>
            <p:extLst>
              <p:ext uri="{D42A27DB-BD31-4B8C-83A1-F6EECF244321}">
                <p14:modId xmlns:p14="http://schemas.microsoft.com/office/powerpoint/2010/main" val="4093866209"/>
              </p:ext>
            </p:extLst>
          </p:nvPr>
        </p:nvGraphicFramePr>
        <p:xfrm>
          <a:off x="1139190" y="4283710"/>
          <a:ext cx="1651000" cy="850900"/>
        </p:xfrm>
        <a:graphic>
          <a:graphicData uri="http://schemas.openxmlformats.org/presentationml/2006/ole">
            <mc:AlternateContent xmlns:mc="http://schemas.openxmlformats.org/markup-compatibility/2006">
              <mc:Choice xmlns:v="urn:schemas-microsoft-com:vml" Requires="v">
                <p:oleObj name="Equation" r:id="rId2" imgW="1650960" imgH="850680" progId="Equation.DSMT4">
                  <p:embed/>
                </p:oleObj>
              </mc:Choice>
              <mc:Fallback>
                <p:oleObj name="Equation" r:id="rId2" imgW="1650960" imgH="850680" progId="Equation.DSMT4">
                  <p:embed/>
                  <p:pic>
                    <p:nvPicPr>
                      <p:cNvPr id="0" name="Picture 3"/>
                      <p:cNvPicPr>
                        <a:picLocks noChangeAspect="1" noChangeArrowheads="1"/>
                      </p:cNvPicPr>
                      <p:nvPr/>
                    </p:nvPicPr>
                    <p:blipFill>
                      <a:blip r:embed="rId3"/>
                      <a:srcRect/>
                      <a:stretch>
                        <a:fillRect/>
                      </a:stretch>
                    </p:blipFill>
                    <p:spPr bwMode="auto">
                      <a:xfrm>
                        <a:off x="1139190" y="4283710"/>
                        <a:ext cx="1651000" cy="850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extLst>
              <p:ext uri="{D42A27DB-BD31-4B8C-83A1-F6EECF244321}">
                <p14:modId xmlns:p14="http://schemas.microsoft.com/office/powerpoint/2010/main" val="1690492932"/>
              </p:ext>
            </p:extLst>
          </p:nvPr>
        </p:nvGraphicFramePr>
        <p:xfrm>
          <a:off x="6299200" y="4267200"/>
          <a:ext cx="1930400" cy="838200"/>
        </p:xfrm>
        <a:graphic>
          <a:graphicData uri="http://schemas.openxmlformats.org/presentationml/2006/ole">
            <mc:AlternateContent xmlns:mc="http://schemas.openxmlformats.org/markup-compatibility/2006">
              <mc:Choice xmlns:v="urn:schemas-microsoft-com:vml" Requires="v">
                <p:oleObj name="Equation" r:id="rId4" imgW="1930320" imgH="838080" progId="Equation.DSMT4">
                  <p:embed/>
                </p:oleObj>
              </mc:Choice>
              <mc:Fallback>
                <p:oleObj name="Equation" r:id="rId4" imgW="193032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99200" y="4267200"/>
                        <a:ext cx="1930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1FE18242-C73B-C9E1-A268-1C1B8792EC97}"/>
              </a:ext>
            </a:extLst>
          </p:cNvPr>
          <p:cNvSpPr>
            <a:spLocks noGrp="1"/>
          </p:cNvSpPr>
          <p:nvPr>
            <p:ph type="title"/>
          </p:nvPr>
        </p:nvSpPr>
        <p:spPr/>
        <p:txBody>
          <a:bodyPr/>
          <a:lstStyle/>
          <a:p>
            <a:r>
              <a:rPr lang="en-US" dirty="0"/>
              <a:t>Formula: Profit and Percent of Profit</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096232"/>
          </a:xfrm>
          <a:solidFill>
            <a:srgbClr val="FFFFCC"/>
          </a:solidFill>
          <a:ln w="28575">
            <a:solidFill>
              <a:srgbClr val="000000"/>
            </a:solidFill>
          </a:ln>
        </p:spPr>
        <p:txBody>
          <a:bodyPr>
            <a:spAutoFit/>
          </a:bodyPr>
          <a:lstStyle/>
          <a:p>
            <a:pPr marL="514350" indent="-514350">
              <a:buFont typeface="+mj-lt"/>
              <a:buAutoNum type="arabicPeriod" startAt="2"/>
            </a:pPr>
            <a:r>
              <a:rPr lang="en-US" dirty="0">
                <a:solidFill>
                  <a:srgbClr val="000000"/>
                </a:solidFill>
              </a:rPr>
              <a:t>Percent of profit </a:t>
            </a:r>
            <a:r>
              <a:rPr lang="en-US" b="1" dirty="0">
                <a:solidFill>
                  <a:srgbClr val="000000"/>
                </a:solidFill>
              </a:rPr>
              <a:t>based on selling price</a:t>
            </a:r>
            <a:r>
              <a:rPr lang="en-US" dirty="0">
                <a:solidFill>
                  <a:srgbClr val="000000"/>
                </a:solidFill>
              </a:rPr>
              <a:t> (selling price is the denominator):</a:t>
            </a:r>
          </a:p>
          <a:p>
            <a:pPr marL="457200" indent="-457200"/>
            <a:endParaRPr lang="en-US" sz="600" dirty="0">
              <a:solidFill>
                <a:srgbClr val="000000"/>
              </a:solidFill>
            </a:endParaRP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selling price</a:t>
            </a:r>
          </a:p>
          <a:p>
            <a:pPr marL="457200" indent="-457200"/>
            <a:endParaRPr lang="en-US" b="1" dirty="0">
              <a:solidFill>
                <a:srgbClr val="000000"/>
              </a:solidFill>
            </a:endParaRPr>
          </a:p>
          <a:p>
            <a:pPr marL="457200" indent="-457200"/>
            <a:endParaRPr lang="en-US" b="1" dirty="0">
              <a:solidFill>
                <a:srgbClr val="000000"/>
              </a:solidFill>
            </a:endParaRPr>
          </a:p>
          <a:p>
            <a:pPr marL="457200" indent="-457200"/>
            <a:endParaRPr lang="en-US" sz="1000" dirty="0">
              <a:solidFill>
                <a:srgbClr val="000000"/>
              </a:solidFill>
            </a:endParaRPr>
          </a:p>
          <a:p>
            <a:pPr marL="457200" indent="-457200"/>
            <a:endParaRPr lang="en-US" sz="1000" dirty="0">
              <a:solidFill>
                <a:srgbClr val="000000"/>
              </a:solidFill>
            </a:endParaRPr>
          </a:p>
        </p:txBody>
      </p:sp>
      <p:graphicFrame>
        <p:nvGraphicFramePr>
          <p:cNvPr id="49155" name="Object 3"/>
          <p:cNvGraphicFramePr>
            <a:graphicFrameLocks noChangeAspect="1"/>
          </p:cNvGraphicFramePr>
          <p:nvPr>
            <p:extLst>
              <p:ext uri="{D42A27DB-BD31-4B8C-83A1-F6EECF244321}">
                <p14:modId xmlns:p14="http://schemas.microsoft.com/office/powerpoint/2010/main" val="3501251441"/>
              </p:ext>
            </p:extLst>
          </p:nvPr>
        </p:nvGraphicFramePr>
        <p:xfrm>
          <a:off x="570230" y="2278380"/>
          <a:ext cx="2743200" cy="927100"/>
        </p:xfrm>
        <a:graphic>
          <a:graphicData uri="http://schemas.openxmlformats.org/presentationml/2006/ole">
            <mc:AlternateContent xmlns:mc="http://schemas.openxmlformats.org/markup-compatibility/2006">
              <mc:Choice xmlns:v="urn:schemas-microsoft-com:vml" Requires="v">
                <p:oleObj name="Equation" r:id="rId2" imgW="2743200" imgH="927000" progId="Equation.DSMT4">
                  <p:embed/>
                </p:oleObj>
              </mc:Choice>
              <mc:Fallback>
                <p:oleObj name="Equation" r:id="rId2" imgW="2743200" imgH="927000" progId="Equation.DSMT4">
                  <p:embed/>
                  <p:pic>
                    <p:nvPicPr>
                      <p:cNvPr id="0" name="Object 3"/>
                      <p:cNvPicPr>
                        <a:picLocks noChangeAspect="1" noChangeArrowheads="1"/>
                      </p:cNvPicPr>
                      <p:nvPr/>
                    </p:nvPicPr>
                    <p:blipFill>
                      <a:blip r:embed="rId3"/>
                      <a:srcRect/>
                      <a:stretch>
                        <a:fillRect/>
                      </a:stretch>
                    </p:blipFill>
                    <p:spPr bwMode="auto">
                      <a:xfrm>
                        <a:off x="570230" y="2278380"/>
                        <a:ext cx="2743200" cy="927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extLst>
              <p:ext uri="{D42A27DB-BD31-4B8C-83A1-F6EECF244321}">
                <p14:modId xmlns:p14="http://schemas.microsoft.com/office/powerpoint/2010/main" val="362955672"/>
              </p:ext>
            </p:extLst>
          </p:nvPr>
        </p:nvGraphicFramePr>
        <p:xfrm>
          <a:off x="914400" y="3276600"/>
          <a:ext cx="2082800" cy="838200"/>
        </p:xfrm>
        <a:graphic>
          <a:graphicData uri="http://schemas.openxmlformats.org/presentationml/2006/ole">
            <mc:AlternateContent xmlns:mc="http://schemas.openxmlformats.org/markup-compatibility/2006">
              <mc:Choice xmlns:v="urn:schemas-microsoft-com:vml" Requires="v">
                <p:oleObj name="Equation" r:id="rId4" imgW="2082600" imgH="838080" progId="Equation.DSMT4">
                  <p:embed/>
                </p:oleObj>
              </mc:Choice>
              <mc:Fallback>
                <p:oleObj name="Equation" r:id="rId4" imgW="20826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276600"/>
                        <a:ext cx="2082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6C05D102-E88E-50F6-2F84-FBFDFF3E9A9D}"/>
              </a:ext>
            </a:extLst>
          </p:cNvPr>
          <p:cNvSpPr>
            <a:spLocks noGrp="1"/>
          </p:cNvSpPr>
          <p:nvPr>
            <p:ph type="title"/>
          </p:nvPr>
        </p:nvSpPr>
        <p:spPr/>
        <p:txBody>
          <a:bodyPr/>
          <a:lstStyle/>
          <a:p>
            <a:r>
              <a:rPr lang="en-US" dirty="0"/>
              <a:t>Formula: Profit and Percent of Profit (cont.)</a:t>
            </a:r>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2936188"/>
          </a:xfrm>
        </p:spPr>
        <p:txBody>
          <a:bodyPr>
            <a:spAutoFit/>
          </a:bodyPr>
          <a:lstStyle/>
          <a:p>
            <a:r>
              <a:rPr lang="en-US" dirty="0"/>
              <a:t>A retail store markets calculators that cost the store </a:t>
            </a:r>
            <a:r>
              <a:rPr lang="en-US" dirty="0">
                <a:solidFill>
                  <a:srgbClr val="0000FF"/>
                </a:solidFill>
              </a:rPr>
              <a:t>$45</a:t>
            </a:r>
            <a:r>
              <a:rPr lang="en-US" dirty="0"/>
              <a:t> each and are sold to customers for </a:t>
            </a:r>
            <a:r>
              <a:rPr lang="en-US" dirty="0">
                <a:solidFill>
                  <a:srgbClr val="0000FF"/>
                </a:solidFill>
              </a:rPr>
              <a:t>$72 </a:t>
            </a:r>
            <a:r>
              <a:rPr lang="en-US" dirty="0"/>
              <a:t>each.</a:t>
            </a:r>
            <a:endParaRPr lang="en-US" b="1" dirty="0">
              <a:solidFill>
                <a:schemeClr val="tx1"/>
              </a:solidFill>
            </a:endParaRPr>
          </a:p>
          <a:p>
            <a:pPr marL="514350" indent="-514350">
              <a:buFont typeface="+mj-lt"/>
              <a:buAutoNum type="alphaLcPeriod"/>
            </a:pPr>
            <a:r>
              <a:rPr lang="en-US" dirty="0">
                <a:solidFill>
                  <a:schemeClr val="tx1"/>
                </a:solidFill>
              </a:rPr>
              <a:t>What is the profit on each calculator?</a:t>
            </a:r>
          </a:p>
          <a:p>
            <a:pPr marL="514350" indent="-514350">
              <a:buFont typeface="+mj-lt"/>
              <a:buAutoNum type="alphaLcPeriod"/>
            </a:pPr>
            <a:r>
              <a:rPr lang="en-US" dirty="0">
                <a:solidFill>
                  <a:schemeClr val="tx1"/>
                </a:solidFill>
              </a:rPr>
              <a:t>What is the percent of profit based on cost?</a:t>
            </a:r>
          </a:p>
          <a:p>
            <a:pPr marL="514350" indent="-514350">
              <a:buFont typeface="+mj-lt"/>
              <a:buAutoNum type="alphaLcPeriod"/>
            </a:pPr>
            <a:r>
              <a:rPr lang="en-US" dirty="0">
                <a:solidFill>
                  <a:schemeClr val="tx1"/>
                </a:solidFill>
              </a:rPr>
              <a:t> What is the percent of profit based on selling price?</a:t>
            </a:r>
          </a:p>
        </p:txBody>
      </p:sp>
      <p:sp>
        <p:nvSpPr>
          <p:cNvPr id="5" name="Title 4">
            <a:extLst>
              <a:ext uri="{FF2B5EF4-FFF2-40B4-BE49-F238E27FC236}">
                <a16:creationId xmlns:a16="http://schemas.microsoft.com/office/drawing/2014/main" id="{A7B213E0-849A-93B8-E953-DF8838B6BCEE}"/>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tx1"/>
                </a:solidFill>
              </a:rPr>
              <a:t>Solution</a:t>
            </a:r>
          </a:p>
          <a:p>
            <a:pPr marL="514350" indent="-514350">
              <a:spcBef>
                <a:spcPct val="50000"/>
              </a:spcBef>
              <a:buFont typeface="+mj-lt"/>
              <a:buAutoNum type="alphaLcPeriod"/>
            </a:pPr>
            <a:r>
              <a:rPr lang="en-US" dirty="0">
                <a:solidFill>
                  <a:schemeClr val="tx1"/>
                </a:solidFill>
              </a:rPr>
              <a:t>First find the profit.</a:t>
            </a:r>
            <a:endParaRPr lang="en-US" dirty="0"/>
          </a:p>
          <a:p>
            <a:endParaRPr lang="en-US" dirty="0"/>
          </a:p>
        </p:txBody>
      </p:sp>
      <p:graphicFrame>
        <p:nvGraphicFramePr>
          <p:cNvPr id="55299" name="Object 3"/>
          <p:cNvGraphicFramePr>
            <a:graphicFrameLocks noChangeAspect="1"/>
          </p:cNvGraphicFramePr>
          <p:nvPr/>
        </p:nvGraphicFramePr>
        <p:xfrm>
          <a:off x="4305300" y="3663950"/>
          <a:ext cx="609600" cy="241300"/>
        </p:xfrm>
        <a:graphic>
          <a:graphicData uri="http://schemas.openxmlformats.org/presentationml/2006/ole">
            <mc:AlternateContent xmlns:mc="http://schemas.openxmlformats.org/markup-compatibility/2006">
              <mc:Choice xmlns:v="urn:schemas-microsoft-com:vml" Requires="v">
                <p:oleObj name="Equation" r:id="rId2" imgW="609480" imgH="241200" progId="Equation.DSMT4">
                  <p:embed/>
                </p:oleObj>
              </mc:Choice>
              <mc:Fallback>
                <p:oleObj name="Equation" r:id="rId2" imgW="609480" imgH="241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5300" y="3663950"/>
                        <a:ext cx="6096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4298950" y="2635250"/>
          <a:ext cx="1282700" cy="279400"/>
        </p:xfrm>
        <a:graphic>
          <a:graphicData uri="http://schemas.openxmlformats.org/presentationml/2006/ole">
            <mc:AlternateContent xmlns:mc="http://schemas.openxmlformats.org/markup-compatibility/2006">
              <mc:Choice xmlns:v="urn:schemas-microsoft-com:vml" Requires="v">
                <p:oleObj name="Equation" r:id="rId4" imgW="1282680" imgH="279360" progId="Equation.DSMT4">
                  <p:embed/>
                </p:oleObj>
              </mc:Choice>
              <mc:Fallback>
                <p:oleObj name="Equation" r:id="rId4" imgW="1282680" imgH="27936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98950" y="2635250"/>
                        <a:ext cx="1282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4305300" y="3159125"/>
          <a:ext cx="495300" cy="228600"/>
        </p:xfrm>
        <a:graphic>
          <a:graphicData uri="http://schemas.openxmlformats.org/presentationml/2006/ole">
            <mc:AlternateContent xmlns:mc="http://schemas.openxmlformats.org/markup-compatibility/2006">
              <mc:Choice xmlns:v="urn:schemas-microsoft-com:vml" Requires="v">
                <p:oleObj name="Equation" r:id="rId6" imgW="495000" imgH="228600" progId="Equation.DSMT4">
                  <p:embed/>
                </p:oleObj>
              </mc:Choice>
              <mc:Fallback>
                <p:oleObj name="Equation" r:id="rId6" imgW="495000" imgH="2286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05300" y="3159125"/>
                        <a:ext cx="4953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15645" y="4267200"/>
            <a:ext cx="8171156" cy="1384995"/>
          </a:xfrm>
          <a:prstGeom prst="rect">
            <a:avLst/>
          </a:prstGeom>
        </p:spPr>
        <p:txBody>
          <a:bodyPr wrap="square">
            <a:spAutoFit/>
          </a:bodyPr>
          <a:lstStyle/>
          <a:p>
            <a:r>
              <a:rPr lang="en-US" sz="2800" dirty="0"/>
              <a:t>The profit is </a:t>
            </a:r>
            <a:r>
              <a:rPr lang="en-US" sz="2800" dirty="0">
                <a:solidFill>
                  <a:srgbClr val="FF0000"/>
                </a:solidFill>
              </a:rPr>
              <a:t>$27</a:t>
            </a:r>
            <a:r>
              <a:rPr lang="en-US" sz="2800" dirty="0"/>
              <a:t> per calculator.</a:t>
            </a:r>
          </a:p>
          <a:p>
            <a:r>
              <a:rPr lang="en-US" sz="2800" dirty="0"/>
              <a:t>For parts b. and c., use a ratio and then change the fraction to a percent to find each percent of profit.</a:t>
            </a:r>
          </a:p>
        </p:txBody>
      </p:sp>
      <p:sp>
        <p:nvSpPr>
          <p:cNvPr id="5" name="Title 4">
            <a:extLst>
              <a:ext uri="{FF2B5EF4-FFF2-40B4-BE49-F238E27FC236}">
                <a16:creationId xmlns:a16="http://schemas.microsoft.com/office/drawing/2014/main" id="{A5DE9B86-346C-EEAD-1BC6-2FBD9FA79F54}"/>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 (cont.)</a:t>
            </a:r>
            <a:endParaRPr lang="en-IN" dirty="0"/>
          </a:p>
        </p:txBody>
      </p:sp>
      <mc:AlternateContent xmlns:mc="http://schemas.openxmlformats.org/markup-compatibility/2006" xmlns:a14="http://schemas.microsoft.com/office/drawing/2010/main">
        <mc:Choice Requires="a14">
          <p:sp>
            <p:nvSpPr>
              <p:cNvPr id="2" name="Title 4">
                <a:extLst>
                  <a:ext uri="{FF2B5EF4-FFF2-40B4-BE49-F238E27FC236}">
                    <a16:creationId xmlns:a16="http://schemas.microsoft.com/office/drawing/2014/main" id="{5648098B-8674-DB04-F72C-F2A5909324D4}"/>
                  </a:ext>
                </a:extLst>
              </p:cNvPr>
              <p:cNvSpPr txBox="1">
                <a:spLocks/>
              </p:cNvSpPr>
              <p:nvPr/>
            </p:nvSpPr>
            <p:spPr>
              <a:xfrm>
                <a:off x="2740025" y="3020675"/>
                <a:ext cx="1558925"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700" i="1" dirty="0" smtClean="0">
                          <a:solidFill>
                            <a:srgbClr val="0000FF"/>
                          </a:solidFill>
                          <a:latin typeface="Cambria Math" panose="02040503050406030204" pitchFamily="18" charset="0"/>
                        </a:rPr>
                        <m:t>−    </m:t>
                      </m:r>
                      <m:r>
                        <a:rPr lang="en-US" sz="2700" b="0" i="1" dirty="0" smtClean="0">
                          <a:solidFill>
                            <a:srgbClr val="0000FF"/>
                          </a:solidFill>
                          <a:latin typeface="Cambria Math" panose="02040503050406030204" pitchFamily="18" charset="0"/>
                        </a:rPr>
                        <m:t>$45</m:t>
                      </m:r>
                    </m:oMath>
                  </m:oMathPara>
                </a14:m>
                <a:endParaRPr lang="en-IN" sz="2700" dirty="0">
                  <a:solidFill>
                    <a:srgbClr val="0000FF"/>
                  </a:solidFill>
                </a:endParaRPr>
              </a:p>
            </p:txBody>
          </p:sp>
        </mc:Choice>
        <mc:Fallback xmlns="">
          <p:sp>
            <p:nvSpPr>
              <p:cNvPr id="2" name="Title 4">
                <a:extLst>
                  <a:ext uri="{FF2B5EF4-FFF2-40B4-BE49-F238E27FC236}">
                    <a16:creationId xmlns:a16="http://schemas.microsoft.com/office/drawing/2014/main" id="{5648098B-8674-DB04-F72C-F2A5909324D4}"/>
                  </a:ext>
                </a:extLst>
              </p:cNvPr>
              <p:cNvSpPr txBox="1">
                <a:spLocks noRot="1" noChangeAspect="1" noMove="1" noResize="1" noEditPoints="1" noAdjustHandles="1" noChangeArrowheads="1" noChangeShapeType="1" noTextEdit="1"/>
              </p:cNvSpPr>
              <p:nvPr/>
            </p:nvSpPr>
            <p:spPr>
              <a:xfrm>
                <a:off x="2740025" y="3020675"/>
                <a:ext cx="1558925" cy="523220"/>
              </a:xfrm>
              <a:prstGeom prst="rect">
                <a:avLst/>
              </a:prstGeom>
              <a:blipFill>
                <a:blip r:embed="rId8"/>
                <a:stretch>
                  <a:fillRect b="-235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itle 4">
                <a:extLst>
                  <a:ext uri="{FF2B5EF4-FFF2-40B4-BE49-F238E27FC236}">
                    <a16:creationId xmlns:a16="http://schemas.microsoft.com/office/drawing/2014/main" id="{C8A69628-B57F-0B67-0D73-C4E63C0F1A23}"/>
                  </a:ext>
                </a:extLst>
              </p:cNvPr>
              <p:cNvSpPr txBox="1">
                <a:spLocks/>
              </p:cNvSpPr>
              <p:nvPr/>
            </p:nvSpPr>
            <p:spPr>
              <a:xfrm>
                <a:off x="3221038" y="2483505"/>
                <a:ext cx="1099502"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700" b="0" i="1" dirty="0" smtClean="0">
                          <a:solidFill>
                            <a:srgbClr val="0000FF"/>
                          </a:solidFill>
                          <a:latin typeface="Cambria Math" panose="02040503050406030204" pitchFamily="18" charset="0"/>
                        </a:rPr>
                        <m:t>$72</m:t>
                      </m:r>
                    </m:oMath>
                  </m:oMathPara>
                </a14:m>
                <a:endParaRPr lang="en-IN" sz="2700" dirty="0">
                  <a:solidFill>
                    <a:srgbClr val="0000FF"/>
                  </a:solidFill>
                </a:endParaRPr>
              </a:p>
            </p:txBody>
          </p:sp>
        </mc:Choice>
        <mc:Fallback xmlns="">
          <p:sp>
            <p:nvSpPr>
              <p:cNvPr id="4" name="Title 4">
                <a:extLst>
                  <a:ext uri="{FF2B5EF4-FFF2-40B4-BE49-F238E27FC236}">
                    <a16:creationId xmlns:a16="http://schemas.microsoft.com/office/drawing/2014/main" id="{C8A69628-B57F-0B67-0D73-C4E63C0F1A23}"/>
                  </a:ext>
                </a:extLst>
              </p:cNvPr>
              <p:cNvSpPr txBox="1">
                <a:spLocks noRot="1" noChangeAspect="1" noMove="1" noResize="1" noEditPoints="1" noAdjustHandles="1" noChangeArrowheads="1" noChangeShapeType="1" noTextEdit="1"/>
              </p:cNvSpPr>
              <p:nvPr/>
            </p:nvSpPr>
            <p:spPr>
              <a:xfrm>
                <a:off x="3221038" y="2483505"/>
                <a:ext cx="1099502" cy="523220"/>
              </a:xfrm>
              <a:prstGeom prst="rect">
                <a:avLst/>
              </a:prstGeom>
              <a:blipFill>
                <a:blip r:embed="rId9"/>
                <a:stretch>
                  <a:fillRect b="-2326"/>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Title 4">
                <a:extLst>
                  <a:ext uri="{FF2B5EF4-FFF2-40B4-BE49-F238E27FC236}">
                    <a16:creationId xmlns:a16="http://schemas.microsoft.com/office/drawing/2014/main" id="{EA6D92F3-7EED-B012-B71D-A9BFACD34CE1}"/>
                  </a:ext>
                </a:extLst>
              </p:cNvPr>
              <p:cNvSpPr txBox="1">
                <a:spLocks/>
              </p:cNvSpPr>
              <p:nvPr/>
            </p:nvSpPr>
            <p:spPr>
              <a:xfrm>
                <a:off x="3236913" y="3530769"/>
                <a:ext cx="1099502"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700" b="0" i="1" smtClean="0">
                          <a:solidFill>
                            <a:srgbClr val="0000FF"/>
                          </a:solidFill>
                          <a:latin typeface="Cambria Math" panose="02040503050406030204" pitchFamily="18" charset="0"/>
                        </a:rPr>
                        <m:t>$27</m:t>
                      </m:r>
                    </m:oMath>
                  </m:oMathPara>
                </a14:m>
                <a:endParaRPr lang="en-IN" sz="2700" dirty="0">
                  <a:solidFill>
                    <a:srgbClr val="0000FF"/>
                  </a:solidFill>
                </a:endParaRPr>
              </a:p>
            </p:txBody>
          </p:sp>
        </mc:Choice>
        <mc:Fallback xmlns="">
          <p:sp>
            <p:nvSpPr>
              <p:cNvPr id="6" name="Title 4">
                <a:extLst>
                  <a:ext uri="{FF2B5EF4-FFF2-40B4-BE49-F238E27FC236}">
                    <a16:creationId xmlns:a16="http://schemas.microsoft.com/office/drawing/2014/main" id="{EA6D92F3-7EED-B012-B71D-A9BFACD34CE1}"/>
                  </a:ext>
                </a:extLst>
              </p:cNvPr>
              <p:cNvSpPr txBox="1">
                <a:spLocks noRot="1" noChangeAspect="1" noMove="1" noResize="1" noEditPoints="1" noAdjustHandles="1" noChangeArrowheads="1" noChangeShapeType="1" noTextEdit="1"/>
              </p:cNvSpPr>
              <p:nvPr/>
            </p:nvSpPr>
            <p:spPr>
              <a:xfrm>
                <a:off x="3236913" y="3530769"/>
                <a:ext cx="1099502" cy="523220"/>
              </a:xfrm>
              <a:prstGeom prst="rect">
                <a:avLst/>
              </a:prstGeom>
              <a:blipFill>
                <a:blip r:embed="rId10"/>
                <a:stretch>
                  <a:fillRect b="-1163"/>
                </a:stretch>
              </a:blipFill>
            </p:spPr>
            <p:txBody>
              <a:bodyPr/>
              <a:lstStyle/>
              <a:p>
                <a:r>
                  <a:rPr lang="en-IN">
                    <a:noFill/>
                  </a:rPr>
                  <a:t> </a:t>
                </a:r>
              </a:p>
            </p:txBody>
          </p:sp>
        </mc:Fallback>
      </mc:AlternateContent>
      <p:cxnSp>
        <p:nvCxnSpPr>
          <p:cNvPr id="8" name="Straight Connector 7">
            <a:extLst>
              <a:ext uri="{FF2B5EF4-FFF2-40B4-BE49-F238E27FC236}">
                <a16:creationId xmlns:a16="http://schemas.microsoft.com/office/drawing/2014/main" id="{12F657E1-5A4D-A931-8FB4-04B6B053D48E}"/>
              </a:ext>
            </a:extLst>
          </p:cNvPr>
          <p:cNvCxnSpPr/>
          <p:nvPr/>
        </p:nvCxnSpPr>
        <p:spPr>
          <a:xfrm>
            <a:off x="2986087" y="3530769"/>
            <a:ext cx="1066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0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30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2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954107"/>
          </a:xfrm>
        </p:spPr>
        <p:txBody>
          <a:bodyPr>
            <a:spAutoFit/>
          </a:bodyPr>
          <a:lstStyle/>
          <a:p>
            <a:pPr marL="514350" indent="-514350">
              <a:spcBef>
                <a:spcPct val="50000"/>
              </a:spcBef>
              <a:buFont typeface="+mj-lt"/>
              <a:buAutoNum type="alphaLcPeriod" startAt="2"/>
            </a:pPr>
            <a:r>
              <a:rPr lang="en-US" dirty="0">
                <a:solidFill>
                  <a:schemeClr val="tx1"/>
                </a:solidFill>
              </a:rPr>
              <a:t>For percent of profit based on cost, remember that cost is in the denominator.</a:t>
            </a:r>
            <a:endParaRPr lang="en-US" dirty="0"/>
          </a:p>
        </p:txBody>
      </p:sp>
      <p:sp>
        <p:nvSpPr>
          <p:cNvPr id="10" name="Rectangle 9"/>
          <p:cNvSpPr/>
          <p:nvPr/>
        </p:nvSpPr>
        <p:spPr>
          <a:xfrm>
            <a:off x="530233" y="3597585"/>
            <a:ext cx="6389378" cy="523220"/>
          </a:xfrm>
          <a:prstGeom prst="rect">
            <a:avLst/>
          </a:prstGeom>
        </p:spPr>
        <p:txBody>
          <a:bodyPr wrap="none">
            <a:spAutoFit/>
          </a:bodyPr>
          <a:lstStyle/>
          <a:p>
            <a:r>
              <a:rPr lang="en-US" sz="2800" dirty="0"/>
              <a:t>The percent of profit based on cost is </a:t>
            </a:r>
            <a:r>
              <a:rPr lang="en-US" sz="2800" dirty="0">
                <a:solidFill>
                  <a:srgbClr val="FF0000"/>
                </a:solidFill>
              </a:rPr>
              <a:t>60%</a:t>
            </a:r>
            <a:r>
              <a:rPr lang="en-US" sz="2800" dirty="0"/>
              <a:t>.</a:t>
            </a:r>
          </a:p>
        </p:txBody>
      </p:sp>
      <p:graphicFrame>
        <p:nvGraphicFramePr>
          <p:cNvPr id="53254" name="Object 6"/>
          <p:cNvGraphicFramePr>
            <a:graphicFrameLocks noChangeAspect="1"/>
          </p:cNvGraphicFramePr>
          <p:nvPr>
            <p:extLst>
              <p:ext uri="{D42A27DB-BD31-4B8C-83A1-F6EECF244321}">
                <p14:modId xmlns:p14="http://schemas.microsoft.com/office/powerpoint/2010/main" val="3842217544"/>
              </p:ext>
            </p:extLst>
          </p:nvPr>
        </p:nvGraphicFramePr>
        <p:xfrm>
          <a:off x="3724922" y="2471432"/>
          <a:ext cx="889000" cy="876300"/>
        </p:xfrm>
        <a:graphic>
          <a:graphicData uri="http://schemas.openxmlformats.org/presentationml/2006/ole">
            <mc:AlternateContent xmlns:mc="http://schemas.openxmlformats.org/markup-compatibility/2006">
              <mc:Choice xmlns:v="urn:schemas-microsoft-com:vml" Requires="v">
                <p:oleObj name="Equation" r:id="rId2" imgW="888840" imgH="876240" progId="Equation.DSMT4">
                  <p:embed/>
                </p:oleObj>
              </mc:Choice>
              <mc:Fallback>
                <p:oleObj name="Equation" r:id="rId2" imgW="888840" imgH="87624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4922" y="2471432"/>
                        <a:ext cx="889000" cy="87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728400325"/>
              </p:ext>
            </p:extLst>
          </p:nvPr>
        </p:nvGraphicFramePr>
        <p:xfrm>
          <a:off x="4612688" y="2466256"/>
          <a:ext cx="533400" cy="838200"/>
        </p:xfrm>
        <a:graphic>
          <a:graphicData uri="http://schemas.openxmlformats.org/presentationml/2006/ole">
            <mc:AlternateContent xmlns:mc="http://schemas.openxmlformats.org/markup-compatibility/2006">
              <mc:Choice xmlns:v="urn:schemas-microsoft-com:vml" Requires="v">
                <p:oleObj name="Equation" r:id="rId4" imgW="533160" imgH="838080" progId="Equation.DSMT4">
                  <p:embed/>
                </p:oleObj>
              </mc:Choice>
              <mc:Fallback>
                <p:oleObj name="Equation" r:id="rId4" imgW="533160" imgH="83808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2688" y="2466256"/>
                        <a:ext cx="533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161053651"/>
              </p:ext>
            </p:extLst>
          </p:nvPr>
        </p:nvGraphicFramePr>
        <p:xfrm>
          <a:off x="5172722" y="2726666"/>
          <a:ext cx="914400" cy="304800"/>
        </p:xfrm>
        <a:graphic>
          <a:graphicData uri="http://schemas.openxmlformats.org/presentationml/2006/ole">
            <mc:AlternateContent xmlns:mc="http://schemas.openxmlformats.org/markup-compatibility/2006">
              <mc:Choice xmlns:v="urn:schemas-microsoft-com:vml" Requires="v">
                <p:oleObj name="Equation" r:id="rId6" imgW="914400" imgH="304560" progId="Equation.DSMT4">
                  <p:embed/>
                </p:oleObj>
              </mc:Choice>
              <mc:Fallback>
                <p:oleObj name="Equation" r:id="rId6" imgW="914400" imgH="30456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72722" y="2726666"/>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extLst>
              <p:ext uri="{D42A27DB-BD31-4B8C-83A1-F6EECF244321}">
                <p14:modId xmlns:p14="http://schemas.microsoft.com/office/powerpoint/2010/main" val="2821317682"/>
              </p:ext>
            </p:extLst>
          </p:nvPr>
        </p:nvGraphicFramePr>
        <p:xfrm>
          <a:off x="2819400" y="2480310"/>
          <a:ext cx="876300" cy="838200"/>
        </p:xfrm>
        <a:graphic>
          <a:graphicData uri="http://schemas.openxmlformats.org/presentationml/2006/ole">
            <mc:AlternateContent xmlns:mc="http://schemas.openxmlformats.org/markup-compatibility/2006">
              <mc:Choice xmlns:v="urn:schemas-microsoft-com:vml" Requires="v">
                <p:oleObj name="Equation" r:id="rId8" imgW="876240" imgH="838080" progId="Equation.DSMT4">
                  <p:embed/>
                </p:oleObj>
              </mc:Choice>
              <mc:Fallback>
                <p:oleObj name="Equation" r:id="rId8" imgW="87624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400" y="2480310"/>
                        <a:ext cx="8763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itle 4">
            <a:extLst>
              <a:ext uri="{FF2B5EF4-FFF2-40B4-BE49-F238E27FC236}">
                <a16:creationId xmlns:a16="http://schemas.microsoft.com/office/drawing/2014/main" id="{99EFDC42-F5CF-DF6B-556A-07A7B2AF2ED0}"/>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954107"/>
          </a:xfrm>
        </p:spPr>
        <p:txBody>
          <a:bodyPr>
            <a:spAutoFit/>
          </a:bodyPr>
          <a:lstStyle/>
          <a:p>
            <a:pPr marL="514350" indent="-514350">
              <a:buFont typeface="+mj-lt"/>
              <a:buAutoNum type="alphaLcPeriod" startAt="3"/>
            </a:pPr>
            <a:r>
              <a:rPr lang="en-US" dirty="0">
                <a:solidFill>
                  <a:schemeClr val="tx1"/>
                </a:solidFill>
              </a:rPr>
              <a:t>For percent of profit based on selling price, remember that selling price is in the denominator.</a:t>
            </a:r>
            <a:endParaRPr lang="en-US" dirty="0"/>
          </a:p>
        </p:txBody>
      </p:sp>
      <p:sp>
        <p:nvSpPr>
          <p:cNvPr id="10" name="Rectangle 9"/>
          <p:cNvSpPr/>
          <p:nvPr/>
        </p:nvSpPr>
        <p:spPr>
          <a:xfrm>
            <a:off x="457200" y="4114800"/>
            <a:ext cx="7797391" cy="523220"/>
          </a:xfrm>
          <a:prstGeom prst="rect">
            <a:avLst/>
          </a:prstGeom>
        </p:spPr>
        <p:txBody>
          <a:bodyPr wrap="none">
            <a:spAutoFit/>
          </a:bodyPr>
          <a:lstStyle/>
          <a:p>
            <a:r>
              <a:rPr lang="en-US" sz="2800" dirty="0"/>
              <a:t>The percent of profit based on selling price is </a:t>
            </a:r>
            <a:r>
              <a:rPr lang="en-US" sz="2800" dirty="0">
                <a:solidFill>
                  <a:srgbClr val="FF0000"/>
                </a:solidFill>
              </a:rPr>
              <a:t>37.5%</a:t>
            </a:r>
            <a:r>
              <a:rPr lang="en-US" sz="2800" dirty="0"/>
              <a:t>.</a:t>
            </a:r>
          </a:p>
        </p:txBody>
      </p:sp>
      <p:graphicFrame>
        <p:nvGraphicFramePr>
          <p:cNvPr id="54275" name="Object 3"/>
          <p:cNvGraphicFramePr>
            <a:graphicFrameLocks noChangeAspect="1"/>
          </p:cNvGraphicFramePr>
          <p:nvPr/>
        </p:nvGraphicFramePr>
        <p:xfrm>
          <a:off x="2227556" y="2998434"/>
          <a:ext cx="1790700" cy="901700"/>
        </p:xfrm>
        <a:graphic>
          <a:graphicData uri="http://schemas.openxmlformats.org/presentationml/2006/ole">
            <mc:AlternateContent xmlns:mc="http://schemas.openxmlformats.org/markup-compatibility/2006">
              <mc:Choice xmlns:v="urn:schemas-microsoft-com:vml" Requires="v">
                <p:oleObj name="Equation" r:id="rId2" imgW="1790640" imgH="901440" progId="Equation.DSMT4">
                  <p:embed/>
                </p:oleObj>
              </mc:Choice>
              <mc:Fallback>
                <p:oleObj name="Equation" r:id="rId2" imgW="1790640" imgH="9014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7556" y="2998434"/>
                        <a:ext cx="1790700"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6" name="Object 4"/>
          <p:cNvGraphicFramePr>
            <a:graphicFrameLocks noChangeAspect="1"/>
          </p:cNvGraphicFramePr>
          <p:nvPr/>
        </p:nvGraphicFramePr>
        <p:xfrm>
          <a:off x="4046244" y="2990850"/>
          <a:ext cx="889000" cy="876300"/>
        </p:xfrm>
        <a:graphic>
          <a:graphicData uri="http://schemas.openxmlformats.org/presentationml/2006/ole">
            <mc:AlternateContent xmlns:mc="http://schemas.openxmlformats.org/markup-compatibility/2006">
              <mc:Choice xmlns:v="urn:schemas-microsoft-com:vml" Requires="v">
                <p:oleObj name="Equation" r:id="rId4" imgW="888840" imgH="876240" progId="Equation.DSMT4">
                  <p:embed/>
                </p:oleObj>
              </mc:Choice>
              <mc:Fallback>
                <p:oleObj name="Equation" r:id="rId4" imgW="888840" imgH="876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46244" y="2990850"/>
                        <a:ext cx="889000" cy="87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4944122" y="2992144"/>
          <a:ext cx="533400" cy="838200"/>
        </p:xfrm>
        <a:graphic>
          <a:graphicData uri="http://schemas.openxmlformats.org/presentationml/2006/ole">
            <mc:AlternateContent xmlns:mc="http://schemas.openxmlformats.org/markup-compatibility/2006">
              <mc:Choice xmlns:v="urn:schemas-microsoft-com:vml" Requires="v">
                <p:oleObj name="Equation" r:id="rId6" imgW="533160" imgH="838080" progId="Equation.DSMT4">
                  <p:embed/>
                </p:oleObj>
              </mc:Choice>
              <mc:Fallback>
                <p:oleObj name="Equation" r:id="rId6" imgW="5331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44122" y="2992144"/>
                        <a:ext cx="533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5513034" y="3258844"/>
          <a:ext cx="1181100" cy="304800"/>
        </p:xfrm>
        <a:graphic>
          <a:graphicData uri="http://schemas.openxmlformats.org/presentationml/2006/ole">
            <mc:AlternateContent xmlns:mc="http://schemas.openxmlformats.org/markup-compatibility/2006">
              <mc:Choice xmlns:v="urn:schemas-microsoft-com:vml" Requires="v">
                <p:oleObj name="Equation" r:id="rId8" imgW="1180800" imgH="304560" progId="Equation.DSMT4">
                  <p:embed/>
                </p:oleObj>
              </mc:Choice>
              <mc:Fallback>
                <p:oleObj name="Equation" r:id="rId8" imgW="1180800" imgH="3045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13034" y="3258844"/>
                        <a:ext cx="11811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itle 4">
            <a:extLst>
              <a:ext uri="{FF2B5EF4-FFF2-40B4-BE49-F238E27FC236}">
                <a16:creationId xmlns:a16="http://schemas.microsoft.com/office/drawing/2014/main" id="{0137675E-97CB-CC6F-896A-D17CAE74B67F}"/>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p:cNvSpPr txBox="1">
            <a:spLocks/>
          </p:cNvSpPr>
          <p:nvPr/>
        </p:nvSpPr>
        <p:spPr>
          <a:xfrm>
            <a:off x="457200" y="1280160"/>
            <a:ext cx="8229600" cy="3108543"/>
          </a:xfrm>
          <a:prstGeom prst="rect">
            <a:avLst/>
          </a:prstGeom>
          <a:ln w="28575">
            <a:solidFill>
              <a:srgbClr val="FF0000"/>
            </a:solidFill>
          </a:ln>
        </p:spPr>
        <p:txBody>
          <a:bodyPr>
            <a:spAutoFit/>
          </a:bodyPr>
          <a:lstStyle/>
          <a:p>
            <a:r>
              <a:rPr lang="en-US" sz="2800" dirty="0">
                <a:solidFill>
                  <a:srgbClr val="000000"/>
                </a:solidFill>
              </a:rPr>
              <a:t>Percent of profit </a:t>
            </a:r>
            <a:r>
              <a:rPr lang="en-US" sz="2800" b="1" dirty="0">
                <a:solidFill>
                  <a:srgbClr val="000000"/>
                </a:solidFill>
              </a:rPr>
              <a:t>based on cost</a:t>
            </a:r>
            <a:r>
              <a:rPr lang="en-US" sz="2800" dirty="0">
                <a:solidFill>
                  <a:srgbClr val="000000"/>
                </a:solidFill>
              </a:rPr>
              <a:t> is normally higher than percent of profit </a:t>
            </a:r>
            <a:r>
              <a:rPr lang="en-US" sz="2800" b="1" dirty="0">
                <a:solidFill>
                  <a:srgbClr val="000000"/>
                </a:solidFill>
              </a:rPr>
              <a:t>based on selling price</a:t>
            </a:r>
            <a:r>
              <a:rPr lang="en-US" sz="2800" dirty="0">
                <a:solidFill>
                  <a:srgbClr val="000000"/>
                </a:solidFill>
              </a:rPr>
              <a:t> because the selling price is usually larger than the cost. The business community reports whichever percent serves its purpose better. Your responsibility as an investor or consumer is to know which percent is reported and what it means to you.</a:t>
            </a:r>
          </a:p>
        </p:txBody>
      </p:sp>
      <p:sp>
        <p:nvSpPr>
          <p:cNvPr id="3" name="Title 2">
            <a:extLst>
              <a:ext uri="{FF2B5EF4-FFF2-40B4-BE49-F238E27FC236}">
                <a16:creationId xmlns:a16="http://schemas.microsoft.com/office/drawing/2014/main" id="{C5380ED3-DCB3-8188-A45F-CE2FB1DB349E}"/>
              </a:ext>
            </a:extLst>
          </p:cNvPr>
          <p:cNvSpPr>
            <a:spLocks noGrp="1"/>
          </p:cNvSpPr>
          <p:nvPr>
            <p:ph type="title"/>
          </p:nvPr>
        </p:nvSpPr>
        <p:spPr/>
        <p:txBody>
          <a:bodyPr/>
          <a:lstStyle/>
          <a:p>
            <a:r>
              <a:rPr lang="en-US" dirty="0"/>
              <a:t>Note</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Note</a:t>
            </a:r>
          </a:p>
        </p:txBody>
      </p:sp>
      <p:sp>
        <p:nvSpPr>
          <p:cNvPr id="4" name="Rectangle 3"/>
          <p:cNvSpPr txBox="1">
            <a:spLocks/>
          </p:cNvSpPr>
          <p:nvPr/>
        </p:nvSpPr>
        <p:spPr>
          <a:xfrm>
            <a:off x="457200" y="1280160"/>
            <a:ext cx="8226425" cy="1384995"/>
          </a:xfrm>
          <a:prstGeom prst="rect">
            <a:avLst/>
          </a:prstGeom>
          <a:noFill/>
          <a:ln w="28575">
            <a:solidFill>
              <a:srgbClr val="FF0008"/>
            </a:solidFill>
          </a:ln>
        </p:spPr>
        <p:txBody>
          <a:bodyPr>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The basic equation can also be written in the form </a:t>
            </a:r>
            <a:br>
              <a:rPr kumimoji="0" lang="en-US" sz="2800" b="0" i="0" u="none" strike="noStrike" kern="1200" cap="none" spc="0" normalizeH="0" baseline="0" noProof="0" dirty="0">
                <a:ln>
                  <a:noFill/>
                </a:ln>
                <a:solidFill>
                  <a:srgbClr val="000000"/>
                </a:solidFill>
                <a:effectLst/>
                <a:uLnTx/>
                <a:uFillTx/>
                <a:latin typeface="Calibri"/>
                <a:ea typeface="+mn-ea"/>
                <a:cs typeface="+mn-cs"/>
              </a:rPr>
            </a:b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0" noProof="0" dirty="0">
                <a:ln>
                  <a:noFill/>
                </a:ln>
                <a:solidFill>
                  <a:srgbClr val="000000"/>
                </a:solidFill>
                <a:effectLst/>
                <a:uLnTx/>
                <a:uFillTx/>
                <a:latin typeface="Calibri"/>
                <a:ea typeface="+mn-ea"/>
                <a:cs typeface="+mn-cs"/>
              </a:rPr>
              <a:t>B</a:t>
            </a:r>
            <a:r>
              <a:rPr kumimoji="0" lang="en-US" sz="2800" b="0" i="0" u="none" strike="noStrike" kern="1200" cap="none" spc="0" normalizeH="0" baseline="0" noProof="0" dirty="0">
                <a:ln>
                  <a:noFill/>
                </a:ln>
                <a:solidFill>
                  <a:srgbClr val="000000"/>
                </a:solidFill>
                <a:effectLst/>
                <a:uLnTx/>
                <a:uFillTx/>
                <a:latin typeface="Calibri"/>
                <a:ea typeface="+mn-ea"/>
                <a:cs typeface="+mn-cs"/>
              </a:rPr>
              <a:t>. This form is convenient when solving for the amount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t>Formula: Three Basic Types of Percent Problems and the Formula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a:t>
            </a:r>
            <a:endParaRPr lang="en-US" sz="3200" i="1" dirty="0">
              <a:solidFill>
                <a:schemeClr val="accent1"/>
              </a:solidFill>
            </a:endParaRPr>
          </a:p>
        </p:txBody>
      </p:sp>
      <p:sp>
        <p:nvSpPr>
          <p:cNvPr id="4" name="Rectangle 3"/>
          <p:cNvSpPr txBox="1">
            <a:spLocks/>
          </p:cNvSpPr>
          <p:nvPr/>
        </p:nvSpPr>
        <p:spPr>
          <a:xfrm>
            <a:off x="457200" y="1280160"/>
            <a:ext cx="8229600" cy="2831544"/>
          </a:xfrm>
          <a:prstGeom prst="rect">
            <a:avLst/>
          </a:prstGeom>
          <a:solidFill>
            <a:srgbClr val="FFFFCC"/>
          </a:solidFill>
          <a:ln w="28575">
            <a:solidFill>
              <a:srgbClr val="000000"/>
            </a:solidFill>
          </a:ln>
        </p:spPr>
        <p:txBody>
          <a:bodyPr>
            <a:spAutoFit/>
          </a:bodyPr>
          <a:lstStyle/>
          <a:p>
            <a:pPr marL="1377950" marR="0" lvl="0" indent="-137795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Type 1:</a:t>
            </a:r>
            <a:r>
              <a:rPr kumimoji="0" lang="en-US" sz="2800" b="0" i="0" u="none" strike="noStrike" kern="1200" cap="none" spc="0" normalizeH="0" baseline="0" noProof="0" dirty="0">
                <a:ln>
                  <a:noFill/>
                </a:ln>
                <a:solidFill>
                  <a:srgbClr val="000000"/>
                </a:solidFill>
                <a:effectLst/>
                <a:uLnTx/>
                <a:uFillTx/>
                <a:latin typeface="Calibri"/>
                <a:ea typeface="+mn-ea"/>
                <a:cs typeface="+mn-cs"/>
              </a:rPr>
              <a:t>	Find the </a:t>
            </a:r>
            <a:r>
              <a:rPr kumimoji="0" lang="en-US" sz="2800" b="1" i="0" u="none" strike="noStrike" kern="1200" cap="none" spc="0" normalizeH="0" baseline="0" noProof="0" dirty="0">
                <a:ln>
                  <a:noFill/>
                </a:ln>
                <a:solidFill>
                  <a:srgbClr val="C00000"/>
                </a:solidFill>
                <a:effectLst/>
                <a:uLnTx/>
                <a:uFillTx/>
                <a:latin typeface="Calibri"/>
                <a:ea typeface="+mn-ea"/>
                <a:cs typeface="+mn-cs"/>
              </a:rPr>
              <a:t>amount</a:t>
            </a:r>
            <a:r>
              <a:rPr kumimoji="0" lang="en-US" sz="2800" b="0" i="0" u="none" strike="noStrike" kern="1200" cap="none" spc="0" normalizeH="0" baseline="0" noProof="0" dirty="0">
                <a:ln>
                  <a:noFill/>
                </a:ln>
                <a:solidFill>
                  <a:srgbClr val="000000"/>
                </a:solidFill>
                <a:effectLst/>
                <a:uLnTx/>
                <a:uFillTx/>
                <a:latin typeface="Calibri"/>
                <a:ea typeface="+mn-ea"/>
                <a:cs typeface="+mn-cs"/>
              </a:rPr>
              <a:t> given the base and the percent (rate).</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What is 65% of 800?</a:t>
            </a:r>
          </a:p>
          <a:p>
            <a:pPr marL="1377950" marR="0" lvl="0" indent="-137795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a:ea typeface="+mn-ea"/>
              <a:cs typeface="+mn-cs"/>
            </a:endParaRP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 </a:t>
            </a:r>
            <a:r>
              <a:rPr kumimoji="0" lang="en-US" sz="2800" b="0" i="0" u="none" strike="noStrike" kern="1200" cap="none" spc="0" normalizeH="0" baseline="0" noProof="0" dirty="0">
                <a:ln>
                  <a:noFill/>
                </a:ln>
                <a:solidFill>
                  <a:srgbClr val="C00000"/>
                </a:solidFill>
                <a:effectLst/>
                <a:uLnTx/>
                <a:uFillTx/>
                <a:latin typeface="Calibri"/>
                <a:ea typeface="+mn-ea"/>
                <a:cs typeface="+mn-cs"/>
              </a:rPr>
              <a:t> =   </a:t>
            </a:r>
            <a:r>
              <a:rPr kumimoji="0" lang="en-US" sz="2800" b="0" i="1" u="none" strike="noStrike" kern="1200" cap="none" spc="0" normalizeH="0" baseline="0" noProof="0" dirty="0">
                <a:ln>
                  <a:noFill/>
                </a:ln>
                <a:solidFill>
                  <a:srgbClr val="C00000"/>
                </a:solidFill>
                <a:effectLst/>
                <a:uLnTx/>
                <a:uFillTx/>
                <a:latin typeface="Calibri"/>
                <a:ea typeface="+mn-ea"/>
                <a:cs typeface="+mn-cs"/>
              </a:rPr>
              <a:t>R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12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B</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a:t>
            </a:r>
            <a:r>
              <a:rPr kumimoji="0" lang="en-US" sz="2800" b="0" i="0" u="none" strike="noStrike" kern="1200" cap="none" spc="0" normalizeH="0" baseline="0" noProof="0" dirty="0">
                <a:ln>
                  <a:noFill/>
                </a:ln>
                <a:solidFill>
                  <a:srgbClr val="C00000"/>
                </a:solidFill>
                <a:effectLst/>
                <a:uLnTx/>
                <a:uFillTx/>
                <a:latin typeface="Calibri"/>
                <a:ea typeface="+mn-ea"/>
                <a:cs typeface="+mn-cs"/>
              </a:rPr>
              <a:t>  = 0.65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C00000"/>
                </a:solidFill>
                <a:effectLst/>
                <a:uLnTx/>
                <a:uFillTx/>
                <a:latin typeface="Calibri"/>
                <a:ea typeface="+mn-ea"/>
                <a:cs typeface="+mn-cs"/>
              </a:rPr>
              <a:t> 800</a:t>
            </a:r>
          </a:p>
        </p:txBody>
      </p:sp>
      <p:cxnSp>
        <p:nvCxnSpPr>
          <p:cNvPr id="5" name="Straight Arrow Connector 4"/>
          <p:cNvCxnSpPr/>
          <p:nvPr/>
        </p:nvCxnSpPr>
        <p:spPr>
          <a:xfrm rot="16200000" flipH="1">
            <a:off x="5075714" y="3428206"/>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761514" y="3428205"/>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675914" y="3428204"/>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t>Formula: Three Basic Types of Percent Problems and the Formula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 </a:t>
            </a:r>
            <a:r>
              <a:rPr lang="en-US" dirty="0">
                <a:solidFill>
                  <a:schemeClr val="accent1"/>
                </a:solidFill>
              </a:rPr>
              <a:t>(cont.)</a:t>
            </a:r>
            <a:endParaRPr lang="en-US" sz="3200" i="1" dirty="0">
              <a:solidFill>
                <a:schemeClr val="accent1"/>
              </a:solidFill>
            </a:endParaRPr>
          </a:p>
        </p:txBody>
      </p:sp>
      <p:sp>
        <p:nvSpPr>
          <p:cNvPr id="4" name="Rectangle 3"/>
          <p:cNvSpPr txBox="1">
            <a:spLocks/>
          </p:cNvSpPr>
          <p:nvPr/>
        </p:nvSpPr>
        <p:spPr>
          <a:xfrm>
            <a:off x="457200" y="1280160"/>
            <a:ext cx="8229600" cy="2831544"/>
          </a:xfrm>
          <a:prstGeom prst="rect">
            <a:avLst/>
          </a:prstGeom>
          <a:solidFill>
            <a:srgbClr val="FFFFCC"/>
          </a:solidFill>
          <a:ln w="28575">
            <a:solidFill>
              <a:srgbClr val="000000"/>
            </a:solidFill>
          </a:ln>
        </p:spPr>
        <p:txBody>
          <a:bodyPr>
            <a:spAutoFit/>
          </a:bodyPr>
          <a:lstStyle/>
          <a:p>
            <a:pPr marL="1377950" marR="0" lvl="0" indent="-137795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Type 2:</a:t>
            </a:r>
            <a:r>
              <a:rPr kumimoji="0" lang="en-US" sz="2800" b="0" i="0" u="none" strike="noStrike" kern="1200" cap="none" spc="0" normalizeH="0" baseline="0" noProof="0" dirty="0">
                <a:ln>
                  <a:noFill/>
                </a:ln>
                <a:solidFill>
                  <a:srgbClr val="000000"/>
                </a:solidFill>
                <a:effectLst/>
                <a:uLnTx/>
                <a:uFillTx/>
                <a:latin typeface="Calibri"/>
                <a:ea typeface="+mn-ea"/>
                <a:cs typeface="+mn-cs"/>
              </a:rPr>
              <a:t>	Find the </a:t>
            </a:r>
            <a:r>
              <a:rPr kumimoji="0" lang="en-US" sz="2800" b="1" i="0" u="none" strike="noStrike" kern="1200" cap="none" spc="0" normalizeH="0" baseline="0" noProof="0" dirty="0">
                <a:ln>
                  <a:noFill/>
                </a:ln>
                <a:solidFill>
                  <a:srgbClr val="C00000"/>
                </a:solidFill>
                <a:effectLst/>
                <a:uLnTx/>
                <a:uFillTx/>
                <a:latin typeface="Calibri"/>
                <a:ea typeface="+mn-ea"/>
                <a:cs typeface="+mn-cs"/>
              </a:rPr>
              <a:t>base</a:t>
            </a:r>
            <a:r>
              <a:rPr kumimoji="0" lang="en-US" sz="2800" b="0" i="0" u="none" strike="noStrike" kern="1200" cap="none" spc="0" normalizeH="0" baseline="0" noProof="0" dirty="0">
                <a:ln>
                  <a:noFill/>
                </a:ln>
                <a:solidFill>
                  <a:srgbClr val="000000"/>
                </a:solidFill>
                <a:effectLst/>
                <a:uLnTx/>
                <a:uFillTx/>
                <a:latin typeface="Calibri"/>
                <a:ea typeface="+mn-ea"/>
                <a:cs typeface="+mn-cs"/>
              </a:rPr>
              <a:t> given the percent (rate) and the amount.</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42% of what number is 157.5?</a:t>
            </a:r>
          </a:p>
          <a:p>
            <a:pPr marL="1377950" marR="0" lvl="0" indent="-137795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a:ea typeface="+mn-ea"/>
              <a:cs typeface="+mn-cs"/>
            </a:endParaRP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R </a:t>
            </a:r>
            <a:r>
              <a:rPr kumimoji="0" lang="en-US" sz="2800" b="0" i="0" u="none" strike="noStrike" kern="1200" cap="none" spc="0" normalizeH="0" baseline="0" noProof="0" dirty="0">
                <a:ln>
                  <a:noFill/>
                </a:ln>
                <a:solidFill>
                  <a:srgbClr val="C00000"/>
                </a:solidFill>
                <a:effectLst/>
                <a:uLnTx/>
                <a:uFillTx/>
                <a:latin typeface="Calibri"/>
                <a:ea typeface="+mn-ea"/>
                <a:cs typeface="+mn-cs"/>
              </a:rPr>
              <a:t>   ·   </a:t>
            </a:r>
            <a:r>
              <a:rPr kumimoji="0" lang="en-US" sz="2800" b="0" i="1" u="none" strike="noStrike" kern="1200" cap="none" spc="0" normalizeH="0" baseline="0" noProof="0" dirty="0">
                <a:ln>
                  <a:noFill/>
                </a:ln>
                <a:solidFill>
                  <a:srgbClr val="C00000"/>
                </a:solidFill>
                <a:effectLst/>
                <a:uLnTx/>
                <a:uFillTx/>
                <a:latin typeface="Calibri"/>
                <a:ea typeface="+mn-ea"/>
                <a:cs typeface="+mn-cs"/>
              </a:rPr>
              <a:t>B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12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0.42</a:t>
            </a:r>
            <a:r>
              <a:rPr kumimoji="0" lang="en-US" sz="26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B</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C00000"/>
                </a:solidFill>
                <a:effectLst/>
                <a:uLnTx/>
                <a:uFillTx/>
                <a:latin typeface="Calibri"/>
                <a:ea typeface="+mn-ea"/>
                <a:cs typeface="+mn-cs"/>
              </a:rPr>
              <a:t> 157.5</a:t>
            </a:r>
          </a:p>
        </p:txBody>
      </p:sp>
      <p:cxnSp>
        <p:nvCxnSpPr>
          <p:cNvPr id="5" name="Straight Arrow Connector 4"/>
          <p:cNvCxnSpPr/>
          <p:nvPr/>
        </p:nvCxnSpPr>
        <p:spPr>
          <a:xfrm rot="16200000" flipH="1">
            <a:off x="5018708" y="3382487"/>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867299" y="3382487"/>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730560" y="3382487"/>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t>Formula: Three Basic Types of Percent Problems and the Formula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 </a:t>
            </a:r>
            <a:r>
              <a:rPr lang="en-US" dirty="0">
                <a:solidFill>
                  <a:schemeClr val="accent1"/>
                </a:solidFill>
              </a:rPr>
              <a:t>(cont.)</a:t>
            </a:r>
            <a:endParaRPr lang="en-US" sz="3200" i="1" dirty="0">
              <a:solidFill>
                <a:schemeClr val="accent1"/>
              </a:solidFill>
            </a:endParaRPr>
          </a:p>
        </p:txBody>
      </p:sp>
      <p:sp>
        <p:nvSpPr>
          <p:cNvPr id="4" name="Rectangle 3"/>
          <p:cNvSpPr txBox="1">
            <a:spLocks/>
          </p:cNvSpPr>
          <p:nvPr/>
        </p:nvSpPr>
        <p:spPr>
          <a:xfrm>
            <a:off x="457200" y="1280160"/>
            <a:ext cx="8229600" cy="2831544"/>
          </a:xfrm>
          <a:prstGeom prst="rect">
            <a:avLst/>
          </a:prstGeom>
          <a:solidFill>
            <a:srgbClr val="FFFFCC"/>
          </a:solidFill>
          <a:ln w="28575">
            <a:solidFill>
              <a:srgbClr val="000000"/>
            </a:solidFill>
          </a:ln>
        </p:spPr>
        <p:txBody>
          <a:bodyPr>
            <a:spAutoFit/>
          </a:bodyPr>
          <a:lstStyle/>
          <a:p>
            <a:pPr marL="1377950" marR="0" lvl="0" indent="-137795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Type 3:</a:t>
            </a:r>
            <a:r>
              <a:rPr kumimoji="0" lang="en-US" sz="2800" b="0" i="0" u="none" strike="noStrike" kern="1200" cap="none" spc="0" normalizeH="0" baseline="0" noProof="0" dirty="0">
                <a:ln>
                  <a:noFill/>
                </a:ln>
                <a:solidFill>
                  <a:srgbClr val="000000"/>
                </a:solidFill>
                <a:effectLst/>
                <a:uLnTx/>
                <a:uFillTx/>
                <a:latin typeface="Calibri"/>
                <a:ea typeface="+mn-ea"/>
                <a:cs typeface="+mn-cs"/>
              </a:rPr>
              <a:t>	Find the </a:t>
            </a:r>
            <a:r>
              <a:rPr kumimoji="0" lang="en-US" sz="2800" b="1" i="0" u="none" strike="noStrike" kern="1200" cap="none" spc="0" normalizeH="0" baseline="0" noProof="0" dirty="0">
                <a:ln>
                  <a:noFill/>
                </a:ln>
                <a:solidFill>
                  <a:srgbClr val="C00000"/>
                </a:solidFill>
                <a:effectLst/>
                <a:uLnTx/>
                <a:uFillTx/>
                <a:latin typeface="Calibri"/>
                <a:ea typeface="+mn-ea"/>
                <a:cs typeface="+mn-cs"/>
              </a:rPr>
              <a:t>percent</a:t>
            </a:r>
            <a:r>
              <a:rPr kumimoji="0" lang="en-US" sz="2800" b="0" i="0" u="none" strike="noStrike" kern="1200" cap="none" spc="0" normalizeH="0" baseline="0" noProof="0" dirty="0">
                <a:ln>
                  <a:noFill/>
                </a:ln>
                <a:solidFill>
                  <a:srgbClr val="000000"/>
                </a:solidFill>
                <a:effectLst/>
                <a:uLnTx/>
                <a:uFillTx/>
                <a:latin typeface="Calibri"/>
                <a:ea typeface="+mn-ea"/>
                <a:cs typeface="+mn-cs"/>
              </a:rPr>
              <a:t> (rate) given the base and the amount.</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What percent of 92 is 115?</a:t>
            </a:r>
          </a:p>
          <a:p>
            <a:pPr marL="1377950" marR="0" lvl="0" indent="-137795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a:ea typeface="+mn-ea"/>
              <a:cs typeface="+mn-cs"/>
            </a:endParaRP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R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B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12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r>
              <a:rPr kumimoji="0" lang="en-US" sz="1000" b="1"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R</a:t>
            </a:r>
            <a:r>
              <a:rPr kumimoji="0" lang="en-US" sz="26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a:t>
            </a:r>
            <a:r>
              <a:rPr kumimoji="0" lang="en-US" sz="2800" b="0" i="1" u="none" strike="noStrike" kern="1200" cap="none" spc="0" normalizeH="0" baseline="0" noProof="0" dirty="0">
                <a:ln>
                  <a:noFill/>
                </a:ln>
                <a:solidFill>
                  <a:srgbClr val="C00000"/>
                </a:solidFill>
                <a:effectLst/>
                <a:uLnTx/>
                <a:uFillTx/>
                <a:latin typeface="Calibri"/>
                <a:ea typeface="+mn-ea"/>
                <a:cs typeface="+mn-cs"/>
              </a:rPr>
              <a:t>  </a:t>
            </a:r>
            <a:r>
              <a:rPr kumimoji="0" lang="en-US" sz="2000" b="0" i="1"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92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C00000"/>
                </a:solidFill>
                <a:effectLst/>
                <a:uLnTx/>
                <a:uFillTx/>
                <a:latin typeface="Calibri"/>
                <a:ea typeface="+mn-ea"/>
                <a:cs typeface="+mn-cs"/>
              </a:rPr>
              <a:t> 115</a:t>
            </a:r>
          </a:p>
        </p:txBody>
      </p:sp>
      <p:cxnSp>
        <p:nvCxnSpPr>
          <p:cNvPr id="5" name="Straight Arrow Connector 4"/>
          <p:cNvCxnSpPr/>
          <p:nvPr/>
        </p:nvCxnSpPr>
        <p:spPr>
          <a:xfrm rot="16200000" flipH="1">
            <a:off x="5074126" y="3428202"/>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780302" y="3428202"/>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599714" y="3428204"/>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9"/>
          <p:cNvSpPr>
            <a:spLocks noGrp="1"/>
          </p:cNvSpPr>
          <p:nvPr>
            <p:ph idx="1"/>
          </p:nvPr>
        </p:nvSpPr>
        <p:spPr>
          <a:xfrm>
            <a:off x="457200" y="1280160"/>
            <a:ext cx="8229600" cy="1600438"/>
          </a:xfrm>
          <a:noFill/>
          <a:ln w="28575">
            <a:solidFill>
              <a:srgbClr val="FF0008"/>
            </a:solidFill>
          </a:ln>
        </p:spPr>
        <p:txBody>
          <a:bodyPr>
            <a:spAutoFit/>
          </a:bodyPr>
          <a:lstStyle/>
          <a:p>
            <a:pPr>
              <a:spcBef>
                <a:spcPct val="50000"/>
              </a:spcBef>
            </a:pPr>
            <a:r>
              <a:rPr lang="en-US" b="1" dirty="0">
                <a:solidFill>
                  <a:srgbClr val="000000"/>
                </a:solidFill>
              </a:rPr>
              <a:t>of</a:t>
            </a:r>
            <a:r>
              <a:rPr lang="en-US" dirty="0">
                <a:solidFill>
                  <a:srgbClr val="000000"/>
                </a:solidFill>
              </a:rPr>
              <a:t> means to multiply. (The raised dot, · , is used in the percent formula.)</a:t>
            </a:r>
          </a:p>
          <a:p>
            <a:pPr>
              <a:spcBef>
                <a:spcPct val="50000"/>
              </a:spcBef>
            </a:pPr>
            <a:r>
              <a:rPr lang="en-US" b="1" dirty="0">
                <a:solidFill>
                  <a:srgbClr val="000000"/>
                </a:solidFill>
              </a:rPr>
              <a:t>is</a:t>
            </a:r>
            <a:r>
              <a:rPr lang="en-US" dirty="0">
                <a:solidFill>
                  <a:srgbClr val="000000"/>
                </a:solidFill>
              </a:rPr>
              <a:t> means equals (=).</a:t>
            </a:r>
          </a:p>
        </p:txBody>
      </p:sp>
      <p:sp>
        <p:nvSpPr>
          <p:cNvPr id="11266"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Note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232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Solving Percent Problems</a:t>
            </a:r>
          </a:p>
        </p:txBody>
      </p:sp>
      <p:sp>
        <p:nvSpPr>
          <p:cNvPr id="1592323" name="Rectangle 3"/>
          <p:cNvSpPr>
            <a:spLocks noGrp="1"/>
          </p:cNvSpPr>
          <p:nvPr>
            <p:ph idx="1"/>
          </p:nvPr>
        </p:nvSpPr>
        <p:spPr>
          <a:xfrm>
            <a:off x="457200" y="1280160"/>
            <a:ext cx="8229600" cy="2505301"/>
          </a:xfrm>
          <a:prstGeom prst="rect">
            <a:avLst/>
          </a:prstGeom>
        </p:spPr>
        <p:txBody>
          <a:bodyPr>
            <a:spAutoFit/>
          </a:bodyPr>
          <a:lstStyle/>
          <a:p>
            <a:pPr marL="0" indent="0">
              <a:buFont typeface="Courier New" pitchFamily="49" charset="0"/>
              <a:buNone/>
              <a:tabLst>
                <a:tab pos="465138" algn="l"/>
              </a:tabLst>
            </a:pPr>
            <a:r>
              <a:rPr lang="en-US" b="1" i="0" dirty="0">
                <a:solidFill>
                  <a:schemeClr val="tx1"/>
                </a:solidFill>
              </a:rPr>
              <a:t>a.	</a:t>
            </a:r>
            <a:r>
              <a:rPr lang="en-US" i="0" dirty="0">
                <a:solidFill>
                  <a:schemeClr val="tx1"/>
                </a:solidFill>
              </a:rPr>
              <a:t>What is </a:t>
            </a:r>
            <a:r>
              <a:rPr lang="en-US" i="0" dirty="0">
                <a:solidFill>
                  <a:srgbClr val="0000FF"/>
                </a:solidFill>
              </a:rPr>
              <a:t>72%</a:t>
            </a:r>
            <a:r>
              <a:rPr lang="en-US" i="0" dirty="0">
                <a:solidFill>
                  <a:schemeClr val="tx1"/>
                </a:solidFill>
              </a:rPr>
              <a:t> of </a:t>
            </a:r>
            <a:r>
              <a:rPr lang="en-US" i="0" dirty="0">
                <a:solidFill>
                  <a:srgbClr val="0000FF"/>
                </a:solidFill>
              </a:rPr>
              <a:t>800</a:t>
            </a:r>
            <a:r>
              <a:rPr lang="en-US" i="0" dirty="0">
                <a:solidFill>
                  <a:schemeClr val="tx1"/>
                </a:solidFill>
              </a:rPr>
              <a:t>? </a:t>
            </a:r>
          </a:p>
          <a:p>
            <a:pPr marL="0" indent="0">
              <a:buFont typeface="Courier New" pitchFamily="49" charset="0"/>
              <a:buNone/>
              <a:tabLst>
                <a:tab pos="465138" algn="l"/>
              </a:tabLst>
            </a:pPr>
            <a:r>
              <a:rPr lang="en-US" b="1" i="0" dirty="0">
                <a:solidFill>
                  <a:schemeClr val="tx1"/>
                </a:solidFill>
              </a:rPr>
              <a:t>Solution</a:t>
            </a:r>
          </a:p>
          <a:p>
            <a:pPr>
              <a:tabLst>
                <a:tab pos="465138" algn="l"/>
              </a:tabLst>
            </a:pPr>
            <a:r>
              <a:rPr lang="en-US" dirty="0">
                <a:solidFill>
                  <a:schemeClr val="tx1"/>
                </a:solidFill>
              </a:rPr>
              <a:t>The rate is </a:t>
            </a:r>
            <a:r>
              <a:rPr lang="en-US" dirty="0">
                <a:solidFill>
                  <a:srgbClr val="0000FF"/>
                </a:solidFill>
              </a:rPr>
              <a:t>72%</a:t>
            </a:r>
            <a:r>
              <a:rPr lang="en-US" dirty="0">
                <a:solidFill>
                  <a:schemeClr val="tx1"/>
                </a:solidFill>
              </a:rPr>
              <a:t> and the base is </a:t>
            </a:r>
            <a:r>
              <a:rPr lang="en-US" dirty="0">
                <a:solidFill>
                  <a:srgbClr val="0000FF"/>
                </a:solidFill>
              </a:rPr>
              <a:t>800</a:t>
            </a:r>
            <a:r>
              <a:rPr lang="en-US" dirty="0">
                <a:solidFill>
                  <a:schemeClr val="tx1"/>
                </a:solidFill>
              </a:rPr>
              <a:t>. We are asked to find the amount. Here, </a:t>
            </a:r>
            <a:r>
              <a:rPr lang="en-US" i="1" dirty="0">
                <a:solidFill>
                  <a:schemeClr val="tx1"/>
                </a:solidFill>
              </a:rPr>
              <a:t>R</a:t>
            </a:r>
            <a:r>
              <a:rPr lang="en-US" dirty="0">
                <a:solidFill>
                  <a:schemeClr val="tx1"/>
                </a:solidFill>
              </a:rPr>
              <a:t> = 0.72, </a:t>
            </a:r>
            <a:r>
              <a:rPr lang="en-US" i="1" dirty="0">
                <a:solidFill>
                  <a:schemeClr val="tx1"/>
                </a:solidFill>
              </a:rPr>
              <a:t>B</a:t>
            </a:r>
            <a:r>
              <a:rPr lang="en-US" dirty="0">
                <a:solidFill>
                  <a:schemeClr val="tx1"/>
                </a:solidFill>
              </a:rPr>
              <a:t> = 800, and </a:t>
            </a:r>
            <a:r>
              <a:rPr lang="en-US" i="1" dirty="0">
                <a:solidFill>
                  <a:schemeClr val="tx1"/>
                </a:solidFill>
              </a:rPr>
              <a:t>A</a:t>
            </a:r>
            <a:r>
              <a:rPr lang="en-US" dirty="0">
                <a:solidFill>
                  <a:schemeClr val="tx1"/>
                </a:solidFill>
              </a:rPr>
              <a:t> is unknown.</a:t>
            </a:r>
          </a:p>
        </p:txBody>
      </p:sp>
      <p:sp>
        <p:nvSpPr>
          <p:cNvPr id="1592325" name="Rectangle 5"/>
          <p:cNvSpPr>
            <a:spLocks noChangeArrowheads="1"/>
          </p:cNvSpPr>
          <p:nvPr/>
        </p:nvSpPr>
        <p:spPr bwMode="auto">
          <a:xfrm>
            <a:off x="457200" y="5334000"/>
            <a:ext cx="3336925" cy="519112"/>
          </a:xfrm>
          <a:prstGeom prst="rect">
            <a:avLst/>
          </a:prstGeom>
          <a:noFill/>
          <a:ln w="9525">
            <a:noFill/>
            <a:miter lim="800000"/>
            <a:headEnd/>
            <a:tailEnd/>
          </a:ln>
          <a:effec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So, </a:t>
            </a:r>
            <a:r>
              <a:rPr kumimoji="0" lang="en-US" sz="2800" b="1" i="0" u="none" strike="noStrike" kern="1200" cap="none" spc="0" normalizeH="0" baseline="0" noProof="0" dirty="0">
                <a:ln>
                  <a:noFill/>
                </a:ln>
                <a:solidFill>
                  <a:srgbClr val="FF0000"/>
                </a:solidFill>
                <a:effectLst/>
                <a:uLnTx/>
                <a:uFillTx/>
                <a:latin typeface="Calibri"/>
                <a:ea typeface="+mn-ea"/>
                <a:cs typeface="+mn-cs"/>
              </a:rPr>
              <a:t>576</a:t>
            </a:r>
            <a:r>
              <a:rPr kumimoji="0" lang="en-US" sz="2800" b="1"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is 72% of 800.</a:t>
            </a:r>
          </a:p>
        </p:txBody>
      </p:sp>
      <p:graphicFrame>
        <p:nvGraphicFramePr>
          <p:cNvPr id="2051" name="Object 3"/>
          <p:cNvGraphicFramePr>
            <a:graphicFrameLocks noChangeAspect="1"/>
          </p:cNvGraphicFramePr>
          <p:nvPr>
            <p:extLst>
              <p:ext uri="{D42A27DB-BD31-4B8C-83A1-F6EECF244321}">
                <p14:modId xmlns:p14="http://schemas.microsoft.com/office/powerpoint/2010/main" val="1736293090"/>
              </p:ext>
            </p:extLst>
          </p:nvPr>
        </p:nvGraphicFramePr>
        <p:xfrm>
          <a:off x="1600200" y="3759200"/>
          <a:ext cx="3009900" cy="292100"/>
        </p:xfrm>
        <a:graphic>
          <a:graphicData uri="http://schemas.openxmlformats.org/presentationml/2006/ole">
            <mc:AlternateContent xmlns:mc="http://schemas.openxmlformats.org/markup-compatibility/2006">
              <mc:Choice xmlns:v="urn:schemas-microsoft-com:vml" Requires="v">
                <p:oleObj name="Equation" r:id="rId2" imgW="3009600" imgH="291960" progId="Equation.DSMT4">
                  <p:embed/>
                </p:oleObj>
              </mc:Choice>
              <mc:Fallback>
                <p:oleObj name="Equation" r:id="rId2" imgW="3009600" imgH="291960" progId="Equation.DSMT4">
                  <p:embed/>
                  <p:pic>
                    <p:nvPicPr>
                      <p:cNvPr id="2051"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759200"/>
                        <a:ext cx="300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371600" y="4267200"/>
          <a:ext cx="647700" cy="292100"/>
        </p:xfrm>
        <a:graphic>
          <a:graphicData uri="http://schemas.openxmlformats.org/presentationml/2006/ole">
            <mc:AlternateContent xmlns:mc="http://schemas.openxmlformats.org/markup-compatibility/2006">
              <mc:Choice xmlns:v="urn:schemas-microsoft-com:vml" Requires="v">
                <p:oleObj name="Equation" r:id="rId4" imgW="647640" imgH="291960" progId="Equation.DSMT4">
                  <p:embed/>
                </p:oleObj>
              </mc:Choice>
              <mc:Fallback>
                <p:oleObj name="Equation" r:id="rId4" imgW="647640" imgH="291960" progId="Equation.DSMT4">
                  <p:embed/>
                  <p:pic>
                    <p:nvPicPr>
                      <p:cNvPr id="205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42672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819400" y="4279900"/>
          <a:ext cx="558800" cy="292100"/>
        </p:xfrm>
        <a:graphic>
          <a:graphicData uri="http://schemas.openxmlformats.org/presentationml/2006/ole">
            <mc:AlternateContent xmlns:mc="http://schemas.openxmlformats.org/markup-compatibility/2006">
              <mc:Choice xmlns:v="urn:schemas-microsoft-com:vml" Requires="v">
                <p:oleObj name="Equation" r:id="rId6" imgW="558720" imgH="291960" progId="Equation.DSMT4">
                  <p:embed/>
                </p:oleObj>
              </mc:Choice>
              <mc:Fallback>
                <p:oleObj name="Equation" r:id="rId6" imgW="558720" imgH="291960" progId="Equation.DSMT4">
                  <p:embed/>
                  <p:pic>
                    <p:nvPicPr>
                      <p:cNvPr id="2053"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9400" y="4279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674808" y="4343400"/>
          <a:ext cx="241300" cy="190500"/>
        </p:xfrm>
        <a:graphic>
          <a:graphicData uri="http://schemas.openxmlformats.org/presentationml/2006/ole">
            <mc:AlternateContent xmlns:mc="http://schemas.openxmlformats.org/markup-compatibility/2006">
              <mc:Choice xmlns:v="urn:schemas-microsoft-com:vml" Requires="v">
                <p:oleObj name="Equation" r:id="rId8" imgW="241200" imgH="190440" progId="Equation.DSMT4">
                  <p:embed/>
                </p:oleObj>
              </mc:Choice>
              <mc:Fallback>
                <p:oleObj name="Equation" r:id="rId8" imgW="241200" imgH="190440" progId="Equation.DSMT4">
                  <p:embed/>
                  <p:pic>
                    <p:nvPicPr>
                      <p:cNvPr id="205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4808" y="43434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326192" y="4267200"/>
          <a:ext cx="254000" cy="279400"/>
        </p:xfrm>
        <a:graphic>
          <a:graphicData uri="http://schemas.openxmlformats.org/presentationml/2006/ole">
            <mc:AlternateContent xmlns:mc="http://schemas.openxmlformats.org/markup-compatibility/2006">
              <mc:Choice xmlns:v="urn:schemas-microsoft-com:vml" Requires="v">
                <p:oleObj name="Equation" r:id="rId10" imgW="253800" imgH="279360" progId="Equation.DSMT4">
                  <p:embed/>
                </p:oleObj>
              </mc:Choice>
              <mc:Fallback>
                <p:oleObj name="Equation" r:id="rId10" imgW="253800" imgH="279360" progId="Equation.DSMT4">
                  <p:embed/>
                  <p:pic>
                    <p:nvPicPr>
                      <p:cNvPr id="205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26192" y="4267200"/>
                        <a:ext cx="254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3678904" y="4902200"/>
          <a:ext cx="241300" cy="190500"/>
        </p:xfrm>
        <a:graphic>
          <a:graphicData uri="http://schemas.openxmlformats.org/presentationml/2006/ole">
            <mc:AlternateContent xmlns:mc="http://schemas.openxmlformats.org/markup-compatibility/2006">
              <mc:Choice xmlns:v="urn:schemas-microsoft-com:vml" Requires="v">
                <p:oleObj name="Equation" r:id="rId12" imgW="241200" imgH="190440" progId="Equation.DSMT4">
                  <p:embed/>
                </p:oleObj>
              </mc:Choice>
              <mc:Fallback>
                <p:oleObj name="Equation" r:id="rId12" imgW="241200" imgH="190440" progId="Equation.DSMT4">
                  <p:embed/>
                  <p:pic>
                    <p:nvPicPr>
                      <p:cNvPr id="2057"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8904" y="4902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4326192" y="4826000"/>
          <a:ext cx="254000" cy="279400"/>
        </p:xfrm>
        <a:graphic>
          <a:graphicData uri="http://schemas.openxmlformats.org/presentationml/2006/ole">
            <mc:AlternateContent xmlns:mc="http://schemas.openxmlformats.org/markup-compatibility/2006">
              <mc:Choice xmlns:v="urn:schemas-microsoft-com:vml" Requires="v">
                <p:oleObj name="Equation" r:id="rId13" imgW="253800" imgH="279360" progId="Equation.DSMT4">
                  <p:embed/>
                </p:oleObj>
              </mc:Choice>
              <mc:Fallback>
                <p:oleObj name="Equation" r:id="rId13" imgW="253800" imgH="279360" progId="Equation.DSMT4">
                  <p:embed/>
                  <p:pic>
                    <p:nvPicPr>
                      <p:cNvPr id="2058"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26192" y="4826000"/>
                        <a:ext cx="254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2819400" y="4800600"/>
          <a:ext cx="571500" cy="292100"/>
        </p:xfrm>
        <a:graphic>
          <a:graphicData uri="http://schemas.openxmlformats.org/presentationml/2006/ole">
            <mc:AlternateContent xmlns:mc="http://schemas.openxmlformats.org/markup-compatibility/2006">
              <mc:Choice xmlns:v="urn:schemas-microsoft-com:vml" Requires="v">
                <p:oleObj name="Equation" r:id="rId14" imgW="571320" imgH="291960" progId="Equation.DSMT4">
                  <p:embed/>
                </p:oleObj>
              </mc:Choice>
              <mc:Fallback>
                <p:oleObj name="Equation" r:id="rId14" imgW="571320" imgH="291960" progId="Equation.DSMT4">
                  <p:embed/>
                  <p:pic>
                    <p:nvPicPr>
                      <p:cNvPr id="2059"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19400" y="480060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2350911" y="4406900"/>
          <a:ext cx="88900" cy="165100"/>
        </p:xfrm>
        <a:graphic>
          <a:graphicData uri="http://schemas.openxmlformats.org/presentationml/2006/ole">
            <mc:AlternateContent xmlns:mc="http://schemas.openxmlformats.org/markup-compatibility/2006">
              <mc:Choice xmlns:v="urn:schemas-microsoft-com:vml" Requires="v">
                <p:oleObj name="Equation" r:id="rId16" imgW="88560" imgH="164880" progId="Equation.DSMT4">
                  <p:embed/>
                </p:oleObj>
              </mc:Choice>
              <mc:Fallback>
                <p:oleObj name="Equation" r:id="rId16" imgW="88560" imgH="164880" progId="Equation.DSMT4">
                  <p:embed/>
                  <p:pic>
                    <p:nvPicPr>
                      <p:cNvPr id="2061"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50911" y="440690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923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6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92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232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1504</TotalTime>
  <Words>2007</Words>
  <Application>Microsoft Office PowerPoint</Application>
  <PresentationFormat>On-screen Show (4:3)</PresentationFormat>
  <Paragraphs>200</Paragraphs>
  <Slides>39</Slides>
  <Notes>1</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39</vt:i4>
      </vt:variant>
    </vt:vector>
  </HeadingPairs>
  <TitlesOfParts>
    <vt:vector size="48" baseType="lpstr">
      <vt:lpstr>Calibri</vt:lpstr>
      <vt:lpstr>Cambria Math</vt:lpstr>
      <vt:lpstr>Symbol</vt:lpstr>
      <vt:lpstr>Courier New</vt:lpstr>
      <vt:lpstr>Arial</vt:lpstr>
      <vt:lpstr>Office Theme</vt:lpstr>
      <vt:lpstr>1_Office Theme</vt:lpstr>
      <vt:lpstr>3_Office Theme</vt:lpstr>
      <vt:lpstr>Equation</vt:lpstr>
      <vt:lpstr>Section 2.7</vt:lpstr>
      <vt:lpstr>Procedure: Changing Between Percents, Decimal Numbers, Fractions, and Mixed Numbers</vt:lpstr>
      <vt:lpstr>Definition: Terms Related to the Basic Equation R · B = A</vt:lpstr>
      <vt:lpstr>Note</vt:lpstr>
      <vt:lpstr>Formula: Three Basic Types of Percent Problems and the Formula R · B = A</vt:lpstr>
      <vt:lpstr>Formula: Three Basic Types of Percent Problems and the Formula R · B = A (cont.)</vt:lpstr>
      <vt:lpstr>Formula: Three Basic Types of Percent Problems and the Formula R · B = A (cont.)</vt:lpstr>
      <vt:lpstr>Note</vt:lpstr>
      <vt:lpstr>Example 1: Solving Percent Problems</vt:lpstr>
      <vt:lpstr>Example 1: Solving Percent Problems (cont.)</vt:lpstr>
      <vt:lpstr>Example 1: Solving Percent Problems (cont.)</vt:lpstr>
      <vt:lpstr>Procedure: Basic Steps for Solving Word Problems</vt:lpstr>
      <vt:lpstr>Procedure: Basic Steps for Solving Word Problems (cont.)</vt:lpstr>
      <vt:lpstr>Procedure: Basic Steps for Solving Word Problems (cont.)</vt:lpstr>
      <vt:lpstr>Procedure: Basic Steps for Solving Word Problems (cont.)</vt:lpstr>
      <vt:lpstr>Definition: Terms Related to Discount</vt:lpstr>
      <vt:lpstr>Example 2: Application: Solving Discount Problems</vt:lpstr>
      <vt:lpstr>Example 2: Application: Solving Discount Problems (cont.)</vt:lpstr>
      <vt:lpstr>Example 2: Application: Solving Discount Problems (cont.)</vt:lpstr>
      <vt:lpstr>Example 3: Application: Solving Discount Problems</vt:lpstr>
      <vt:lpstr>Example 3: Application: Solving Discount Problems (cont.)</vt:lpstr>
      <vt:lpstr>Definition: Terms Related to Sales Tax</vt:lpstr>
      <vt:lpstr>Example 4: Application: Solving Sales Tax Problems</vt:lpstr>
      <vt:lpstr>Example 4: Application: Solving Sales Tax Problems (cont.)</vt:lpstr>
      <vt:lpstr>Example 5: Application: Solving Commission Problems</vt:lpstr>
      <vt:lpstr>Example 5: Application: Solving Commission Problems (cont.)</vt:lpstr>
      <vt:lpstr>Example 5: Application: Solving Commission Problems (cont.)</vt:lpstr>
      <vt:lpstr>Example 6: Application: Calculating Percent Increase</vt:lpstr>
      <vt:lpstr>Example 6: Application: Calculating Percent Increase (cont.)</vt:lpstr>
      <vt:lpstr>Example 7: Application: Calculating Percent Decrease</vt:lpstr>
      <vt:lpstr>Example 7: Application: Calculating Percent Decrease (cont.)</vt:lpstr>
      <vt:lpstr>Example 7: Application: Calculating Percent Decrease (cont.)</vt:lpstr>
      <vt:lpstr>Formula: Profit and Percent of Profit</vt:lpstr>
      <vt:lpstr>Formula: Profit and Percent of Profit (cont.)</vt:lpstr>
      <vt:lpstr>Example 8: Application: Calculating  Percent of Profit</vt:lpstr>
      <vt:lpstr>Example 8: Application: Calculating  Percent of Profit (cont.)</vt:lpstr>
      <vt:lpstr>Example 8: Application: Calculating  Percent of Profit (cont.)</vt:lpstr>
      <vt:lpstr>Example 8: Application: Calculating  Percent of Profit (cont.)</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206</cp:revision>
  <dcterms:created xsi:type="dcterms:W3CDTF">2013-04-26T14:43:13Z</dcterms:created>
  <dcterms:modified xsi:type="dcterms:W3CDTF">2024-09-11T19:19:45Z</dcterms:modified>
</cp:coreProperties>
</file>