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1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5" autoAdjust="0"/>
    <p:restoredTop sz="96853" autoAdjust="0"/>
  </p:normalViewPr>
  <p:slideViewPr>
    <p:cSldViewPr>
      <p:cViewPr varScale="1">
        <p:scale>
          <a:sx n="111" d="100"/>
          <a:sy n="111" d="100"/>
        </p:scale>
        <p:origin x="198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53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D3C06-3229-432D-986E-5A3D121C177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AB69E-18D5-4B34-BFA6-BB70B1125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image" Target="../media/image69.wmf"/><Relationship Id="rId21" Type="http://schemas.openxmlformats.org/officeDocument/2006/relationships/image" Target="../media/image78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29" Type="http://schemas.openxmlformats.org/officeDocument/2006/relationships/image" Target="../media/image8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79.bin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23" Type="http://schemas.openxmlformats.org/officeDocument/2006/relationships/image" Target="../media/image79.wmf"/><Relationship Id="rId28" Type="http://schemas.openxmlformats.org/officeDocument/2006/relationships/oleObject" Target="../embeddings/oleObject81.bin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77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4.bin"/><Relationship Id="rId22" Type="http://schemas.openxmlformats.org/officeDocument/2006/relationships/oleObject" Target="../embeddings/oleObject78.bin"/><Relationship Id="rId27" Type="http://schemas.openxmlformats.org/officeDocument/2006/relationships/image" Target="../media/image8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90.bin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90.wmf"/><Relationship Id="rId2" Type="http://schemas.openxmlformats.org/officeDocument/2006/relationships/oleObject" Target="../embeddings/oleObject82.bin"/><Relationship Id="rId16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86.bin"/><Relationship Id="rId19" Type="http://schemas.openxmlformats.org/officeDocument/2006/relationships/image" Target="../media/image91.wmf"/><Relationship Id="rId4" Type="http://schemas.openxmlformats.org/officeDocument/2006/relationships/oleObject" Target="../embeddings/oleObject83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99.bin"/><Relationship Id="rId3" Type="http://schemas.openxmlformats.org/officeDocument/2006/relationships/image" Target="../media/image92.wmf"/><Relationship Id="rId21" Type="http://schemas.openxmlformats.org/officeDocument/2006/relationships/image" Target="../media/image101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99.wmf"/><Relationship Id="rId2" Type="http://schemas.openxmlformats.org/officeDocument/2006/relationships/oleObject" Target="../embeddings/oleObject91.bin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00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9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09.bin"/><Relationship Id="rId3" Type="http://schemas.openxmlformats.org/officeDocument/2006/relationships/image" Target="../media/image102.wmf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09.wmf"/><Relationship Id="rId2" Type="http://schemas.openxmlformats.org/officeDocument/2006/relationships/oleObject" Target="../embeddings/oleObject101.bin"/><Relationship Id="rId16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6.wmf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110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0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18.bin"/><Relationship Id="rId3" Type="http://schemas.openxmlformats.org/officeDocument/2006/relationships/image" Target="../media/image111.wmf"/><Relationship Id="rId21" Type="http://schemas.openxmlformats.org/officeDocument/2006/relationships/image" Target="../media/image120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18.wmf"/><Relationship Id="rId2" Type="http://schemas.openxmlformats.org/officeDocument/2006/relationships/oleObject" Target="../embeddings/oleObject110.bin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19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oleObject" Target="../embeddings/oleObject1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31.bin"/><Relationship Id="rId26" Type="http://schemas.openxmlformats.org/officeDocument/2006/relationships/oleObject" Target="../embeddings/oleObject135.bin"/><Relationship Id="rId3" Type="http://schemas.openxmlformats.org/officeDocument/2006/relationships/image" Target="../media/image124.wmf"/><Relationship Id="rId21" Type="http://schemas.openxmlformats.org/officeDocument/2006/relationships/image" Target="../media/image133.wmf"/><Relationship Id="rId7" Type="http://schemas.openxmlformats.org/officeDocument/2006/relationships/image" Target="../media/image126.wmf"/><Relationship Id="rId12" Type="http://schemas.openxmlformats.org/officeDocument/2006/relationships/oleObject" Target="../embeddings/oleObject128.bin"/><Relationship Id="rId17" Type="http://schemas.openxmlformats.org/officeDocument/2006/relationships/image" Target="../media/image131.wmf"/><Relationship Id="rId25" Type="http://schemas.openxmlformats.org/officeDocument/2006/relationships/image" Target="../media/image135.wmf"/><Relationship Id="rId2" Type="http://schemas.openxmlformats.org/officeDocument/2006/relationships/oleObject" Target="../embeddings/oleObject123.bin"/><Relationship Id="rId16" Type="http://schemas.openxmlformats.org/officeDocument/2006/relationships/oleObject" Target="../embeddings/oleObject130.bin"/><Relationship Id="rId20" Type="http://schemas.openxmlformats.org/officeDocument/2006/relationships/oleObject" Target="../embeddings/oleObject132.bin"/><Relationship Id="rId29" Type="http://schemas.openxmlformats.org/officeDocument/2006/relationships/image" Target="../media/image13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128.wmf"/><Relationship Id="rId24" Type="http://schemas.openxmlformats.org/officeDocument/2006/relationships/oleObject" Target="../embeddings/oleObject134.bin"/><Relationship Id="rId5" Type="http://schemas.openxmlformats.org/officeDocument/2006/relationships/image" Target="../media/image125.wmf"/><Relationship Id="rId15" Type="http://schemas.openxmlformats.org/officeDocument/2006/relationships/image" Target="../media/image130.wmf"/><Relationship Id="rId23" Type="http://schemas.openxmlformats.org/officeDocument/2006/relationships/image" Target="../media/image134.wmf"/><Relationship Id="rId28" Type="http://schemas.openxmlformats.org/officeDocument/2006/relationships/oleObject" Target="../embeddings/oleObject136.bin"/><Relationship Id="rId10" Type="http://schemas.openxmlformats.org/officeDocument/2006/relationships/oleObject" Target="../embeddings/oleObject127.bin"/><Relationship Id="rId19" Type="http://schemas.openxmlformats.org/officeDocument/2006/relationships/image" Target="../media/image132.wmf"/><Relationship Id="rId31" Type="http://schemas.openxmlformats.org/officeDocument/2006/relationships/image" Target="../media/image138.wmf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29.bin"/><Relationship Id="rId22" Type="http://schemas.openxmlformats.org/officeDocument/2006/relationships/oleObject" Target="../embeddings/oleObject133.bin"/><Relationship Id="rId27" Type="http://schemas.openxmlformats.org/officeDocument/2006/relationships/image" Target="../media/image136.wmf"/><Relationship Id="rId30" Type="http://schemas.openxmlformats.org/officeDocument/2006/relationships/oleObject" Target="../embeddings/oleObject137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46.bin"/><Relationship Id="rId3" Type="http://schemas.openxmlformats.org/officeDocument/2006/relationships/image" Target="../media/image139.wmf"/><Relationship Id="rId21" Type="http://schemas.openxmlformats.org/officeDocument/2006/relationships/image" Target="../media/image148.wmf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43.bin"/><Relationship Id="rId17" Type="http://schemas.openxmlformats.org/officeDocument/2006/relationships/image" Target="../media/image146.wmf"/><Relationship Id="rId2" Type="http://schemas.openxmlformats.org/officeDocument/2006/relationships/oleObject" Target="../embeddings/oleObject138.bin"/><Relationship Id="rId16" Type="http://schemas.openxmlformats.org/officeDocument/2006/relationships/oleObject" Target="../embeddings/oleObject145.bin"/><Relationship Id="rId20" Type="http://schemas.openxmlformats.org/officeDocument/2006/relationships/oleObject" Target="../embeddings/oleObject1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0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23" Type="http://schemas.openxmlformats.org/officeDocument/2006/relationships/image" Target="../media/image149.wmf"/><Relationship Id="rId10" Type="http://schemas.openxmlformats.org/officeDocument/2006/relationships/oleObject" Target="../embeddings/oleObject142.bin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44.bin"/><Relationship Id="rId22" Type="http://schemas.openxmlformats.org/officeDocument/2006/relationships/oleObject" Target="../embeddings/oleObject14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image" Target="../media/image155.wmf"/><Relationship Id="rId18" Type="http://schemas.openxmlformats.org/officeDocument/2006/relationships/oleObject" Target="../embeddings/oleObject157.bin"/><Relationship Id="rId26" Type="http://schemas.openxmlformats.org/officeDocument/2006/relationships/oleObject" Target="../embeddings/oleObject161.bin"/><Relationship Id="rId3" Type="http://schemas.openxmlformats.org/officeDocument/2006/relationships/image" Target="../media/image150.wmf"/><Relationship Id="rId21" Type="http://schemas.openxmlformats.org/officeDocument/2006/relationships/image" Target="../media/image159.wmf"/><Relationship Id="rId7" Type="http://schemas.openxmlformats.org/officeDocument/2006/relationships/image" Target="../media/image152.wmf"/><Relationship Id="rId12" Type="http://schemas.openxmlformats.org/officeDocument/2006/relationships/oleObject" Target="../embeddings/oleObject154.bin"/><Relationship Id="rId17" Type="http://schemas.openxmlformats.org/officeDocument/2006/relationships/image" Target="../media/image157.wmf"/><Relationship Id="rId25" Type="http://schemas.openxmlformats.org/officeDocument/2006/relationships/image" Target="../media/image161.wmf"/><Relationship Id="rId2" Type="http://schemas.openxmlformats.org/officeDocument/2006/relationships/oleObject" Target="../embeddings/oleObject149.bin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58.bin"/><Relationship Id="rId29" Type="http://schemas.openxmlformats.org/officeDocument/2006/relationships/image" Target="../media/image1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154.wmf"/><Relationship Id="rId24" Type="http://schemas.openxmlformats.org/officeDocument/2006/relationships/oleObject" Target="../embeddings/oleObject160.bin"/><Relationship Id="rId5" Type="http://schemas.openxmlformats.org/officeDocument/2006/relationships/image" Target="../media/image151.wmf"/><Relationship Id="rId15" Type="http://schemas.openxmlformats.org/officeDocument/2006/relationships/image" Target="../media/image156.wmf"/><Relationship Id="rId23" Type="http://schemas.openxmlformats.org/officeDocument/2006/relationships/image" Target="../media/image160.wmf"/><Relationship Id="rId28" Type="http://schemas.openxmlformats.org/officeDocument/2006/relationships/oleObject" Target="../embeddings/oleObject162.bin"/><Relationship Id="rId10" Type="http://schemas.openxmlformats.org/officeDocument/2006/relationships/oleObject" Target="../embeddings/oleObject153.bin"/><Relationship Id="rId19" Type="http://schemas.openxmlformats.org/officeDocument/2006/relationships/image" Target="../media/image158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53.wmf"/><Relationship Id="rId14" Type="http://schemas.openxmlformats.org/officeDocument/2006/relationships/oleObject" Target="../embeddings/oleObject155.bin"/><Relationship Id="rId22" Type="http://schemas.openxmlformats.org/officeDocument/2006/relationships/oleObject" Target="../embeddings/oleObject159.bin"/><Relationship Id="rId27" Type="http://schemas.openxmlformats.org/officeDocument/2006/relationships/image" Target="../media/image16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4.wmf"/><Relationship Id="rId21" Type="http://schemas.openxmlformats.org/officeDocument/2006/relationships/image" Target="../media/image53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6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Solving Linear Equations</a:t>
            </a:r>
            <a:r>
              <a:rPr lang="en-US" b="1" dirty="0">
                <a:solidFill>
                  <a:srgbClr val="1F497D"/>
                </a:solidFill>
              </a:rPr>
              <a:t>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1F497D"/>
                </a:solidFill>
              </a:rPr>
              <a:t> </a:t>
            </a:r>
            <a:r>
              <a:rPr lang="en-US" b="1" i="1" dirty="0">
                <a:solidFill>
                  <a:srgbClr val="1F497D"/>
                </a:solidFill>
              </a:rPr>
              <a:t>b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cx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</a:t>
            </a:r>
            <a:r>
              <a:rPr lang="en-US" dirty="0"/>
              <a:t>Involving Fractions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xfrm>
            <a:off x="457200" y="1452432"/>
            <a:ext cx="82296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51001"/>
              </p:ext>
            </p:extLst>
          </p:nvPr>
        </p:nvGraphicFramePr>
        <p:xfrm>
          <a:off x="3429000" y="12954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787" imgH="837787" progId="Equation.DSMT4">
                  <p:embed/>
                </p:oleObj>
              </mc:Choice>
              <mc:Fallback>
                <p:oleObj name="Equation" r:id="rId2" imgW="2361787" imgH="837787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2954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82198"/>
              </p:ext>
            </p:extLst>
          </p:nvPr>
        </p:nvGraphicFramePr>
        <p:xfrm>
          <a:off x="2184400" y="28702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787" imgH="837787" progId="Equation.DSMT4">
                  <p:embed/>
                </p:oleObj>
              </mc:Choice>
              <mc:Fallback>
                <p:oleObj name="Equation" r:id="rId4" imgW="2361787" imgH="837787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8702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640989"/>
              </p:ext>
            </p:extLst>
          </p:nvPr>
        </p:nvGraphicFramePr>
        <p:xfrm>
          <a:off x="1454150" y="3854450"/>
          <a:ext cx="3784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83819" imgH="939754" progId="Equation.DSMT4">
                  <p:embed/>
                </p:oleObj>
              </mc:Choice>
              <mc:Fallback>
                <p:oleObj name="Equation" r:id="rId6" imgW="3783819" imgH="9397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3854450"/>
                        <a:ext cx="3784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474439"/>
              </p:ext>
            </p:extLst>
          </p:nvPr>
        </p:nvGraphicFramePr>
        <p:xfrm>
          <a:off x="793750" y="4927600"/>
          <a:ext cx="511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17112" imgH="939754" progId="Equation.DSMT4">
                  <p:embed/>
                </p:oleObj>
              </mc:Choice>
              <mc:Fallback>
                <p:oleObj name="Equation" r:id="rId8" imgW="5117112" imgH="9397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927600"/>
                        <a:ext cx="511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754828"/>
              </p:ext>
            </p:extLst>
          </p:nvPr>
        </p:nvGraphicFramePr>
        <p:xfrm>
          <a:off x="5943600" y="3149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633" imgH="279446" progId="Equation.DSMT4">
                  <p:embed/>
                </p:oleObj>
              </mc:Choice>
              <mc:Fallback>
                <p:oleObj name="Equation" r:id="rId10" imgW="2031633" imgH="279446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1496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923554"/>
              </p:ext>
            </p:extLst>
          </p:nvPr>
        </p:nvGraphicFramePr>
        <p:xfrm>
          <a:off x="5638800" y="3930974"/>
          <a:ext cx="302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22560" imgH="647640" progId="Equation.DSMT4">
                  <p:embed/>
                </p:oleObj>
              </mc:Choice>
              <mc:Fallback>
                <p:oleObj name="Equation" r:id="rId12" imgW="3022560" imgH="64764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30974"/>
                        <a:ext cx="3022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204004"/>
              </p:ext>
            </p:extLst>
          </p:nvPr>
        </p:nvGraphicFramePr>
        <p:xfrm>
          <a:off x="5943600" y="51117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35016" imgH="571569" progId="Equation.DSMT4">
                  <p:embed/>
                </p:oleObj>
              </mc:Choice>
              <mc:Fallback>
                <p:oleObj name="Equation" r:id="rId14" imgW="2235016" imgH="571569" progId="Equation.DSMT4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1117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</a:t>
            </a:r>
            <a:r>
              <a:rPr lang="en-US" dirty="0"/>
              <a:t>Involving Fractions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429182"/>
              </p:ext>
            </p:extLst>
          </p:nvPr>
        </p:nvGraphicFramePr>
        <p:xfrm>
          <a:off x="1841500" y="146685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433" imgH="292123" progId="Equation.DSMT4">
                  <p:embed/>
                </p:oleObj>
              </mc:Choice>
              <mc:Fallback>
                <p:oleObj name="Equation" r:id="rId2" imgW="2336433" imgH="292123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46685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657374"/>
              </p:ext>
            </p:extLst>
          </p:nvPr>
        </p:nvGraphicFramePr>
        <p:xfrm>
          <a:off x="1200150" y="2049463"/>
          <a:ext cx="359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93664" imgH="292123" progId="Equation.DSMT4">
                  <p:embed/>
                </p:oleObj>
              </mc:Choice>
              <mc:Fallback>
                <p:oleObj name="Equation" r:id="rId4" imgW="3593664" imgH="292123" progId="Equation.DSMT4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049463"/>
                        <a:ext cx="359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575964"/>
              </p:ext>
            </p:extLst>
          </p:nvPr>
        </p:nvGraphicFramePr>
        <p:xfrm>
          <a:off x="2387600" y="2620963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833" imgH="292123" progId="Equation.DSMT4">
                  <p:embed/>
                </p:oleObj>
              </mc:Choice>
              <mc:Fallback>
                <p:oleObj name="Equation" r:id="rId6" imgW="1726833" imgH="292123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620963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380679"/>
              </p:ext>
            </p:extLst>
          </p:nvPr>
        </p:nvGraphicFramePr>
        <p:xfrm>
          <a:off x="1733550" y="3203575"/>
          <a:ext cx="304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7449" imgH="292123" progId="Equation.DSMT4">
                  <p:embed/>
                </p:oleObj>
              </mc:Choice>
              <mc:Fallback>
                <p:oleObj name="Equation" r:id="rId8" imgW="3047449" imgH="292123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203575"/>
                        <a:ext cx="304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232744"/>
              </p:ext>
            </p:extLst>
          </p:nvPr>
        </p:nvGraphicFramePr>
        <p:xfrm>
          <a:off x="2178050" y="3786188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418" imgH="292123" progId="Equation.DSMT4">
                  <p:embed/>
                </p:oleObj>
              </mc:Choice>
              <mc:Fallback>
                <p:oleObj name="Equation" r:id="rId10" imgW="1485418" imgH="292123" progId="Equation.DSMT4">
                  <p:embed/>
                  <p:pic>
                    <p:nvPicPr>
                      <p:cNvPr id="0" name="Picture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3786188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97747"/>
              </p:ext>
            </p:extLst>
          </p:nvPr>
        </p:nvGraphicFramePr>
        <p:xfrm>
          <a:off x="2101850" y="4357688"/>
          <a:ext cx="160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00062" imgH="825110" progId="Equation.DSMT4">
                  <p:embed/>
                </p:oleObj>
              </mc:Choice>
              <mc:Fallback>
                <p:oleObj name="Equation" r:id="rId12" imgW="1600062" imgH="825110" progId="Equation.DSMT4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357688"/>
                        <a:ext cx="160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90680"/>
              </p:ext>
            </p:extLst>
          </p:nvPr>
        </p:nvGraphicFramePr>
        <p:xfrm>
          <a:off x="2616200" y="534035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16" imgH="279446" progId="Equation.DSMT4">
                  <p:embed/>
                </p:oleObj>
              </mc:Choice>
              <mc:Fallback>
                <p:oleObj name="Equation" r:id="rId14" imgW="711016" imgH="279446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534035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529853"/>
              </p:ext>
            </p:extLst>
          </p:nvPr>
        </p:nvGraphicFramePr>
        <p:xfrm>
          <a:off x="5202808" y="147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1473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626111"/>
              </p:ext>
            </p:extLst>
          </p:nvPr>
        </p:nvGraphicFramePr>
        <p:xfrm>
          <a:off x="5152008" y="2043113"/>
          <a:ext cx="223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304800" progId="Equation.DSMT4">
                  <p:embed/>
                </p:oleObj>
              </mc:Choice>
              <mc:Fallback>
                <p:oleObj name="Equation" r:id="rId18" imgW="2235016" imgH="304800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008" y="2043113"/>
                        <a:ext cx="2235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619586"/>
              </p:ext>
            </p:extLst>
          </p:nvPr>
        </p:nvGraphicFramePr>
        <p:xfrm>
          <a:off x="5202808" y="262678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77" imgH="279446" progId="Equation.DSMT4">
                  <p:embed/>
                </p:oleObj>
              </mc:Choice>
              <mc:Fallback>
                <p:oleObj name="Equation" r:id="rId20" imgW="927077" imgH="279446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262678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876479"/>
              </p:ext>
            </p:extLst>
          </p:nvPr>
        </p:nvGraphicFramePr>
        <p:xfrm>
          <a:off x="5202808" y="3203575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47693" imgH="304800" progId="Equation.DSMT4">
                  <p:embed/>
                </p:oleObj>
              </mc:Choice>
              <mc:Fallback>
                <p:oleObj name="Equation" r:id="rId22" imgW="2247693" imgH="304800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3203575"/>
                        <a:ext cx="224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80118"/>
              </p:ext>
            </p:extLst>
          </p:nvPr>
        </p:nvGraphicFramePr>
        <p:xfrm>
          <a:off x="5202808" y="379200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077" imgH="279446" progId="Equation.DSMT4">
                  <p:embed/>
                </p:oleObj>
              </mc:Choice>
              <mc:Fallback>
                <p:oleObj name="Equation" r:id="rId24" imgW="927077" imgH="279446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3792009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723"/>
              </p:ext>
            </p:extLst>
          </p:nvPr>
        </p:nvGraphicFramePr>
        <p:xfrm>
          <a:off x="5202808" y="4617510"/>
          <a:ext cx="238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387141" imgH="304800" progId="Equation.DSMT4">
                  <p:embed/>
                </p:oleObj>
              </mc:Choice>
              <mc:Fallback>
                <p:oleObj name="Equation" r:id="rId26" imgW="2387141" imgH="304800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4617510"/>
                        <a:ext cx="238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461476"/>
              </p:ext>
            </p:extLst>
          </p:nvPr>
        </p:nvGraphicFramePr>
        <p:xfrm>
          <a:off x="5202808" y="5327650"/>
          <a:ext cx="345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453665" imgH="609600" progId="Equation.DSMT4">
                  <p:embed/>
                </p:oleObj>
              </mc:Choice>
              <mc:Fallback>
                <p:oleObj name="Equation" r:id="rId28" imgW="3453665" imgH="609600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5327650"/>
                        <a:ext cx="3454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</a:t>
            </a:r>
            <a:r>
              <a:rPr lang="en-US" dirty="0"/>
              <a:t>Linear Equations Involving Parentheses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619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283821"/>
              </p:ext>
            </p:extLst>
          </p:nvPr>
        </p:nvGraphicFramePr>
        <p:xfrm>
          <a:off x="3543300" y="13589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9557" imgH="469885" progId="Equation.DSMT4">
                  <p:embed/>
                </p:oleObj>
              </mc:Choice>
              <mc:Fallback>
                <p:oleObj name="Equation" r:id="rId2" imgW="3239557" imgH="469885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3589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67319"/>
              </p:ext>
            </p:extLst>
          </p:nvPr>
        </p:nvGraphicFramePr>
        <p:xfrm>
          <a:off x="1739900" y="26162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9557" imgH="469885" progId="Equation.DSMT4">
                  <p:embed/>
                </p:oleObj>
              </mc:Choice>
              <mc:Fallback>
                <p:oleObj name="Equation" r:id="rId4" imgW="3239557" imgH="46988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6162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703873"/>
              </p:ext>
            </p:extLst>
          </p:nvPr>
        </p:nvGraphicFramePr>
        <p:xfrm>
          <a:off x="1854200" y="3217863"/>
          <a:ext cx="290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08001" imgH="355508" progId="Equation.DSMT4">
                  <p:embed/>
                </p:oleObj>
              </mc:Choice>
              <mc:Fallback>
                <p:oleObj name="Equation" r:id="rId6" imgW="2908001" imgH="355508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217863"/>
                        <a:ext cx="290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850445"/>
              </p:ext>
            </p:extLst>
          </p:nvPr>
        </p:nvGraphicFramePr>
        <p:xfrm>
          <a:off x="1854200" y="3708400"/>
          <a:ext cx="2400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99818" imgH="355508" progId="Equation.DSMT4">
                  <p:embed/>
                </p:oleObj>
              </mc:Choice>
              <mc:Fallback>
                <p:oleObj name="Equation" r:id="rId8" imgW="2399818" imgH="355508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708400"/>
                        <a:ext cx="2400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822906"/>
              </p:ext>
            </p:extLst>
          </p:nvPr>
        </p:nvGraphicFramePr>
        <p:xfrm>
          <a:off x="1219200" y="4292600"/>
          <a:ext cx="372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434" imgH="355508" progId="Equation.DSMT4">
                  <p:embed/>
                </p:oleObj>
              </mc:Choice>
              <mc:Fallback>
                <p:oleObj name="Equation" r:id="rId10" imgW="3720434" imgH="355508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92600"/>
                        <a:ext cx="372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03341"/>
              </p:ext>
            </p:extLst>
          </p:nvPr>
        </p:nvGraphicFramePr>
        <p:xfrm>
          <a:off x="5295900" y="2768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7686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471951"/>
              </p:ext>
            </p:extLst>
          </p:nvPr>
        </p:nvGraphicFramePr>
        <p:xfrm>
          <a:off x="5295900" y="3302000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279446" progId="Equation.DSMT4">
                  <p:embed/>
                </p:oleObj>
              </mc:Choice>
              <mc:Fallback>
                <p:oleObj name="Equation" r:id="rId14" imgW="2996741" imgH="279446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302000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767172"/>
              </p:ext>
            </p:extLst>
          </p:nvPr>
        </p:nvGraphicFramePr>
        <p:xfrm>
          <a:off x="5295900" y="37338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7338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81162"/>
              </p:ext>
            </p:extLst>
          </p:nvPr>
        </p:nvGraphicFramePr>
        <p:xfrm>
          <a:off x="5295900" y="4356100"/>
          <a:ext cx="30988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98157" imgH="1358647" progId="Equation.DSMT4">
                  <p:embed/>
                </p:oleObj>
              </mc:Choice>
              <mc:Fallback>
                <p:oleObj name="Equation" r:id="rId18" imgW="3098157" imgH="1358647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356100"/>
                        <a:ext cx="30988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57400" y="1676400"/>
          <a:ext cx="157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3760" imgH="355294" progId="Equation.DSMT4">
                  <p:embed/>
                </p:oleObj>
              </mc:Choice>
              <mc:Fallback>
                <p:oleObj name="Equation" r:id="rId2" imgW="1573760" imgH="355294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76400"/>
                        <a:ext cx="157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71600" y="2165350"/>
          <a:ext cx="290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01" imgH="355508" progId="Equation.DSMT4">
                  <p:embed/>
                </p:oleObj>
              </mc:Choice>
              <mc:Fallback>
                <p:oleObj name="Equation" r:id="rId4" imgW="2908001" imgH="355508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65350"/>
                        <a:ext cx="290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05100" y="26543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510" imgH="355294" progId="Equation.DSMT4">
                  <p:embed/>
                </p:oleObj>
              </mc:Choice>
              <mc:Fallback>
                <p:oleObj name="Equation" r:id="rId6" imgW="888510" imgH="355294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6543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28900" y="31432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3139" imgH="837787" progId="Equation.DSMT4">
                  <p:embed/>
                </p:oleObj>
              </mc:Choice>
              <mc:Fallback>
                <p:oleObj name="Equation" r:id="rId8" imgW="1003139" imgH="837787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14325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67000" y="41148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370" imgH="355508" progId="Equation.DSMT4">
                  <p:embed/>
                </p:oleObj>
              </mc:Choice>
              <mc:Fallback>
                <p:oleObj name="Equation" r:id="rId10" imgW="736370" imgH="355508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148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97400" y="17526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7526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635500" y="220980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370" imgH="304800" progId="Equation.DSMT4">
                  <p:embed/>
                </p:oleObj>
              </mc:Choice>
              <mc:Fallback>
                <p:oleObj name="Equation" r:id="rId14" imgW="2260370" imgH="3048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20980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597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782557"/>
              </p:ext>
            </p:extLst>
          </p:nvPr>
        </p:nvGraphicFramePr>
        <p:xfrm>
          <a:off x="4597400" y="34290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279446" progId="Equation.DSMT4">
                  <p:embed/>
                </p:oleObj>
              </mc:Choice>
              <mc:Fallback>
                <p:oleObj name="Equation" r:id="rId18" imgW="2235016" imgH="279446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34290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670933"/>
              </p:ext>
            </p:extLst>
          </p:nvPr>
        </p:nvGraphicFramePr>
        <p:xfrm>
          <a:off x="4597400" y="3962400"/>
          <a:ext cx="345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53665" imgH="609600" progId="Equation.DSMT4">
                  <p:embed/>
                </p:oleObj>
              </mc:Choice>
              <mc:Fallback>
                <p:oleObj name="Equation" r:id="rId20" imgW="3453665" imgH="6096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3962400"/>
                        <a:ext cx="3454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241550" y="1916113"/>
          <a:ext cx="466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60188" imgH="469601" progId="Equation.DSMT4">
                  <p:embed/>
                </p:oleObj>
              </mc:Choice>
              <mc:Fallback>
                <p:oleObj name="Equation" r:id="rId2" imgW="4660188" imgH="469601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1916113"/>
                        <a:ext cx="466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60400" y="2971800"/>
          <a:ext cx="466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60188" imgH="469601" progId="Equation.DSMT4">
                  <p:embed/>
                </p:oleObj>
              </mc:Choice>
              <mc:Fallback>
                <p:oleObj name="Equation" r:id="rId4" imgW="4660188" imgH="469601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971800"/>
                        <a:ext cx="466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901700" y="3699404"/>
          <a:ext cx="433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30034" imgH="292123" progId="Equation.DSMT4">
                  <p:embed/>
                </p:oleObj>
              </mc:Choice>
              <mc:Fallback>
                <p:oleObj name="Equation" r:id="rId6" imgW="4330034" imgH="29212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699404"/>
                        <a:ext cx="433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384300" y="4249208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99573" imgH="292123" progId="Equation.DSMT4">
                  <p:embed/>
                </p:oleObj>
              </mc:Choice>
              <mc:Fallback>
                <p:oleObj name="Equation" r:id="rId8" imgW="3199573" imgH="292123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4249208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33400" y="4799013"/>
          <a:ext cx="488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88375" imgH="292123" progId="Equation.DSMT4">
                  <p:embed/>
                </p:oleObj>
              </mc:Choice>
              <mc:Fallback>
                <p:oleObj name="Equation" r:id="rId10" imgW="4888375" imgH="292123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99013"/>
                        <a:ext cx="488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715000" y="30480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80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715000" y="3657600"/>
          <a:ext cx="299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571569" progId="Equation.DSMT4">
                  <p:embed/>
                </p:oleObj>
              </mc:Choice>
              <mc:Fallback>
                <p:oleObj name="Equation" r:id="rId14" imgW="2996741" imgH="571569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57600"/>
                        <a:ext cx="299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715000" y="43434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3434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5715000" y="4876800"/>
          <a:ext cx="2247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693" imgH="241415" progId="Equation.DSMT4">
                  <p:embed/>
                </p:oleObj>
              </mc:Choice>
              <mc:Fallback>
                <p:oleObj name="Equation" r:id="rId18" imgW="2247693" imgH="241415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76800"/>
                        <a:ext cx="2247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739900" y="1574800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70" imgH="292123" progId="Equation.DSMT4">
                  <p:embed/>
                </p:oleObj>
              </mc:Choice>
              <mc:Fallback>
                <p:oleObj name="Equation" r:id="rId2" imgW="1955570" imgH="292123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574800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66800" y="2006600"/>
          <a:ext cx="328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864" imgH="292123" progId="Equation.DSMT4">
                  <p:embed/>
                </p:oleObj>
              </mc:Choice>
              <mc:Fallback>
                <p:oleObj name="Equation" r:id="rId4" imgW="3288864" imgH="292123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06600"/>
                        <a:ext cx="328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387600" y="24511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556" imgH="292123" progId="Equation.DSMT4">
                  <p:embed/>
                </p:oleObj>
              </mc:Choice>
              <mc:Fallback>
                <p:oleObj name="Equation" r:id="rId6" imgW="1104556" imgH="29212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4511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311400" y="2895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7787" progId="Equation.DSMT4">
                  <p:embed/>
                </p:oleObj>
              </mc:Choice>
              <mc:Fallback>
                <p:oleObj name="Equation" r:id="rId8" imgW="1219200" imgH="837787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895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552700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9114" imgH="838292" progId="Equation.DSMT4">
                  <p:embed/>
                </p:oleObj>
              </mc:Choice>
              <mc:Fallback>
                <p:oleObj name="Equation" r:id="rId10" imgW="1029114" imgH="838292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572000" y="15811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811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106766"/>
              </p:ext>
            </p:extLst>
          </p:nvPr>
        </p:nvGraphicFramePr>
        <p:xfrm>
          <a:off x="4572000" y="2032000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241200" progId="Equation.DSMT4">
                  <p:embed/>
                </p:oleObj>
              </mc:Choice>
              <mc:Fallback>
                <p:oleObj name="Equation" r:id="rId14" imgW="2108160" imgH="241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32000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572000" y="24574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574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709254"/>
              </p:ext>
            </p:extLst>
          </p:nvPr>
        </p:nvGraphicFramePr>
        <p:xfrm>
          <a:off x="4572000" y="31750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279446" progId="Equation.DSMT4">
                  <p:embed/>
                </p:oleObj>
              </mc:Choice>
              <mc:Fallback>
                <p:oleObj name="Equation" r:id="rId18" imgW="2235016" imgH="279446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750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65430"/>
              </p:ext>
            </p:extLst>
          </p:nvPr>
        </p:nvGraphicFramePr>
        <p:xfrm>
          <a:off x="4572000" y="3746500"/>
          <a:ext cx="345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54200" imgH="888840" progId="Equation.DSMT4">
                  <p:embed/>
                </p:oleObj>
              </mc:Choice>
              <mc:Fallback>
                <p:oleObj name="Equation" r:id="rId20" imgW="3454200" imgH="88884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46500"/>
                        <a:ext cx="345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209940"/>
              </p:ext>
            </p:extLst>
          </p:nvPr>
        </p:nvGraphicFramePr>
        <p:xfrm>
          <a:off x="1066800" y="2590800"/>
          <a:ext cx="74295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8191" imgH="2273047" progId="Equation.DSMT4">
                  <p:embed/>
                </p:oleObj>
              </mc:Choice>
              <mc:Fallback>
                <p:oleObj name="Equation" r:id="rId2" imgW="7428191" imgH="22730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7429500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</a:t>
            </a:r>
            <a:r>
              <a:rPr lang="en-US" dirty="0"/>
              <a:t>Involving Parentheses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330068" y="308981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714368" y="310916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714368" y="372707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304472" y="4290631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174046" y="4290631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305168" y="4350132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113090"/>
              </p:ext>
            </p:extLst>
          </p:nvPr>
        </p:nvGraphicFramePr>
        <p:xfrm>
          <a:off x="3390900" y="13589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9557" imgH="469885" progId="Equation.DSMT4">
                  <p:embed/>
                </p:oleObj>
              </mc:Choice>
              <mc:Fallback>
                <p:oleObj name="Equation" r:id="rId4" imgW="3239557" imgH="46988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3589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5369" grpId="0"/>
      <p:bldP spid="15370" grpId="0"/>
      <p:bldP spid="153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</a:t>
            </a:r>
            <a:r>
              <a:rPr lang="en-US" dirty="0"/>
              <a:t>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355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935378"/>
              </p:ext>
            </p:extLst>
          </p:nvPr>
        </p:nvGraphicFramePr>
        <p:xfrm>
          <a:off x="1092200" y="1876425"/>
          <a:ext cx="69596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58038" imgH="3377603" progId="Equation.DSMT4">
                  <p:embed/>
                </p:oleObj>
              </mc:Choice>
              <mc:Fallback>
                <p:oleObj name="Equation" r:id="rId2" imgW="6958038" imgH="3377603" progId="Equation.DSMT4">
                  <p:embed/>
                  <p:pic>
                    <p:nvPicPr>
                      <p:cNvPr id="0" name="Picture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1876425"/>
                        <a:ext cx="6959600" cy="337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106756" y="1831619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470532" y="4706287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743266" y="240095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556841" y="2389215"/>
            <a:ext cx="54946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492784" y="300399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13746" y="405222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35645" y="40369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859749" y="2474817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0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040849" y="3900583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000" i="1" dirty="0">
              <a:solidFill>
                <a:srgbClr val="FF0008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  <p:bldP spid="16391" grpId="0"/>
      <p:bldP spid="16393" grpId="0"/>
      <p:bldP spid="16394" grpId="0"/>
      <p:bldP spid="16395" grpId="0"/>
      <p:bldP spid="1639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                                 is a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conditional equation, an identity, or a contradiction.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78450" y="1328738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90058" imgH="469885" progId="Equation.DSMT4">
                  <p:embed/>
                </p:oleObj>
              </mc:Choice>
              <mc:Fallback>
                <p:oleObj name="Equation" r:id="rId2" imgW="2490058" imgH="469885" progId="Equation.DSMT4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1328738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108200" y="237490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90058" imgH="469885" progId="Equation.DSMT4">
                  <p:embed/>
                </p:oleObj>
              </mc:Choice>
              <mc:Fallback>
                <p:oleObj name="Equation" r:id="rId4" imgW="2490058" imgH="469885" progId="Equation.DSMT4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2374900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209800" y="2973916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292123" progId="Equation.DSMT4">
                  <p:embed/>
                </p:oleObj>
              </mc:Choice>
              <mc:Fallback>
                <p:oleObj name="Equation" r:id="rId6" imgW="2387141" imgH="292123" progId="Equation.DSMT4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3916"/>
                        <a:ext cx="238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667000" y="3399366"/>
          <a:ext cx="193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30216" imgH="292123" progId="Equation.DSMT4">
                  <p:embed/>
                </p:oleObj>
              </mc:Choice>
              <mc:Fallback>
                <p:oleObj name="Equation" r:id="rId8" imgW="1930216" imgH="292123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99366"/>
                        <a:ext cx="193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006600" y="3829049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50833" imgH="292123" progId="Equation.DSMT4">
                  <p:embed/>
                </p:oleObj>
              </mc:Choice>
              <mc:Fallback>
                <p:oleObj name="Equation" r:id="rId10" imgW="3250833" imgH="292123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3829049"/>
                        <a:ext cx="325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327400" y="4246032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585" imgH="292123" progId="Equation.DSMT4">
                  <p:embed/>
                </p:oleObj>
              </mc:Choice>
              <mc:Fallback>
                <p:oleObj name="Equation" r:id="rId12" imgW="1282585" imgH="292123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246032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251200" y="46482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521" imgH="838292" progId="Equation.DSMT4">
                  <p:embed/>
                </p:oleObj>
              </mc:Choice>
              <mc:Fallback>
                <p:oleObj name="Equation" r:id="rId14" imgW="1397521" imgH="838292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6482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3492500" y="55753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188" imgH="291947" progId="Equation.DSMT4">
                  <p:embed/>
                </p:oleObj>
              </mc:Choice>
              <mc:Fallback>
                <p:oleObj name="Equation" r:id="rId16" imgW="939188" imgH="291947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5753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486400" y="247015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47015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486400" y="2980266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96741" imgH="279446" progId="Equation.DSMT4">
                  <p:embed/>
                </p:oleObj>
              </mc:Choice>
              <mc:Fallback>
                <p:oleObj name="Equation" r:id="rId20" imgW="2996741" imgH="279446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80266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486400" y="3424766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44310" imgH="241415" progId="Equation.DSMT4">
                  <p:embed/>
                </p:oleObj>
              </mc:Choice>
              <mc:Fallback>
                <p:oleObj name="Equation" r:id="rId22" imgW="2044310" imgH="241415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24766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5486400" y="3822699"/>
          <a:ext cx="228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5724" imgH="304800" progId="Equation.DSMT4">
                  <p:embed/>
                </p:oleObj>
              </mc:Choice>
              <mc:Fallback>
                <p:oleObj name="Equation" r:id="rId24" imgW="2285724" imgH="3048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22699"/>
                        <a:ext cx="228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5486400" y="425238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52382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5486400" y="49276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35016" imgH="279446" progId="Equation.DSMT4">
                  <p:embed/>
                </p:oleObj>
              </mc:Choice>
              <mc:Fallback>
                <p:oleObj name="Equation" r:id="rId28" imgW="2235016" imgH="279446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276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5486400" y="55816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77" imgH="279446" progId="Equation.DSMT4">
                  <p:embed/>
                </p:oleObj>
              </mc:Choice>
              <mc:Fallback>
                <p:oleObj name="Equation" r:id="rId30" imgW="927077" imgH="279446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5816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The equation has one solution. Therefore, it is a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conditional</a:t>
            </a:r>
            <a:r>
              <a:rPr lang="en-US" dirty="0">
                <a:latin typeface="Calibri" pitchFamily="34" charset="0"/>
              </a:rPr>
              <a:t> equation.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chemeClr val="accent6">
                <a:lumMod val="10000"/>
              </a:schemeClr>
            </a:solidFill>
          </a:ln>
        </p:spPr>
        <p:txBody>
          <a:bodyPr>
            <a:no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Simplify each side of the equation by removing any grouping symbols and combining like terms on both sides of the equation.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add the opposite of a constant term and/or variable term to both sides </a:t>
            </a:r>
            <a:r>
              <a:rPr lang="en-US" dirty="0">
                <a:solidFill>
                  <a:srgbClr val="000000"/>
                </a:solidFill>
              </a:rPr>
              <a:t>of the equation so that variables are on one side and constants are on the other side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Procedure: Solving Linear Equations that Simplify to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=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61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305800" cy="492252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   is a conditional equation, an identity, or a contradiction.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131006"/>
              </p:ext>
            </p:extLst>
          </p:nvPr>
        </p:nvGraphicFramePr>
        <p:xfrm>
          <a:off x="1930400" y="2594006"/>
          <a:ext cx="359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93664" imgH="469601" progId="Equation.DSMT4">
                  <p:embed/>
                </p:oleObj>
              </mc:Choice>
              <mc:Fallback>
                <p:oleObj name="Equation" r:id="rId2" imgW="3593664" imgH="469601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594006"/>
                        <a:ext cx="359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789345"/>
              </p:ext>
            </p:extLst>
          </p:nvPr>
        </p:nvGraphicFramePr>
        <p:xfrm>
          <a:off x="2184400" y="3184556"/>
          <a:ext cx="308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480" imgH="292123" progId="Equation.DSMT4">
                  <p:embed/>
                </p:oleObj>
              </mc:Choice>
              <mc:Fallback>
                <p:oleObj name="Equation" r:id="rId4" imgW="3085480" imgH="292123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184556"/>
                        <a:ext cx="308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187284"/>
              </p:ext>
            </p:extLst>
          </p:nvPr>
        </p:nvGraphicFramePr>
        <p:xfrm>
          <a:off x="2844800" y="3651282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172" imgH="292123" progId="Equation.DSMT4">
                  <p:embed/>
                </p:oleObj>
              </mc:Choice>
              <mc:Fallback>
                <p:oleObj name="Equation" r:id="rId6" imgW="2425172" imgH="292123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651282"/>
                        <a:ext cx="242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007399"/>
              </p:ext>
            </p:extLst>
          </p:nvPr>
        </p:nvGraphicFramePr>
        <p:xfrm>
          <a:off x="2159000" y="4154520"/>
          <a:ext cx="378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3819" imgH="292123" progId="Equation.DSMT4">
                  <p:embed/>
                </p:oleObj>
              </mc:Choice>
              <mc:Fallback>
                <p:oleObj name="Equation" r:id="rId8" imgW="3783819" imgH="292123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154520"/>
                        <a:ext cx="378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736960"/>
              </p:ext>
            </p:extLst>
          </p:nvPr>
        </p:nvGraphicFramePr>
        <p:xfrm>
          <a:off x="3302000" y="460695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143" imgH="291947" progId="Equation.DSMT4">
                  <p:embed/>
                </p:oleObj>
              </mc:Choice>
              <mc:Fallback>
                <p:oleObj name="Equation" r:id="rId10" imgW="1269143" imgH="291947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60695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853270"/>
              </p:ext>
            </p:extLst>
          </p:nvPr>
        </p:nvGraphicFramePr>
        <p:xfrm>
          <a:off x="6007100" y="268925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68925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87590"/>
              </p:ext>
            </p:extLst>
          </p:nvPr>
        </p:nvGraphicFramePr>
        <p:xfrm>
          <a:off x="5994400" y="3190906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279446" progId="Equation.DSMT4">
                  <p:embed/>
                </p:oleObj>
              </mc:Choice>
              <mc:Fallback>
                <p:oleObj name="Equation" r:id="rId14" imgW="2996741" imgH="279446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90906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704787"/>
              </p:ext>
            </p:extLst>
          </p:nvPr>
        </p:nvGraphicFramePr>
        <p:xfrm>
          <a:off x="6007100" y="3676682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3676682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543973"/>
              </p:ext>
            </p:extLst>
          </p:nvPr>
        </p:nvGraphicFramePr>
        <p:xfrm>
          <a:off x="6007100" y="419897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60370" imgH="304800" progId="Equation.DSMT4">
                  <p:embed/>
                </p:oleObj>
              </mc:Choice>
              <mc:Fallback>
                <p:oleObj name="Equation" r:id="rId18" imgW="2260370" imgH="3048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419897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390183"/>
              </p:ext>
            </p:extLst>
          </p:nvPr>
        </p:nvGraphicFramePr>
        <p:xfrm>
          <a:off x="6007100" y="461330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77" imgH="279446" progId="Equation.DSMT4">
                  <p:embed/>
                </p:oleObj>
              </mc:Choice>
              <mc:Fallback>
                <p:oleObj name="Equation" r:id="rId20" imgW="927077" imgH="279446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461330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/>
          </p:cNvSpPr>
          <p:nvPr/>
        </p:nvSpPr>
        <p:spPr>
          <a:xfrm>
            <a:off x="457200" y="5002242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last equation is never true. Therefore, the original equation is 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contradiction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has no solution.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D42049B-C53D-D67F-40E0-4BC994021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892707"/>
              </p:ext>
            </p:extLst>
          </p:nvPr>
        </p:nvGraphicFramePr>
        <p:xfrm>
          <a:off x="533400" y="1649897"/>
          <a:ext cx="359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93664" imgH="469601" progId="Equation.DSMT4">
                  <p:embed/>
                </p:oleObj>
              </mc:Choice>
              <mc:Fallback>
                <p:oleObj name="Equation" r:id="rId22" imgW="3593664" imgH="469601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49897"/>
                        <a:ext cx="359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70240" cy="150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                                       is a conditional equation, an identity, or a contradiction. </a:t>
            </a:r>
          </a:p>
          <a:p>
            <a:pPr marL="0" indent="0">
              <a:spcBef>
                <a:spcPts val="9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476650"/>
              </p:ext>
            </p:extLst>
          </p:nvPr>
        </p:nvGraphicFramePr>
        <p:xfrm>
          <a:off x="5387340" y="135128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34772" imgH="469601" progId="Equation.DSMT4">
                  <p:embed/>
                </p:oleObj>
              </mc:Choice>
              <mc:Fallback>
                <p:oleObj name="Equation" r:id="rId2" imgW="3034772" imgH="469601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340" y="135128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981200" y="284480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4772" imgH="469601" progId="Equation.DSMT4">
                  <p:embed/>
                </p:oleObj>
              </mc:Choice>
              <mc:Fallback>
                <p:oleObj name="Equation" r:id="rId4" imgW="3034772" imgH="469601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4480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057400" y="3503083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710" imgH="279446" progId="Equation.DSMT4">
                  <p:embed/>
                </p:oleObj>
              </mc:Choice>
              <mc:Fallback>
                <p:oleObj name="Equation" r:id="rId6" imgW="2958710" imgH="279446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03083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946400" y="3970866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69664" imgH="279446" progId="Equation.DSMT4">
                  <p:embed/>
                </p:oleObj>
              </mc:Choice>
              <mc:Fallback>
                <p:oleObj name="Equation" r:id="rId8" imgW="2069664" imgH="279446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970866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2273300" y="4438649"/>
          <a:ext cx="339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90280" imgH="279446" progId="Equation.DSMT4">
                  <p:embed/>
                </p:oleObj>
              </mc:Choice>
              <mc:Fallback>
                <p:oleObj name="Equation" r:id="rId10" imgW="3390280" imgH="279446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4438649"/>
                        <a:ext cx="339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378200" y="4906432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7941" imgH="228738" progId="Equation.DSMT4">
                  <p:embed/>
                </p:oleObj>
              </mc:Choice>
              <mc:Fallback>
                <p:oleObj name="Equation" r:id="rId12" imgW="1167941" imgH="228738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906432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857500" y="5323415"/>
          <a:ext cx="2184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83757" imgH="241415" progId="Equation.DSMT4">
                  <p:embed/>
                </p:oleObj>
              </mc:Choice>
              <mc:Fallback>
                <p:oleObj name="Equation" r:id="rId14" imgW="2183757" imgH="241415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323415"/>
                        <a:ext cx="2184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568700" y="5715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93" imgH="292123" progId="Equation.DSMT4">
                  <p:embed/>
                </p:oleObj>
              </mc:Choice>
              <mc:Fallback>
                <p:oleObj name="Equation" r:id="rId16" imgW="723693" imgH="292123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5715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5918200" y="294005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294005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5918200" y="3568700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96741" imgH="279446" progId="Equation.DSMT4">
                  <p:embed/>
                </p:oleObj>
              </mc:Choice>
              <mc:Fallback>
                <p:oleObj name="Equation" r:id="rId20" imgW="2996741" imgH="279446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3568700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5918200" y="4008966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44310" imgH="241415" progId="Equation.DSMT4">
                  <p:embed/>
                </p:oleObj>
              </mc:Choice>
              <mc:Fallback>
                <p:oleObj name="Equation" r:id="rId22" imgW="2044310" imgH="241415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008966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5918200" y="445770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60370" imgH="304800" progId="Equation.DSMT4">
                  <p:embed/>
                </p:oleObj>
              </mc:Choice>
              <mc:Fallback>
                <p:oleObj name="Equation" r:id="rId24" imgW="2260370" imgH="3048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5770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1" name="Object 17"/>
          <p:cNvGraphicFramePr>
            <a:graphicFrameLocks noChangeAspect="1"/>
          </p:cNvGraphicFramePr>
          <p:nvPr/>
        </p:nvGraphicFramePr>
        <p:xfrm>
          <a:off x="5918200" y="5323415"/>
          <a:ext cx="1993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93601" imgH="241415" progId="Equation.DSMT4">
                  <p:embed/>
                </p:oleObj>
              </mc:Choice>
              <mc:Fallback>
                <p:oleObj name="Equation" r:id="rId26" imgW="1993601" imgH="241415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323415"/>
                        <a:ext cx="1993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2" name="Object 18"/>
          <p:cNvGraphicFramePr>
            <a:graphicFrameLocks noChangeAspect="1"/>
          </p:cNvGraphicFramePr>
          <p:nvPr/>
        </p:nvGraphicFramePr>
        <p:xfrm>
          <a:off x="5918200" y="5727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77" imgH="279446" progId="Equation.DSMT4">
                  <p:embed/>
                </p:oleObj>
              </mc:Choice>
              <mc:Fallback>
                <p:oleObj name="Equation" r:id="rId28" imgW="927077" imgH="279446" progId="Equation.DSMT4">
                  <p:embed/>
                  <p:pic>
                    <p:nvPicPr>
                      <p:cNvPr id="0" name="Picture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727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8">
            <a:extLst>
              <a:ext uri="{FF2B5EF4-FFF2-40B4-BE49-F238E27FC236}">
                <a16:creationId xmlns:a16="http://schemas.microsoft.com/office/drawing/2014/main" id="{60B18E45-C58B-165B-2E69-B48EADFC0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406817"/>
              </p:ext>
            </p:extLst>
          </p:nvPr>
        </p:nvGraphicFramePr>
        <p:xfrm>
          <a:off x="5918200" y="49032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77" imgH="279446" progId="Equation.DSMT4">
                  <p:embed/>
                </p:oleObj>
              </mc:Choice>
              <mc:Fallback>
                <p:oleObj name="Equation" r:id="rId28" imgW="927077" imgH="279446" progId="Equation.DSMT4">
                  <p:embed/>
                  <p:pic>
                    <p:nvPicPr>
                      <p:cNvPr id="2152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03257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2532" name="Rectangle 3"/>
          <p:cNvSpPr>
            <a:spLocks noGrp="1"/>
          </p:cNvSpPr>
          <p:nvPr>
            <p:ph idx="1"/>
          </p:nvPr>
        </p:nvSpPr>
        <p:spPr>
          <a:xfrm>
            <a:off x="426720" y="1295400"/>
            <a:ext cx="8229600" cy="1255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last equation is always true. Therefore, the original equation is an </a:t>
            </a:r>
            <a:r>
              <a:rPr lang="en-US" i="0" dirty="0">
                <a:solidFill>
                  <a:srgbClr val="FF0000"/>
                </a:solidFill>
              </a:rPr>
              <a:t>identity</a:t>
            </a:r>
            <a:r>
              <a:rPr lang="en-US" i="0" dirty="0">
                <a:solidFill>
                  <a:schemeClr val="tx1"/>
                </a:solidFill>
              </a:rPr>
              <a:t> and has an infinite number of solutions. Every real number is a solution.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Solving Linear Equations that Simplify to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=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15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Use the </a:t>
            </a:r>
            <a:r>
              <a:rPr lang="en-US" b="1" i="0" dirty="0">
                <a:solidFill>
                  <a:srgbClr val="C00000"/>
                </a:solidFill>
              </a:rPr>
              <a:t>multiplication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division</a:t>
            </a:r>
            <a:r>
              <a:rPr lang="en-US" i="0" dirty="0">
                <a:solidFill>
                  <a:srgbClr val="000000"/>
                </a:solidFill>
              </a:rPr>
              <a:t>) </a:t>
            </a:r>
            <a:r>
              <a:rPr lang="en-US" b="1" i="0" dirty="0">
                <a:solidFill>
                  <a:srgbClr val="C00000"/>
                </a:solidFill>
              </a:rPr>
              <a:t>principle of equality </a:t>
            </a:r>
            <a:r>
              <a:rPr lang="en-US" i="0" dirty="0">
                <a:solidFill>
                  <a:srgbClr val="000000"/>
                </a:solidFill>
              </a:rPr>
              <a:t>and multiply both sides of the </a:t>
            </a:r>
            <a:r>
              <a:rPr lang="en-US" dirty="0">
                <a:solidFill>
                  <a:srgbClr val="000000"/>
                </a:solidFill>
              </a:rPr>
              <a:t>equation by the reciprocal of the coefficient of the variable</a:t>
            </a:r>
            <a:r>
              <a:rPr lang="en-US" i="0" dirty="0">
                <a:solidFill>
                  <a:srgbClr val="000000"/>
                </a:solidFill>
              </a:rPr>
              <a:t> (</a:t>
            </a:r>
            <a:r>
              <a:rPr lang="en-US" b="1" i="0" dirty="0">
                <a:solidFill>
                  <a:srgbClr val="C00000"/>
                </a:solidFill>
              </a:rPr>
              <a:t>or divide both sides by the coefficient itself</a:t>
            </a:r>
            <a:r>
              <a:rPr lang="en-US" i="0" dirty="0">
                <a:solidFill>
                  <a:srgbClr val="000000"/>
                </a:solidFill>
              </a:rPr>
              <a:t>). The coefficient of the variable will become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Check your answer by substituting it for the variable in the original equation.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826972"/>
              </p:ext>
            </p:extLst>
          </p:nvPr>
        </p:nvGraphicFramePr>
        <p:xfrm>
          <a:off x="3460750" y="13716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339" imgH="292123" progId="Equation.DSMT4">
                  <p:embed/>
                </p:oleObj>
              </mc:Choice>
              <mc:Fallback>
                <p:oleObj name="Equation" r:id="rId2" imgW="2222339" imgH="292123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13716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86000" y="2346325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339" imgH="292123" progId="Equation.DSMT4">
                  <p:embed/>
                </p:oleObj>
              </mc:Choice>
              <mc:Fallback>
                <p:oleObj name="Equation" r:id="rId4" imgW="2222339" imgH="292123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46325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03400" y="2832100"/>
          <a:ext cx="317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219" imgH="292123" progId="Equation.DSMT4">
                  <p:embed/>
                </p:oleObj>
              </mc:Choice>
              <mc:Fallback>
                <p:oleObj name="Equation" r:id="rId6" imgW="3174219" imgH="292123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832100"/>
                        <a:ext cx="317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755900" y="329565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833" imgH="292123" progId="Equation.DSMT4">
                  <p:embed/>
                </p:oleObj>
              </mc:Choice>
              <mc:Fallback>
                <p:oleObj name="Equation" r:id="rId8" imgW="1726833" imgH="292123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29565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108200" y="3784600"/>
          <a:ext cx="307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72803" imgH="292123" progId="Equation.DSMT4">
                  <p:embed/>
                </p:oleObj>
              </mc:Choice>
              <mc:Fallback>
                <p:oleObj name="Equation" r:id="rId10" imgW="3072803" imgH="292123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784600"/>
                        <a:ext cx="307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781300" y="427355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143" imgH="291947" progId="Equation.DSMT4">
                  <p:embed/>
                </p:oleObj>
              </mc:Choice>
              <mc:Fallback>
                <p:oleObj name="Equation" r:id="rId12" imgW="1269143" imgH="291947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427355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705100" y="471805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84836" imgH="838292" progId="Equation.DSMT4">
                  <p:embed/>
                </p:oleObj>
              </mc:Choice>
              <mc:Fallback>
                <p:oleObj name="Equation" r:id="rId14" imgW="1384836" imgH="838292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71805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921000" y="56388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754" imgH="279446" progId="Equation.DSMT4">
                  <p:embed/>
                </p:oleObj>
              </mc:Choice>
              <mc:Fallback>
                <p:oleObj name="Equation" r:id="rId16" imgW="939754" imgH="279446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6388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359400" y="23590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2359025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359400" y="2819400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3049" imgH="304800" progId="Equation.DSMT4">
                  <p:embed/>
                </p:oleObj>
              </mc:Choice>
              <mc:Fallback>
                <p:oleObj name="Equation" r:id="rId20" imgW="2133049" imgH="3048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2819400"/>
                        <a:ext cx="2133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5359400" y="33083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33083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5359400" y="3810000"/>
          <a:ext cx="228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5724" imgH="304800" progId="Equation.DSMT4">
                  <p:embed/>
                </p:oleObj>
              </mc:Choice>
              <mc:Fallback>
                <p:oleObj name="Equation" r:id="rId24" imgW="2285724" imgH="304800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3810000"/>
                        <a:ext cx="228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359400" y="42862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2862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5359400" y="49974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35016" imgH="279446" progId="Equation.DSMT4">
                  <p:embed/>
                </p:oleObj>
              </mc:Choice>
              <mc:Fallback>
                <p:oleObj name="Equation" r:id="rId28" imgW="2235016" imgH="279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9974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5359400" y="5638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77" imgH="279446" progId="Equation.DSMT4">
                  <p:embed/>
                </p:oleObj>
              </mc:Choice>
              <mc:Fallback>
                <p:oleObj name="Equation" r:id="rId30" imgW="927077" imgH="279446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56388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1752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293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793920"/>
              </p:ext>
            </p:extLst>
          </p:nvPr>
        </p:nvGraphicFramePr>
        <p:xfrm>
          <a:off x="2514600" y="19177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339" imgH="292123" progId="Equation.DSMT4">
                  <p:embed/>
                </p:oleObj>
              </mc:Choice>
              <mc:Fallback>
                <p:oleObj name="Equation" r:id="rId2" imgW="2222339" imgH="292123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177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190849"/>
              </p:ext>
            </p:extLst>
          </p:nvPr>
        </p:nvGraphicFramePr>
        <p:xfrm>
          <a:off x="2082800" y="2298700"/>
          <a:ext cx="3035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4772" imgH="812433" progId="Equation.DSMT4">
                  <p:embed/>
                </p:oleObj>
              </mc:Choice>
              <mc:Fallback>
                <p:oleObj name="Equation" r:id="rId4" imgW="3034772" imgH="812433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298700"/>
                        <a:ext cx="3035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614374"/>
              </p:ext>
            </p:extLst>
          </p:nvPr>
        </p:nvGraphicFramePr>
        <p:xfrm>
          <a:off x="2362200" y="3136900"/>
          <a:ext cx="2590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24" imgH="698339" progId="Equation.DSMT4">
                  <p:embed/>
                </p:oleObj>
              </mc:Choice>
              <mc:Fallback>
                <p:oleObj name="Equation" r:id="rId6" imgW="2590524" imgH="698339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36900"/>
                        <a:ext cx="2590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220298"/>
              </p:ext>
            </p:extLst>
          </p:nvPr>
        </p:nvGraphicFramePr>
        <p:xfrm>
          <a:off x="2819400" y="42037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418" imgH="292123" progId="Equation.DSMT4">
                  <p:embed/>
                </p:oleObj>
              </mc:Choice>
              <mc:Fallback>
                <p:oleObj name="Equation" r:id="rId8" imgW="1485418" imgH="292123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037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117714"/>
              </p:ext>
            </p:extLst>
          </p:nvPr>
        </p:nvGraphicFramePr>
        <p:xfrm>
          <a:off x="5397500" y="27559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8957" imgH="241415" progId="Equation.DSMT4">
                  <p:embed/>
                </p:oleObj>
              </mc:Choice>
              <mc:Fallback>
                <p:oleObj name="Equation" r:id="rId10" imgW="1878957" imgH="241415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755900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950176"/>
              </p:ext>
            </p:extLst>
          </p:nvPr>
        </p:nvGraphicFramePr>
        <p:xfrm>
          <a:off x="5397500" y="3594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35941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156152"/>
              </p:ext>
            </p:extLst>
          </p:nvPr>
        </p:nvGraphicFramePr>
        <p:xfrm>
          <a:off x="5378450" y="4197350"/>
          <a:ext cx="161448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4197350"/>
                        <a:ext cx="161448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915125"/>
              </p:ext>
            </p:extLst>
          </p:nvPr>
        </p:nvGraphicFramePr>
        <p:xfrm>
          <a:off x="3505200" y="1422633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573" imgH="292123" progId="Equation.DSMT4">
                  <p:embed/>
                </p:oleObj>
              </mc:Choice>
              <mc:Fallback>
                <p:oleObj name="Equation" r:id="rId2" imgW="3199573" imgH="292123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422633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57400" y="2686050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99573" imgH="292123" progId="Equation.DSMT4">
                  <p:embed/>
                </p:oleObj>
              </mc:Choice>
              <mc:Fallback>
                <p:oleObj name="Equation" r:id="rId4" imgW="3199573" imgH="292123" progId="Equation.DSMT4">
                  <p:embed/>
                  <p:pic>
                    <p:nvPicPr>
                      <p:cNvPr id="0" name="Picture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86050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78100" y="3197225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633" imgH="292123" progId="Equation.DSMT4">
                  <p:embed/>
                </p:oleObj>
              </mc:Choice>
              <mc:Fallback>
                <p:oleObj name="Equation" r:id="rId6" imgW="2031633" imgH="292123" progId="Equation.DSMT4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197225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95500" y="3740150"/>
          <a:ext cx="297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71387" imgH="292123" progId="Equation.DSMT4">
                  <p:embed/>
                </p:oleObj>
              </mc:Choice>
              <mc:Fallback>
                <p:oleObj name="Equation" r:id="rId8" imgW="2971387" imgH="292123" progId="Equation.DSMT4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740150"/>
                        <a:ext cx="297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035300" y="4265613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031" imgH="292123" progId="Equation.DSMT4">
                  <p:embed/>
                </p:oleObj>
              </mc:Choice>
              <mc:Fallback>
                <p:oleObj name="Equation" r:id="rId10" imgW="1562031" imgH="292123" progId="Equation.DSMT4">
                  <p:embed/>
                  <p:pic>
                    <p:nvPicPr>
                      <p:cNvPr id="0" name="Picture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265613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362200" y="4813300"/>
          <a:ext cx="290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08001" imgH="292123" progId="Equation.DSMT4">
                  <p:embed/>
                </p:oleObj>
              </mc:Choice>
              <mc:Fallback>
                <p:oleObj name="Equation" r:id="rId12" imgW="2908001" imgH="292123" progId="Equation.DSMT4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13300"/>
                        <a:ext cx="290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187700" y="53340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188" imgH="291947" progId="Equation.DSMT4">
                  <p:embed/>
                </p:oleObj>
              </mc:Choice>
              <mc:Fallback>
                <p:oleObj name="Equation" r:id="rId14" imgW="939188" imgH="291947" progId="Equation.DSMT4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53340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575300" y="2692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633" imgH="279446" progId="Equation.DSMT4">
                  <p:embed/>
                </p:oleObj>
              </mc:Choice>
              <mc:Fallback>
                <p:oleObj name="Equation" r:id="rId16" imgW="2031633" imgH="279446" progId="Equation.DSMT4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26924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575300" y="3222625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44310" imgH="241415" progId="Equation.DSMT4">
                  <p:embed/>
                </p:oleObj>
              </mc:Choice>
              <mc:Fallback>
                <p:oleObj name="Equation" r:id="rId18" imgW="2044310" imgH="241415" progId="Equation.DSMT4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222625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5575300" y="3733800"/>
          <a:ext cx="218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3757" imgH="304800" progId="Equation.DSMT4">
                  <p:embed/>
                </p:oleObj>
              </mc:Choice>
              <mc:Fallback>
                <p:oleObj name="Equation" r:id="rId20" imgW="2183757" imgH="304800" progId="Equation.DSMT4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218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575300" y="427831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278313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575300" y="4800600"/>
          <a:ext cx="227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73047" imgH="304800" progId="Equation.DSMT4">
                  <p:embed/>
                </p:oleObj>
              </mc:Choice>
              <mc:Fallback>
                <p:oleObj name="Equation" r:id="rId24" imgW="2273047" imgH="304800" progId="Equation.DSMT4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800600"/>
                        <a:ext cx="227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5575300" y="5346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5346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3"/>
          <p:cNvSpPr txBox="1">
            <a:spLocks/>
          </p:cNvSpPr>
          <p:nvPr/>
        </p:nvSpPr>
        <p:spPr>
          <a:xfrm>
            <a:off x="457200" y="1905000"/>
            <a:ext cx="7376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616200" y="1395720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573" imgH="292123" progId="Equation.DSMT4">
                  <p:embed/>
                </p:oleObj>
              </mc:Choice>
              <mc:Fallback>
                <p:oleObj name="Equation" r:id="rId2" imgW="3199573" imgH="292123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5720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20850" y="1752600"/>
          <a:ext cx="4572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0898" imgH="799756" progId="Equation.DSMT4">
                  <p:embed/>
                </p:oleObj>
              </mc:Choice>
              <mc:Fallback>
                <p:oleObj name="Equation" r:id="rId4" imgW="4570898" imgH="799756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752600"/>
                        <a:ext cx="4572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76500" y="2546350"/>
          <a:ext cx="363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31695" imgH="787078" progId="Equation.DSMT4">
                  <p:embed/>
                </p:oleObj>
              </mc:Choice>
              <mc:Fallback>
                <p:oleObj name="Equation" r:id="rId6" imgW="3631695" imgH="787078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546350"/>
                        <a:ext cx="3632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29000" y="36703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095" imgH="292123" progId="Equation.DSMT4">
                  <p:embed/>
                </p:oleObj>
              </mc:Choice>
              <mc:Fallback>
                <p:oleObj name="Equation" r:id="rId8" imgW="1498095" imgH="292123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67030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515100" y="2209800"/>
          <a:ext cx="186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280" imgH="304800" progId="Equation.DSMT4">
                  <p:embed/>
                </p:oleObj>
              </mc:Choice>
              <mc:Fallback>
                <p:oleObj name="Equation" r:id="rId10" imgW="1866280" imgH="304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209800"/>
                        <a:ext cx="1866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6515100" y="2971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9718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399150"/>
              </p:ext>
            </p:extLst>
          </p:nvPr>
        </p:nvGraphicFramePr>
        <p:xfrm>
          <a:off x="6496050" y="3702050"/>
          <a:ext cx="161448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3702050"/>
                        <a:ext cx="161448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80886"/>
              </p:ext>
            </p:extLst>
          </p:nvPr>
        </p:nvGraphicFramePr>
        <p:xfrm>
          <a:off x="3517900" y="1397000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847" imgH="355508" progId="Equation.DSMT4">
                  <p:embed/>
                </p:oleObj>
              </mc:Choice>
              <mc:Fallback>
                <p:oleObj name="Equation" r:id="rId2" imgW="2577847" imgH="355508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397000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25700" y="2768600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847" imgH="355508" progId="Equation.DSMT4">
                  <p:embed/>
                </p:oleObj>
              </mc:Choice>
              <mc:Fallback>
                <p:oleObj name="Equation" r:id="rId4" imgW="2577847" imgH="355508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768600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676400" y="3340100"/>
          <a:ext cx="408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88619" imgH="355508" progId="Equation.DSMT4">
                  <p:embed/>
                </p:oleObj>
              </mc:Choice>
              <mc:Fallback>
                <p:oleObj name="Equation" r:id="rId6" imgW="4088619" imgH="355508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40100"/>
                        <a:ext cx="4089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438400" y="3911600"/>
          <a:ext cx="182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249" imgH="355508" progId="Equation.DSMT4">
                  <p:embed/>
                </p:oleObj>
              </mc:Choice>
              <mc:Fallback>
                <p:oleObj name="Equation" r:id="rId8" imgW="1828249" imgH="355508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1600"/>
                        <a:ext cx="1828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752600" y="4483100"/>
          <a:ext cx="3175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219" imgH="355508" progId="Equation.DSMT4">
                  <p:embed/>
                </p:oleObj>
              </mc:Choice>
              <mc:Fallback>
                <p:oleObj name="Equation" r:id="rId10" imgW="3174219" imgH="355508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83100"/>
                        <a:ext cx="3175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098800" y="5054600"/>
          <a:ext cx="97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85" imgH="355508" progId="Equation.DSMT4">
                  <p:embed/>
                </p:oleObj>
              </mc:Choice>
              <mc:Fallback>
                <p:oleObj name="Equation" r:id="rId12" imgW="977785" imgH="355508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5054600"/>
                        <a:ext cx="977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108700" y="28067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633" imgH="279446" progId="Equation.DSMT4">
                  <p:embed/>
                </p:oleObj>
              </mc:Choice>
              <mc:Fallback>
                <p:oleObj name="Equation" r:id="rId14" imgW="2031633" imgH="279446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28067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6108700" y="3397250"/>
          <a:ext cx="2171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71080" imgH="241415" progId="Equation.DSMT4">
                  <p:embed/>
                </p:oleObj>
              </mc:Choice>
              <mc:Fallback>
                <p:oleObj name="Equation" r:id="rId16" imgW="2171080" imgH="24141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397250"/>
                        <a:ext cx="2171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6108700" y="3949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77" imgH="279446" progId="Equation.DSMT4">
                  <p:embed/>
                </p:oleObj>
              </mc:Choice>
              <mc:Fallback>
                <p:oleObj name="Equation" r:id="rId18" imgW="927077" imgH="279446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949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108700" y="4508500"/>
          <a:ext cx="231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11078" imgH="304800" progId="Equation.DSMT4">
                  <p:embed/>
                </p:oleObj>
              </mc:Choice>
              <mc:Fallback>
                <p:oleObj name="Equation" r:id="rId20" imgW="2311078" imgH="3048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508500"/>
                        <a:ext cx="231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6108700" y="5092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5092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/>
          </p:cNvSpPr>
          <p:nvPr/>
        </p:nvSpPr>
        <p:spPr>
          <a:xfrm>
            <a:off x="457200" y="1905000"/>
            <a:ext cx="7376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355642"/>
              </p:ext>
            </p:extLst>
          </p:nvPr>
        </p:nvGraphicFramePr>
        <p:xfrm>
          <a:off x="2133600" y="1729724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847" imgH="355508" progId="Equation.DSMT4">
                  <p:embed/>
                </p:oleObj>
              </mc:Choice>
              <mc:Fallback>
                <p:oleObj name="Equation" r:id="rId2" imgW="2577847" imgH="355508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29724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87694"/>
              </p:ext>
            </p:extLst>
          </p:nvPr>
        </p:nvGraphicFramePr>
        <p:xfrm>
          <a:off x="1600200" y="2042154"/>
          <a:ext cx="3606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341" imgH="799756" progId="Equation.DSMT4">
                  <p:embed/>
                </p:oleObj>
              </mc:Choice>
              <mc:Fallback>
                <p:oleObj name="Equation" r:id="rId4" imgW="3606341" imgH="79975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42154"/>
                        <a:ext cx="3606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058593"/>
              </p:ext>
            </p:extLst>
          </p:nvPr>
        </p:nvGraphicFramePr>
        <p:xfrm>
          <a:off x="1752600" y="2804154"/>
          <a:ext cx="3213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2250" imgH="787078" progId="Equation.DSMT4">
                  <p:embed/>
                </p:oleObj>
              </mc:Choice>
              <mc:Fallback>
                <p:oleObj name="Equation" r:id="rId6" imgW="3212250" imgH="787078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04154"/>
                        <a:ext cx="3213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735718"/>
              </p:ext>
            </p:extLst>
          </p:nvPr>
        </p:nvGraphicFramePr>
        <p:xfrm>
          <a:off x="2616200" y="3870954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385" imgH="292123" progId="Equation.DSMT4">
                  <p:embed/>
                </p:oleObj>
              </mc:Choice>
              <mc:Fallback>
                <p:oleObj name="Equation" r:id="rId8" imgW="1587385" imgH="292123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870954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59322"/>
              </p:ext>
            </p:extLst>
          </p:nvPr>
        </p:nvGraphicFramePr>
        <p:xfrm>
          <a:off x="5410200" y="2499354"/>
          <a:ext cx="193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216" imgH="279446" progId="Equation.DSMT4">
                  <p:embed/>
                </p:oleObj>
              </mc:Choice>
              <mc:Fallback>
                <p:oleObj name="Equation" r:id="rId10" imgW="1930216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499354"/>
                        <a:ext cx="193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652039"/>
              </p:ext>
            </p:extLst>
          </p:nvPr>
        </p:nvGraphicFramePr>
        <p:xfrm>
          <a:off x="5410200" y="326135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6135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841440"/>
              </p:ext>
            </p:extLst>
          </p:nvPr>
        </p:nvGraphicFramePr>
        <p:xfrm>
          <a:off x="5391150" y="3902704"/>
          <a:ext cx="163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28600" progId="Equation.DSMT4">
                  <p:embed/>
                </p:oleObj>
              </mc:Choice>
              <mc:Fallback>
                <p:oleObj name="Equation" r:id="rId14" imgW="1638000" imgH="2286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902704"/>
                        <a:ext cx="163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557</Words>
  <Application>Microsoft Office PowerPoint</Application>
  <PresentationFormat>On-screen Show (4:3)</PresentationFormat>
  <Paragraphs>72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Symbol</vt:lpstr>
      <vt:lpstr>Courier New</vt:lpstr>
      <vt:lpstr>Arial</vt:lpstr>
      <vt:lpstr>Office Theme</vt:lpstr>
      <vt:lpstr>Equation</vt:lpstr>
      <vt:lpstr>Section 2.5</vt:lpstr>
      <vt:lpstr>Procedure: Solving Linear Equations that Simplify to the Form ax + b = cx + d</vt:lpstr>
      <vt:lpstr>Procedure: Solving Linear Equations that Simplify to the Form ax + b = cx + d (cont.)</vt:lpstr>
      <vt:lpstr>Example 1: Solving Linear Equations of the Form ax + b = cx + d </vt:lpstr>
      <vt:lpstr>Example 1: Solving Linear Equations of the Form ax + b = cx + d (cont.)</vt:lpstr>
      <vt:lpstr>Example 2: Solving Linear Equations of the Form ax + b = cx + d</vt:lpstr>
      <vt:lpstr>Example 2: Solving Linear Equations of the Form ax + b = cx + d (cont.)</vt:lpstr>
      <vt:lpstr>Example 3: Solving Linear Equations  Involving Decimals </vt:lpstr>
      <vt:lpstr>Example 3: Solving Linear Equations Involving Decimals (cont.)</vt:lpstr>
      <vt:lpstr>Example 4: Solving Linear Equations Involving Fractions </vt:lpstr>
      <vt:lpstr>Example 4: Solving Linear Equations Involving Fractions (cont.)</vt:lpstr>
      <vt:lpstr>Example 5: Solving Linear Equations Involving Parentheses</vt:lpstr>
      <vt:lpstr>Example 5: Solving Linear Equations Involving Parentheses (cont.)</vt:lpstr>
      <vt:lpstr>Example 6: Solving Linear Equations Involving Parentheses </vt:lpstr>
      <vt:lpstr>Example 6: Solving Linear Equations Involving Parentheses (cont.)</vt:lpstr>
      <vt:lpstr>Completion Example 7: Solving Equations Involving Parentheses</vt:lpstr>
      <vt:lpstr>Completion Example 7: Solving Equations Involving Parentheses (cont.)</vt:lpstr>
      <vt:lpstr>Example 8: Determining Types of Equations</vt:lpstr>
      <vt:lpstr>Example 8: Determining Types of Equations (cont.)</vt:lpstr>
      <vt:lpstr>Example 9: Determining Types of Equations</vt:lpstr>
      <vt:lpstr>Example 10: Determining Types of Equations</vt:lpstr>
      <vt:lpstr>Example 10: Determining Types of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128</cp:revision>
  <dcterms:created xsi:type="dcterms:W3CDTF">2013-04-26T14:43:13Z</dcterms:created>
  <dcterms:modified xsi:type="dcterms:W3CDTF">2024-09-11T19:18:23Z</dcterms:modified>
</cp:coreProperties>
</file>