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1" r:id="rId2"/>
  </p:sldMasterIdLst>
  <p:notesMasterIdLst>
    <p:notesMasterId r:id="rId31"/>
  </p:notesMasterIdLst>
  <p:handoutMasterIdLst>
    <p:handoutMasterId r:id="rId32"/>
  </p:handoutMasterIdLst>
  <p:sldIdLst>
    <p:sldId id="256" r:id="rId3"/>
    <p:sldId id="259" r:id="rId4"/>
    <p:sldId id="260" r:id="rId5"/>
    <p:sldId id="261" r:id="rId6"/>
    <p:sldId id="262" r:id="rId7"/>
    <p:sldId id="263" r:id="rId8"/>
    <p:sldId id="264" r:id="rId9"/>
    <p:sldId id="288" r:id="rId10"/>
    <p:sldId id="289" r:id="rId11"/>
    <p:sldId id="266" r:id="rId12"/>
    <p:sldId id="268" r:id="rId13"/>
    <p:sldId id="269" r:id="rId14"/>
    <p:sldId id="292" r:id="rId15"/>
    <p:sldId id="270" r:id="rId16"/>
    <p:sldId id="291" r:id="rId17"/>
    <p:sldId id="271" r:id="rId18"/>
    <p:sldId id="272" r:id="rId19"/>
    <p:sldId id="273" r:id="rId20"/>
    <p:sldId id="274" r:id="rId21"/>
    <p:sldId id="275" r:id="rId22"/>
    <p:sldId id="293" r:id="rId23"/>
    <p:sldId id="277" r:id="rId24"/>
    <p:sldId id="278" r:id="rId25"/>
    <p:sldId id="279" r:id="rId26"/>
    <p:sldId id="294" r:id="rId27"/>
    <p:sldId id="295" r:id="rId28"/>
    <p:sldId id="296" r:id="rId29"/>
    <p:sldId id="297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7E49F94-5D32-8722-92DD-EFEC035CC417}" name="Rebecca Johnson" initials="RJ" userId="S-1-5-21-1482476501-413027322-842925246-81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4660"/>
  </p:normalViewPr>
  <p:slideViewPr>
    <p:cSldViewPr>
      <p:cViewPr varScale="1">
        <p:scale>
          <a:sx n="111" d="100"/>
          <a:sy n="111" d="100"/>
        </p:scale>
        <p:origin x="181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37" Type="http://schemas.microsoft.com/office/2018/10/relationships/authors" Target="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6947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D7F90E-CD23-4800-9A7C-394F7A7D9F1A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AF436C-27B2-4516-93F6-27283A3CFA0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072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377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942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8110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4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7.wmf"/><Relationship Id="rId4" Type="http://schemas.openxmlformats.org/officeDocument/2006/relationships/oleObject" Target="../embeddings/oleObject4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53.wmf"/><Relationship Id="rId3" Type="http://schemas.openxmlformats.org/officeDocument/2006/relationships/image" Target="../media/image48.wmf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52.bin"/><Relationship Id="rId2" Type="http://schemas.openxmlformats.org/officeDocument/2006/relationships/oleObject" Target="../embeddings/oleObject47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52.wmf"/><Relationship Id="rId5" Type="http://schemas.openxmlformats.org/officeDocument/2006/relationships/image" Target="../media/image49.wmf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3" Type="http://schemas.openxmlformats.org/officeDocument/2006/relationships/image" Target="../media/image54.wmf"/><Relationship Id="rId7" Type="http://schemas.openxmlformats.org/officeDocument/2006/relationships/image" Target="../media/image56.wmf"/><Relationship Id="rId2" Type="http://schemas.openxmlformats.org/officeDocument/2006/relationships/oleObject" Target="../embeddings/oleObject53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55.bin"/><Relationship Id="rId5" Type="http://schemas.openxmlformats.org/officeDocument/2006/relationships/image" Target="../media/image55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45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59.bin"/><Relationship Id="rId5" Type="http://schemas.openxmlformats.org/officeDocument/2006/relationships/image" Target="../media/image58.wmf"/><Relationship Id="rId4" Type="http://schemas.openxmlformats.org/officeDocument/2006/relationships/oleObject" Target="../embeddings/oleObject58.bin"/><Relationship Id="rId9" Type="http://schemas.openxmlformats.org/officeDocument/2006/relationships/image" Target="../media/image6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7" Type="http://schemas.openxmlformats.org/officeDocument/2006/relationships/image" Target="../media/image63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63.bin"/><Relationship Id="rId5" Type="http://schemas.openxmlformats.org/officeDocument/2006/relationships/image" Target="../media/image62.wmf"/><Relationship Id="rId4" Type="http://schemas.openxmlformats.org/officeDocument/2006/relationships/oleObject" Target="../embeddings/oleObject62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5.wmf"/><Relationship Id="rId4" Type="http://schemas.openxmlformats.org/officeDocument/2006/relationships/oleObject" Target="../embeddings/oleObject65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7.wmf"/><Relationship Id="rId4" Type="http://schemas.openxmlformats.org/officeDocument/2006/relationships/oleObject" Target="../embeddings/oleObject67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7" Type="http://schemas.openxmlformats.org/officeDocument/2006/relationships/image" Target="../media/image70.wmf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70.bin"/><Relationship Id="rId5" Type="http://schemas.openxmlformats.org/officeDocument/2006/relationships/image" Target="../media/image69.wmf"/><Relationship Id="rId4" Type="http://schemas.openxmlformats.org/officeDocument/2006/relationships/oleObject" Target="../embeddings/oleObject69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oleObject" Target="../embeddings/oleObject71.bin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7" Type="http://schemas.openxmlformats.org/officeDocument/2006/relationships/image" Target="../media/image74.wmf"/><Relationship Id="rId2" Type="http://schemas.openxmlformats.org/officeDocument/2006/relationships/oleObject" Target="../embeddings/oleObject72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74.bin"/><Relationship Id="rId5" Type="http://schemas.openxmlformats.org/officeDocument/2006/relationships/image" Target="../media/image73.wmf"/><Relationship Id="rId4" Type="http://schemas.openxmlformats.org/officeDocument/2006/relationships/oleObject" Target="../embeddings/oleObject73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7" Type="http://schemas.openxmlformats.org/officeDocument/2006/relationships/image" Target="../media/image77.wmf"/><Relationship Id="rId2" Type="http://schemas.openxmlformats.org/officeDocument/2006/relationships/oleObject" Target="../embeddings/oleObject75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77.bin"/><Relationship Id="rId5" Type="http://schemas.openxmlformats.org/officeDocument/2006/relationships/image" Target="../media/image76.wmf"/><Relationship Id="rId4" Type="http://schemas.openxmlformats.org/officeDocument/2006/relationships/oleObject" Target="../embeddings/oleObject76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oleObject" Target="../embeddings/oleObject78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9.wmf"/><Relationship Id="rId4" Type="http://schemas.openxmlformats.org/officeDocument/2006/relationships/oleObject" Target="../embeddings/oleObject79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7" Type="http://schemas.openxmlformats.org/officeDocument/2006/relationships/image" Target="../media/image82.wmf"/><Relationship Id="rId2" Type="http://schemas.openxmlformats.org/officeDocument/2006/relationships/oleObject" Target="../embeddings/oleObject80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82.bin"/><Relationship Id="rId5" Type="http://schemas.openxmlformats.org/officeDocument/2006/relationships/image" Target="../media/image81.wmf"/><Relationship Id="rId4" Type="http://schemas.openxmlformats.org/officeDocument/2006/relationships/oleObject" Target="../embeddings/oleObject8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8.bin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Geometric Sequences and Series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Using the Formula for the General Term of a Geometric Sequence 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3042259"/>
              </p:ext>
            </p:extLst>
          </p:nvPr>
        </p:nvGraphicFramePr>
        <p:xfrm>
          <a:off x="431799" y="1208716"/>
          <a:ext cx="8255001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31040" imgH="431640" progId="Equation.DSMT4">
                  <p:embed/>
                </p:oleObj>
              </mc:Choice>
              <mc:Fallback>
                <p:oleObj name="Equation" r:id="rId2" imgW="9131040" imgH="431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799" y="1208716"/>
                        <a:ext cx="8255001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3710447"/>
              </p:ext>
            </p:extLst>
          </p:nvPr>
        </p:nvGraphicFramePr>
        <p:xfrm>
          <a:off x="2133600" y="1597653"/>
          <a:ext cx="2020455" cy="2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22280" imgH="2793960" progId="Equation.DSMT4">
                  <p:embed/>
                </p:oleObj>
              </mc:Choice>
              <mc:Fallback>
                <p:oleObj name="Equation" r:id="rId4" imgW="2222280" imgH="2793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597653"/>
                        <a:ext cx="2020455" cy="254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39B460D1-4B6C-44B3-DF8C-13F1FCA615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051047"/>
              </p:ext>
            </p:extLst>
          </p:nvPr>
        </p:nvGraphicFramePr>
        <p:xfrm>
          <a:off x="4593195" y="1597653"/>
          <a:ext cx="2205182" cy="2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25680" imgH="2793960" progId="Equation.DSMT4">
                  <p:embed/>
                </p:oleObj>
              </mc:Choice>
              <mc:Fallback>
                <p:oleObj name="Equation" r:id="rId6" imgW="2425680" imgH="2793960" progId="Equation.DSMT4">
                  <p:embed/>
                  <p:pic>
                    <p:nvPicPr>
                      <p:cNvPr id="81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3195" y="1597653"/>
                        <a:ext cx="2205182" cy="254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D6207DCA-304C-3566-99D3-81E35AB107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512242"/>
              </p:ext>
            </p:extLst>
          </p:nvPr>
        </p:nvGraphicFramePr>
        <p:xfrm>
          <a:off x="367270" y="4242033"/>
          <a:ext cx="845185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96280" imgH="1955520" progId="Equation.DSMT4">
                  <p:embed/>
                </p:oleObj>
              </mc:Choice>
              <mc:Fallback>
                <p:oleObj name="Equation" r:id="rId8" imgW="9296280" imgH="1955520" progId="Equation.DSMT4">
                  <p:embed/>
                  <p:pic>
                    <p:nvPicPr>
                      <p:cNvPr id="819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270" y="4242033"/>
                        <a:ext cx="845185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Formula: Partial Sums of Geometric Sequences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06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1" dirty="0">
                <a:solidFill>
                  <a:srgbClr val="A50021"/>
                </a:solidFill>
              </a:rPr>
              <a:t>n</a:t>
            </a:r>
            <a:r>
              <a:rPr lang="en-US" b="1" i="0" baseline="30000" dirty="0">
                <a:solidFill>
                  <a:srgbClr val="A50021"/>
                </a:solidFill>
              </a:rPr>
              <a:t>th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A50021"/>
                </a:solidFill>
              </a:rPr>
              <a:t>partial sum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S</a:t>
            </a:r>
            <a:r>
              <a:rPr lang="en-US" i="1" baseline="-25000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of the first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terms of a geometric sequence         is 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0686455"/>
              </p:ext>
            </p:extLst>
          </p:nvPr>
        </p:nvGraphicFramePr>
        <p:xfrm>
          <a:off x="3530367" y="1758950"/>
          <a:ext cx="622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22080" imgH="482400" progId="Equation.DSMT4">
                  <p:embed/>
                </p:oleObj>
              </mc:Choice>
              <mc:Fallback>
                <p:oleObj name="Equation" r:id="rId2" imgW="62208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367" y="1758950"/>
                        <a:ext cx="622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206582"/>
              </p:ext>
            </p:extLst>
          </p:nvPr>
        </p:nvGraphicFramePr>
        <p:xfrm>
          <a:off x="1282700" y="2430463"/>
          <a:ext cx="70612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061040" imgH="1193760" progId="Equation.DSMT4">
                  <p:embed/>
                </p:oleObj>
              </mc:Choice>
              <mc:Fallback>
                <p:oleObj name="Equation" r:id="rId4" imgW="7061040" imgH="11937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2430463"/>
                        <a:ext cx="7061200" cy="1193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Finding Partial Sums of Geometric Sequences</a:t>
            </a: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0907617"/>
              </p:ext>
            </p:extLst>
          </p:nvPr>
        </p:nvGraphicFramePr>
        <p:xfrm>
          <a:off x="768350" y="1016000"/>
          <a:ext cx="7353300" cy="363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53000" imgH="3632040" progId="Equation.DSMT4">
                  <p:embed/>
                </p:oleObj>
              </mc:Choice>
              <mc:Fallback>
                <p:oleObj name="Equation" r:id="rId2" imgW="7353000" imgH="3632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50" y="1016000"/>
                        <a:ext cx="7353300" cy="363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6229761"/>
              </p:ext>
            </p:extLst>
          </p:nvPr>
        </p:nvGraphicFramePr>
        <p:xfrm>
          <a:off x="762000" y="4737100"/>
          <a:ext cx="6045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045120" imgH="1168200" progId="Equation.DSMT4">
                  <p:embed/>
                </p:oleObj>
              </mc:Choice>
              <mc:Fallback>
                <p:oleObj name="Equation" r:id="rId4" imgW="6045120" imgH="1168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737100"/>
                        <a:ext cx="60452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6: Finding Partial Sums of Geometric Sequences (cont.)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4656673"/>
              </p:ext>
            </p:extLst>
          </p:nvPr>
        </p:nvGraphicFramePr>
        <p:xfrm>
          <a:off x="456501" y="3048000"/>
          <a:ext cx="8432800" cy="237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432640" imgH="2374560" progId="Equation.DSMT4">
                  <p:embed/>
                </p:oleObj>
              </mc:Choice>
              <mc:Fallback>
                <p:oleObj name="Equation" r:id="rId2" imgW="8432640" imgH="2374560" progId="Equation.DSMT4">
                  <p:embed/>
                  <p:pic>
                    <p:nvPicPr>
                      <p:cNvPr id="1229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501" y="3048000"/>
                        <a:ext cx="8432800" cy="237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30352" y="1524000"/>
          <a:ext cx="6477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40" imgH="977760" progId="Equation.DSMT4">
                  <p:embed/>
                </p:oleObj>
              </mc:Choice>
              <mc:Fallback>
                <p:oleObj name="Equation" r:id="rId4" imgW="647640" imgH="977760" progId="Equation.DSMT4">
                  <p:embed/>
                  <p:pic>
                    <p:nvPicPr>
                      <p:cNvPr id="122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524000"/>
                        <a:ext cx="6477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254661" y="1188156"/>
          <a:ext cx="9779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760" imgH="1676160" progId="Equation.DSMT4">
                  <p:embed/>
                </p:oleObj>
              </mc:Choice>
              <mc:Fallback>
                <p:oleObj name="Equation" r:id="rId6" imgW="977760" imgH="1676160" progId="Equation.DSMT4">
                  <p:embed/>
                  <p:pic>
                    <p:nvPicPr>
                      <p:cNvPr id="1229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661" y="1188156"/>
                        <a:ext cx="977900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309170" y="1535289"/>
          <a:ext cx="1435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34960" imgH="876240" progId="Equation.DSMT4">
                  <p:embed/>
                </p:oleObj>
              </mc:Choice>
              <mc:Fallback>
                <p:oleObj name="Equation" r:id="rId8" imgW="1434960" imgH="876240" progId="Equation.DSMT4">
                  <p:embed/>
                  <p:pic>
                    <p:nvPicPr>
                      <p:cNvPr id="122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170" y="1535289"/>
                        <a:ext cx="1435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3820879" y="1545872"/>
          <a:ext cx="1498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98320" imgH="876240" progId="Equation.DSMT4">
                  <p:embed/>
                </p:oleObj>
              </mc:Choice>
              <mc:Fallback>
                <p:oleObj name="Equation" r:id="rId10" imgW="1498320" imgH="876240" progId="Equation.DSMT4">
                  <p:embed/>
                  <p:pic>
                    <p:nvPicPr>
                      <p:cNvPr id="1229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0879" y="1545872"/>
                        <a:ext cx="1498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5408613" y="1587500"/>
          <a:ext cx="990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90360" imgH="825480" progId="Equation.DSMT4">
                  <p:embed/>
                </p:oleObj>
              </mc:Choice>
              <mc:Fallback>
                <p:oleObj name="Equation" r:id="rId12" imgW="990360" imgH="825480" progId="Equation.DSMT4">
                  <p:embed/>
                  <p:pic>
                    <p:nvPicPr>
                      <p:cNvPr id="1229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8613" y="1587500"/>
                        <a:ext cx="990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rot="5400000" flipH="1" flipV="1">
            <a:off x="4825999" y="1617133"/>
            <a:ext cx="414867" cy="22860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4306712" y="2139244"/>
            <a:ext cx="414867" cy="22860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9314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6: Finding Partial Sums of Geometric Sequences (cont.)</a:t>
            </a:r>
          </a:p>
        </p:txBody>
      </p:sp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148288"/>
              </p:ext>
            </p:extLst>
          </p:nvPr>
        </p:nvGraphicFramePr>
        <p:xfrm>
          <a:off x="3517900" y="5100638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54080" imgH="838080" progId="Equation.DSMT4">
                  <p:embed/>
                </p:oleObj>
              </mc:Choice>
              <mc:Fallback>
                <p:oleObj name="Equation" r:id="rId2" imgW="10540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5100638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8326196"/>
              </p:ext>
            </p:extLst>
          </p:nvPr>
        </p:nvGraphicFramePr>
        <p:xfrm>
          <a:off x="3448458" y="3308978"/>
          <a:ext cx="21844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4120" imgH="1777680" progId="Equation.DSMT4">
                  <p:embed/>
                </p:oleObj>
              </mc:Choice>
              <mc:Fallback>
                <p:oleObj name="Equation" r:id="rId4" imgW="2184120" imgH="17776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458" y="3308978"/>
                        <a:ext cx="21844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9601800"/>
              </p:ext>
            </p:extLst>
          </p:nvPr>
        </p:nvGraphicFramePr>
        <p:xfrm>
          <a:off x="533400" y="1752600"/>
          <a:ext cx="812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12520" imgH="1002960" progId="Equation.DSMT4">
                  <p:embed/>
                </p:oleObj>
              </mc:Choice>
              <mc:Fallback>
                <p:oleObj name="Equation" r:id="rId6" imgW="812520" imgH="1002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8128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5715145"/>
              </p:ext>
            </p:extLst>
          </p:nvPr>
        </p:nvGraphicFramePr>
        <p:xfrm>
          <a:off x="3384958" y="1097280"/>
          <a:ext cx="2247900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47840" imgH="1968480" progId="Equation.DSMT4">
                  <p:embed/>
                </p:oleObj>
              </mc:Choice>
              <mc:Fallback>
                <p:oleObj name="Equation" r:id="rId8" imgW="2247840" imgH="1968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958" y="1097280"/>
                        <a:ext cx="2247900" cy="196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5400000" flipH="1" flipV="1">
            <a:off x="3602566" y="3636433"/>
            <a:ext cx="643467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 flipH="1" flipV="1">
            <a:off x="4357342" y="4545188"/>
            <a:ext cx="643467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12">
            <a:extLst>
              <a:ext uri="{FF2B5EF4-FFF2-40B4-BE49-F238E27FC236}">
                <a16:creationId xmlns:a16="http://schemas.microsoft.com/office/drawing/2014/main" id="{469A484B-FB35-1036-D293-B9A1815670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460615"/>
              </p:ext>
            </p:extLst>
          </p:nvPr>
        </p:nvGraphicFramePr>
        <p:xfrm>
          <a:off x="1514679" y="1667049"/>
          <a:ext cx="17018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01720" imgH="977760" progId="Equation.DSMT4">
                  <p:embed/>
                </p:oleObj>
              </mc:Choice>
              <mc:Fallback>
                <p:oleObj name="Equation" r:id="rId10" imgW="1701720" imgH="977760" progId="Equation.DSMT4">
                  <p:embed/>
                  <p:pic>
                    <p:nvPicPr>
                      <p:cNvPr id="1230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4679" y="1667049"/>
                        <a:ext cx="17018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Finding Partial Sums of Geometric Sequences</a:t>
            </a: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5011456"/>
              </p:ext>
            </p:extLst>
          </p:nvPr>
        </p:nvGraphicFramePr>
        <p:xfrm>
          <a:off x="368300" y="1008063"/>
          <a:ext cx="8153400" cy="378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53280" imgH="3784320" progId="Equation.DSMT4">
                  <p:embed/>
                </p:oleObj>
              </mc:Choice>
              <mc:Fallback>
                <p:oleObj name="Equation" r:id="rId2" imgW="8153280" imgH="3784320" progId="Equation.DSMT4">
                  <p:embed/>
                  <p:pic>
                    <p:nvPicPr>
                      <p:cNvPr id="1126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" y="1008063"/>
                        <a:ext cx="8153400" cy="378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466821"/>
              </p:ext>
            </p:extLst>
          </p:nvPr>
        </p:nvGraphicFramePr>
        <p:xfrm>
          <a:off x="372844" y="4826000"/>
          <a:ext cx="7747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46840" imgH="990360" progId="Equation.DSMT4">
                  <p:embed/>
                </p:oleObj>
              </mc:Choice>
              <mc:Fallback>
                <p:oleObj name="Equation" r:id="rId4" imgW="7746840" imgH="990360" progId="Equation.DSMT4">
                  <p:embed/>
                  <p:pic>
                    <p:nvPicPr>
                      <p:cNvPr id="1127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844" y="4826000"/>
                        <a:ext cx="7747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330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7: Finding Partial Sums of Geometric Sequences (cont.)</a:t>
            </a:r>
          </a:p>
        </p:txBody>
      </p:sp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1706801"/>
              </p:ext>
            </p:extLst>
          </p:nvPr>
        </p:nvGraphicFramePr>
        <p:xfrm>
          <a:off x="888971" y="1371600"/>
          <a:ext cx="635029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640" imgH="977760" progId="Equation.DSMT4">
                  <p:embed/>
                </p:oleObj>
              </mc:Choice>
              <mc:Fallback>
                <p:oleObj name="Equation" r:id="rId2" imgW="647640" imgH="977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971" y="1371600"/>
                        <a:ext cx="635029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7109743"/>
              </p:ext>
            </p:extLst>
          </p:nvPr>
        </p:nvGraphicFramePr>
        <p:xfrm>
          <a:off x="1676400" y="1123950"/>
          <a:ext cx="19812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080" imgH="1498320" progId="Equation.DSMT4">
                  <p:embed/>
                </p:oleObj>
              </mc:Choice>
              <mc:Fallback>
                <p:oleObj name="Equation" r:id="rId4" imgW="1981080" imgH="1498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23950"/>
                        <a:ext cx="19812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618715"/>
              </p:ext>
            </p:extLst>
          </p:nvPr>
        </p:nvGraphicFramePr>
        <p:xfrm>
          <a:off x="3790950" y="1123950"/>
          <a:ext cx="24765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76440" imgH="1498320" progId="Equation.DSMT4">
                  <p:embed/>
                </p:oleObj>
              </mc:Choice>
              <mc:Fallback>
                <p:oleObj name="Equation" r:id="rId6" imgW="2476440" imgH="1498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950" y="1123950"/>
                        <a:ext cx="24765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5562150"/>
              </p:ext>
            </p:extLst>
          </p:nvPr>
        </p:nvGraphicFramePr>
        <p:xfrm>
          <a:off x="3810000" y="2667000"/>
          <a:ext cx="12700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720" imgH="736560" progId="Equation.DSMT4">
                  <p:embed/>
                </p:oleObj>
              </mc:Choice>
              <mc:Fallback>
                <p:oleObj name="Equation" r:id="rId8" imgW="1269720" imgH="736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667000"/>
                        <a:ext cx="12700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720731"/>
              </p:ext>
            </p:extLst>
          </p:nvPr>
        </p:nvGraphicFramePr>
        <p:xfrm>
          <a:off x="5181600" y="2873259"/>
          <a:ext cx="1447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47560" imgH="444240" progId="Equation.DSMT4">
                  <p:embed/>
                </p:oleObj>
              </mc:Choice>
              <mc:Fallback>
                <p:oleObj name="Equation" r:id="rId10" imgW="144756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873259"/>
                        <a:ext cx="1447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>
            <a:cxnSpLocks/>
          </p:cNvCxnSpPr>
          <p:nvPr/>
        </p:nvCxnSpPr>
        <p:spPr>
          <a:xfrm flipV="1">
            <a:off x="4191000" y="1371600"/>
            <a:ext cx="685800" cy="44571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cxnSpLocks/>
          </p:cNvCxnSpPr>
          <p:nvPr/>
        </p:nvCxnSpPr>
        <p:spPr>
          <a:xfrm flipV="1">
            <a:off x="5410202" y="1889619"/>
            <a:ext cx="304797" cy="61269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/>
        </p:nvCxnSpPr>
        <p:spPr>
          <a:xfrm flipV="1">
            <a:off x="5562602" y="1163202"/>
            <a:ext cx="304797" cy="65411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7EDB9D27-0C2C-5258-D132-60745EFE85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863190"/>
              </p:ext>
            </p:extLst>
          </p:nvPr>
        </p:nvGraphicFramePr>
        <p:xfrm>
          <a:off x="641350" y="3478213"/>
          <a:ext cx="7861300" cy="191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860960" imgH="1917360" progId="Equation.DSMT4">
                  <p:embed/>
                </p:oleObj>
              </mc:Choice>
              <mc:Fallback>
                <p:oleObj name="Equation" r:id="rId12" imgW="7860960" imgH="1917360" progId="Equation.DSMT4">
                  <p:embed/>
                  <p:pic>
                    <p:nvPicPr>
                      <p:cNvPr id="1433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" y="3478213"/>
                        <a:ext cx="7861300" cy="191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BCEA4A7-7E52-83ED-0D69-26E444E17545}"/>
              </a:ext>
            </a:extLst>
          </p:cNvPr>
          <p:cNvCxnSpPr>
            <a:cxnSpLocks/>
          </p:cNvCxnSpPr>
          <p:nvPr/>
        </p:nvCxnSpPr>
        <p:spPr>
          <a:xfrm flipV="1">
            <a:off x="4648200" y="2145083"/>
            <a:ext cx="685800" cy="44571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7: Finding Partial Sums of Geometric Sequences (cont.)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8883281"/>
              </p:ext>
            </p:extLst>
          </p:nvPr>
        </p:nvGraphicFramePr>
        <p:xfrm>
          <a:off x="685800" y="1377950"/>
          <a:ext cx="16002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1002960" progId="Equation.DSMT4">
                  <p:embed/>
                </p:oleObj>
              </mc:Choice>
              <mc:Fallback>
                <p:oleObj name="Equation" r:id="rId2" imgW="1600200" imgH="1002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377950"/>
                        <a:ext cx="16002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74290"/>
              </p:ext>
            </p:extLst>
          </p:nvPr>
        </p:nvGraphicFramePr>
        <p:xfrm>
          <a:off x="2362200" y="2298467"/>
          <a:ext cx="2768600" cy="148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68400" imgH="1485720" progId="Equation.DSMT4">
                  <p:embed/>
                </p:oleObj>
              </mc:Choice>
              <mc:Fallback>
                <p:oleObj name="Equation" r:id="rId4" imgW="2768400" imgH="1485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298467"/>
                        <a:ext cx="2768600" cy="148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5786"/>
              </p:ext>
            </p:extLst>
          </p:nvPr>
        </p:nvGraphicFramePr>
        <p:xfrm>
          <a:off x="2417763" y="3857625"/>
          <a:ext cx="23749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74560" imgH="1117440" progId="Equation.DSMT4">
                  <p:embed/>
                </p:oleObj>
              </mc:Choice>
              <mc:Fallback>
                <p:oleObj name="Equation" r:id="rId6" imgW="2374560" imgH="1117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7763" y="3857625"/>
                        <a:ext cx="23749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2">
            <a:extLst>
              <a:ext uri="{FF2B5EF4-FFF2-40B4-BE49-F238E27FC236}">
                <a16:creationId xmlns:a16="http://schemas.microsoft.com/office/drawing/2014/main" id="{6FDBCE0C-9155-3103-CF86-A217B3CD84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8922441"/>
              </p:ext>
            </p:extLst>
          </p:nvPr>
        </p:nvGraphicFramePr>
        <p:xfrm>
          <a:off x="2362200" y="1295400"/>
          <a:ext cx="17018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01720" imgH="977760" progId="Equation.DSMT4">
                  <p:embed/>
                </p:oleObj>
              </mc:Choice>
              <mc:Fallback>
                <p:oleObj name="Equation" r:id="rId8" imgW="1701720" imgH="977760" progId="Equation.DSMT4">
                  <p:embed/>
                  <p:pic>
                    <p:nvPicPr>
                      <p:cNvPr id="2" name="Object 12">
                        <a:extLst>
                          <a:ext uri="{FF2B5EF4-FFF2-40B4-BE49-F238E27FC236}">
                            <a16:creationId xmlns:a16="http://schemas.microsoft.com/office/drawing/2014/main" id="{469A484B-FB35-1036-D293-B9A1815670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295400"/>
                        <a:ext cx="17018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8: Application: Finding Partial Sums of Geometric Sequences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parents of a small child decide to deposit </a:t>
            </a:r>
            <a:r>
              <a:rPr lang="en-US" i="0" dirty="0">
                <a:solidFill>
                  <a:srgbClr val="0000FF"/>
                </a:solidFill>
              </a:rPr>
              <a:t>$1000 </a:t>
            </a:r>
            <a:r>
              <a:rPr lang="en-US" i="0" dirty="0">
                <a:solidFill>
                  <a:schemeClr val="tx1"/>
                </a:solidFill>
              </a:rPr>
              <a:t>annually at the first of each year for </a:t>
            </a:r>
            <a:r>
              <a:rPr lang="en-US" i="0" dirty="0">
                <a:solidFill>
                  <a:srgbClr val="0000FF"/>
                </a:solidFill>
              </a:rPr>
              <a:t>20 years </a:t>
            </a:r>
            <a:r>
              <a:rPr lang="en-US" i="0" dirty="0">
                <a:solidFill>
                  <a:schemeClr val="tx1"/>
                </a:solidFill>
              </a:rPr>
              <a:t>for their child’s education.  If interest is compounded annually at </a:t>
            </a:r>
            <a:r>
              <a:rPr lang="en-US" i="0" dirty="0">
                <a:solidFill>
                  <a:srgbClr val="0000FF"/>
                </a:solidFill>
              </a:rPr>
              <a:t>8%</a:t>
            </a:r>
            <a:r>
              <a:rPr lang="en-US" i="0" dirty="0">
                <a:solidFill>
                  <a:schemeClr val="tx1"/>
                </a:solidFill>
              </a:rPr>
              <a:t>, what will be the value of the deposits after </a:t>
            </a:r>
            <a:r>
              <a:rPr lang="en-US" i="0" dirty="0">
                <a:solidFill>
                  <a:srgbClr val="0000FF"/>
                </a:solidFill>
              </a:rPr>
              <a:t>20 years</a:t>
            </a:r>
            <a:r>
              <a:rPr lang="en-US" i="0" dirty="0">
                <a:solidFill>
                  <a:schemeClr val="tx1"/>
                </a:solidFill>
              </a:rPr>
              <a:t>? Round your answer to th</a:t>
            </a:r>
            <a:r>
              <a:rPr lang="en-US" dirty="0">
                <a:solidFill>
                  <a:schemeClr val="tx1"/>
                </a:solidFill>
              </a:rPr>
              <a:t>e nearest dollar.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i="0" dirty="0">
                <a:solidFill>
                  <a:schemeClr val="tx1"/>
                </a:solidFill>
              </a:rPr>
              <a:t>The formula for interest compounded annually is         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 = </a:t>
            </a:r>
            <a:r>
              <a:rPr lang="en-US" i="1" dirty="0">
                <a:solidFill>
                  <a:schemeClr val="tx1"/>
                </a:solidFill>
              </a:rPr>
              <a:t>P</a:t>
            </a:r>
            <a:r>
              <a:rPr lang="en-US" i="0" dirty="0">
                <a:solidFill>
                  <a:schemeClr val="tx1"/>
                </a:solidFill>
              </a:rPr>
              <a:t>(1 + </a:t>
            </a:r>
            <a:r>
              <a:rPr lang="en-US" i="1" dirty="0">
                <a:solidFill>
                  <a:schemeClr val="tx1"/>
                </a:solidFill>
              </a:rPr>
              <a:t>r</a:t>
            </a:r>
            <a:r>
              <a:rPr lang="en-US" i="0" dirty="0">
                <a:solidFill>
                  <a:schemeClr val="tx1"/>
                </a:solidFill>
              </a:rPr>
              <a:t>)</a:t>
            </a:r>
            <a:r>
              <a:rPr lang="en-US" i="1" baseline="30000" dirty="0">
                <a:solidFill>
                  <a:schemeClr val="tx1"/>
                </a:solidFill>
              </a:rPr>
              <a:t>t</a:t>
            </a:r>
            <a:r>
              <a:rPr lang="en-US" i="0" dirty="0">
                <a:solidFill>
                  <a:schemeClr val="tx1"/>
                </a:solidFill>
              </a:rPr>
              <a:t>, where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 is the amount in the account, </a:t>
            </a:r>
            <a:r>
              <a:rPr lang="en-US" i="1" dirty="0">
                <a:solidFill>
                  <a:schemeClr val="tx1"/>
                </a:solidFill>
              </a:rPr>
              <a:t>P</a:t>
            </a:r>
            <a:r>
              <a:rPr lang="en-US" dirty="0">
                <a:solidFill>
                  <a:schemeClr val="tx1"/>
                </a:solidFill>
              </a:rPr>
              <a:t> is the amount deposited, </a:t>
            </a:r>
            <a:r>
              <a:rPr lang="en-US" i="1" dirty="0">
                <a:solidFill>
                  <a:schemeClr val="tx1"/>
                </a:solidFill>
              </a:rPr>
              <a:t>r</a:t>
            </a:r>
            <a:r>
              <a:rPr lang="en-US" i="0" dirty="0">
                <a:solidFill>
                  <a:schemeClr val="tx1"/>
                </a:solidFill>
              </a:rPr>
              <a:t> is the annual interest rate (in decimal form), and </a:t>
            </a:r>
            <a:r>
              <a:rPr lang="en-US" i="1" dirty="0">
                <a:solidFill>
                  <a:schemeClr val="tx1"/>
                </a:solidFill>
              </a:rPr>
              <a:t>t</a:t>
            </a:r>
            <a:r>
              <a:rPr lang="en-US" i="0" dirty="0">
                <a:solidFill>
                  <a:schemeClr val="tx1"/>
                </a:solidFill>
              </a:rPr>
              <a:t> is the time (in years).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8: Application: Finding Partial Sums of Geometric Sequences 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4429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first deposit of $1000 will earn interest for 20 years and can be described as follows.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second deposit will earn interest for 19 years and can be described as follows.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This pattern continues until the final deposit, which earns interest for one year and can be described as follows.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3661086"/>
              </p:ext>
            </p:extLst>
          </p:nvPr>
        </p:nvGraphicFramePr>
        <p:xfrm>
          <a:off x="1706167" y="3811834"/>
          <a:ext cx="5321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21160" imgH="558720" progId="Equation.DSMT4">
                  <p:embed/>
                </p:oleObj>
              </mc:Choice>
              <mc:Fallback>
                <p:oleObj name="Equation" r:id="rId2" imgW="5321160" imgH="558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6167" y="3811834"/>
                        <a:ext cx="53213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798944"/>
              </p:ext>
            </p:extLst>
          </p:nvPr>
        </p:nvGraphicFramePr>
        <p:xfrm>
          <a:off x="1692275" y="5445125"/>
          <a:ext cx="2463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63480" imgH="558720" progId="Equation.DSMT4">
                  <p:embed/>
                </p:oleObj>
              </mc:Choice>
              <mc:Fallback>
                <p:oleObj name="Equation" r:id="rId4" imgW="2463480" imgH="5587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5445125"/>
                        <a:ext cx="24638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714913"/>
              </p:ext>
            </p:extLst>
          </p:nvPr>
        </p:nvGraphicFramePr>
        <p:xfrm>
          <a:off x="1698978" y="2209800"/>
          <a:ext cx="307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73320" imgH="533160" progId="Equation.DSMT4">
                  <p:embed/>
                </p:oleObj>
              </mc:Choice>
              <mc:Fallback>
                <p:oleObj name="Equation" r:id="rId6" imgW="30733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978" y="2209800"/>
                        <a:ext cx="307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4838700" y="2209800"/>
          <a:ext cx="2171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71520" imgH="533160" progId="Equation.DSMT4">
                  <p:embed/>
                </p:oleObj>
              </mc:Choice>
              <mc:Fallback>
                <p:oleObj name="Equation" r:id="rId8" imgW="217152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2209800"/>
                        <a:ext cx="2171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Geometric Sequences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A sequence          is called a </a:t>
            </a:r>
            <a:r>
              <a:rPr lang="en-US" b="1" i="0" dirty="0">
                <a:solidFill>
                  <a:srgbClr val="A50021"/>
                </a:solidFill>
              </a:rPr>
              <a:t>geometric sequence</a:t>
            </a:r>
            <a:r>
              <a:rPr lang="en-US" i="0" dirty="0">
                <a:solidFill>
                  <a:srgbClr val="000000"/>
                </a:solidFill>
              </a:rPr>
              <a:t> (or </a:t>
            </a:r>
            <a:r>
              <a:rPr lang="en-US" b="1" i="0" dirty="0">
                <a:solidFill>
                  <a:srgbClr val="A50021"/>
                </a:solidFill>
              </a:rPr>
              <a:t>geometric progression</a:t>
            </a:r>
            <a:r>
              <a:rPr lang="en-US" i="0" dirty="0">
                <a:solidFill>
                  <a:srgbClr val="000000"/>
                </a:solidFill>
              </a:rPr>
              <a:t>) if for any positive integer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i="0" dirty="0">
                <a:solidFill>
                  <a:srgbClr val="000000"/>
                </a:solidFill>
              </a:rPr>
              <a:t>,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dirty="0">
                <a:solidFill>
                  <a:srgbClr val="000000"/>
                </a:solidFill>
              </a:rPr>
              <a:t>The value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i="0" dirty="0">
                <a:solidFill>
                  <a:srgbClr val="000000"/>
                </a:solidFill>
              </a:rPr>
              <a:t> is called the </a:t>
            </a:r>
            <a:r>
              <a:rPr lang="en-US" b="1" i="0" dirty="0">
                <a:solidFill>
                  <a:srgbClr val="A50021"/>
                </a:solidFill>
              </a:rPr>
              <a:t>common ratio</a:t>
            </a:r>
            <a:r>
              <a:rPr lang="en-US" i="0" dirty="0">
                <a:solidFill>
                  <a:srgbClr val="000000"/>
                </a:solidFill>
              </a:rPr>
              <a:t>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4466229"/>
              </p:ext>
            </p:extLst>
          </p:nvPr>
        </p:nvGraphicFramePr>
        <p:xfrm>
          <a:off x="2286000" y="1325330"/>
          <a:ext cx="660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113" imgH="495085" progId="Equation.DSMT4">
                  <p:embed/>
                </p:oleObj>
              </mc:Choice>
              <mc:Fallback>
                <p:oleObj name="Equation" r:id="rId2" imgW="660113" imgH="49508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325330"/>
                        <a:ext cx="6604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6422984"/>
              </p:ext>
            </p:extLst>
          </p:nvPr>
        </p:nvGraphicFramePr>
        <p:xfrm>
          <a:off x="1682750" y="2139950"/>
          <a:ext cx="6019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019560" imgH="965160" progId="Equation.DSMT4">
                  <p:embed/>
                </p:oleObj>
              </mc:Choice>
              <mc:Fallback>
                <p:oleObj name="Equation" r:id="rId4" imgW="6019560" imgH="9651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2750" y="2139950"/>
                        <a:ext cx="60198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8: Application: Finding Partial Sums of Geometric Sequences (cont.)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4983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accumulated value of the twenty deposits (plus the accumulated interest) is the sum of the 20 terms of </a:t>
            </a:r>
            <a:r>
              <a:rPr lang="en-US" dirty="0">
                <a:solidFill>
                  <a:schemeClr val="tx1"/>
                </a:solidFill>
              </a:rPr>
              <a:t>the sequence                            Notice that this is a geometric sequence with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value at the end of </a:t>
            </a:r>
            <a:r>
              <a:rPr lang="en-US" dirty="0">
                <a:solidFill>
                  <a:schemeClr val="tx1"/>
                </a:solidFill>
              </a:rPr>
              <a:t>20 years can be calculated by using the formula for partial sums of a geometric sequence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9938309"/>
              </p:ext>
            </p:extLst>
          </p:nvPr>
        </p:nvGraphicFramePr>
        <p:xfrm>
          <a:off x="1981200" y="2658611"/>
          <a:ext cx="2159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8920" imgH="685800" progId="Equation.DSMT4">
                  <p:embed/>
                </p:oleObj>
              </mc:Choice>
              <mc:Fallback>
                <p:oleObj name="Equation" r:id="rId2" imgW="2158920" imgH="685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658611"/>
                        <a:ext cx="2159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9F692A8F-A2BC-07BE-4C16-946B61B9F9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269513"/>
              </p:ext>
            </p:extLst>
          </p:nvPr>
        </p:nvGraphicFramePr>
        <p:xfrm>
          <a:off x="2770188" y="3402013"/>
          <a:ext cx="5156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155920" imgH="482400" progId="Equation.DSMT4">
                  <p:embed/>
                </p:oleObj>
              </mc:Choice>
              <mc:Fallback>
                <p:oleObj name="Equation" r:id="rId4" imgW="5155920" imgH="482400" progId="Equation.DSMT4">
                  <p:embed/>
                  <p:pic>
                    <p:nvPicPr>
                      <p:cNvPr id="1229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188" y="3402013"/>
                        <a:ext cx="5156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88784AA-237C-2AC9-C2D3-8233B2AFDF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1365578"/>
              </p:ext>
            </p:extLst>
          </p:nvPr>
        </p:nvGraphicFramePr>
        <p:xfrm>
          <a:off x="1992385" y="5336773"/>
          <a:ext cx="4381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81200" imgH="431640" progId="Equation.DSMT4">
                  <p:embed/>
                </p:oleObj>
              </mc:Choice>
              <mc:Fallback>
                <p:oleObj name="Equation" r:id="rId6" imgW="4381200" imgH="431640" progId="Equation.DSMT4">
                  <p:embed/>
                  <p:pic>
                    <p:nvPicPr>
                      <p:cNvPr id="2" name="Object 3">
                        <a:extLst>
                          <a:ext uri="{FF2B5EF4-FFF2-40B4-BE49-F238E27FC236}">
                            <a16:creationId xmlns:a16="http://schemas.microsoft.com/office/drawing/2014/main" id="{9F692A8F-A2BC-07BE-4C16-946B61B9F9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85" y="5336773"/>
                        <a:ext cx="4381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8: Application: Finding Partial Sums of Geometric Sequences (cont.)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890424"/>
              </p:ext>
            </p:extLst>
          </p:nvPr>
        </p:nvGraphicFramePr>
        <p:xfrm>
          <a:off x="508000" y="1066800"/>
          <a:ext cx="5130800" cy="381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130720" imgH="3809880" progId="Equation.DSMT4">
                  <p:embed/>
                </p:oleObj>
              </mc:Choice>
              <mc:Fallback>
                <p:oleObj name="Equation" r:id="rId2" imgW="5130720" imgH="3809880" progId="Equation.DSMT4">
                  <p:embed/>
                  <p:pic>
                    <p:nvPicPr>
                      <p:cNvPr id="163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1066800"/>
                        <a:ext cx="5130800" cy="381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>
            <a:extLst>
              <a:ext uri="{FF2B5EF4-FFF2-40B4-BE49-F238E27FC236}">
                <a16:creationId xmlns:a16="http://schemas.microsoft.com/office/drawing/2014/main" id="{FEEAAD71-D09D-73EE-7F02-B054261C01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265641"/>
              </p:ext>
            </p:extLst>
          </p:nvPr>
        </p:nvGraphicFramePr>
        <p:xfrm>
          <a:off x="317500" y="5016500"/>
          <a:ext cx="8115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15120" imgH="393480" progId="Equation.DSMT4">
                  <p:embed/>
                </p:oleObj>
              </mc:Choice>
              <mc:Fallback>
                <p:oleObj name="Equation" r:id="rId4" imgW="8115120" imgH="393480" progId="Equation.DSMT4">
                  <p:embed/>
                  <p:pic>
                    <p:nvPicPr>
                      <p:cNvPr id="1741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" y="5016500"/>
                        <a:ext cx="8115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2595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Infinite Series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82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The indicated sum of all terms of a sequence is called an </a:t>
            </a:r>
            <a:r>
              <a:rPr lang="en-US" b="1" i="0" dirty="0">
                <a:solidFill>
                  <a:srgbClr val="C00000"/>
                </a:solidFill>
              </a:rPr>
              <a:t>infinite series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(or a </a:t>
            </a:r>
            <a:r>
              <a:rPr lang="en-US" b="1" i="0" dirty="0">
                <a:solidFill>
                  <a:srgbClr val="C00000"/>
                </a:solidFill>
              </a:rPr>
              <a:t>series</a:t>
            </a:r>
            <a:r>
              <a:rPr lang="en-US" i="0" dirty="0">
                <a:solidFill>
                  <a:srgbClr val="000000"/>
                </a:solidFill>
              </a:rPr>
              <a:t>).  For a sequence             the corresponding series can be written as follows. 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4984038"/>
              </p:ext>
            </p:extLst>
          </p:nvPr>
        </p:nvGraphicFramePr>
        <p:xfrm>
          <a:off x="7302500" y="1752600"/>
          <a:ext cx="774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74364" imgH="495085" progId="Equation.DSMT4">
                  <p:embed/>
                </p:oleObj>
              </mc:Choice>
              <mc:Fallback>
                <p:oleObj name="Equation" r:id="rId2" imgW="774364" imgH="49508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0" y="1752600"/>
                        <a:ext cx="7747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875090"/>
              </p:ext>
            </p:extLst>
          </p:nvPr>
        </p:nvGraphicFramePr>
        <p:xfrm>
          <a:off x="2317750" y="2778125"/>
          <a:ext cx="45085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08280" imgH="965160" progId="Equation.DSMT4">
                  <p:embed/>
                </p:oleObj>
              </mc:Choice>
              <mc:Fallback>
                <p:oleObj name="Equation" r:id="rId4" imgW="4508280" imgH="9651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2778125"/>
                        <a:ext cx="45085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Formula: Sum of an Infinite Geometric Series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96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If          is a geometric sequence and            then the sum of the infinite geometric series is defined as follows.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560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4022651"/>
              </p:ext>
            </p:extLst>
          </p:nvPr>
        </p:nvGraphicFramePr>
        <p:xfrm>
          <a:off x="851378" y="1333034"/>
          <a:ext cx="622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22080" imgH="482400" progId="Equation.DSMT4">
                  <p:embed/>
                </p:oleObj>
              </mc:Choice>
              <mc:Fallback>
                <p:oleObj name="Equation" r:id="rId2" imgW="622080" imgH="482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1378" y="1333034"/>
                        <a:ext cx="622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9428569"/>
              </p:ext>
            </p:extLst>
          </p:nvPr>
        </p:nvGraphicFramePr>
        <p:xfrm>
          <a:off x="5715000" y="1337345"/>
          <a:ext cx="85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0531" imgH="469696" progId="Equation.DSMT4">
                  <p:embed/>
                </p:oleObj>
              </mc:Choice>
              <mc:Fallback>
                <p:oleObj name="Equation" r:id="rId4" imgW="850531" imgH="46969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337345"/>
                        <a:ext cx="8509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3784217"/>
              </p:ext>
            </p:extLst>
          </p:nvPr>
        </p:nvGraphicFramePr>
        <p:xfrm>
          <a:off x="1981200" y="2138363"/>
          <a:ext cx="51816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181480" imgH="965160" progId="Equation.DSMT4">
                  <p:embed/>
                </p:oleObj>
              </mc:Choice>
              <mc:Fallback>
                <p:oleObj name="Equation" r:id="rId6" imgW="5181480" imgH="9651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138363"/>
                        <a:ext cx="51816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Finding the Sum of an Infinite Geometric Series</a:t>
            </a:r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577218"/>
              </p:ext>
            </p:extLst>
          </p:nvPr>
        </p:nvGraphicFramePr>
        <p:xfrm>
          <a:off x="596900" y="1219200"/>
          <a:ext cx="557530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574960" imgH="2286000" progId="Equation.DSMT4">
                  <p:embed/>
                </p:oleObj>
              </mc:Choice>
              <mc:Fallback>
                <p:oleObj name="Equation" r:id="rId2" imgW="5574960" imgH="2286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1219200"/>
                        <a:ext cx="5575300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Finding the Sum of an Infinite Geometric Series (cont.)</a:t>
            </a:r>
          </a:p>
        </p:txBody>
      </p:sp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766BCB98-6611-3257-58F0-2C8B96BE85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7097935"/>
              </p:ext>
            </p:extLst>
          </p:nvPr>
        </p:nvGraphicFramePr>
        <p:xfrm>
          <a:off x="2895600" y="3597515"/>
          <a:ext cx="33528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52680" imgH="1269720" progId="Equation.DSMT4">
                  <p:embed/>
                </p:oleObj>
              </mc:Choice>
              <mc:Fallback>
                <p:oleObj name="Equation" r:id="rId2" imgW="3352680" imgH="1269720" progId="Equation.DSMT4">
                  <p:embed/>
                  <p:pic>
                    <p:nvPicPr>
                      <p:cNvPr id="2048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597515"/>
                        <a:ext cx="33528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007565E-2885-F47C-76B1-F07653094B39}"/>
              </a:ext>
            </a:extLst>
          </p:cNvPr>
          <p:cNvSpPr txBox="1"/>
          <p:nvPr/>
        </p:nvSpPr>
        <p:spPr>
          <a:xfrm>
            <a:off x="435528" y="1084313"/>
            <a:ext cx="8077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Solution</a:t>
            </a:r>
          </a:p>
          <a:p>
            <a:pPr marL="514350" indent="-514350">
              <a:lnSpc>
                <a:spcPct val="150000"/>
              </a:lnSpc>
              <a:buAutoNum type="alphaLcPeriod"/>
            </a:pPr>
            <a:r>
              <a:rPr lang="en-US" sz="2800" dirty="0"/>
              <a:t>For this geometric series,                         and                 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       Substitute these values into the formula and </a:t>
            </a:r>
          </a:p>
          <a:p>
            <a:r>
              <a:rPr lang="en-US" sz="2800" dirty="0"/>
              <a:t>       simplify.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10E8FD1-6620-582E-8249-E7AF82B292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239219"/>
              </p:ext>
            </p:extLst>
          </p:nvPr>
        </p:nvGraphicFramePr>
        <p:xfrm>
          <a:off x="4711700" y="1420813"/>
          <a:ext cx="18415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41400" imgH="1002960" progId="Equation.DSMT4">
                  <p:embed/>
                </p:oleObj>
              </mc:Choice>
              <mc:Fallback>
                <p:oleObj name="Equation" r:id="rId4" imgW="1841400" imgH="1002960" progId="Equation.DSMT4">
                  <p:embed/>
                  <p:pic>
                    <p:nvPicPr>
                      <p:cNvPr id="3" name="Object 3">
                        <a:extLst>
                          <a:ext uri="{FF2B5EF4-FFF2-40B4-BE49-F238E27FC236}">
                            <a16:creationId xmlns:a16="http://schemas.microsoft.com/office/drawing/2014/main" id="{4B04C017-6CBC-8C44-5909-020CCC5AA4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1420813"/>
                        <a:ext cx="18415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4B49079-91AD-6728-B16D-E3D5BC796B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2536033"/>
              </p:ext>
            </p:extLst>
          </p:nvPr>
        </p:nvGraphicFramePr>
        <p:xfrm>
          <a:off x="7327900" y="1520178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480" imgH="838080" progId="Equation.DSMT4">
                  <p:embed/>
                </p:oleObj>
              </mc:Choice>
              <mc:Fallback>
                <p:oleObj name="Equation" r:id="rId6" imgW="825480" imgH="8380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C572C45-00B5-E4D6-A755-C7FE251936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7900" y="1520178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5242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Finding the Sum of an Infinite Geometric Series (cont.)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07565E-2885-F47C-76B1-F07653094B39}"/>
              </a:ext>
            </a:extLst>
          </p:cNvPr>
          <p:cNvSpPr txBox="1"/>
          <p:nvPr/>
        </p:nvSpPr>
        <p:spPr>
          <a:xfrm>
            <a:off x="435528" y="1084313"/>
            <a:ext cx="8229600" cy="26108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lphaLcPeriod" startAt="2"/>
            </a:pPr>
            <a:r>
              <a:rPr lang="en-US" sz="2800" dirty="0"/>
              <a:t>This geometric series is an alternating series, which means the value of </a:t>
            </a:r>
            <a:r>
              <a:rPr lang="en-US" sz="2800" i="1" dirty="0"/>
              <a:t>r</a:t>
            </a:r>
            <a:r>
              <a:rPr lang="en-US" sz="2800" dirty="0"/>
              <a:t> will be negative. We have 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and               Substitute these values into the 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formula  and simplify.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10E8FD1-6620-582E-8249-E7AF82B292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0534155"/>
              </p:ext>
            </p:extLst>
          </p:nvPr>
        </p:nvGraphicFramePr>
        <p:xfrm>
          <a:off x="7856989" y="1963948"/>
          <a:ext cx="825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431640" progId="Equation.DSMT4">
                  <p:embed/>
                </p:oleObj>
              </mc:Choice>
              <mc:Fallback>
                <p:oleObj name="Equation" r:id="rId2" imgW="825480" imgH="4316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10E8FD1-6620-582E-8249-E7AF82B292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6989" y="1963948"/>
                        <a:ext cx="825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4B49079-91AD-6728-B16D-E3D5BC796B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848586"/>
              </p:ext>
            </p:extLst>
          </p:nvPr>
        </p:nvGraphicFramePr>
        <p:xfrm>
          <a:off x="1612900" y="2362200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54080" imgH="838080" progId="Equation.DSMT4">
                  <p:embed/>
                </p:oleObj>
              </mc:Choice>
              <mc:Fallback>
                <p:oleObj name="Equation" r:id="rId4" imgW="1054080" imgH="8380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4B49079-91AD-6728-B16D-E3D5BC796B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2362200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>
            <a:extLst>
              <a:ext uri="{FF2B5EF4-FFF2-40B4-BE49-F238E27FC236}">
                <a16:creationId xmlns:a16="http://schemas.microsoft.com/office/drawing/2014/main" id="{D43DC899-34D6-391E-B2AD-7E75D4A661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0067223"/>
              </p:ext>
            </p:extLst>
          </p:nvPr>
        </p:nvGraphicFramePr>
        <p:xfrm>
          <a:off x="1371600" y="3962400"/>
          <a:ext cx="61976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197400" imgH="1358640" progId="Equation.DSMT4">
                  <p:embed/>
                </p:oleObj>
              </mc:Choice>
              <mc:Fallback>
                <p:oleObj name="Equation" r:id="rId6" imgW="6197400" imgH="1358640" progId="Equation.DSMT4">
                  <p:embed/>
                  <p:pic>
                    <p:nvPicPr>
                      <p:cNvPr id="2" name="Object 8">
                        <a:extLst>
                          <a:ext uri="{FF2B5EF4-FFF2-40B4-BE49-F238E27FC236}">
                            <a16:creationId xmlns:a16="http://schemas.microsoft.com/office/drawing/2014/main" id="{0043C275-33C7-060E-9811-209156E2A2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962400"/>
                        <a:ext cx="61976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9972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10: Finding the Sum of an Infinite Geometric Series</a:t>
            </a:r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548224"/>
              </p:ext>
            </p:extLst>
          </p:nvPr>
        </p:nvGraphicFramePr>
        <p:xfrm>
          <a:off x="469783" y="1143000"/>
          <a:ext cx="53721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71920" imgH="1447560" progId="Equation.DSMT4">
                  <p:embed/>
                </p:oleObj>
              </mc:Choice>
              <mc:Fallback>
                <p:oleObj name="Equation" r:id="rId2" imgW="5371920" imgH="1447560" progId="Equation.DSMT4">
                  <p:embed/>
                  <p:pic>
                    <p:nvPicPr>
                      <p:cNvPr id="2048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783" y="1143000"/>
                        <a:ext cx="5372100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9B74712-939E-68E4-C42B-800A259439A9}"/>
              </a:ext>
            </a:extLst>
          </p:cNvPr>
          <p:cNvSpPr txBox="1"/>
          <p:nvPr/>
        </p:nvSpPr>
        <p:spPr>
          <a:xfrm>
            <a:off x="469783" y="2743200"/>
            <a:ext cx="83694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Solution</a:t>
            </a:r>
          </a:p>
          <a:p>
            <a:r>
              <a:rPr lang="en-US" sz="2800" dirty="0"/>
              <a:t>Write out the first few terms of the series and determine the common ratio.</a:t>
            </a:r>
          </a:p>
        </p:txBody>
      </p:sp>
      <p:graphicFrame>
        <p:nvGraphicFramePr>
          <p:cNvPr id="3" name="Object 8">
            <a:extLst>
              <a:ext uri="{FF2B5EF4-FFF2-40B4-BE49-F238E27FC236}">
                <a16:creationId xmlns:a16="http://schemas.microsoft.com/office/drawing/2014/main" id="{50A3DDDF-4DB9-F7BB-66E2-FF36A939F9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9323900"/>
              </p:ext>
            </p:extLst>
          </p:nvPr>
        </p:nvGraphicFramePr>
        <p:xfrm>
          <a:off x="1504950" y="4235450"/>
          <a:ext cx="61341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134040" imgH="1002960" progId="Equation.DSMT4">
                  <p:embed/>
                </p:oleObj>
              </mc:Choice>
              <mc:Fallback>
                <p:oleObj name="Equation" r:id="rId4" imgW="6134040" imgH="1002960" progId="Equation.DSMT4">
                  <p:embed/>
                  <p:pic>
                    <p:nvPicPr>
                      <p:cNvPr id="6" name="Object 8">
                        <a:extLst>
                          <a:ext uri="{FF2B5EF4-FFF2-40B4-BE49-F238E27FC236}">
                            <a16:creationId xmlns:a16="http://schemas.microsoft.com/office/drawing/2014/main" id="{D43DC899-34D6-391E-B2AD-7E75D4A661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4950" y="4235450"/>
                        <a:ext cx="61341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473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10: Finding the Sum of an Infinite Geometric Series (cont.)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B74712-939E-68E4-C42B-800A259439A9}"/>
              </a:ext>
            </a:extLst>
          </p:cNvPr>
          <p:cNvSpPr txBox="1"/>
          <p:nvPr/>
        </p:nvSpPr>
        <p:spPr>
          <a:xfrm>
            <a:off x="467686" y="1095052"/>
            <a:ext cx="8369417" cy="1318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We can see that                and the common ratio is            Substitute these values into the formula and simplify.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8CF3C72-C0E4-A425-B120-FDC52793D9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6291877"/>
              </p:ext>
            </p:extLst>
          </p:nvPr>
        </p:nvGraphicFramePr>
        <p:xfrm>
          <a:off x="2971800" y="1088891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54080" imgH="838080" progId="Equation.DSMT4">
                  <p:embed/>
                </p:oleObj>
              </mc:Choice>
              <mc:Fallback>
                <p:oleObj name="Equation" r:id="rId2" imgW="1054080" imgH="8380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10E8FD1-6620-582E-8249-E7AF82B292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088891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4A5A349-AAE9-FD94-E2E0-93298ECA3B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448812"/>
              </p:ext>
            </p:extLst>
          </p:nvPr>
        </p:nvGraphicFramePr>
        <p:xfrm>
          <a:off x="7751311" y="1091967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02960" imgH="838080" progId="Equation.DSMT4">
                  <p:embed/>
                </p:oleObj>
              </mc:Choice>
              <mc:Fallback>
                <p:oleObj name="Equation" r:id="rId4" imgW="1002960" imgH="8380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4B49079-91AD-6728-B16D-E3D5BC796B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1311" y="1091967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>
            <a:extLst>
              <a:ext uri="{FF2B5EF4-FFF2-40B4-BE49-F238E27FC236}">
                <a16:creationId xmlns:a16="http://schemas.microsoft.com/office/drawing/2014/main" id="{12CDF295-1345-33F1-6627-B08BEADBF8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8801940"/>
              </p:ext>
            </p:extLst>
          </p:nvPr>
        </p:nvGraphicFramePr>
        <p:xfrm>
          <a:off x="3155950" y="2467939"/>
          <a:ext cx="2832100" cy="330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31760" imgH="3301920" progId="Equation.DSMT4">
                  <p:embed/>
                </p:oleObj>
              </mc:Choice>
              <mc:Fallback>
                <p:oleObj name="Equation" r:id="rId6" imgW="2831760" imgH="3301920" progId="Equation.DSMT4">
                  <p:embed/>
                  <p:pic>
                    <p:nvPicPr>
                      <p:cNvPr id="2" name="Object 8">
                        <a:extLst>
                          <a:ext uri="{FF2B5EF4-FFF2-40B4-BE49-F238E27FC236}">
                            <a16:creationId xmlns:a16="http://schemas.microsoft.com/office/drawing/2014/main" id="{0043C275-33C7-060E-9811-209156E2A2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5950" y="2467939"/>
                        <a:ext cx="2832100" cy="330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1792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Verifying a Geometric Sequence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7185598-40E4-CAD6-FBBF-00978BD71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962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ts val="672"/>
              </a:spcBef>
              <a:spcAft>
                <a:spcPts val="600"/>
              </a:spcAft>
              <a:buFont typeface="Courier New" pitchFamily="49" charset="0"/>
              <a:buNone/>
              <a:tabLst>
                <a:tab pos="1481138" algn="l"/>
              </a:tabLst>
            </a:pPr>
            <a:r>
              <a:rPr lang="en-US" i="0" dirty="0">
                <a:solidFill>
                  <a:schemeClr val="tx1"/>
                </a:solidFill>
              </a:rPr>
              <a:t>Determine whether the sequence           is </a:t>
            </a:r>
            <a:r>
              <a:rPr lang="en-US" dirty="0">
                <a:solidFill>
                  <a:schemeClr val="tx1"/>
                </a:solidFill>
              </a:rPr>
              <a:t>geometric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672"/>
              </a:spcBef>
              <a:spcAft>
                <a:spcPts val="600"/>
              </a:spcAft>
              <a:buFont typeface="Courier New" pitchFamily="49" charset="0"/>
              <a:buNone/>
              <a:tabLst>
                <a:tab pos="148113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	</a:t>
            </a:r>
          </a:p>
          <a:p>
            <a:pPr marL="0" indent="0">
              <a:spcBef>
                <a:spcPts val="672"/>
              </a:spcBef>
              <a:spcAft>
                <a:spcPts val="600"/>
              </a:spcAft>
              <a:buFont typeface="Courier New" pitchFamily="49" charset="0"/>
              <a:buNone/>
              <a:tabLst>
                <a:tab pos="1481138" algn="l"/>
              </a:tabLst>
            </a:pPr>
            <a:r>
              <a:rPr lang="en-US" i="0" dirty="0">
                <a:solidFill>
                  <a:schemeClr val="tx1"/>
                </a:solidFill>
              </a:rPr>
              <a:t>If a sequence is geometric, it will have a common ratio.</a:t>
            </a:r>
          </a:p>
          <a:p>
            <a:pPr marL="0" indent="0">
              <a:spcBef>
                <a:spcPts val="672"/>
              </a:spcBef>
              <a:spcAft>
                <a:spcPts val="600"/>
              </a:spcAft>
              <a:buFont typeface="Courier New" pitchFamily="49" charset="0"/>
              <a:buNone/>
              <a:tabLst>
                <a:tab pos="1481138" algn="l"/>
              </a:tabLst>
            </a:pPr>
            <a:r>
              <a:rPr lang="en-US" i="0" dirty="0">
                <a:solidFill>
                  <a:schemeClr val="tx1"/>
                </a:solidFill>
              </a:rPr>
              <a:t>We have               and  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i="0" dirty="0">
                <a:solidFill>
                  <a:schemeClr val="tx1"/>
                </a:solidFill>
              </a:rPr>
              <a:t>Therefore, 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dirty="0">
                <a:solidFill>
                  <a:schemeClr val="tx1"/>
                </a:solidFill>
              </a:rPr>
              <a:t>So,            and the sequence           </a:t>
            </a:r>
            <a:r>
              <a:rPr lang="en-US" dirty="0">
                <a:solidFill>
                  <a:srgbClr val="FF0000"/>
                </a:solidFill>
              </a:rPr>
              <a:t>is geometric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C5187D12-A1BC-656B-73BB-92939E8C32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4915530"/>
              </p:ext>
            </p:extLst>
          </p:nvPr>
        </p:nvGraphicFramePr>
        <p:xfrm>
          <a:off x="5486400" y="1041400"/>
          <a:ext cx="774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74360" imgH="939600" progId="Equation.DSMT4">
                  <p:embed/>
                </p:oleObj>
              </mc:Choice>
              <mc:Fallback>
                <p:oleObj name="Equation" r:id="rId2" imgW="774360" imgH="939600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041400"/>
                        <a:ext cx="774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8D79728-B823-C80F-9E64-A39D4DCE63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3475157"/>
              </p:ext>
            </p:extLst>
          </p:nvPr>
        </p:nvGraphicFramePr>
        <p:xfrm>
          <a:off x="1896611" y="2844567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28520" imgH="838080" progId="Equation.DSMT4">
                  <p:embed/>
                </p:oleObj>
              </mc:Choice>
              <mc:Fallback>
                <p:oleObj name="Equation" r:id="rId4" imgW="1028520" imgH="838080" progId="Equation.DSMT4">
                  <p:embed/>
                  <p:pic>
                    <p:nvPicPr>
                      <p:cNvPr id="3" name="Object 3">
                        <a:extLst>
                          <a:ext uri="{FF2B5EF4-FFF2-40B4-BE49-F238E27FC236}">
                            <a16:creationId xmlns:a16="http://schemas.microsoft.com/office/drawing/2014/main" id="{C5187D12-A1BC-656B-73BB-92939E8C32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611" y="2844567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4C1A4EC-4570-EB0A-B975-7C81E76CD7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6376883"/>
              </p:ext>
            </p:extLst>
          </p:nvPr>
        </p:nvGraphicFramePr>
        <p:xfrm>
          <a:off x="3619500" y="2852956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62040" imgH="838080" progId="Equation.DSMT4">
                  <p:embed/>
                </p:oleObj>
              </mc:Choice>
              <mc:Fallback>
                <p:oleObj name="Equation" r:id="rId6" imgW="1562040" imgH="8380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8D79728-B823-C80F-9E64-A39D4DCE63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2852956"/>
                        <a:ext cx="1562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>
            <a:extLst>
              <a:ext uri="{FF2B5EF4-FFF2-40B4-BE49-F238E27FC236}">
                <a16:creationId xmlns:a16="http://schemas.microsoft.com/office/drawing/2014/main" id="{3809C487-ABC9-3A79-07D7-BDF1D8125C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9082127"/>
              </p:ext>
            </p:extLst>
          </p:nvPr>
        </p:nvGraphicFramePr>
        <p:xfrm>
          <a:off x="2286000" y="3606567"/>
          <a:ext cx="51816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181480" imgH="1676160" progId="Equation.DSMT4">
                  <p:embed/>
                </p:oleObj>
              </mc:Choice>
              <mc:Fallback>
                <p:oleObj name="Equation" r:id="rId8" imgW="5181480" imgH="1676160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606567"/>
                        <a:ext cx="5181600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60833383-D15C-37E9-C6D9-48D2735B71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0159052"/>
              </p:ext>
            </p:extLst>
          </p:nvPr>
        </p:nvGraphicFramePr>
        <p:xfrm>
          <a:off x="1066800" y="50038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838080" progId="Equation.DSMT4">
                  <p:embed/>
                </p:oleObj>
              </mc:Choice>
              <mc:Fallback>
                <p:oleObj name="Equation" r:id="rId10" imgW="723600" imgH="838080" progId="Equation.DSMT4">
                  <p:embed/>
                  <p:pic>
                    <p:nvPicPr>
                      <p:cNvPr id="3" name="Object 3">
                        <a:extLst>
                          <a:ext uri="{FF2B5EF4-FFF2-40B4-BE49-F238E27FC236}">
                            <a16:creationId xmlns:a16="http://schemas.microsoft.com/office/drawing/2014/main" id="{C5187D12-A1BC-656B-73BB-92939E8C32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0038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414A5203-65C0-93E9-D599-D99D85D3D4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449464"/>
              </p:ext>
            </p:extLst>
          </p:nvPr>
        </p:nvGraphicFramePr>
        <p:xfrm>
          <a:off x="4572000" y="4953000"/>
          <a:ext cx="774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74360" imgH="939600" progId="Equation.DSMT4">
                  <p:embed/>
                </p:oleObj>
              </mc:Choice>
              <mc:Fallback>
                <p:oleObj name="Equation" r:id="rId12" imgW="774360" imgH="939600" progId="Equation.DSMT4">
                  <p:embed/>
                  <p:pic>
                    <p:nvPicPr>
                      <p:cNvPr id="3" name="Object 3">
                        <a:extLst>
                          <a:ext uri="{FF2B5EF4-FFF2-40B4-BE49-F238E27FC236}">
                            <a16:creationId xmlns:a16="http://schemas.microsoft.com/office/drawing/2014/main" id="{C5187D12-A1BC-656B-73BB-92939E8C32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953000"/>
                        <a:ext cx="774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Verifying a Geometric Sequence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119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i="0" dirty="0">
                <a:solidFill>
                  <a:schemeClr val="tx1"/>
                </a:solidFill>
              </a:rPr>
              <a:t>Determine whether the sequence          is geometric.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	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i="0" dirty="0">
                <a:solidFill>
                  <a:schemeClr val="tx1"/>
                </a:solidFill>
              </a:rPr>
              <a:t>Consider the values of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baseline="-25000" dirty="0">
                <a:solidFill>
                  <a:schemeClr val="tx1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baseline="-25000" dirty="0">
                <a:solidFill>
                  <a:schemeClr val="tx1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baseline="-25000" dirty="0">
                <a:solidFill>
                  <a:schemeClr val="tx1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: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i="0" dirty="0">
                <a:solidFill>
                  <a:schemeClr val="tx1"/>
                </a:solidFill>
              </a:rPr>
              <a:t>The ratios of consecutive terms are             and                  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i="0" dirty="0">
                <a:solidFill>
                  <a:schemeClr val="tx1"/>
                </a:solidFill>
              </a:rPr>
              <a:t>There is no common ratio between consecutive terms, which means that          is </a:t>
            </a:r>
            <a:r>
              <a:rPr lang="en-US" i="0" dirty="0">
                <a:solidFill>
                  <a:srgbClr val="FF0000"/>
                </a:solidFill>
              </a:rPr>
              <a:t>not geometric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8457178"/>
              </p:ext>
            </p:extLst>
          </p:nvPr>
        </p:nvGraphicFramePr>
        <p:xfrm>
          <a:off x="5511800" y="1280160"/>
          <a:ext cx="660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113" imgH="571252" progId="Equation.DSMT4">
                  <p:embed/>
                </p:oleObj>
              </mc:Choice>
              <mc:Fallback>
                <p:oleObj name="Equation" r:id="rId2" imgW="660113" imgH="57125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800" y="1280160"/>
                        <a:ext cx="660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927532"/>
              </p:ext>
            </p:extLst>
          </p:nvPr>
        </p:nvGraphicFramePr>
        <p:xfrm>
          <a:off x="7264400" y="3579813"/>
          <a:ext cx="1460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60160" imgH="914400" progId="Equation.DSMT4">
                  <p:embed/>
                </p:oleObj>
              </mc:Choice>
              <mc:Fallback>
                <p:oleObj name="Equation" r:id="rId4" imgW="1460160" imgH="914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4400" y="3579813"/>
                        <a:ext cx="14605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BFA6982F-EF4D-BC6B-425D-7B6E1B39D0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7831404"/>
              </p:ext>
            </p:extLst>
          </p:nvPr>
        </p:nvGraphicFramePr>
        <p:xfrm>
          <a:off x="2438400" y="2991428"/>
          <a:ext cx="447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470120" imgH="469800" progId="Equation.DSMT4">
                  <p:embed/>
                </p:oleObj>
              </mc:Choice>
              <mc:Fallback>
                <p:oleObj name="Equation" r:id="rId6" imgW="4470120" imgH="469800" progId="Equation.DSMT4">
                  <p:embed/>
                  <p:pic>
                    <p:nvPicPr>
                      <p:cNvPr id="81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991428"/>
                        <a:ext cx="4470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>
            <a:extLst>
              <a:ext uri="{FF2B5EF4-FFF2-40B4-BE49-F238E27FC236}">
                <a16:creationId xmlns:a16="http://schemas.microsoft.com/office/drawing/2014/main" id="{5F730719-0ECB-C6C3-D67B-0C2A6B7675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1842636"/>
              </p:ext>
            </p:extLst>
          </p:nvPr>
        </p:nvGraphicFramePr>
        <p:xfrm>
          <a:off x="5711039" y="3616448"/>
          <a:ext cx="91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914400" progId="Equation.DSMT4">
                  <p:embed/>
                </p:oleObj>
              </mc:Choice>
              <mc:Fallback>
                <p:oleObj name="Equation" r:id="rId8" imgW="914400" imgH="914400" progId="Equation.DSMT4">
                  <p:embed/>
                  <p:pic>
                    <p:nvPicPr>
                      <p:cNvPr id="81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1039" y="3616448"/>
                        <a:ext cx="9144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>
            <a:extLst>
              <a:ext uri="{FF2B5EF4-FFF2-40B4-BE49-F238E27FC236}">
                <a16:creationId xmlns:a16="http://schemas.microsoft.com/office/drawing/2014/main" id="{F1AF575E-15BF-A2F8-5497-74D251D962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5481030"/>
              </p:ext>
            </p:extLst>
          </p:nvPr>
        </p:nvGraphicFramePr>
        <p:xfrm>
          <a:off x="3200400" y="4800600"/>
          <a:ext cx="6350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34680" imgH="583920" progId="Equation.DSMT4">
                  <p:embed/>
                </p:oleObj>
              </mc:Choice>
              <mc:Fallback>
                <p:oleObj name="Equation" r:id="rId10" imgW="634680" imgH="583920" progId="Equation.DSMT4">
                  <p:embed/>
                  <p:pic>
                    <p:nvPicPr>
                      <p:cNvPr id="1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800600"/>
                        <a:ext cx="6350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Formula: The General Term of a Geometric Sequence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If           is a geometric sequence, then the general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baseline="30000" dirty="0">
                <a:solidFill>
                  <a:srgbClr val="000000"/>
                </a:solidFill>
              </a:rPr>
              <a:t>th</a:t>
            </a:r>
            <a:r>
              <a:rPr lang="en-US" i="0" dirty="0">
                <a:solidFill>
                  <a:srgbClr val="000000"/>
                </a:solidFill>
              </a:rPr>
              <a:t> term has the form 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i="0" dirty="0">
                <a:solidFill>
                  <a:srgbClr val="000000"/>
                </a:solidFill>
              </a:rPr>
              <a:t> is the common ratio between consecutive terms.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2765106"/>
              </p:ext>
            </p:extLst>
          </p:nvPr>
        </p:nvGraphicFramePr>
        <p:xfrm>
          <a:off x="846589" y="1346200"/>
          <a:ext cx="66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113" imgH="482391" progId="Equation.DSMT4">
                  <p:embed/>
                </p:oleObj>
              </mc:Choice>
              <mc:Fallback>
                <p:oleObj name="Equation" r:id="rId2" imgW="660113" imgH="482391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589" y="1346200"/>
                        <a:ext cx="660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895514"/>
              </p:ext>
            </p:extLst>
          </p:nvPr>
        </p:nvGraphicFramePr>
        <p:xfrm>
          <a:off x="3752850" y="2184400"/>
          <a:ext cx="1638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38000" imgH="482400" progId="Equation.DSMT4">
                  <p:embed/>
                </p:oleObj>
              </mc:Choice>
              <mc:Fallback>
                <p:oleObj name="Equation" r:id="rId4" imgW="1638000" imgH="482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2850" y="2184400"/>
                        <a:ext cx="1638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Using the Formula for the General Term of a Geometric Sequence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24673C31-7291-D03C-863A-B9CA4AAF7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851230"/>
            <a:ext cx="8686800" cy="12900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sz="24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sz="2400" dirty="0">
                <a:solidFill>
                  <a:schemeClr val="tx1"/>
                </a:solidFill>
              </a:rPr>
              <a:t>To find </a:t>
            </a:r>
            <a:r>
              <a:rPr lang="en-US" sz="2400" i="1" dirty="0">
                <a:solidFill>
                  <a:schemeClr val="tx1"/>
                </a:solidFill>
              </a:rPr>
              <a:t>a</a:t>
            </a:r>
            <a:r>
              <a:rPr lang="en-US" sz="2400" baseline="-25000" dirty="0">
                <a:solidFill>
                  <a:schemeClr val="tx1"/>
                </a:solidFill>
              </a:rPr>
              <a:t>8</a:t>
            </a:r>
            <a:r>
              <a:rPr lang="en-US" sz="2400" dirty="0">
                <a:solidFill>
                  <a:schemeClr val="tx1"/>
                </a:solidFill>
              </a:rPr>
              <a:t>, let </a:t>
            </a:r>
            <a:r>
              <a:rPr lang="en-US" sz="2400" i="1" dirty="0">
                <a:solidFill>
                  <a:schemeClr val="tx1"/>
                </a:solidFill>
              </a:rPr>
              <a:t>n</a:t>
            </a:r>
            <a:r>
              <a:rPr lang="en-US" sz="2400" dirty="0">
                <a:solidFill>
                  <a:schemeClr val="tx1"/>
                </a:solidFill>
              </a:rPr>
              <a:t> = 8 and substitute the known values into the formula for </a:t>
            </a:r>
            <a:r>
              <a:rPr lang="en-US" sz="2400" i="1" dirty="0">
                <a:solidFill>
                  <a:schemeClr val="tx1"/>
                </a:solidFill>
              </a:rPr>
              <a:t>a</a:t>
            </a:r>
            <a:r>
              <a:rPr lang="en-US" sz="2400" i="1" baseline="-25000" dirty="0">
                <a:solidFill>
                  <a:schemeClr val="tx1"/>
                </a:solidFill>
              </a:rPr>
              <a:t>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n-US" sz="2400" i="0" dirty="0">
              <a:solidFill>
                <a:schemeClr val="tx1"/>
              </a:solidFill>
            </a:endParaRP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2902411"/>
              </p:ext>
            </p:extLst>
          </p:nvPr>
        </p:nvGraphicFramePr>
        <p:xfrm>
          <a:off x="457200" y="1097280"/>
          <a:ext cx="8243455" cy="750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67680" imgH="825480" progId="Equation.DSMT4">
                  <p:embed/>
                </p:oleObj>
              </mc:Choice>
              <mc:Fallback>
                <p:oleObj name="Equation" r:id="rId2" imgW="90676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097280"/>
                        <a:ext cx="8243455" cy="7504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9967923"/>
              </p:ext>
            </p:extLst>
          </p:nvPr>
        </p:nvGraphicFramePr>
        <p:xfrm>
          <a:off x="3429000" y="2771922"/>
          <a:ext cx="1757795" cy="3133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22280" imgH="3962160" progId="Equation.DSMT4">
                  <p:embed/>
                </p:oleObj>
              </mc:Choice>
              <mc:Fallback>
                <p:oleObj name="Equation" r:id="rId4" imgW="2222280" imgH="3962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771922"/>
                        <a:ext cx="1757795" cy="31331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4: Using the Formula for the General Term of a Geometric Sequence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3631641"/>
              </p:ext>
            </p:extLst>
          </p:nvPr>
        </p:nvGraphicFramePr>
        <p:xfrm>
          <a:off x="6240011" y="1125243"/>
          <a:ext cx="1581727" cy="750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39880" imgH="825480" progId="Equation.DSMT4">
                  <p:embed/>
                </p:oleObj>
              </mc:Choice>
              <mc:Fallback>
                <p:oleObj name="Equation" r:id="rId2" imgW="17398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011" y="1125243"/>
                        <a:ext cx="1581727" cy="7504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7974785"/>
              </p:ext>
            </p:extLst>
          </p:nvPr>
        </p:nvGraphicFramePr>
        <p:xfrm>
          <a:off x="2743200" y="3551734"/>
          <a:ext cx="2933700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33640" imgH="1307880" progId="Equation.DSMT4">
                  <p:embed/>
                </p:oleObj>
              </mc:Choice>
              <mc:Fallback>
                <p:oleObj name="Equation" r:id="rId4" imgW="2933640" imgH="1307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551734"/>
                        <a:ext cx="2933700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0046830-6D8F-46A3-B27A-ADA4BBDD3FAB}"/>
              </a:ext>
            </a:extLst>
          </p:cNvPr>
          <p:cNvSpPr txBox="1"/>
          <p:nvPr/>
        </p:nvSpPr>
        <p:spPr>
          <a:xfrm>
            <a:off x="457200" y="1219200"/>
            <a:ext cx="8229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Find the seventh term of the sequence</a:t>
            </a:r>
          </a:p>
          <a:p>
            <a:endParaRPr lang="en-US" sz="2800" dirty="0"/>
          </a:p>
          <a:p>
            <a:r>
              <a:rPr lang="en-US" sz="2800" b="1" dirty="0"/>
              <a:t>Solution</a:t>
            </a:r>
          </a:p>
          <a:p>
            <a:r>
              <a:rPr lang="en-US" sz="2800" dirty="0"/>
              <a:t>Since we know consecutive terms in the sequence, we can find </a:t>
            </a:r>
            <a:r>
              <a:rPr lang="en-US" sz="2800" i="1" dirty="0"/>
              <a:t>r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4: Using the Formula for the General Term of a Geometric Sequence (cont.)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046830-6D8F-46A3-B27A-ADA4BBDD3FAB}"/>
              </a:ext>
            </a:extLst>
          </p:cNvPr>
          <p:cNvSpPr txBox="1"/>
          <p:nvPr/>
        </p:nvSpPr>
        <p:spPr>
          <a:xfrm>
            <a:off x="457200" y="121920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Now we can substitute the known values into the formula for </a:t>
            </a:r>
            <a:r>
              <a:rPr lang="en-US" sz="2800" i="1" dirty="0"/>
              <a:t>a</a:t>
            </a:r>
            <a:r>
              <a:rPr lang="en-US" sz="2800" i="1" baseline="-25000" dirty="0"/>
              <a:t>n</a:t>
            </a:r>
            <a:r>
              <a:rPr lang="en-US" sz="2800" dirty="0"/>
              <a:t>.</a:t>
            </a:r>
          </a:p>
        </p:txBody>
      </p:sp>
      <p:graphicFrame>
        <p:nvGraphicFramePr>
          <p:cNvPr id="3" name="Object 7">
            <a:extLst>
              <a:ext uri="{FF2B5EF4-FFF2-40B4-BE49-F238E27FC236}">
                <a16:creationId xmlns:a16="http://schemas.microsoft.com/office/drawing/2014/main" id="{466A14B9-F085-A486-1322-E4A6261982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8679637"/>
              </p:ext>
            </p:extLst>
          </p:nvPr>
        </p:nvGraphicFramePr>
        <p:xfrm>
          <a:off x="3429000" y="2362200"/>
          <a:ext cx="1868487" cy="253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61960" imgH="3200400" progId="Equation.DSMT4">
                  <p:embed/>
                </p:oleObj>
              </mc:Choice>
              <mc:Fallback>
                <p:oleObj name="Equation" r:id="rId2" imgW="2361960" imgH="3200400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362200"/>
                        <a:ext cx="1868487" cy="2530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53529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Using the Formula for the General Term of a Geometric Sequence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24673C31-7291-D03C-863A-B9CA4AAF7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942223"/>
            <a:ext cx="8686800" cy="12900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sz="24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sz="2400" dirty="0">
                <a:solidFill>
                  <a:schemeClr val="tx1"/>
                </a:solidFill>
              </a:rPr>
              <a:t>Using the formula                    , we get                and                  Dividing then solving for </a:t>
            </a:r>
            <a:r>
              <a:rPr lang="en-US" sz="2400" i="1" dirty="0">
                <a:solidFill>
                  <a:schemeClr val="tx1"/>
                </a:solidFill>
              </a:rPr>
              <a:t>r</a:t>
            </a:r>
            <a:r>
              <a:rPr lang="en-US" sz="2400" dirty="0">
                <a:solidFill>
                  <a:schemeClr val="tx1"/>
                </a:solidFill>
              </a:rPr>
              <a:t> gives the following.</a:t>
            </a:r>
            <a:endParaRPr lang="en-US" sz="2400" i="0" dirty="0">
              <a:solidFill>
                <a:schemeClr val="tx1"/>
              </a:solidFill>
            </a:endParaRP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424116"/>
              </p:ext>
            </p:extLst>
          </p:nvPr>
        </p:nvGraphicFramePr>
        <p:xfrm>
          <a:off x="463550" y="1062038"/>
          <a:ext cx="7756525" cy="922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34160" imgH="1015920" progId="Equation.DSMT4">
                  <p:embed/>
                </p:oleObj>
              </mc:Choice>
              <mc:Fallback>
                <p:oleObj name="Equation" r:id="rId2" imgW="8534160" imgH="1015920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1062038"/>
                        <a:ext cx="7756525" cy="922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6D74B24B-9D57-F1FE-880D-B03AF9477E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9512762"/>
              </p:ext>
            </p:extLst>
          </p:nvPr>
        </p:nvGraphicFramePr>
        <p:xfrm>
          <a:off x="2743200" y="2421622"/>
          <a:ext cx="1293812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22360" imgH="469800" progId="Equation.DSMT4">
                  <p:embed/>
                </p:oleObj>
              </mc:Choice>
              <mc:Fallback>
                <p:oleObj name="Equation" r:id="rId4" imgW="1422360" imgH="469800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421622"/>
                        <a:ext cx="1293812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E6343D0-A3A3-4BE8-ECF9-843B3378AF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660815"/>
              </p:ext>
            </p:extLst>
          </p:nvPr>
        </p:nvGraphicFramePr>
        <p:xfrm>
          <a:off x="5089513" y="2418613"/>
          <a:ext cx="95885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54080" imgH="469800" progId="Equation.DSMT4">
                  <p:embed/>
                </p:oleObj>
              </mc:Choice>
              <mc:Fallback>
                <p:oleObj name="Equation" r:id="rId6" imgW="1054080" imgH="469800" progId="Equation.DSMT4">
                  <p:embed/>
                  <p:pic>
                    <p:nvPicPr>
                      <p:cNvPr id="3" name="Object 3">
                        <a:extLst>
                          <a:ext uri="{FF2B5EF4-FFF2-40B4-BE49-F238E27FC236}">
                            <a16:creationId xmlns:a16="http://schemas.microsoft.com/office/drawing/2014/main" id="{6D74B24B-9D57-F1FE-880D-B03AF9477E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9513" y="2418613"/>
                        <a:ext cx="958850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EAC95C9-5C96-CC06-BF90-EB7BFD6646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5730042"/>
              </p:ext>
            </p:extLst>
          </p:nvPr>
        </p:nvGraphicFramePr>
        <p:xfrm>
          <a:off x="6665913" y="2419350"/>
          <a:ext cx="1062037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68200" imgH="469800" progId="Equation.DSMT4">
                  <p:embed/>
                </p:oleObj>
              </mc:Choice>
              <mc:Fallback>
                <p:oleObj name="Equation" r:id="rId8" imgW="1168200" imgH="469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E6343D0-A3A3-4BE8-ECF9-843B3378AF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5913" y="2419350"/>
                        <a:ext cx="1062037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>
            <a:extLst>
              <a:ext uri="{FF2B5EF4-FFF2-40B4-BE49-F238E27FC236}">
                <a16:creationId xmlns:a16="http://schemas.microsoft.com/office/drawing/2014/main" id="{77272E41-8AEB-AF40-B298-9246DD2708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068222"/>
              </p:ext>
            </p:extLst>
          </p:nvPr>
        </p:nvGraphicFramePr>
        <p:xfrm>
          <a:off x="3581400" y="3209302"/>
          <a:ext cx="1739900" cy="260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39880" imgH="2603160" progId="Equation.DSMT4">
                  <p:embed/>
                </p:oleObj>
              </mc:Choice>
              <mc:Fallback>
                <p:oleObj name="Equation" r:id="rId10" imgW="1739880" imgH="2603160" progId="Equation.DSMT4">
                  <p:embed/>
                  <p:pic>
                    <p:nvPicPr>
                      <p:cNvPr id="717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209302"/>
                        <a:ext cx="1739900" cy="260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1183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</TotalTime>
  <Words>877</Words>
  <Application>Microsoft Office PowerPoint</Application>
  <PresentationFormat>On-screen Show (4:3)</PresentationFormat>
  <Paragraphs>85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Courier New</vt:lpstr>
      <vt:lpstr>Arial</vt:lpstr>
      <vt:lpstr>Calibri</vt:lpstr>
      <vt:lpstr>Office Theme</vt:lpstr>
      <vt:lpstr>1_Office Theme</vt:lpstr>
      <vt:lpstr>Equation</vt:lpstr>
      <vt:lpstr>Section 13.4</vt:lpstr>
      <vt:lpstr>Definition: Geometric Sequences</vt:lpstr>
      <vt:lpstr>Example 1: Verifying a Geometric Sequence</vt:lpstr>
      <vt:lpstr>Example 2: Verifying a Geometric Sequence</vt:lpstr>
      <vt:lpstr>Formula: The General Term of a Geometric Sequence</vt:lpstr>
      <vt:lpstr>Example 3: Using the Formula for the General Term of a Geometric Sequence</vt:lpstr>
      <vt:lpstr>Example 4: Using the Formula for the General Term of a Geometric Sequence</vt:lpstr>
      <vt:lpstr>Example 4: Using the Formula for the General Term of a Geometric Sequence (cont.)</vt:lpstr>
      <vt:lpstr>Example 5: Using the Formula for the General Term of a Geometric Sequence</vt:lpstr>
      <vt:lpstr>Example 5: Using the Formula for the General Term of a Geometric Sequence (cont.)</vt:lpstr>
      <vt:lpstr>Formula: Partial Sums of Geometric Sequences</vt:lpstr>
      <vt:lpstr>Example 6: Finding Partial Sums of Geometric Sequences</vt:lpstr>
      <vt:lpstr>Example 6: Finding Partial Sums of Geometric Sequences (cont.)</vt:lpstr>
      <vt:lpstr>Example 6: Finding Partial Sums of Geometric Sequences (cont.)</vt:lpstr>
      <vt:lpstr>Example 7: Finding Partial Sums of Geometric Sequences</vt:lpstr>
      <vt:lpstr>Example 7: Finding Partial Sums of Geometric Sequences (cont.)</vt:lpstr>
      <vt:lpstr>Example 7: Finding Partial Sums of Geometric Sequences (cont.)</vt:lpstr>
      <vt:lpstr>Example 8: Application: Finding Partial Sums of Geometric Sequences</vt:lpstr>
      <vt:lpstr>Example 8: Application: Finding Partial Sums of Geometric Sequences (cont.)</vt:lpstr>
      <vt:lpstr>Example 8: Application: Finding Partial Sums of Geometric Sequences (cont.)</vt:lpstr>
      <vt:lpstr>Example 8: Application: Finding Partial Sums of Geometric Sequences (cont.)</vt:lpstr>
      <vt:lpstr>Definition: Infinite Series</vt:lpstr>
      <vt:lpstr>Formula: Sum of an Infinite Geometric Series</vt:lpstr>
      <vt:lpstr>Example 9: Finding the Sum of an Infinite Geometric Series</vt:lpstr>
      <vt:lpstr>Example 9: Finding the Sum of an Infinite Geometric Series (cont.)</vt:lpstr>
      <vt:lpstr>Example 9: Finding the Sum of an Infinite Geometric Series (cont.)</vt:lpstr>
      <vt:lpstr>Example 10: Finding the Sum of an Infinite Geometric Series</vt:lpstr>
      <vt:lpstr>Example 10: Finding the Sum of an Infinite Geometric Series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20</cp:revision>
  <dcterms:created xsi:type="dcterms:W3CDTF">2013-04-26T14:43:13Z</dcterms:created>
  <dcterms:modified xsi:type="dcterms:W3CDTF">2024-09-12T15:14:47Z</dcterms:modified>
</cp:coreProperties>
</file>