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1" r:id="rId2"/>
  </p:sldMasterIdLst>
  <p:notesMasterIdLst>
    <p:notesMasterId r:id="rId27"/>
  </p:notesMasterIdLst>
  <p:handoutMasterIdLst>
    <p:handoutMasterId r:id="rId28"/>
  </p:handoutMasterIdLst>
  <p:sldIdLst>
    <p:sldId id="256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82" r:id="rId11"/>
    <p:sldId id="267" r:id="rId12"/>
    <p:sldId id="268" r:id="rId13"/>
    <p:sldId id="269" r:id="rId14"/>
    <p:sldId id="270" r:id="rId15"/>
    <p:sldId id="283" r:id="rId16"/>
    <p:sldId id="271" r:id="rId17"/>
    <p:sldId id="272" r:id="rId18"/>
    <p:sldId id="285" r:id="rId19"/>
    <p:sldId id="273" r:id="rId20"/>
    <p:sldId id="286" r:id="rId21"/>
    <p:sldId id="288" r:id="rId22"/>
    <p:sldId id="289" r:id="rId23"/>
    <p:sldId id="277" r:id="rId24"/>
    <p:sldId id="278" r:id="rId25"/>
    <p:sldId id="29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5" autoAdjust="0"/>
    <p:restoredTop sz="94660"/>
  </p:normalViewPr>
  <p:slideViewPr>
    <p:cSldViewPr>
      <p:cViewPr varScale="1">
        <p:scale>
          <a:sx n="111" d="100"/>
          <a:sy n="111" d="100"/>
        </p:scale>
        <p:origin x="162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014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8012F-D9B4-41E0-8CB2-1D4BC90DD43A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C06E5-ECDA-4134-9733-1F14BF2DC1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83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17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770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998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oleObject" Target="../embeddings/oleObject47.bin"/><Relationship Id="rId3" Type="http://schemas.openxmlformats.org/officeDocument/2006/relationships/image" Target="../media/image42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6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5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4.wmf"/><Relationship Id="rId1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5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5.wmf"/><Relationship Id="rId3" Type="http://schemas.openxmlformats.org/officeDocument/2006/relationships/image" Target="../media/image51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7.bin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4.wmf"/><Relationship Id="rId5" Type="http://schemas.openxmlformats.org/officeDocument/2006/relationships/image" Target="../media/image37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8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8.wmf"/><Relationship Id="rId4" Type="http://schemas.openxmlformats.org/officeDocument/2006/relationships/oleObject" Target="../embeddings/oleObject7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Arithmetic Sequences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an Arithmetic Sequence (cont.)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979308-1066-4E51-04CF-0E34391EA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12" y="1308402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Now, use back substitution to find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144232"/>
              </p:ext>
            </p:extLst>
          </p:nvPr>
        </p:nvGraphicFramePr>
        <p:xfrm>
          <a:off x="3505200" y="1879600"/>
          <a:ext cx="21336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1549080" progId="Equation.DSMT4">
                  <p:embed/>
                </p:oleObj>
              </mc:Choice>
              <mc:Fallback>
                <p:oleObj name="Equation" r:id="rId2" imgW="2133360" imgH="1549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879600"/>
                        <a:ext cx="21336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143648"/>
              </p:ext>
            </p:extLst>
          </p:nvPr>
        </p:nvGraphicFramePr>
        <p:xfrm>
          <a:off x="609600" y="3733800"/>
          <a:ext cx="4305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05240" imgH="431640" progId="Equation.DSMT4">
                  <p:embed/>
                </p:oleObj>
              </mc:Choice>
              <mc:Fallback>
                <p:oleObj name="Equation" r:id="rId4" imgW="430524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733800"/>
                        <a:ext cx="4305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Using the Formula for the General Term of an Arithmetic Sequence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25391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-3175">
              <a:spcBef>
                <a:spcPts val="60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If          is an arithmetic sequence with                                    and</a:t>
            </a:r>
          </a:p>
          <a:p>
            <a:pPr indent="-3175">
              <a:spcBef>
                <a:spcPts val="600"/>
              </a:spcBef>
              <a:buFont typeface="Courier New" pitchFamily="49" charset="0"/>
              <a:buNone/>
            </a:pPr>
            <a:endParaRPr lang="en-US" sz="2400" b="1" i="0" dirty="0">
              <a:solidFill>
                <a:schemeClr val="tx1"/>
              </a:solidFill>
            </a:endParaRPr>
          </a:p>
          <a:p>
            <a:pPr indent="-3175">
              <a:spcBef>
                <a:spcPts val="600"/>
              </a:spcBef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indent="-3175">
              <a:spcBef>
                <a:spcPts val="60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Because the sequence is arithmetic, we can substitute the values </a:t>
            </a:r>
            <a:r>
              <a:rPr lang="en-US" sz="2400" i="1" dirty="0">
                <a:solidFill>
                  <a:srgbClr val="00007D"/>
                </a:solidFill>
              </a:rPr>
              <a:t>a</a:t>
            </a:r>
            <a:r>
              <a:rPr lang="en-US" sz="2400" baseline="-25000" dirty="0">
                <a:solidFill>
                  <a:srgbClr val="00007D"/>
                </a:solidFill>
              </a:rPr>
              <a:t>10</a:t>
            </a:r>
            <a:r>
              <a:rPr lang="en-US" sz="2400" i="0" dirty="0">
                <a:solidFill>
                  <a:srgbClr val="00007D"/>
                </a:solidFill>
              </a:rPr>
              <a:t> = </a:t>
            </a:r>
            <a:r>
              <a:rPr lang="en-US" sz="2400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sz="2400" i="0" dirty="0">
                <a:solidFill>
                  <a:srgbClr val="00007D"/>
                </a:solidFill>
              </a:rPr>
              <a:t>12</a:t>
            </a:r>
            <a:r>
              <a:rPr lang="en-US" sz="2400" i="0" dirty="0">
                <a:solidFill>
                  <a:schemeClr val="tx1"/>
                </a:solidFill>
              </a:rPr>
              <a:t> and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rgbClr val="00007D"/>
                </a:solidFill>
              </a:rPr>
              <a:t>d</a:t>
            </a:r>
            <a:r>
              <a:rPr lang="en-US" sz="2400" i="0" dirty="0">
                <a:solidFill>
                  <a:srgbClr val="00007D"/>
                </a:solidFill>
              </a:rPr>
              <a:t> = </a:t>
            </a:r>
            <a:r>
              <a:rPr lang="en-US" sz="2400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sz="2400" i="0" dirty="0">
                <a:solidFill>
                  <a:srgbClr val="00007D"/>
                </a:solidFill>
              </a:rPr>
              <a:t>3</a:t>
            </a:r>
            <a:r>
              <a:rPr lang="en-US" sz="2400" i="0" dirty="0">
                <a:solidFill>
                  <a:schemeClr val="tx1"/>
                </a:solidFill>
              </a:rPr>
              <a:t> into the formula for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i="1" baseline="-25000" dirty="0">
                <a:solidFill>
                  <a:schemeClr val="tx1"/>
                </a:solidFill>
              </a:rPr>
              <a:t>n</a:t>
            </a:r>
            <a:r>
              <a:rPr lang="en-US" sz="2400" i="0" dirty="0">
                <a:solidFill>
                  <a:schemeClr val="tx1"/>
                </a:solidFill>
              </a:rPr>
              <a:t> to find the value of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i="0" baseline="-25000" dirty="0">
                <a:solidFill>
                  <a:schemeClr val="tx1"/>
                </a:solidFill>
              </a:rPr>
              <a:t>1</a:t>
            </a:r>
            <a:r>
              <a:rPr lang="en-US" sz="24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536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463076"/>
              </p:ext>
            </p:extLst>
          </p:nvPr>
        </p:nvGraphicFramePr>
        <p:xfrm>
          <a:off x="838200" y="1151167"/>
          <a:ext cx="5334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151167"/>
                        <a:ext cx="533400" cy="400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826493"/>
              </p:ext>
            </p:extLst>
          </p:nvPr>
        </p:nvGraphicFramePr>
        <p:xfrm>
          <a:off x="553266" y="1529381"/>
          <a:ext cx="2020756" cy="375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431640" progId="Equation.DSMT4">
                  <p:embed/>
                </p:oleObj>
              </mc:Choice>
              <mc:Fallback>
                <p:oleObj name="Equation" r:id="rId4" imgW="232380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66" y="1529381"/>
                        <a:ext cx="2020756" cy="3754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07D387FA-B4AD-41E5-BC15-9A6FC32E32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055010"/>
              </p:ext>
            </p:extLst>
          </p:nvPr>
        </p:nvGraphicFramePr>
        <p:xfrm>
          <a:off x="5257800" y="1141182"/>
          <a:ext cx="2362200" cy="405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14600" imgH="431640" progId="Equation.DSMT4">
                  <p:embed/>
                </p:oleObj>
              </mc:Choice>
              <mc:Fallback>
                <p:oleObj name="Equation" r:id="rId6" imgW="2514600" imgH="431640" progId="Equation.DSMT4">
                  <p:embed/>
                  <p:pic>
                    <p:nvPicPr>
                      <p:cNvPr id="1536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141182"/>
                        <a:ext cx="2362200" cy="4056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6EA06C8E-56FD-587C-EC42-33B595F611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100053"/>
              </p:ext>
            </p:extLst>
          </p:nvPr>
        </p:nvGraphicFramePr>
        <p:xfrm>
          <a:off x="2819400" y="3483503"/>
          <a:ext cx="3103694" cy="2352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160" imgH="2463480" progId="Equation.DSMT4">
                  <p:embed/>
                </p:oleObj>
              </mc:Choice>
              <mc:Fallback>
                <p:oleObj name="Equation" r:id="rId8" imgW="3251160" imgH="2463480" progId="Equation.DSMT4">
                  <p:embed/>
                  <p:pic>
                    <p:nvPicPr>
                      <p:cNvPr id="92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483503"/>
                        <a:ext cx="3103694" cy="23520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Using the Formula for the General Term of an Arithmetic Sequence (cont</a:t>
            </a:r>
            <a:r>
              <a:rPr lang="en-US" dirty="0">
                <a:solidFill>
                  <a:schemeClr val="accent1"/>
                </a:solidFill>
              </a:rPr>
              <a:t>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the formula again, we can substitute the known values and solve for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72 </a:t>
            </a:r>
            <a:r>
              <a:rPr lang="en-US" i="0" dirty="0">
                <a:solidFill>
                  <a:schemeClr val="tx1"/>
                </a:solidFill>
              </a:rPr>
              <a:t>is the </a:t>
            </a:r>
            <a:r>
              <a:rPr lang="en-US" i="0" dirty="0">
                <a:solidFill>
                  <a:srgbClr val="FF0000"/>
                </a:solidFill>
              </a:rPr>
              <a:t>30</a:t>
            </a:r>
            <a:r>
              <a:rPr lang="en-US" i="0" baseline="30000" dirty="0">
                <a:solidFill>
                  <a:srgbClr val="FF0000"/>
                </a:solidFill>
              </a:rPr>
              <a:t>th</a:t>
            </a:r>
            <a:r>
              <a:rPr lang="en-US" i="0" dirty="0">
                <a:solidFill>
                  <a:schemeClr val="tx1"/>
                </a:solidFill>
              </a:rPr>
              <a:t> term in the sequence.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84791"/>
              </p:ext>
            </p:extLst>
          </p:nvPr>
        </p:nvGraphicFramePr>
        <p:xfrm>
          <a:off x="3124200" y="1905000"/>
          <a:ext cx="3136900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36680" imgH="3124080" progId="Equation.DSMT4">
                  <p:embed/>
                </p:oleObj>
              </mc:Choice>
              <mc:Fallback>
                <p:oleObj name="Equation" r:id="rId2" imgW="3136680" imgH="3124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05000"/>
                        <a:ext cx="3136900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Partial Sums of Arithmetic Sequences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 eaLnBrk="0" hangingPunct="0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baseline="30000" dirty="0">
                <a:solidFill>
                  <a:srgbClr val="C00000"/>
                </a:solidFill>
              </a:rPr>
              <a:t>th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partial sum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first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terms of an arithmetic sequence          is</a:t>
            </a: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74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306821"/>
              </p:ext>
            </p:extLst>
          </p:nvPr>
        </p:nvGraphicFramePr>
        <p:xfrm>
          <a:off x="3606800" y="1752600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1752600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733139"/>
              </p:ext>
            </p:extLst>
          </p:nvPr>
        </p:nvGraphicFramePr>
        <p:xfrm>
          <a:off x="2889250" y="2362200"/>
          <a:ext cx="3365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500" imgH="952500" progId="Equation.DSMT4">
                  <p:embed/>
                </p:oleObj>
              </mc:Choice>
              <mc:Fallback>
                <p:oleObj name="Equation" r:id="rId4" imgW="3365500" imgH="952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2362200"/>
                        <a:ext cx="33655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7: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First, show that the sequence       is an arithmetic sequence by showing                        Then, find the indicated sum using the formula.</a:t>
            </a:r>
          </a:p>
          <a:p>
            <a:pPr marL="0" indent="0">
              <a:buFont typeface="Courier New" pitchFamily="49" charset="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For this sequence,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i="1" baseline="-25000" dirty="0">
                <a:solidFill>
                  <a:srgbClr val="0000FF"/>
                </a:solidFill>
              </a:rPr>
              <a:t>k </a:t>
            </a:r>
            <a:r>
              <a:rPr lang="en-US" sz="2400" dirty="0">
                <a:solidFill>
                  <a:srgbClr val="0000FF"/>
                </a:solidFill>
              </a:rPr>
              <a:t>= </a:t>
            </a:r>
            <a:r>
              <a:rPr lang="en-US" sz="2400" i="1" dirty="0">
                <a:solidFill>
                  <a:srgbClr val="0000FF"/>
                </a:solidFill>
              </a:rPr>
              <a:t>k </a:t>
            </a:r>
            <a:r>
              <a:rPr lang="en-US" sz="2400" dirty="0">
                <a:solidFill>
                  <a:schemeClr val="tx1"/>
                </a:solidFill>
              </a:rPr>
              <a:t>and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i="1" baseline="-25000" dirty="0">
                <a:solidFill>
                  <a:srgbClr val="0000FF"/>
                </a:solidFill>
              </a:rPr>
              <a:t>k</a:t>
            </a:r>
            <a:r>
              <a:rPr lang="en-US" sz="2400" baseline="-25000" dirty="0">
                <a:solidFill>
                  <a:srgbClr val="0000FF"/>
                </a:solidFill>
              </a:rPr>
              <a:t>+1</a:t>
            </a:r>
            <a:r>
              <a:rPr lang="en-US" sz="2400" dirty="0">
                <a:solidFill>
                  <a:srgbClr val="0000FF"/>
                </a:solidFill>
              </a:rPr>
              <a:t> = </a:t>
            </a:r>
            <a:r>
              <a:rPr lang="en-US" sz="2400" i="1" dirty="0">
                <a:solidFill>
                  <a:srgbClr val="0000FF"/>
                </a:solidFill>
              </a:rPr>
              <a:t>k</a:t>
            </a:r>
            <a:r>
              <a:rPr lang="en-US" sz="2400" dirty="0">
                <a:solidFill>
                  <a:srgbClr val="0000FF"/>
                </a:solidFill>
              </a:rPr>
              <a:t> +1.</a:t>
            </a: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Thus,       is an arithmetic sequence.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606872"/>
              </p:ext>
            </p:extLst>
          </p:nvPr>
        </p:nvGraphicFramePr>
        <p:xfrm>
          <a:off x="1676400" y="1437790"/>
          <a:ext cx="1524000" cy="370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229" imgH="431613" progId="Equation.DSMT4">
                  <p:embed/>
                </p:oleObj>
              </mc:Choice>
              <mc:Fallback>
                <p:oleObj name="Equation" r:id="rId2" imgW="1777229" imgH="431613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7790"/>
                        <a:ext cx="1524000" cy="3701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777686"/>
              </p:ext>
            </p:extLst>
          </p:nvPr>
        </p:nvGraphicFramePr>
        <p:xfrm>
          <a:off x="522288" y="2130425"/>
          <a:ext cx="3148012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76360" imgH="914400" progId="Equation.DSMT4">
                  <p:embed/>
                </p:oleObj>
              </mc:Choice>
              <mc:Fallback>
                <p:oleObj name="Equation" r:id="rId4" imgW="3276360" imgH="914400" progId="Equation.DSMT4">
                  <p:embed/>
                  <p:pic>
                    <p:nvPicPr>
                      <p:cNvPr id="184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2130425"/>
                        <a:ext cx="3148012" cy="877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D5F7E467-F6E2-029C-0212-085A1F4304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346098"/>
              </p:ext>
            </p:extLst>
          </p:nvPr>
        </p:nvGraphicFramePr>
        <p:xfrm>
          <a:off x="4238752" y="1055094"/>
          <a:ext cx="393630" cy="38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00" imgH="482400" progId="Equation.DSMT4">
                  <p:embed/>
                </p:oleObj>
              </mc:Choice>
              <mc:Fallback>
                <p:oleObj name="Equation" r:id="rId6" imgW="495000" imgH="48240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D5F7E467-F6E2-029C-0212-085A1F4304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752" y="1055094"/>
                        <a:ext cx="393630" cy="38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3C00440-4612-09C8-1466-861D6BE28D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156341"/>
              </p:ext>
            </p:extLst>
          </p:nvPr>
        </p:nvGraphicFramePr>
        <p:xfrm>
          <a:off x="2935061" y="3962400"/>
          <a:ext cx="2398939" cy="1292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16120" imgH="1409400" progId="Equation.DSMT4">
                  <p:embed/>
                </p:oleObj>
              </mc:Choice>
              <mc:Fallback>
                <p:oleObj name="Equation" r:id="rId8" imgW="2616120" imgH="1409400" progId="Equation.DSMT4">
                  <p:embed/>
                  <p:pic>
                    <p:nvPicPr>
                      <p:cNvPr id="10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061" y="3962400"/>
                        <a:ext cx="2398939" cy="1292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9EA9BE90-7796-3802-F66B-4D53B0E1F4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486649"/>
              </p:ext>
            </p:extLst>
          </p:nvPr>
        </p:nvGraphicFramePr>
        <p:xfrm>
          <a:off x="1265518" y="5299309"/>
          <a:ext cx="393630" cy="38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00" imgH="482400" progId="Equation.DSMT4">
                  <p:embed/>
                </p:oleObj>
              </mc:Choice>
              <mc:Fallback>
                <p:oleObj name="Equation" r:id="rId6" imgW="495000" imgH="48240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D5F7E467-F6E2-029C-0212-085A1F4304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518" y="5299309"/>
                        <a:ext cx="393630" cy="38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285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7: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Now, substitute 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1</a:t>
            </a:r>
            <a:r>
              <a:rPr lang="en-US" i="0" dirty="0">
                <a:solidFill>
                  <a:srgbClr val="0000FF"/>
                </a:solidFill>
              </a:rPr>
              <a:t> = 1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rgbClr val="0000FF"/>
                </a:solidFill>
              </a:rPr>
              <a:t> = 75 </a:t>
            </a:r>
            <a:r>
              <a:rPr lang="en-US" i="0" dirty="0">
                <a:solidFill>
                  <a:schemeClr val="tx1"/>
                </a:solidFill>
              </a:rPr>
              <a:t>into the formula to find the partial sum.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814282"/>
              </p:ext>
            </p:extLst>
          </p:nvPr>
        </p:nvGraphicFramePr>
        <p:xfrm>
          <a:off x="3435350" y="2327275"/>
          <a:ext cx="2438400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251160" progId="Equation.DSMT4">
                  <p:embed/>
                </p:oleObj>
              </mc:Choice>
              <mc:Fallback>
                <p:oleObj name="Equation" r:id="rId2" imgW="2438280" imgH="3251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327275"/>
                        <a:ext cx="2438400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642CB1-4525-D680-D17D-C0BEFFA7E285}"/>
              </a:ext>
            </a:extLst>
          </p:cNvPr>
          <p:cNvSpPr txBox="1"/>
          <p:nvPr/>
        </p:nvSpPr>
        <p:spPr>
          <a:xfrm>
            <a:off x="390088" y="982176"/>
            <a:ext cx="82296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First, show that the sequence         is an arithmetic sequence by showing                        Then, find the indicated sum using the formula.</a:t>
            </a:r>
          </a:p>
          <a:p>
            <a:pPr marL="0" indent="0">
              <a:buFont typeface="Courier New" pitchFamily="49" charset="0"/>
              <a:buNone/>
            </a:pPr>
            <a:endParaRPr lang="en-US" sz="2400" dirty="0"/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dirty="0"/>
          </a:p>
          <a:p>
            <a:pPr marL="0" indent="0"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For this sequence, </a:t>
            </a:r>
            <a:r>
              <a:rPr lang="en-US" sz="2400" i="1" dirty="0">
                <a:solidFill>
                  <a:srgbClr val="0000FF"/>
                </a:solidFill>
              </a:rPr>
              <a:t>             </a:t>
            </a:r>
            <a:r>
              <a:rPr lang="en-US" sz="2400" dirty="0">
                <a:solidFill>
                  <a:schemeClr val="tx1"/>
                </a:solidFill>
              </a:rPr>
              <a:t>and </a:t>
            </a: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Thus,         is an arithmetic sequence.</a:t>
            </a:r>
          </a:p>
          <a:p>
            <a:pPr marL="0" indent="0">
              <a:buFont typeface="Courier New" pitchFamily="49" charset="0"/>
              <a:buNone/>
            </a:pPr>
            <a:endParaRPr lang="en-US" sz="2400" b="1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82A53686-4683-4E30-D0C3-9BB46CFC29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29968"/>
              </p:ext>
            </p:extLst>
          </p:nvPr>
        </p:nvGraphicFramePr>
        <p:xfrm>
          <a:off x="4157456" y="1049859"/>
          <a:ext cx="5254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482400" progId="Equation.DSMT4">
                  <p:embed/>
                </p:oleObj>
              </mc:Choice>
              <mc:Fallback>
                <p:oleObj name="Equation" r:id="rId2" imgW="660240" imgH="48240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D5F7E467-F6E2-029C-0212-085A1F4304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456" y="1049859"/>
                        <a:ext cx="525463" cy="382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7C3ECC5-E0D1-F57C-15A9-973D8D8DAA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727499"/>
              </p:ext>
            </p:extLst>
          </p:nvPr>
        </p:nvGraphicFramePr>
        <p:xfrm>
          <a:off x="1583422" y="1431022"/>
          <a:ext cx="1524000" cy="370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7229" imgH="431613" progId="Equation.DSMT4">
                  <p:embed/>
                </p:oleObj>
              </mc:Choice>
              <mc:Fallback>
                <p:oleObj name="Equation" r:id="rId4" imgW="1777229" imgH="431613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431022"/>
                        <a:ext cx="1524000" cy="3701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82C6E9D-280D-2981-4D4C-B031EB72F7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93484"/>
              </p:ext>
            </p:extLst>
          </p:nvPr>
        </p:nvGraphicFramePr>
        <p:xfrm>
          <a:off x="517525" y="2208213"/>
          <a:ext cx="3386138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44640" imgH="914400" progId="Equation.DSMT4">
                  <p:embed/>
                </p:oleObj>
              </mc:Choice>
              <mc:Fallback>
                <p:oleObj name="Equation" r:id="rId6" imgW="3644640" imgH="914400" progId="Equation.DSMT4">
                  <p:embed/>
                  <p:pic>
                    <p:nvPicPr>
                      <p:cNvPr id="184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208213"/>
                        <a:ext cx="3386138" cy="849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B8B0EBD7-CBAB-2C04-1B37-50743CF753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816272"/>
              </p:ext>
            </p:extLst>
          </p:nvPr>
        </p:nvGraphicFramePr>
        <p:xfrm>
          <a:off x="2819400" y="3647733"/>
          <a:ext cx="79851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431640" progId="Equation.DSMT4">
                  <p:embed/>
                </p:oleObj>
              </mc:Choice>
              <mc:Fallback>
                <p:oleObj name="Equation" r:id="rId8" imgW="1002960" imgH="43164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82A53686-4683-4E30-D0C3-9BB46CFC2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647733"/>
                        <a:ext cx="798513" cy="341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2C96EEF7-AA95-8B59-3310-B70EBF62E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131549"/>
              </p:ext>
            </p:extLst>
          </p:nvPr>
        </p:nvGraphicFramePr>
        <p:xfrm>
          <a:off x="4231373" y="3630845"/>
          <a:ext cx="25558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213000" imgH="482400" progId="Equation.DSMT4">
                  <p:embed/>
                </p:oleObj>
              </mc:Choice>
              <mc:Fallback>
                <p:oleObj name="Equation" r:id="rId10" imgW="3213000" imgH="4824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B8B0EBD7-CBAB-2C04-1B37-50743CF753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1373" y="3630845"/>
                        <a:ext cx="2555875" cy="382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14D7910E-45AA-6688-32EB-D46DC1B717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11505"/>
              </p:ext>
            </p:extLst>
          </p:nvPr>
        </p:nvGraphicFramePr>
        <p:xfrm>
          <a:off x="1186367" y="5443756"/>
          <a:ext cx="5254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482400" progId="Equation.DSMT4">
                  <p:embed/>
                </p:oleObj>
              </mc:Choice>
              <mc:Fallback>
                <p:oleObj name="Equation" r:id="rId12" imgW="660240" imgH="48240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82A53686-4683-4E30-D0C3-9BB46CFC2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6367" y="5443756"/>
                        <a:ext cx="525463" cy="382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E3DF306-697D-109F-74A9-80E214C44D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019841"/>
              </p:ext>
            </p:extLst>
          </p:nvPr>
        </p:nvGraphicFramePr>
        <p:xfrm>
          <a:off x="2752725" y="4003675"/>
          <a:ext cx="2957513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225600" imgH="1473120" progId="Equation.DSMT4">
                  <p:embed/>
                </p:oleObj>
              </mc:Choice>
              <mc:Fallback>
                <p:oleObj name="Equation" r:id="rId13" imgW="3225600" imgH="14731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3C00440-4612-09C8-1466-861D6BE28D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4003675"/>
                        <a:ext cx="2957513" cy="1350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Now, substitute 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50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1</a:t>
            </a:r>
            <a:r>
              <a:rPr lang="en-US" i="0" dirty="0">
                <a:solidFill>
                  <a:srgbClr val="0000FF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50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</a:rPr>
              <a:t>150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into the formula to find the partial sum.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329206"/>
              </p:ext>
            </p:extLst>
          </p:nvPr>
        </p:nvGraphicFramePr>
        <p:xfrm>
          <a:off x="3251200" y="2327275"/>
          <a:ext cx="2806700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3251160" progId="Equation.DSMT4">
                  <p:embed/>
                </p:oleObj>
              </mc:Choice>
              <mc:Fallback>
                <p:oleObj name="Equation" r:id="rId2" imgW="2806560" imgH="3251160" progId="Equation.DSMT4">
                  <p:embed/>
                  <p:pic>
                    <p:nvPicPr>
                      <p:cNvPr id="1230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2327275"/>
                        <a:ext cx="2806700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84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Alternatively, Property III from Section 13.2 along with the formula for the sum of a finite arithmetic sequence can be used to find the sum.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753109"/>
              </p:ext>
            </p:extLst>
          </p:nvPr>
        </p:nvGraphicFramePr>
        <p:xfrm>
          <a:off x="4953000" y="3937369"/>
          <a:ext cx="3327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27120" imgH="431640" progId="Equation.DSMT4">
                  <p:embed/>
                </p:oleObj>
              </mc:Choice>
              <mc:Fallback>
                <p:oleObj name="Equation" r:id="rId2" imgW="332712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937369"/>
                        <a:ext cx="3327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53086"/>
              </p:ext>
            </p:extLst>
          </p:nvPr>
        </p:nvGraphicFramePr>
        <p:xfrm>
          <a:off x="4934125" y="3034562"/>
          <a:ext cx="1155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266400" progId="Equation.DSMT4">
                  <p:embed/>
                </p:oleObj>
              </mc:Choice>
              <mc:Fallback>
                <p:oleObj name="Equation" r:id="rId4" imgW="115560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4125" y="3034562"/>
                        <a:ext cx="1155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6">
            <a:extLst>
              <a:ext uri="{FF2B5EF4-FFF2-40B4-BE49-F238E27FC236}">
                <a16:creationId xmlns:a16="http://schemas.microsoft.com/office/drawing/2014/main" id="{C525AFCE-D209-A59D-1015-F9D618525B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686751"/>
              </p:ext>
            </p:extLst>
          </p:nvPr>
        </p:nvGraphicFramePr>
        <p:xfrm>
          <a:off x="1752600" y="2672146"/>
          <a:ext cx="2984500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84400" imgH="2844720" progId="Equation.DSMT4">
                  <p:embed/>
                </p:oleObj>
              </mc:Choice>
              <mc:Fallback>
                <p:oleObj name="Equation" r:id="rId6" imgW="2984400" imgH="2844720" progId="Equation.DSMT4">
                  <p:embed/>
                  <p:pic>
                    <p:nvPicPr>
                      <p:cNvPr id="1230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72146"/>
                        <a:ext cx="2984500" cy="284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9: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642CB1-4525-D680-D17D-C0BEFFA7E285}"/>
              </a:ext>
            </a:extLst>
          </p:cNvPr>
          <p:cNvSpPr txBox="1"/>
          <p:nvPr/>
        </p:nvSpPr>
        <p:spPr>
          <a:xfrm>
            <a:off x="390088" y="982176"/>
            <a:ext cx="82296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First, show that the sequence                 is an arithmetic sequence by showing                        Then, find the indicated sum using the formula.</a:t>
            </a:r>
          </a:p>
          <a:p>
            <a:pPr marL="0" indent="0">
              <a:buFont typeface="Courier New" pitchFamily="49" charset="0"/>
              <a:buNone/>
            </a:pPr>
            <a:endParaRPr lang="en-US" sz="2400" dirty="0"/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For this sequence,    </a:t>
            </a:r>
            <a:r>
              <a:rPr lang="en-US" sz="2400" i="1" dirty="0">
                <a:solidFill>
                  <a:srgbClr val="0000FF"/>
                </a:solidFill>
              </a:rPr>
              <a:t>                  </a:t>
            </a:r>
            <a:r>
              <a:rPr lang="en-US" sz="2400" dirty="0">
                <a:solidFill>
                  <a:schemeClr val="tx1"/>
                </a:solidFill>
              </a:rPr>
              <a:t>and </a:t>
            </a: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Thus,                 is an arithmetic sequence.</a:t>
            </a:r>
          </a:p>
          <a:p>
            <a:pPr marL="0" indent="0">
              <a:buFont typeface="Courier New" pitchFamily="49" charset="0"/>
              <a:buNone/>
            </a:pPr>
            <a:endParaRPr lang="en-US" sz="2400" b="1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82A53686-4683-4E30-D0C3-9BB46CFC29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72711"/>
              </p:ext>
            </p:extLst>
          </p:nvPr>
        </p:nvGraphicFramePr>
        <p:xfrm>
          <a:off x="4157693" y="1053587"/>
          <a:ext cx="10810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482400" progId="Equation.DSMT4">
                  <p:embed/>
                </p:oleObj>
              </mc:Choice>
              <mc:Fallback>
                <p:oleObj name="Equation" r:id="rId2" imgW="1358640" imgH="48240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82A53686-4683-4E30-D0C3-9BB46CFC2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693" y="1053587"/>
                        <a:ext cx="1081088" cy="382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7C3ECC5-E0D1-F57C-15A9-973D8D8DAA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23869"/>
              </p:ext>
            </p:extLst>
          </p:nvPr>
        </p:nvGraphicFramePr>
        <p:xfrm>
          <a:off x="1921778" y="1422633"/>
          <a:ext cx="1524000" cy="370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7229" imgH="431613" progId="Equation.DSMT4">
                  <p:embed/>
                </p:oleObj>
              </mc:Choice>
              <mc:Fallback>
                <p:oleObj name="Equation" r:id="rId4" imgW="1777229" imgH="431613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7C3ECC5-E0D1-F57C-15A9-973D8D8DAA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778" y="1422633"/>
                        <a:ext cx="1524000" cy="3701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82C6E9D-280D-2981-4D4C-B031EB72F7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009939"/>
              </p:ext>
            </p:extLst>
          </p:nvPr>
        </p:nvGraphicFramePr>
        <p:xfrm>
          <a:off x="457200" y="2081856"/>
          <a:ext cx="5739147" cy="811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64160" imgH="914400" progId="Equation.DSMT4">
                  <p:embed/>
                </p:oleObj>
              </mc:Choice>
              <mc:Fallback>
                <p:oleObj name="Equation" r:id="rId6" imgW="6464160" imgH="914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82C6E9D-280D-2981-4D4C-B031EB72F7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81856"/>
                        <a:ext cx="5739147" cy="8118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B8B0EBD7-CBAB-2C04-1B37-50743CF753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613603"/>
              </p:ext>
            </p:extLst>
          </p:nvPr>
        </p:nvGraphicFramePr>
        <p:xfrm>
          <a:off x="2792404" y="3275120"/>
          <a:ext cx="13557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720" imgH="431640" progId="Equation.DSMT4">
                  <p:embed/>
                </p:oleObj>
              </mc:Choice>
              <mc:Fallback>
                <p:oleObj name="Equation" r:id="rId8" imgW="1701720" imgH="43164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B8B0EBD7-CBAB-2C04-1B37-50743CF753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404" y="3275120"/>
                        <a:ext cx="1355725" cy="3413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2C96EEF7-AA95-8B59-3310-B70EBF62E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093229"/>
              </p:ext>
            </p:extLst>
          </p:nvPr>
        </p:nvGraphicFramePr>
        <p:xfrm>
          <a:off x="4727575" y="3246093"/>
          <a:ext cx="32734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14800" imgH="482400" progId="Equation.DSMT4">
                  <p:embed/>
                </p:oleObj>
              </mc:Choice>
              <mc:Fallback>
                <p:oleObj name="Equation" r:id="rId10" imgW="4114800" imgH="48240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2C96EEF7-AA95-8B59-3310-B70EBF62ED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3246093"/>
                        <a:ext cx="3273425" cy="382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14D7910E-45AA-6688-32EB-D46DC1B717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403895"/>
              </p:ext>
            </p:extLst>
          </p:nvPr>
        </p:nvGraphicFramePr>
        <p:xfrm>
          <a:off x="1185644" y="5443756"/>
          <a:ext cx="108108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482400" progId="Equation.DSMT4">
                  <p:embed/>
                </p:oleObj>
              </mc:Choice>
              <mc:Fallback>
                <p:oleObj name="Equation" r:id="rId12" imgW="1358640" imgH="482400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id="{14D7910E-45AA-6688-32EB-D46DC1B717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644" y="5443756"/>
                        <a:ext cx="1081087" cy="382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E3DF306-697D-109F-74A9-80E214C44D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432014"/>
              </p:ext>
            </p:extLst>
          </p:nvPr>
        </p:nvGraphicFramePr>
        <p:xfrm>
          <a:off x="2452835" y="3677630"/>
          <a:ext cx="3871766" cy="1763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06760" imgH="2006280" progId="Equation.DSMT4">
                  <p:embed/>
                </p:oleObj>
              </mc:Choice>
              <mc:Fallback>
                <p:oleObj name="Equation" r:id="rId14" imgW="4406760" imgH="20062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E3DF306-697D-109F-74A9-80E214C44D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835" y="3677630"/>
                        <a:ext cx="3871766" cy="17632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745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Definition: Arithmetic Sequences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sequence          is called an </a:t>
            </a:r>
            <a:r>
              <a:rPr lang="en-US" b="1" i="0" dirty="0">
                <a:solidFill>
                  <a:srgbClr val="A50021"/>
                </a:solidFill>
              </a:rPr>
              <a:t>arithmetic sequence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arithmetic progression) if for any natural number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The value</a:t>
            </a:r>
            <a:r>
              <a:rPr lang="en-US" i="1" dirty="0">
                <a:solidFill>
                  <a:srgbClr val="000000"/>
                </a:solidFill>
              </a:rPr>
              <a:t> d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called the </a:t>
            </a:r>
            <a:r>
              <a:rPr lang="en-US" b="1" i="0" dirty="0">
                <a:solidFill>
                  <a:srgbClr val="A50021"/>
                </a:solidFill>
              </a:rPr>
              <a:t>common difference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614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547372"/>
              </p:ext>
            </p:extLst>
          </p:nvPr>
        </p:nvGraphicFramePr>
        <p:xfrm>
          <a:off x="2311400" y="1321266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1321266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261458"/>
              </p:ext>
            </p:extLst>
          </p:nvPr>
        </p:nvGraphicFramePr>
        <p:xfrm>
          <a:off x="2132013" y="2311400"/>
          <a:ext cx="530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08560" imgH="431640" progId="Equation.DSMT4">
                  <p:embed/>
                </p:oleObj>
              </mc:Choice>
              <mc:Fallback>
                <p:oleObj name="Equation" r:id="rId4" imgW="5308560" imgH="431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2311400"/>
                        <a:ext cx="5308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9: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Now, substitute            ,           , and                    into the formula to find the partial sum.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192697"/>
              </p:ext>
            </p:extLst>
          </p:nvPr>
        </p:nvGraphicFramePr>
        <p:xfrm>
          <a:off x="2787650" y="2505075"/>
          <a:ext cx="37338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560" imgH="2895480" progId="Equation.DSMT4">
                  <p:embed/>
                </p:oleObj>
              </mc:Choice>
              <mc:Fallback>
                <p:oleObj name="Equation" r:id="rId2" imgW="3733560" imgH="2895480" progId="Equation.DSMT4">
                  <p:embed/>
                  <p:pic>
                    <p:nvPicPr>
                      <p:cNvPr id="1230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2505075"/>
                        <a:ext cx="3733800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0FC9365A-DF06-7AE9-E0DF-BB9C169A35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687600"/>
              </p:ext>
            </p:extLst>
          </p:nvPr>
        </p:nvGraphicFramePr>
        <p:xfrm>
          <a:off x="5567363" y="1362075"/>
          <a:ext cx="14509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431640" progId="Equation.DSMT4">
                  <p:embed/>
                </p:oleObj>
              </mc:Choice>
              <mc:Fallback>
                <p:oleObj name="Equation" r:id="rId4" imgW="1485720" imgH="43164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82A53686-4683-4E30-D0C3-9BB46CFC2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7363" y="1362075"/>
                        <a:ext cx="1450975" cy="420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857DEE5D-4633-E145-389A-46C0B5B85E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012205"/>
              </p:ext>
            </p:extLst>
          </p:nvPr>
        </p:nvGraphicFramePr>
        <p:xfrm>
          <a:off x="3962400" y="1362755"/>
          <a:ext cx="7937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431640" progId="Equation.DSMT4">
                  <p:embed/>
                </p:oleObj>
              </mc:Choice>
              <mc:Fallback>
                <p:oleObj name="Equation" r:id="rId6" imgW="812520" imgH="43164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0FC9365A-DF06-7AE9-E0DF-BB9C169A35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362755"/>
                        <a:ext cx="793750" cy="420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B2F57902-F3FA-07DB-EF46-AD7B5DC302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187324"/>
              </p:ext>
            </p:extLst>
          </p:nvPr>
        </p:nvGraphicFramePr>
        <p:xfrm>
          <a:off x="2895600" y="1413446"/>
          <a:ext cx="8667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8840" imgH="291960" progId="Equation.DSMT4">
                  <p:embed/>
                </p:oleObj>
              </mc:Choice>
              <mc:Fallback>
                <p:oleObj name="Equation" r:id="rId8" imgW="888840" imgH="291960" progId="Equation.DSMT4">
                  <p:embed/>
                  <p:pic>
                    <p:nvPicPr>
                      <p:cNvPr id="3" name="Object 5">
                        <a:extLst>
                          <a:ext uri="{FF2B5EF4-FFF2-40B4-BE49-F238E27FC236}">
                            <a16:creationId xmlns:a16="http://schemas.microsoft.com/office/drawing/2014/main" id="{857DEE5D-4633-E145-389A-46C0B5B85E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413446"/>
                        <a:ext cx="866775" cy="285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826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9: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042122"/>
            <a:ext cx="82296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Alternatively, Properties II, III, and IV from Section 13.2 along with the formula for the sum of a finite arithmetic sequence can be used to find the sum.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" name="Object 16">
            <a:extLst>
              <a:ext uri="{FF2B5EF4-FFF2-40B4-BE49-F238E27FC236}">
                <a16:creationId xmlns:a16="http://schemas.microsoft.com/office/drawing/2014/main" id="{C525AFCE-D209-A59D-1015-F9D618525B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4731"/>
              </p:ext>
            </p:extLst>
          </p:nvPr>
        </p:nvGraphicFramePr>
        <p:xfrm>
          <a:off x="679450" y="2133600"/>
          <a:ext cx="4962525" cy="376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92560" imgH="3860640" progId="Equation.DSMT4">
                  <p:embed/>
                </p:oleObj>
              </mc:Choice>
              <mc:Fallback>
                <p:oleObj name="Equation" r:id="rId2" imgW="5092560" imgH="3860640" progId="Equation.DSMT4">
                  <p:embed/>
                  <p:pic>
                    <p:nvPicPr>
                      <p:cNvPr id="2" name="Object 16">
                        <a:extLst>
                          <a:ext uri="{FF2B5EF4-FFF2-40B4-BE49-F238E27FC236}">
                            <a16:creationId xmlns:a16="http://schemas.microsoft.com/office/drawing/2014/main" id="{C525AFCE-D209-A59D-1015-F9D618525B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2133600"/>
                        <a:ext cx="4962525" cy="376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A74F55CA-5E18-E74B-F3B3-CE036960D1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757542"/>
              </p:ext>
            </p:extLst>
          </p:nvPr>
        </p:nvGraphicFramePr>
        <p:xfrm>
          <a:off x="5931661" y="2438879"/>
          <a:ext cx="1092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266400" progId="Equation.DSMT4">
                  <p:embed/>
                </p:oleObj>
              </mc:Choice>
              <mc:Fallback>
                <p:oleObj name="Equation" r:id="rId4" imgW="1091880" imgH="266400" progId="Equation.DSMT4">
                  <p:embed/>
                  <p:pic>
                    <p:nvPicPr>
                      <p:cNvPr id="1639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1661" y="2438879"/>
                        <a:ext cx="1092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3">
            <a:extLst>
              <a:ext uri="{FF2B5EF4-FFF2-40B4-BE49-F238E27FC236}">
                <a16:creationId xmlns:a16="http://schemas.microsoft.com/office/drawing/2014/main" id="{47175254-39FC-E3D9-E663-34965F31FD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353856"/>
              </p:ext>
            </p:extLst>
          </p:nvPr>
        </p:nvGraphicFramePr>
        <p:xfrm>
          <a:off x="5958863" y="3505200"/>
          <a:ext cx="1155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266400" progId="Equation.DSMT4">
                  <p:embed/>
                </p:oleObj>
              </mc:Choice>
              <mc:Fallback>
                <p:oleObj name="Equation" r:id="rId6" imgW="1155600" imgH="266400" progId="Equation.DSMT4">
                  <p:embed/>
                  <p:pic>
                    <p:nvPicPr>
                      <p:cNvPr id="1639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8863" y="3505200"/>
                        <a:ext cx="1155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>
            <a:extLst>
              <a:ext uri="{FF2B5EF4-FFF2-40B4-BE49-F238E27FC236}">
                <a16:creationId xmlns:a16="http://schemas.microsoft.com/office/drawing/2014/main" id="{4A761EBB-894E-C6FB-53CC-B5F730B835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582941"/>
              </p:ext>
            </p:extLst>
          </p:nvPr>
        </p:nvGraphicFramePr>
        <p:xfrm>
          <a:off x="5943600" y="4431457"/>
          <a:ext cx="3098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98520" imgH="596880" progId="Equation.DSMT4">
                  <p:embed/>
                </p:oleObj>
              </mc:Choice>
              <mc:Fallback>
                <p:oleObj name="Equation" r:id="rId8" imgW="3098520" imgH="596880" progId="Equation.DSMT4">
                  <p:embed/>
                  <p:pic>
                    <p:nvPicPr>
                      <p:cNvPr id="1639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31457"/>
                        <a:ext cx="3098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21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10: Application: Finding Partial Sums of Arithmetic Sequences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Suppose that you are offered two jobs by the same company. The first job has a starting salary of </a:t>
            </a:r>
            <a:r>
              <a:rPr lang="en-US" i="0" dirty="0">
                <a:solidFill>
                  <a:srgbClr val="0000FF"/>
                </a:solidFill>
              </a:rPr>
              <a:t>$35,000</a:t>
            </a:r>
            <a:r>
              <a:rPr lang="en-US" i="0" dirty="0">
                <a:solidFill>
                  <a:schemeClr val="tx1"/>
                </a:solidFill>
              </a:rPr>
              <a:t>, with a guaranteed raise of </a:t>
            </a:r>
            <a:r>
              <a:rPr lang="en-US" i="0" dirty="0">
                <a:solidFill>
                  <a:srgbClr val="0000FF"/>
                </a:solidFill>
              </a:rPr>
              <a:t>$2000 </a:t>
            </a:r>
            <a:r>
              <a:rPr lang="en-US" i="0" dirty="0">
                <a:solidFill>
                  <a:schemeClr val="tx1"/>
                </a:solidFill>
              </a:rPr>
              <a:t>per year. The second job starts at </a:t>
            </a:r>
            <a:r>
              <a:rPr lang="en-US" i="0" dirty="0">
                <a:solidFill>
                  <a:srgbClr val="0000FF"/>
                </a:solidFill>
              </a:rPr>
              <a:t>$40,000</a:t>
            </a:r>
            <a:r>
              <a:rPr lang="en-US" i="0" dirty="0">
                <a:solidFill>
                  <a:schemeClr val="tx1"/>
                </a:solidFill>
              </a:rPr>
              <a:t>,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with a guaranteed raise of </a:t>
            </a:r>
            <a:r>
              <a:rPr lang="en-US" i="0" dirty="0">
                <a:solidFill>
                  <a:srgbClr val="0000FF"/>
                </a:solidFill>
              </a:rPr>
              <a:t>$1200 </a:t>
            </a:r>
            <a:r>
              <a:rPr lang="en-US" i="0" dirty="0">
                <a:solidFill>
                  <a:schemeClr val="tx1"/>
                </a:solidFill>
              </a:rPr>
              <a:t>per year.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What would be your salary in the 10</a:t>
            </a:r>
            <a:r>
              <a:rPr lang="en-US" i="0" baseline="30000" dirty="0">
                <a:solidFill>
                  <a:schemeClr val="tx1"/>
                </a:solidFill>
              </a:rPr>
              <a:t>th</a:t>
            </a:r>
            <a:r>
              <a:rPr lang="en-US" i="0" dirty="0">
                <a:solidFill>
                  <a:schemeClr val="tx1"/>
                </a:solidFill>
              </a:rPr>
              <a:t> year of each 	of these jobs? Which offer provides the higher 	salary?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If you were to stay 10 years with the company, 	which job would pay the most in total salary?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10: Application: Finding Partial Sums of Arithmetic Sequences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Since the salary would increase the same amount each year, the yearly salaries form arithmetic sequences and the corresponding formulas for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i="0" baseline="-25000" dirty="0">
                <a:solidFill>
                  <a:schemeClr val="tx1"/>
                </a:solidFill>
              </a:rPr>
              <a:t>10</a:t>
            </a:r>
            <a:r>
              <a:rPr lang="en-US" sz="2400" i="0" dirty="0">
                <a:solidFill>
                  <a:schemeClr val="tx1"/>
                </a:solidFill>
              </a:rPr>
              <a:t> and </a:t>
            </a:r>
            <a:r>
              <a:rPr lang="en-US" sz="2400" i="1" dirty="0">
                <a:solidFill>
                  <a:schemeClr val="tx1"/>
                </a:solidFill>
              </a:rPr>
              <a:t>S</a:t>
            </a:r>
            <a:r>
              <a:rPr lang="en-US" sz="2400" i="0" baseline="-25000" dirty="0">
                <a:solidFill>
                  <a:schemeClr val="tx1"/>
                </a:solidFill>
              </a:rPr>
              <a:t>10</a:t>
            </a:r>
            <a:r>
              <a:rPr lang="en-US" sz="2400" i="0" dirty="0">
                <a:solidFill>
                  <a:schemeClr val="tx1"/>
                </a:solidFill>
              </a:rPr>
              <a:t> can be used.</a:t>
            </a:r>
          </a:p>
          <a:p>
            <a:pPr marL="457200" indent="-457200">
              <a:spcBef>
                <a:spcPts val="0"/>
              </a:spcBef>
              <a:buAutoNum type="alphaLcPeriod"/>
            </a:pPr>
            <a:r>
              <a:rPr lang="en-US" sz="2400" dirty="0">
                <a:solidFill>
                  <a:schemeClr val="tx1"/>
                </a:solidFill>
              </a:rPr>
              <a:t>For the first job offer, use </a:t>
            </a:r>
            <a:r>
              <a:rPr lang="en-US" sz="2400" i="1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10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$35,000</a:t>
            </a:r>
            <a:r>
              <a:rPr lang="en-US" sz="2400" dirty="0">
                <a:solidFill>
                  <a:schemeClr val="tx1"/>
                </a:solidFill>
              </a:rPr>
              <a:t>, and                  </a:t>
            </a:r>
            <a:r>
              <a:rPr lang="en-US" sz="2400" i="1" dirty="0">
                <a:solidFill>
                  <a:srgbClr val="0000FF"/>
                </a:solidFill>
              </a:rPr>
              <a:t>d</a:t>
            </a:r>
            <a:r>
              <a:rPr lang="en-US" sz="2400" dirty="0">
                <a:solidFill>
                  <a:srgbClr val="0000FF"/>
                </a:solidFill>
              </a:rPr>
              <a:t> = $2000</a:t>
            </a:r>
            <a:r>
              <a:rPr lang="en-US" sz="2400" dirty="0">
                <a:solidFill>
                  <a:schemeClr val="tx1"/>
                </a:solidFill>
              </a:rPr>
              <a:t>. For the second job offer, use </a:t>
            </a:r>
            <a:r>
              <a:rPr lang="en-US" sz="2400" i="1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10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$40,000</a:t>
            </a:r>
            <a:r>
              <a:rPr lang="en-US" sz="2400" dirty="0">
                <a:solidFill>
                  <a:schemeClr val="tx1"/>
                </a:solidFill>
              </a:rPr>
              <a:t>, and </a:t>
            </a:r>
            <a:r>
              <a:rPr lang="en-US" sz="2400" i="1" dirty="0">
                <a:solidFill>
                  <a:srgbClr val="0000FF"/>
                </a:solidFill>
              </a:rPr>
              <a:t>d</a:t>
            </a:r>
            <a:r>
              <a:rPr lang="en-US" sz="2400" dirty="0">
                <a:solidFill>
                  <a:srgbClr val="0000FF"/>
                </a:solidFill>
              </a:rPr>
              <a:t> = $1200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 </a:t>
            </a:r>
            <a:r>
              <a:rPr lang="en-US" sz="2400" i="0" dirty="0">
                <a:solidFill>
                  <a:schemeClr val="tx1"/>
                </a:solidFill>
              </a:rPr>
              <a:t>In 10 years, you would be earning a higher salary if you take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       the </a:t>
            </a:r>
            <a:r>
              <a:rPr lang="en-US" sz="2400" i="0" dirty="0">
                <a:solidFill>
                  <a:srgbClr val="FF0000"/>
                </a:solidFill>
              </a:rPr>
              <a:t>first job offer</a:t>
            </a:r>
            <a:r>
              <a:rPr lang="en-US" sz="24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45A4D335-BE81-8D47-B08C-D64D2E563D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6040381"/>
              </p:ext>
            </p:extLst>
          </p:nvPr>
        </p:nvGraphicFramePr>
        <p:xfrm>
          <a:off x="1006679" y="3836089"/>
          <a:ext cx="6537121" cy="425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16720" imgH="482400" progId="Equation.DSMT4">
                  <p:embed/>
                </p:oleObj>
              </mc:Choice>
              <mc:Fallback>
                <p:oleObj name="Equation" r:id="rId2" imgW="7416720" imgH="482400" progId="Equation.DSMT4">
                  <p:embed/>
                  <p:pic>
                    <p:nvPicPr>
                      <p:cNvPr id="184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679" y="3836089"/>
                        <a:ext cx="6537121" cy="425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37885C8C-4E5F-4395-A5A6-95CFB9C4A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047596"/>
              </p:ext>
            </p:extLst>
          </p:nvPr>
        </p:nvGraphicFramePr>
        <p:xfrm>
          <a:off x="1006679" y="4267200"/>
          <a:ext cx="6765721" cy="415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60960" imgH="482400" progId="Equation.DSMT4">
                  <p:embed/>
                </p:oleObj>
              </mc:Choice>
              <mc:Fallback>
                <p:oleObj name="Equation" r:id="rId4" imgW="7860960" imgH="482400" progId="Equation.DSMT4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45A4D335-BE81-8D47-B08C-D64D2E563D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679" y="4267200"/>
                        <a:ext cx="6765721" cy="415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10: Application: Finding Partial Sums of Arithmetic Sequences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AutoNum type="alphaLcPeriod" startAt="2"/>
            </a:pPr>
            <a:r>
              <a:rPr lang="en-US" sz="2400" dirty="0">
                <a:solidFill>
                  <a:schemeClr val="tx1"/>
                </a:solidFill>
              </a:rPr>
              <a:t>For the first job offer, use </a:t>
            </a:r>
            <a:r>
              <a:rPr lang="en-US" sz="2400" i="1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10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$35,000</a:t>
            </a:r>
            <a:r>
              <a:rPr lang="en-US" sz="2400" dirty="0">
                <a:solidFill>
                  <a:schemeClr val="tx1"/>
                </a:solidFill>
              </a:rPr>
              <a:t>, and </a:t>
            </a:r>
          </a:p>
          <a:p>
            <a:pPr>
              <a:spcBef>
                <a:spcPts val="0"/>
              </a:spcBef>
            </a:pPr>
            <a:r>
              <a:rPr lang="en-US" sz="2400" i="1" dirty="0">
                <a:solidFill>
                  <a:schemeClr val="tx1"/>
                </a:solidFill>
              </a:rPr>
              <a:t>      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i="1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 $53,000</a:t>
            </a:r>
            <a:r>
              <a:rPr lang="en-US" sz="2400" dirty="0">
                <a:solidFill>
                  <a:schemeClr val="tx1"/>
                </a:solidFill>
              </a:rPr>
              <a:t>. For the second job offer, use </a:t>
            </a:r>
            <a:r>
              <a:rPr lang="en-US" sz="2400" i="1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10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</a:p>
          <a:p>
            <a:pPr>
              <a:spcBef>
                <a:spcPts val="0"/>
              </a:spcBef>
            </a:pPr>
            <a:r>
              <a:rPr lang="en-US" sz="2400" i="1" dirty="0">
                <a:solidFill>
                  <a:schemeClr val="tx1"/>
                </a:solidFill>
              </a:rPr>
              <a:t>      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$40,000</a:t>
            </a:r>
            <a:r>
              <a:rPr lang="en-US" sz="2400" dirty="0">
                <a:solidFill>
                  <a:schemeClr val="tx1"/>
                </a:solidFill>
              </a:rPr>
              <a:t>, and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i="1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$50,800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       Over the first 10 years, </a:t>
            </a:r>
            <a:r>
              <a:rPr lang="en-US" sz="2400" i="0" dirty="0">
                <a:solidFill>
                  <a:srgbClr val="FF0000"/>
                </a:solidFill>
              </a:rPr>
              <a:t>the second job</a:t>
            </a:r>
            <a:r>
              <a:rPr lang="en-US" sz="2400" i="0" dirty="0">
                <a:solidFill>
                  <a:schemeClr val="tx1"/>
                </a:solidFill>
              </a:rPr>
              <a:t> would pay more in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 </a:t>
            </a:r>
            <a:r>
              <a:rPr lang="en-US" sz="2400" i="0" dirty="0">
                <a:solidFill>
                  <a:schemeClr val="tx1"/>
                </a:solidFill>
              </a:rPr>
              <a:t>total salary.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45A4D335-BE81-8D47-B08C-D64D2E563D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83031"/>
              </p:ext>
            </p:extLst>
          </p:nvPr>
        </p:nvGraphicFramePr>
        <p:xfrm>
          <a:off x="1042449" y="2278069"/>
          <a:ext cx="635793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13320" imgH="825480" progId="Equation.DSMT4">
                  <p:embed/>
                </p:oleObj>
              </mc:Choice>
              <mc:Fallback>
                <p:oleObj name="Equation" r:id="rId2" imgW="7213320" imgH="825480" progId="Equation.DSMT4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45A4D335-BE81-8D47-B08C-D64D2E563D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449" y="2278069"/>
                        <a:ext cx="6357938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37885C8C-4E5F-4395-A5A6-95CFB9C4A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093569"/>
              </p:ext>
            </p:extLst>
          </p:nvPr>
        </p:nvGraphicFramePr>
        <p:xfrm>
          <a:off x="1042449" y="3073400"/>
          <a:ext cx="65913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57920" imgH="825480" progId="Equation.DSMT4">
                  <p:embed/>
                </p:oleObj>
              </mc:Choice>
              <mc:Fallback>
                <p:oleObj name="Equation" r:id="rId4" imgW="7657920" imgH="82548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37885C8C-4E5F-4395-A5A6-95CFB9C4A5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449" y="3073400"/>
                        <a:ext cx="65913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245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Verifying an Arithmetic Sequence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the sequence </a:t>
            </a:r>
            <a:r>
              <a:rPr lang="en-US" i="0" dirty="0">
                <a:solidFill>
                  <a:srgbClr val="0000FF"/>
                </a:solidFill>
              </a:rPr>
              <a:t>{2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FF"/>
                </a:solidFill>
              </a:rPr>
              <a:t>3}</a:t>
            </a:r>
            <a:r>
              <a:rPr lang="en-US" i="0" dirty="0">
                <a:solidFill>
                  <a:schemeClr val="tx1"/>
                </a:solidFill>
              </a:rPr>
              <a:t> is arithmetic. </a:t>
            </a:r>
          </a:p>
          <a:p>
            <a:pPr marL="3175" indent="-3175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3175" indent="-3175" algn="just"/>
            <a:r>
              <a:rPr lang="en-US" dirty="0">
                <a:solidFill>
                  <a:schemeClr val="tx1"/>
                </a:solidFill>
              </a:rPr>
              <a:t>If a sequence is arithmetic, it will have a common difference. </a:t>
            </a:r>
            <a:r>
              <a:rPr lang="en-US" i="0" dirty="0">
                <a:solidFill>
                  <a:schemeClr val="tx1"/>
                </a:solidFill>
              </a:rPr>
              <a:t>We have                     and </a:t>
            </a:r>
          </a:p>
          <a:p>
            <a:pPr marL="3175" indent="-3175" algn="just"/>
            <a:r>
              <a:rPr lang="en-US" dirty="0">
                <a:solidFill>
                  <a:schemeClr val="tx1"/>
                </a:solidFill>
              </a:rPr>
              <a:t>                                                                . </a:t>
            </a:r>
          </a:p>
          <a:p>
            <a:pPr marL="3175" indent="-3175" algn="just"/>
            <a:r>
              <a:rPr lang="en-US" i="0" dirty="0">
                <a:solidFill>
                  <a:schemeClr val="tx1"/>
                </a:solidFill>
              </a:rPr>
              <a:t>Therefore,</a:t>
            </a:r>
          </a:p>
          <a:p>
            <a:pPr marL="3175" indent="-3175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2 and the sequence </a:t>
            </a:r>
            <a:r>
              <a:rPr lang="en-US" i="0" dirty="0">
                <a:solidFill>
                  <a:srgbClr val="0000FF"/>
                </a:solidFill>
              </a:rPr>
              <a:t>{2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− 3}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rgbClr val="FF0000"/>
                </a:solidFill>
              </a:rPr>
              <a:t>is arithmetic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628732"/>
              </p:ext>
            </p:extLst>
          </p:nvPr>
        </p:nvGraphicFramePr>
        <p:xfrm>
          <a:off x="1295400" y="4296264"/>
          <a:ext cx="676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9080" imgH="482400" progId="Equation.DSMT4">
                  <p:embed/>
                </p:oleObj>
              </mc:Choice>
              <mc:Fallback>
                <p:oleObj name="Equation" r:id="rId2" imgW="67690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96264"/>
                        <a:ext cx="676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837583"/>
              </p:ext>
            </p:extLst>
          </p:nvPr>
        </p:nvGraphicFramePr>
        <p:xfrm>
          <a:off x="3505200" y="2808604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431640" progId="Equation.DSMT4">
                  <p:embed/>
                </p:oleObj>
              </mc:Choice>
              <mc:Fallback>
                <p:oleObj name="Equation" r:id="rId4" imgW="149832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808604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440858"/>
              </p:ext>
            </p:extLst>
          </p:nvPr>
        </p:nvGraphicFramePr>
        <p:xfrm>
          <a:off x="530352" y="3284502"/>
          <a:ext cx="5194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94080" imgH="482400" progId="Equation.DSMT4">
                  <p:embed/>
                </p:oleObj>
              </mc:Choice>
              <mc:Fallback>
                <p:oleObj name="Equation" r:id="rId6" imgW="519408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84502"/>
                        <a:ext cx="5194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Verifying an Arithmetic Sequence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Determine whether </a:t>
            </a:r>
            <a:r>
              <a:rPr lang="en-US" i="0" dirty="0">
                <a:solidFill>
                  <a:schemeClr val="tx1"/>
                </a:solidFill>
              </a:rPr>
              <a:t>the sequence          is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arithmetic.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Consider the values of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: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differences of consecutive terms are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   and                                There is no</a:t>
            </a: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common difference between successive terms, which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means that         </a:t>
            </a:r>
            <a:r>
              <a:rPr lang="en-US" b="1" i="0" dirty="0">
                <a:solidFill>
                  <a:srgbClr val="FF0000"/>
                </a:solidFill>
              </a:rPr>
              <a:t>is not arithmetic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508907"/>
              </p:ext>
            </p:extLst>
          </p:nvPr>
        </p:nvGraphicFramePr>
        <p:xfrm>
          <a:off x="5503652" y="1280160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571252" progId="Equation.DSMT4">
                  <p:embed/>
                </p:oleObj>
              </mc:Choice>
              <mc:Fallback>
                <p:oleObj name="Equation" r:id="rId2" imgW="660113" imgH="57125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652" y="1280160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683272"/>
              </p:ext>
            </p:extLst>
          </p:nvPr>
        </p:nvGraphicFramePr>
        <p:xfrm>
          <a:off x="2209800" y="5385175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113" imgH="571252" progId="Equation.DSMT4">
                  <p:embed/>
                </p:oleObj>
              </mc:Choice>
              <mc:Fallback>
                <p:oleObj name="Equation" r:id="rId4" imgW="660113" imgH="57125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385175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613655"/>
              </p:ext>
            </p:extLst>
          </p:nvPr>
        </p:nvGraphicFramePr>
        <p:xfrm>
          <a:off x="1911123" y="3069406"/>
          <a:ext cx="4711701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711680" imgH="469800" progId="Equation.DSMT4">
                  <p:embed/>
                </p:oleObj>
              </mc:Choice>
              <mc:Fallback>
                <p:oleObj name="Equation" r:id="rId6" imgW="47116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123" y="3069406"/>
                        <a:ext cx="4711701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401288"/>
              </p:ext>
            </p:extLst>
          </p:nvPr>
        </p:nvGraphicFramePr>
        <p:xfrm>
          <a:off x="569383" y="4440484"/>
          <a:ext cx="2425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5680" imgH="431640" progId="Equation.DSMT4">
                  <p:embed/>
                </p:oleObj>
              </mc:Choice>
              <mc:Fallback>
                <p:oleObj name="Equation" r:id="rId8" imgW="2425680" imgH="431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83" y="4440484"/>
                        <a:ext cx="2425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304505"/>
              </p:ext>
            </p:extLst>
          </p:nvPr>
        </p:nvGraphicFramePr>
        <p:xfrm>
          <a:off x="3666127" y="4431396"/>
          <a:ext cx="2476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76440" imgH="431640" progId="Equation.DSMT4">
                  <p:embed/>
                </p:oleObj>
              </mc:Choice>
              <mc:Fallback>
                <p:oleObj name="Equation" r:id="rId10" imgW="2476440" imgH="431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127" y="4431396"/>
                        <a:ext cx="2476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General Term of an Arithmetic Sequence 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         is an arithmetic sequence, then the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baseline="30000" dirty="0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term has the form</a:t>
            </a: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 eaLnBrk="0" hangingPunct="0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d </a:t>
            </a:r>
            <a:r>
              <a:rPr lang="en-US" dirty="0">
                <a:solidFill>
                  <a:srgbClr val="000000"/>
                </a:solidFill>
              </a:rPr>
              <a:t>is the common difference between consecutive terms.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576238"/>
              </p:ext>
            </p:extLst>
          </p:nvPr>
        </p:nvGraphicFramePr>
        <p:xfrm>
          <a:off x="828675" y="1320567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1320567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275350"/>
              </p:ext>
            </p:extLst>
          </p:nvPr>
        </p:nvGraphicFramePr>
        <p:xfrm>
          <a:off x="3295650" y="2279650"/>
          <a:ext cx="2552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400" imgH="482400" progId="Equation.DSMT4">
                  <p:embed/>
                </p:oleObj>
              </mc:Choice>
              <mc:Fallback>
                <p:oleObj name="Equation" r:id="rId4" imgW="2552400" imgH="482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2279650"/>
                        <a:ext cx="2552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Using the Formula for the General Term of an Arithmetic Sequence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481884"/>
            <a:ext cx="8229600" cy="2462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find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16</a:t>
            </a:r>
            <a:r>
              <a:rPr lang="en-US" dirty="0">
                <a:solidFill>
                  <a:schemeClr val="tx1"/>
                </a:solidFill>
              </a:rPr>
              <a:t>, 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16 and substitute the known values</a:t>
            </a:r>
          </a:p>
          <a:p>
            <a:pPr marL="533400" indent="-533400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into</a:t>
            </a:r>
            <a:r>
              <a:rPr lang="en-US" i="0" dirty="0">
                <a:solidFill>
                  <a:schemeClr val="tx1"/>
                </a:solidFill>
              </a:rPr>
              <a:t> the formula for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12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377816"/>
              </p:ext>
            </p:extLst>
          </p:nvPr>
        </p:nvGraphicFramePr>
        <p:xfrm>
          <a:off x="590550" y="1055688"/>
          <a:ext cx="7962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62840" imgH="1015920" progId="Equation.DSMT4">
                  <p:embed/>
                </p:oleObj>
              </mc:Choice>
              <mc:Fallback>
                <p:oleObj name="Equation" r:id="rId2" imgW="7962840" imgH="1015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1055688"/>
                        <a:ext cx="7962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797163"/>
              </p:ext>
            </p:extLst>
          </p:nvPr>
        </p:nvGraphicFramePr>
        <p:xfrm>
          <a:off x="3177822" y="40259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520" imgH="469800" progId="Equation.DSMT4">
                  <p:embed/>
                </p:oleObj>
              </mc:Choice>
              <mc:Fallback>
                <p:oleObj name="Equation" r:id="rId4" imgW="2387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822" y="40259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957077"/>
              </p:ext>
            </p:extLst>
          </p:nvPr>
        </p:nvGraphicFramePr>
        <p:xfrm>
          <a:off x="3082868" y="4565650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440" imgH="482400" progId="Equation.DSMT4">
                  <p:embed/>
                </p:oleObj>
              </mc:Choice>
              <mc:Fallback>
                <p:oleObj name="Equation" r:id="rId6" imgW="247644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868" y="4565650"/>
                        <a:ext cx="247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055721"/>
              </p:ext>
            </p:extLst>
          </p:nvPr>
        </p:nvGraphicFramePr>
        <p:xfrm>
          <a:off x="3543300" y="5086350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482400" progId="Equation.DSMT4">
                  <p:embed/>
                </p:oleObj>
              </mc:Choice>
              <mc:Fallback>
                <p:oleObj name="Equation" r:id="rId8" imgW="156204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5086350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339853"/>
              </p:ext>
            </p:extLst>
          </p:nvPr>
        </p:nvGraphicFramePr>
        <p:xfrm>
          <a:off x="3540478" y="563880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40" imgH="291960" progId="Equation.DSMT4">
                  <p:embed/>
                </p:oleObj>
              </mc:Choice>
              <mc:Fallback>
                <p:oleObj name="Equation" r:id="rId10" imgW="672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78" y="5638800"/>
                        <a:ext cx="67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Using the Formula for the General Term of an Arithmetic Sequence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If the first two terms of an arithmetic sequence are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dirty="0">
                <a:solidFill>
                  <a:schemeClr val="tx1"/>
                </a:solidFill>
              </a:rPr>
              <a:t>, find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Since we know two consecutive terms and that the sequence is arithmetic, we can find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we can use the formula for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431017"/>
              </p:ext>
            </p:extLst>
          </p:nvPr>
        </p:nvGraphicFramePr>
        <p:xfrm>
          <a:off x="2465917" y="3657600"/>
          <a:ext cx="356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68680" imgH="482400" progId="Equation.DSMT4">
                  <p:embed/>
                </p:oleObj>
              </mc:Choice>
              <mc:Fallback>
                <p:oleObj name="Equation" r:id="rId2" imgW="35686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917" y="3657600"/>
                        <a:ext cx="3568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862667" y="48641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520" imgH="469800" progId="Equation.DSMT4">
                  <p:embed/>
                </p:oleObj>
              </mc:Choice>
              <mc:Fallback>
                <p:oleObj name="Equation" r:id="rId4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667" y="48641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360879"/>
              </p:ext>
            </p:extLst>
          </p:nvPr>
        </p:nvGraphicFramePr>
        <p:xfrm>
          <a:off x="1795244" y="5445125"/>
          <a:ext cx="289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95480" imgH="482400" progId="Equation.DSMT4">
                  <p:embed/>
                </p:oleObj>
              </mc:Choice>
              <mc:Fallback>
                <p:oleObj name="Equation" r:id="rId6" imgW="289548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244" y="5445125"/>
                        <a:ext cx="289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063160"/>
              </p:ext>
            </p:extLst>
          </p:nvPr>
        </p:nvGraphicFramePr>
        <p:xfrm>
          <a:off x="4759121" y="5437639"/>
          <a:ext cx="1968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482400" progId="Equation.DSMT4">
                  <p:embed/>
                </p:oleObj>
              </mc:Choice>
              <mc:Fallback>
                <p:oleObj name="Equation" r:id="rId8" imgW="19684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121" y="5437639"/>
                        <a:ext cx="1968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457319"/>
              </p:ext>
            </p:extLst>
          </p:nvPr>
        </p:nvGraphicFramePr>
        <p:xfrm>
          <a:off x="6811278" y="5513289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291960" progId="Equation.DSMT4">
                  <p:embed/>
                </p:oleObj>
              </mc:Choice>
              <mc:Fallback>
                <p:oleObj name="Equation" r:id="rId10" imgW="8254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1278" y="5513289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an Arithmetic Sequence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46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If          is an arithmetic sequence with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= 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21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48</a:t>
            </a:r>
            <a:r>
              <a:rPr lang="en-US" i="0" dirty="0">
                <a:solidFill>
                  <a:schemeClr val="tx1"/>
                </a:solidFill>
              </a:rPr>
              <a:t>, find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0000FF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</a:p>
          <a:p>
            <a:pPr marL="3175" indent="-3175">
              <a:spcBef>
                <a:spcPts val="672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Substituting the values for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= 3 and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= 21 </a:t>
            </a:r>
            <a:r>
              <a:rPr lang="en-US" i="0" dirty="0">
                <a:solidFill>
                  <a:schemeClr val="tx1"/>
                </a:solidFill>
              </a:rPr>
              <a:t>into the formula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baseline="-25000" dirty="0">
                <a:solidFill>
                  <a:srgbClr val="00007D"/>
                </a:solidFill>
              </a:rPr>
              <a:t>n</a:t>
            </a:r>
            <a:r>
              <a:rPr lang="en-US" i="0" dirty="0">
                <a:solidFill>
                  <a:srgbClr val="00007D"/>
                </a:solidFill>
              </a:rPr>
              <a:t> =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1</a:t>
            </a:r>
            <a:r>
              <a:rPr lang="en-US" i="0" dirty="0">
                <a:solidFill>
                  <a:srgbClr val="00007D"/>
                </a:solidFill>
              </a:rPr>
              <a:t> + (</a:t>
            </a:r>
            <a:r>
              <a:rPr lang="en-US" i="1" dirty="0">
                <a:solidFill>
                  <a:srgbClr val="00007D"/>
                </a:solidFill>
              </a:rPr>
              <a:t>n</a:t>
            </a:r>
            <a:r>
              <a:rPr lang="en-US" i="0" dirty="0">
                <a:solidFill>
                  <a:srgbClr val="00007D"/>
                </a:solidFill>
              </a:rPr>
              <a:t> – 1)</a:t>
            </a:r>
            <a:r>
              <a:rPr lang="en-US" i="1" dirty="0">
                <a:solidFill>
                  <a:srgbClr val="00007D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 will create a system of two linear equations.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9370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735362"/>
              </p:ext>
            </p:extLst>
          </p:nvPr>
        </p:nvGraphicFramePr>
        <p:xfrm>
          <a:off x="2971800" y="4343400"/>
          <a:ext cx="2247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1015920" progId="Equation.DSMT4">
                  <p:embed/>
                </p:oleObj>
              </mc:Choice>
              <mc:Fallback>
                <p:oleObj name="Equation" r:id="rId4" imgW="224784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43400"/>
                        <a:ext cx="22479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E17E50B-6DC7-FD6D-8D58-48C1EA7928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786843"/>
              </p:ext>
            </p:extLst>
          </p:nvPr>
        </p:nvGraphicFramePr>
        <p:xfrm>
          <a:off x="838200" y="1317694"/>
          <a:ext cx="62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482400" progId="Equation.DSMT4">
                  <p:embed/>
                </p:oleObj>
              </mc:Choice>
              <mc:Fallback>
                <p:oleObj name="Equation" r:id="rId6" imgW="622080" imgH="482400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17694"/>
                        <a:ext cx="62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an Arithmetic Sequence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Use the method of addition to eliminate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and solve for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9370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A735C058-1162-F4E5-F4B2-50E8BA662B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180485"/>
              </p:ext>
            </p:extLst>
          </p:nvPr>
        </p:nvGraphicFramePr>
        <p:xfrm>
          <a:off x="1174750" y="2268538"/>
          <a:ext cx="64389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38600" imgH="2158920" progId="Equation.DSMT4">
                  <p:embed/>
                </p:oleObj>
              </mc:Choice>
              <mc:Fallback>
                <p:oleObj name="Equation" r:id="rId4" imgW="6438600" imgH="2158920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2268538"/>
                        <a:ext cx="64389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825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1146</Words>
  <Application>Microsoft Office PowerPoint</Application>
  <PresentationFormat>On-screen Show (4:3)</PresentationFormat>
  <Paragraphs>139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Courier New</vt:lpstr>
      <vt:lpstr>Arial</vt:lpstr>
      <vt:lpstr>Calibri</vt:lpstr>
      <vt:lpstr>Symbol</vt:lpstr>
      <vt:lpstr>Office Theme</vt:lpstr>
      <vt:lpstr>1_Office Theme</vt:lpstr>
      <vt:lpstr>Equation</vt:lpstr>
      <vt:lpstr>Section 13.3</vt:lpstr>
      <vt:lpstr>Definition: Arithmetic Sequences</vt:lpstr>
      <vt:lpstr>Example 1: Verifying an Arithmetic Sequence</vt:lpstr>
      <vt:lpstr>Example 2: Verifying an Arithmetic Sequence</vt:lpstr>
      <vt:lpstr>Formula: The General Term of an Arithmetic Sequence </vt:lpstr>
      <vt:lpstr>Example 3: Using the Formula for the General Term of an Arithmetic Sequence</vt:lpstr>
      <vt:lpstr>Example 4: Using the Formula for the General Term of an Arithmetic Sequence</vt:lpstr>
      <vt:lpstr>Example 5: Using the Formula for the General Term of an Arithmetic Sequence</vt:lpstr>
      <vt:lpstr>Example 5: Using the Formula for the General Term of an Arithmetic Sequence (cont.)</vt:lpstr>
      <vt:lpstr>Example 5: Using the Formula for the General Term of an Arithmetic Sequence (cont.)</vt:lpstr>
      <vt:lpstr>Example 6: Using the Formula for the General Term of an Arithmetic Sequence</vt:lpstr>
      <vt:lpstr>Example 6: Using the Formula for the General Term of an Arithmetic Sequence (cont.)</vt:lpstr>
      <vt:lpstr>Formula: Partial Sums of Arithmetic Sequences</vt:lpstr>
      <vt:lpstr>Example 7: Finding Partial Sums of Arithmetic Sequences</vt:lpstr>
      <vt:lpstr>Example 7: Finding Partial Sums of Arithmetic Sequences (cont.)</vt:lpstr>
      <vt:lpstr>Example 8: Finding Partial Sums of Arithmetic Sequences </vt:lpstr>
      <vt:lpstr>Example 8: Finding Partial Sums of Arithmetic Sequences (cont.)</vt:lpstr>
      <vt:lpstr>Example 8: Finding Partial Sums of Arithmetic Sequences (cont.)</vt:lpstr>
      <vt:lpstr>Example 9: Finding Partial Sums of Arithmetic Sequences </vt:lpstr>
      <vt:lpstr>Example 9: Finding Partial Sums of Arithmetic Sequences (cont.)</vt:lpstr>
      <vt:lpstr>Example 9: Finding Partial Sums of Arithmetic Sequences (cont.)</vt:lpstr>
      <vt:lpstr>Example 10: Application: Finding Partial Sums of Arithmetic Sequences</vt:lpstr>
      <vt:lpstr>Example 10: Application: Finding Partial Sums of Arithmetic Sequences (cont.)</vt:lpstr>
      <vt:lpstr>Example 10: Application: Finding Partial Sums of Arithmetic Sequences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19</cp:revision>
  <dcterms:created xsi:type="dcterms:W3CDTF">2013-04-26T14:43:13Z</dcterms:created>
  <dcterms:modified xsi:type="dcterms:W3CDTF">2024-09-12T15:09:53Z</dcterms:modified>
</cp:coreProperties>
</file>