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9" r:id="rId4"/>
    <p:sldId id="270" r:id="rId5"/>
    <p:sldId id="261" r:id="rId6"/>
    <p:sldId id="26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00000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3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06735-9FE5-42AB-AD30-EAEABDB03D82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53F68-B709-40FF-96A8-564C720B52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3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9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27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78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Sigma 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Properties of Sigma Notation (cont.)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573077"/>
              </p:ext>
            </p:extLst>
          </p:nvPr>
        </p:nvGraphicFramePr>
        <p:xfrm>
          <a:off x="457200" y="2286000"/>
          <a:ext cx="2514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965160" progId="Equation.DSMT4">
                  <p:embed/>
                </p:oleObj>
              </mc:Choice>
              <mc:Fallback>
                <p:oleObj name="Equation" r:id="rId2" imgW="25146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0"/>
                        <a:ext cx="2514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744680"/>
              </p:ext>
            </p:extLst>
          </p:nvPr>
        </p:nvGraphicFramePr>
        <p:xfrm>
          <a:off x="2949575" y="2309813"/>
          <a:ext cx="3467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66800" imgH="965160" progId="Equation.DSMT4">
                  <p:embed/>
                </p:oleObj>
              </mc:Choice>
              <mc:Fallback>
                <p:oleObj name="Equation" r:id="rId4" imgW="346680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2309813"/>
                        <a:ext cx="3467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112743"/>
              </p:ext>
            </p:extLst>
          </p:nvPr>
        </p:nvGraphicFramePr>
        <p:xfrm>
          <a:off x="1984005" y="3378200"/>
          <a:ext cx="914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965160" progId="Equation.DSMT4">
                  <p:embed/>
                </p:oleObj>
              </mc:Choice>
              <mc:Fallback>
                <p:oleObj name="Equation" r:id="rId6" imgW="91440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005" y="3378200"/>
                        <a:ext cx="914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47896"/>
              </p:ext>
            </p:extLst>
          </p:nvPr>
        </p:nvGraphicFramePr>
        <p:xfrm>
          <a:off x="2948492" y="3731334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291960" progId="Equation.DSMT4">
                  <p:embed/>
                </p:oleObj>
              </mc:Choice>
              <mc:Fallback>
                <p:oleObj name="Equation" r:id="rId8" imgW="838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8492" y="3731334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210837"/>
              </p:ext>
            </p:extLst>
          </p:nvPr>
        </p:nvGraphicFramePr>
        <p:xfrm>
          <a:off x="2165972" y="4559300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1002960" progId="Equation.DSMT4">
                  <p:embed/>
                </p:oleObj>
              </mc:Choice>
              <mc:Fallback>
                <p:oleObj name="Equation" r:id="rId10" imgW="76176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972" y="4559300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685981"/>
              </p:ext>
            </p:extLst>
          </p:nvPr>
        </p:nvGraphicFramePr>
        <p:xfrm>
          <a:off x="2949140" y="4876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291960" progId="Equation.DSMT4">
                  <p:embed/>
                </p:oleObj>
              </mc:Choice>
              <mc:Fallback>
                <p:oleObj name="Equation" r:id="rId12" imgW="9144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140" y="4876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1768D1B6-8F04-9FEF-EBE1-D6458CF79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746070"/>
              </p:ext>
            </p:extLst>
          </p:nvPr>
        </p:nvGraphicFramePr>
        <p:xfrm>
          <a:off x="2681360" y="1118307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1002960" progId="Equation.DSMT4">
                  <p:embed/>
                </p:oleObj>
              </mc:Choice>
              <mc:Fallback>
                <p:oleObj name="Equation" r:id="rId14" imgW="761760" imgH="1002960" progId="Equation.DSMT4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360" y="1118307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509ACDE6-8E44-CA1D-7BCD-2A7C6F26B3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628297"/>
              </p:ext>
            </p:extLst>
          </p:nvPr>
        </p:nvGraphicFramePr>
        <p:xfrm>
          <a:off x="3443360" y="147787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91960" progId="Equation.DSMT4">
                  <p:embed/>
                </p:oleObj>
              </mc:Choice>
              <mc:Fallback>
                <p:oleObj name="Equation" r:id="rId16" imgW="736560" imgH="291960" progId="Equation.DSMT4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360" y="147787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Definition: Partial Sums Using Sigma Notation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BF0000"/>
                </a:solidFill>
              </a:rPr>
              <a:t>n</a:t>
            </a:r>
            <a:r>
              <a:rPr lang="en-US" b="1" i="0" baseline="30000" dirty="0">
                <a:solidFill>
                  <a:srgbClr val="BF0000"/>
                </a:solidFill>
              </a:rPr>
              <a:t>th</a:t>
            </a:r>
            <a:r>
              <a:rPr lang="en-US" b="1" i="0" dirty="0">
                <a:solidFill>
                  <a:srgbClr val="BF0000"/>
                </a:solidFill>
              </a:rPr>
              <a:t> partial sum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the first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terms of a sequence {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is written in sigma notation as follows.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In this equation, 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BF0000"/>
                </a:solidFill>
              </a:rPr>
              <a:t>index of summation</a:t>
            </a:r>
            <a:r>
              <a:rPr lang="en-US" i="0" dirty="0">
                <a:solidFill>
                  <a:srgbClr val="000000"/>
                </a:solidFill>
              </a:rPr>
              <a:t> and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takes the integer values 1, 2, 3, ... ,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  <a:endParaRPr lang="en-US" i="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the </a:t>
            </a:r>
            <a:r>
              <a:rPr lang="en-US" b="1" i="0" dirty="0">
                <a:solidFill>
                  <a:srgbClr val="BF0000"/>
                </a:solidFill>
              </a:rPr>
              <a:t>upper limit of summation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1 is the </a:t>
            </a:r>
            <a:r>
              <a:rPr lang="en-US" b="1" i="0" dirty="0">
                <a:solidFill>
                  <a:srgbClr val="BF0000"/>
                </a:solidFill>
              </a:rPr>
              <a:t>lower limit of summation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53396"/>
              </p:ext>
            </p:extLst>
          </p:nvPr>
        </p:nvGraphicFramePr>
        <p:xfrm>
          <a:off x="2133600" y="2036763"/>
          <a:ext cx="4394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94160" imgH="965160" progId="Equation.DSMT4">
                  <p:embed/>
                </p:oleObj>
              </mc:Choice>
              <mc:Fallback>
                <p:oleObj name="Equation" r:id="rId2" imgW="4394160" imgH="9651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036763"/>
                        <a:ext cx="43942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0"/>
                <a:ext cx="8229600" cy="3194721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 marL="3175" indent="-3175">
                  <a:lnSpc>
                    <a:spcPct val="90000"/>
                  </a:lnSpc>
                  <a:tabLst>
                    <a:tab pos="457200" algn="l"/>
                  </a:tabLst>
                </a:pPr>
                <a:r>
                  <a:rPr lang="en-US" i="0" dirty="0">
                    <a:solidFill>
                      <a:srgbClr val="000000"/>
                    </a:solidFill>
                  </a:rPr>
                  <a:t>As we will see in Section 13.4, sigma notation can be used to indicate the sum of an entire sequence using the symbol for infinity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en-US" i="0" dirty="0">
                    <a:solidFill>
                      <a:srgbClr val="000000"/>
                    </a:solidFill>
                  </a:rPr>
                  <a:t> in place of </a:t>
                </a:r>
                <a:r>
                  <a:rPr lang="en-US" i="1" dirty="0">
                    <a:solidFill>
                      <a:srgbClr val="000000"/>
                    </a:solidFill>
                    <a:latin typeface="+mj-lt"/>
                  </a:rPr>
                  <a:t>n</a:t>
                </a:r>
                <a:r>
                  <a:rPr lang="en-US" i="0" dirty="0">
                    <a:solidFill>
                      <a:srgbClr val="000000"/>
                    </a:solidFill>
                  </a:rPr>
                  <a:t>. Also, the upper and lower limits of summation can be adjusted to pick out a particular part of the sequence. For example, </a:t>
                </a:r>
                <a:r>
                  <a:rPr lang="en-US" i="1" dirty="0">
                    <a:solidFill>
                      <a:srgbClr val="000000"/>
                    </a:solidFill>
                    <a:latin typeface="+mj-lt"/>
                  </a:rPr>
                  <a:t>k</a:t>
                </a:r>
                <a:r>
                  <a:rPr lang="en-US" i="0" dirty="0">
                    <a:solidFill>
                      <a:srgbClr val="000000"/>
                    </a:solidFill>
                  </a:rPr>
                  <a:t> can begin </a:t>
                </a:r>
                <a:r>
                  <a:rPr lang="en-US" dirty="0">
                    <a:solidFill>
                      <a:srgbClr val="000000"/>
                    </a:solidFill>
                  </a:rPr>
                  <a:t>with 7 and stop with 10. There may be special times, because of the way formulas are written, when </a:t>
                </a:r>
                <a:r>
                  <a:rPr lang="en-US" i="1" dirty="0">
                    <a:solidFill>
                      <a:srgbClr val="000000"/>
                    </a:solidFill>
                    <a:latin typeface="+mj-lt"/>
                  </a:rPr>
                  <a:t>k</a:t>
                </a:r>
                <a:r>
                  <a:rPr lang="en-US" dirty="0">
                    <a:solidFill>
                      <a:srgbClr val="000000"/>
                    </a:solidFill>
                  </a:rPr>
                  <a:t> would begin with 0.</a:t>
                </a:r>
                <a:endParaRPr lang="en-US" i="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0"/>
                <a:ext cx="8229600" cy="3194721"/>
              </a:xfrm>
              <a:prstGeom prst="rect">
                <a:avLst/>
              </a:prstGeom>
              <a:blipFill>
                <a:blip r:embed="rId2"/>
                <a:stretch>
                  <a:fillRect l="-1328" t="-2647" b="-3970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861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Sums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Write the indicated sums as expanded sums of the terms and find the value of each sum.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a. </a:t>
            </a: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273300"/>
          <a:ext cx="1155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1002960" progId="Equation.DSMT4">
                  <p:embed/>
                </p:oleObj>
              </mc:Choice>
              <mc:Fallback>
                <p:oleObj name="Equation" r:id="rId2" imgW="115560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73300"/>
                        <a:ext cx="1155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3505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304560" progId="Equation.DSMT4">
                  <p:embed/>
                </p:oleObj>
              </mc:Choice>
              <mc:Fallback>
                <p:oleObj name="Equation" r:id="rId4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359895"/>
              </p:ext>
            </p:extLst>
          </p:nvPr>
        </p:nvGraphicFramePr>
        <p:xfrm>
          <a:off x="1787652" y="4279751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720" imgH="380880" progId="Equation.DSMT4">
                  <p:embed/>
                </p:oleObj>
              </mc:Choice>
              <mc:Fallback>
                <p:oleObj name="Equation" r:id="rId6" imgW="2412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652" y="4279751"/>
                        <a:ext cx="241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537942"/>
              </p:ext>
            </p:extLst>
          </p:nvPr>
        </p:nvGraphicFramePr>
        <p:xfrm>
          <a:off x="1787652" y="4959201"/>
          <a:ext cx="224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291960" progId="Equation.DSMT4">
                  <p:embed/>
                </p:oleObj>
              </mc:Choice>
              <mc:Fallback>
                <p:oleObj name="Equation" r:id="rId8" imgW="2247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652" y="4959201"/>
                        <a:ext cx="224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545002"/>
              </p:ext>
            </p:extLst>
          </p:nvPr>
        </p:nvGraphicFramePr>
        <p:xfrm>
          <a:off x="1787652" y="5549751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91960" progId="Equation.DSMT4">
                  <p:embed/>
                </p:oleObj>
              </mc:Choice>
              <mc:Fallback>
                <p:oleObj name="Equation" r:id="rId10" imgW="825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652" y="5549751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26199"/>
              </p:ext>
            </p:extLst>
          </p:nvPr>
        </p:nvGraphicFramePr>
        <p:xfrm>
          <a:off x="1025652" y="4051151"/>
          <a:ext cx="76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1002960" progId="Equation.DSMT4">
                  <p:embed/>
                </p:oleObj>
              </mc:Choice>
              <mc:Fallback>
                <p:oleObj name="Equation" r:id="rId12" imgW="761760" imgH="1002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652" y="4051151"/>
                        <a:ext cx="76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306549F4-E535-4970-6D34-975D0666D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948589"/>
              </p:ext>
            </p:extLst>
          </p:nvPr>
        </p:nvGraphicFramePr>
        <p:xfrm>
          <a:off x="5334000" y="2273300"/>
          <a:ext cx="1701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01720" imgH="1002960" progId="Equation.DSMT4">
                  <p:embed/>
                </p:oleObj>
              </mc:Choice>
              <mc:Fallback>
                <p:oleObj name="Equation" r:id="rId14" imgW="1701720" imgH="100296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273300"/>
                        <a:ext cx="1701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Sums (cont.)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352" y="1371600"/>
          <a:ext cx="1701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1002960" progId="Equation.DSMT4">
                  <p:embed/>
                </p:oleObj>
              </mc:Choice>
              <mc:Fallback>
                <p:oleObj name="Equation" r:id="rId2" imgW="1701720" imgH="1002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01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559407"/>
              </p:ext>
            </p:extLst>
          </p:nvPr>
        </p:nvGraphicFramePr>
        <p:xfrm>
          <a:off x="2286000" y="1587500"/>
          <a:ext cx="577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78360" imgH="533160" progId="Equation.DSMT4">
                  <p:embed/>
                </p:oleObj>
              </mc:Choice>
              <mc:Fallback>
                <p:oleObj name="Equation" r:id="rId4" imgW="5778360" imgH="533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587500"/>
                        <a:ext cx="577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45013"/>
              </p:ext>
            </p:extLst>
          </p:nvPr>
        </p:nvGraphicFramePr>
        <p:xfrm>
          <a:off x="2286000" y="254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41320" imgH="291960" progId="Equation.DSMT4">
                  <p:embed/>
                </p:oleObj>
              </mc:Choice>
              <mc:Fallback>
                <p:oleObj name="Equation" r:id="rId6" imgW="264132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4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558597"/>
              </p:ext>
            </p:extLst>
          </p:nvPr>
        </p:nvGraphicFramePr>
        <p:xfrm>
          <a:off x="22860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Writing Sums in Sigma Notation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Write each sum using sigma notation. There may be more than one correct answer.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4 + 9 + 16 + 25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672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Notice that each number is a square beginning with </a:t>
            </a:r>
            <a:r>
              <a:rPr lang="en-US" i="0" dirty="0">
                <a:solidFill>
                  <a:srgbClr val="000066"/>
                </a:solidFill>
              </a:rPr>
              <a:t>2</a:t>
            </a:r>
            <a:r>
              <a:rPr lang="en-US" i="0" baseline="30000" dirty="0">
                <a:solidFill>
                  <a:srgbClr val="000066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 Two possible forms are </a:t>
            </a:r>
            <a:r>
              <a:rPr lang="en-US" dirty="0">
                <a:solidFill>
                  <a:schemeClr val="tx1"/>
                </a:solidFill>
              </a:rPr>
              <a:t>as</a:t>
            </a:r>
            <a:r>
              <a:rPr lang="en-US" i="0" dirty="0">
                <a:solidFill>
                  <a:schemeClr val="tx1"/>
                </a:solidFill>
              </a:rPr>
              <a:t> follows.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99326"/>
              </p:ext>
            </p:extLst>
          </p:nvPr>
        </p:nvGraphicFramePr>
        <p:xfrm>
          <a:off x="999067" y="4521906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080" imgH="291960" progId="Equation.DSMT4">
                  <p:embed/>
                </p:oleObj>
              </mc:Choice>
              <mc:Fallback>
                <p:oleObj name="Equation" r:id="rId2" imgW="1981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067" y="4521906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385"/>
              </p:ext>
            </p:extLst>
          </p:nvPr>
        </p:nvGraphicFramePr>
        <p:xfrm>
          <a:off x="3049412" y="4204406"/>
          <a:ext cx="1041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1002960" progId="Equation.DSMT4">
                  <p:embed/>
                </p:oleObj>
              </mc:Choice>
              <mc:Fallback>
                <p:oleObj name="Equation" r:id="rId4" imgW="104112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412" y="4204406"/>
                        <a:ext cx="1041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139739"/>
              </p:ext>
            </p:extLst>
          </p:nvPr>
        </p:nvGraphicFramePr>
        <p:xfrm>
          <a:off x="4159957" y="4570913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957" y="4570913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526721"/>
              </p:ext>
            </p:extLst>
          </p:nvPr>
        </p:nvGraphicFramePr>
        <p:xfrm>
          <a:off x="4701824" y="4521906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291960" progId="Equation.DSMT4">
                  <p:embed/>
                </p:oleObj>
              </mc:Choice>
              <mc:Fallback>
                <p:oleObj name="Equation" r:id="rId8" imgW="1981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1824" y="4521906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544176"/>
              </p:ext>
            </p:extLst>
          </p:nvPr>
        </p:nvGraphicFramePr>
        <p:xfrm>
          <a:off x="6786563" y="4222750"/>
          <a:ext cx="1739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965160" progId="Equation.DSMT4">
                  <p:embed/>
                </p:oleObj>
              </mc:Choice>
              <mc:Fallback>
                <p:oleObj name="Equation" r:id="rId10" imgW="173988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4222750"/>
                        <a:ext cx="1739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22081D6-5D37-0C32-E093-E91934B50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502693"/>
              </p:ext>
            </p:extLst>
          </p:nvPr>
        </p:nvGraphicFramePr>
        <p:xfrm>
          <a:off x="4230163" y="2113470"/>
          <a:ext cx="431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8000" imgH="838200" progId="Equation.DSMT4">
                  <p:embed/>
                </p:oleObj>
              </mc:Choice>
              <mc:Fallback>
                <p:oleObj name="Equation" r:id="rId12" imgW="4318000" imgH="83820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163" y="2113470"/>
                        <a:ext cx="431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Writing Sums in Sigma Notation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ts val="672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Notice that each numerator is a multiple of 5 and each denominator is 1 larger than its position. One possible form is as follows.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960871"/>
              </p:ext>
            </p:extLst>
          </p:nvPr>
        </p:nvGraphicFramePr>
        <p:xfrm>
          <a:off x="1371600" y="2819400"/>
          <a:ext cx="377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71720" imgH="838080" progId="Equation.DSMT4">
                  <p:embed/>
                </p:oleObj>
              </mc:Choice>
              <mc:Fallback>
                <p:oleObj name="Equation" r:id="rId2" imgW="3771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377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616844"/>
              </p:ext>
            </p:extLst>
          </p:nvPr>
        </p:nvGraphicFramePr>
        <p:xfrm>
          <a:off x="5268913" y="2803525"/>
          <a:ext cx="1397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965160" progId="Equation.DSMT4">
                  <p:embed/>
                </p:oleObj>
              </mc:Choice>
              <mc:Fallback>
                <p:oleObj name="Equation" r:id="rId4" imgW="13968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2803525"/>
                        <a:ext cx="1397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Properties: Properties of </a:t>
            </a:r>
            <a:r>
              <a:rPr lang="en-US" dirty="0">
                <a:solidFill>
                  <a:schemeClr val="accent1"/>
                </a:solidFill>
                <a:sym typeface="Symbol"/>
              </a:rPr>
              <a:t>Sigma</a:t>
            </a:r>
            <a:r>
              <a:rPr lang="en-US" sz="3200" dirty="0">
                <a:solidFill>
                  <a:schemeClr val="accent1"/>
                </a:solidFill>
              </a:rPr>
              <a:t> Notation</a:t>
            </a:r>
          </a:p>
        </p:txBody>
      </p:sp>
      <p:sp>
        <p:nvSpPr>
          <p:cNvPr id="11267" name="Rectangle 4"/>
          <p:cNvSpPr>
            <a:spLocks noGrp="1"/>
          </p:cNvSpPr>
          <p:nvPr>
            <p:ph idx="1"/>
          </p:nvPr>
        </p:nvSpPr>
        <p:spPr>
          <a:xfrm>
            <a:off x="478715" y="118618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sequences {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and {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} and any real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 following are true.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777299"/>
              </p:ext>
            </p:extLst>
          </p:nvPr>
        </p:nvGraphicFramePr>
        <p:xfrm>
          <a:off x="717550" y="2216150"/>
          <a:ext cx="60706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70320" imgH="3555720" progId="Equation.DSMT4">
                  <p:embed/>
                </p:oleObj>
              </mc:Choice>
              <mc:Fallback>
                <p:oleObj name="Equation" r:id="rId2" imgW="6070320" imgH="3555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2216150"/>
                        <a:ext cx="6070600" cy="355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Using the Properties of Sigma Notation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846341"/>
              </p:ext>
            </p:extLst>
          </p:nvPr>
        </p:nvGraphicFramePr>
        <p:xfrm>
          <a:off x="457200" y="1209896"/>
          <a:ext cx="5905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05440" imgH="1002960" progId="Equation.DSMT4">
                  <p:embed/>
                </p:oleObj>
              </mc:Choice>
              <mc:Fallback>
                <p:oleObj name="Equation" r:id="rId2" imgW="590544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09896"/>
                        <a:ext cx="5905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92660"/>
              </p:ext>
            </p:extLst>
          </p:nvPr>
        </p:nvGraphicFramePr>
        <p:xfrm>
          <a:off x="885298" y="33528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304560" progId="Equation.DSMT4">
                  <p:embed/>
                </p:oleObj>
              </mc:Choice>
              <mc:Fallback>
                <p:oleObj name="Equation" r:id="rId4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298" y="33528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192097"/>
              </p:ext>
            </p:extLst>
          </p:nvPr>
        </p:nvGraphicFramePr>
        <p:xfrm>
          <a:off x="735013" y="3716338"/>
          <a:ext cx="3213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965160" progId="Equation.DSMT4">
                  <p:embed/>
                </p:oleObj>
              </mc:Choice>
              <mc:Fallback>
                <p:oleObj name="Equation" r:id="rId6" imgW="32130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3716338"/>
                        <a:ext cx="3213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510580"/>
              </p:ext>
            </p:extLst>
          </p:nvPr>
        </p:nvGraphicFramePr>
        <p:xfrm>
          <a:off x="4019550" y="3741738"/>
          <a:ext cx="3098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965160" progId="Equation.DSMT4">
                  <p:embed/>
                </p:oleObj>
              </mc:Choice>
              <mc:Fallback>
                <p:oleObj name="Equation" r:id="rId8" imgW="309852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3741738"/>
                        <a:ext cx="3098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804727"/>
              </p:ext>
            </p:extLst>
          </p:nvPr>
        </p:nvGraphicFramePr>
        <p:xfrm>
          <a:off x="2965450" y="4775200"/>
          <a:ext cx="1409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965160" progId="Equation.DSMT4">
                  <p:embed/>
                </p:oleObj>
              </mc:Choice>
              <mc:Fallback>
                <p:oleObj name="Equation" r:id="rId10" imgW="140940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4775200"/>
                        <a:ext cx="1409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985385"/>
              </p:ext>
            </p:extLst>
          </p:nvPr>
        </p:nvGraphicFramePr>
        <p:xfrm>
          <a:off x="4475480" y="5062538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91960" progId="Equation.DSMT4">
                  <p:embed/>
                </p:oleObj>
              </mc:Choice>
              <mc:Fallback>
                <p:oleObj name="Equation" r:id="rId12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480" y="5062538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F614F59-CFB0-50E3-D366-619FAC0FBC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825363"/>
              </p:ext>
            </p:extLst>
          </p:nvPr>
        </p:nvGraphicFramePr>
        <p:xfrm>
          <a:off x="472722" y="2205338"/>
          <a:ext cx="40894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89240" imgH="1002960" progId="Equation.DSMT4">
                  <p:embed/>
                </p:oleObj>
              </mc:Choice>
              <mc:Fallback>
                <p:oleObj name="Equation" r:id="rId14" imgW="4089240" imgH="1002960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22" y="2205338"/>
                        <a:ext cx="40894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337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Courier New</vt:lpstr>
      <vt:lpstr>Arial</vt:lpstr>
      <vt:lpstr>Calibri</vt:lpstr>
      <vt:lpstr>Cambria Math</vt:lpstr>
      <vt:lpstr>Symbol</vt:lpstr>
      <vt:lpstr>Office Theme</vt:lpstr>
      <vt:lpstr>1_Office Theme</vt:lpstr>
      <vt:lpstr>Equation</vt:lpstr>
      <vt:lpstr>Section 13.2</vt:lpstr>
      <vt:lpstr>Definition: Partial Sums Using Sigma Notation</vt:lpstr>
      <vt:lpstr>Note</vt:lpstr>
      <vt:lpstr>Example 1: Evaluating Sums</vt:lpstr>
      <vt:lpstr>Example 1: Evaluating Sums (cont.)</vt:lpstr>
      <vt:lpstr>Example 2: Writing Sums in Sigma Notation</vt:lpstr>
      <vt:lpstr>Example 2: Writing Sums in Sigma Notation (cont.)</vt:lpstr>
      <vt:lpstr>Properties: Properties of Sigma Notation</vt:lpstr>
      <vt:lpstr>Example 3: Using the Properties of Sigma Notation</vt:lpstr>
      <vt:lpstr>Example 3: Using the Properties of Sigma Notation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12</cp:revision>
  <dcterms:created xsi:type="dcterms:W3CDTF">2013-04-26T14:43:13Z</dcterms:created>
  <dcterms:modified xsi:type="dcterms:W3CDTF">2024-09-12T15:08:00Z</dcterms:modified>
</cp:coreProperties>
</file>