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51" r:id="rId2"/>
  </p:sldMasterIdLst>
  <p:notesMasterIdLst>
    <p:notesMasterId r:id="rId21"/>
  </p:notesMasterIdLst>
  <p:handoutMasterIdLst>
    <p:handoutMasterId r:id="rId22"/>
  </p:handoutMasterIdLst>
  <p:sldIdLst>
    <p:sldId id="256" r:id="rId3"/>
    <p:sldId id="259" r:id="rId4"/>
    <p:sldId id="261" r:id="rId5"/>
    <p:sldId id="262" r:id="rId6"/>
    <p:sldId id="263" r:id="rId7"/>
    <p:sldId id="264" r:id="rId8"/>
    <p:sldId id="265" r:id="rId9"/>
    <p:sldId id="266" r:id="rId10"/>
    <p:sldId id="267" r:id="rId11"/>
    <p:sldId id="268" r:id="rId12"/>
    <p:sldId id="269" r:id="rId13"/>
    <p:sldId id="270" r:id="rId14"/>
    <p:sldId id="279" r:id="rId15"/>
    <p:sldId id="271" r:id="rId16"/>
    <p:sldId id="273" r:id="rId17"/>
    <p:sldId id="274" r:id="rId18"/>
    <p:sldId id="276" r:id="rId19"/>
    <p:sldId id="28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2D7D9F"/>
    <a:srgbClr val="0000F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p:cViewPr varScale="1">
        <p:scale>
          <a:sx n="111" d="100"/>
          <a:sy n="111" d="100"/>
        </p:scale>
        <p:origin x="166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980041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F42A1B-A188-4913-8D05-EEFA1E08A1C1}"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D252E-9170-4DBB-AEDC-2FB0435A52A3}" type="slidenum">
              <a:rPr lang="en-US" smtClean="0"/>
              <a:pPr/>
              <a:t>‹#›</a:t>
            </a:fld>
            <a:endParaRPr lang="en-US" dirty="0"/>
          </a:p>
        </p:txBody>
      </p:sp>
    </p:spTree>
    <p:extLst>
      <p:ext uri="{BB962C8B-B14F-4D97-AF65-F5344CB8AC3E}">
        <p14:creationId xmlns:p14="http://schemas.microsoft.com/office/powerpoint/2010/main" val="165018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993267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42534369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8080973"/>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8.wmf"/><Relationship Id="rId18" Type="http://schemas.openxmlformats.org/officeDocument/2006/relationships/oleObject" Target="../embeddings/oleObject40.bin"/><Relationship Id="rId3" Type="http://schemas.openxmlformats.org/officeDocument/2006/relationships/image" Target="../media/image33.wmf"/><Relationship Id="rId7" Type="http://schemas.openxmlformats.org/officeDocument/2006/relationships/image" Target="../media/image35.wmf"/><Relationship Id="rId12" Type="http://schemas.openxmlformats.org/officeDocument/2006/relationships/oleObject" Target="../embeddings/oleObject37.bin"/><Relationship Id="rId17" Type="http://schemas.openxmlformats.org/officeDocument/2006/relationships/image" Target="../media/image40.wmf"/><Relationship Id="rId2" Type="http://schemas.openxmlformats.org/officeDocument/2006/relationships/oleObject" Target="../embeddings/oleObject32.bin"/><Relationship Id="rId16" Type="http://schemas.openxmlformats.org/officeDocument/2006/relationships/oleObject" Target="../embeddings/oleObject39.bin"/><Relationship Id="rId1" Type="http://schemas.openxmlformats.org/officeDocument/2006/relationships/slideLayout" Target="../slideLayouts/slideLayout4.xml"/><Relationship Id="rId6" Type="http://schemas.openxmlformats.org/officeDocument/2006/relationships/oleObject" Target="../embeddings/oleObject34.bin"/><Relationship Id="rId11" Type="http://schemas.openxmlformats.org/officeDocument/2006/relationships/image" Target="../media/image37.wmf"/><Relationship Id="rId5" Type="http://schemas.openxmlformats.org/officeDocument/2006/relationships/image" Target="../media/image34.wmf"/><Relationship Id="rId15" Type="http://schemas.openxmlformats.org/officeDocument/2006/relationships/image" Target="../media/image39.wmf"/><Relationship Id="rId10" Type="http://schemas.openxmlformats.org/officeDocument/2006/relationships/oleObject" Target="../embeddings/oleObject36.bin"/><Relationship Id="rId19" Type="http://schemas.openxmlformats.org/officeDocument/2006/relationships/image" Target="../media/image41.wmf"/><Relationship Id="rId4" Type="http://schemas.openxmlformats.org/officeDocument/2006/relationships/oleObject" Target="../embeddings/oleObject33.bin"/><Relationship Id="rId9" Type="http://schemas.openxmlformats.org/officeDocument/2006/relationships/image" Target="../media/image36.wmf"/><Relationship Id="rId14" Type="http://schemas.openxmlformats.org/officeDocument/2006/relationships/oleObject" Target="../embeddings/oleObject38.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46.bin"/><Relationship Id="rId2" Type="http://schemas.openxmlformats.org/officeDocument/2006/relationships/oleObject" Target="../embeddings/oleObject41.bin"/><Relationship Id="rId1" Type="http://schemas.openxmlformats.org/officeDocument/2006/relationships/slideLayout" Target="../slideLayouts/slideLayout4.xml"/><Relationship Id="rId6" Type="http://schemas.openxmlformats.org/officeDocument/2006/relationships/oleObject" Target="../embeddings/oleObject43.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5.wmf"/><Relationship Id="rId14" Type="http://schemas.openxmlformats.org/officeDocument/2006/relationships/oleObject" Target="../embeddings/oleObject47.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54.wmf"/><Relationship Id="rId18" Type="http://schemas.openxmlformats.org/officeDocument/2006/relationships/oleObject" Target="../embeddings/oleObject56.bin"/><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3.bin"/><Relationship Id="rId17" Type="http://schemas.openxmlformats.org/officeDocument/2006/relationships/image" Target="../media/image56.wmf"/><Relationship Id="rId2" Type="http://schemas.openxmlformats.org/officeDocument/2006/relationships/oleObject" Target="../embeddings/oleObject48.bin"/><Relationship Id="rId16" Type="http://schemas.openxmlformats.org/officeDocument/2006/relationships/oleObject" Target="../embeddings/oleObject55.bin"/><Relationship Id="rId1" Type="http://schemas.openxmlformats.org/officeDocument/2006/relationships/slideLayout" Target="../slideLayouts/slideLayout4.xml"/><Relationship Id="rId6" Type="http://schemas.openxmlformats.org/officeDocument/2006/relationships/oleObject" Target="../embeddings/oleObject50.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2.bin"/><Relationship Id="rId19" Type="http://schemas.openxmlformats.org/officeDocument/2006/relationships/image" Target="../media/image57.wmf"/><Relationship Id="rId4" Type="http://schemas.openxmlformats.org/officeDocument/2006/relationships/oleObject" Target="../embeddings/oleObject49.bin"/><Relationship Id="rId9" Type="http://schemas.openxmlformats.org/officeDocument/2006/relationships/image" Target="../media/image52.wmf"/><Relationship Id="rId14" Type="http://schemas.openxmlformats.org/officeDocument/2006/relationships/oleObject" Target="../embeddings/oleObject5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8.wmf"/><Relationship Id="rId7" Type="http://schemas.openxmlformats.org/officeDocument/2006/relationships/image" Target="../media/image60.wmf"/><Relationship Id="rId2" Type="http://schemas.openxmlformats.org/officeDocument/2006/relationships/oleObject" Target="../embeddings/oleObject57.bin"/><Relationship Id="rId1" Type="http://schemas.openxmlformats.org/officeDocument/2006/relationships/slideLayout" Target="../slideLayouts/slideLayout4.xml"/><Relationship Id="rId6" Type="http://schemas.openxmlformats.org/officeDocument/2006/relationships/oleObject" Target="../embeddings/oleObject59.bin"/><Relationship Id="rId5" Type="http://schemas.openxmlformats.org/officeDocument/2006/relationships/image" Target="../media/image59.wmf"/><Relationship Id="rId4" Type="http://schemas.openxmlformats.org/officeDocument/2006/relationships/oleObject" Target="../embeddings/oleObject58.bin"/><Relationship Id="rId9" Type="http://schemas.openxmlformats.org/officeDocument/2006/relationships/image" Target="../media/image61.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4.bin"/><Relationship Id="rId13"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4.wmf"/><Relationship Id="rId12" Type="http://schemas.openxmlformats.org/officeDocument/2006/relationships/oleObject" Target="../embeddings/oleObject66.bin"/><Relationship Id="rId2" Type="http://schemas.openxmlformats.org/officeDocument/2006/relationships/oleObject" Target="../embeddings/oleObject61.bin"/><Relationship Id="rId1" Type="http://schemas.openxmlformats.org/officeDocument/2006/relationships/slideLayout" Target="../slideLayouts/slideLayout4.xml"/><Relationship Id="rId6" Type="http://schemas.openxmlformats.org/officeDocument/2006/relationships/oleObject" Target="../embeddings/oleObject63.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5.wmf"/></Relationships>
</file>

<file path=ppt/slides/_rels/slide17.xml.rels><?xml version="1.0" encoding="UTF-8" standalone="yes"?>
<Relationships xmlns="http://schemas.openxmlformats.org/package/2006/relationships"><Relationship Id="rId13" Type="http://schemas.openxmlformats.org/officeDocument/2006/relationships/image" Target="../media/image73.wmf"/><Relationship Id="rId18" Type="http://schemas.openxmlformats.org/officeDocument/2006/relationships/oleObject" Target="../embeddings/oleObject75.bin"/><Relationship Id="rId26" Type="http://schemas.openxmlformats.org/officeDocument/2006/relationships/oleObject" Target="../embeddings/oleObject79.bin"/><Relationship Id="rId3" Type="http://schemas.openxmlformats.org/officeDocument/2006/relationships/image" Target="../media/image68.wmf"/><Relationship Id="rId21" Type="http://schemas.openxmlformats.org/officeDocument/2006/relationships/image" Target="../media/image77.wmf"/><Relationship Id="rId7" Type="http://schemas.openxmlformats.org/officeDocument/2006/relationships/image" Target="../media/image70.wmf"/><Relationship Id="rId12" Type="http://schemas.openxmlformats.org/officeDocument/2006/relationships/oleObject" Target="../embeddings/oleObject72.bin"/><Relationship Id="rId17" Type="http://schemas.openxmlformats.org/officeDocument/2006/relationships/image" Target="../media/image75.wmf"/><Relationship Id="rId25" Type="http://schemas.openxmlformats.org/officeDocument/2006/relationships/image" Target="../media/image79.wmf"/><Relationship Id="rId33" Type="http://schemas.openxmlformats.org/officeDocument/2006/relationships/image" Target="../media/image83.wmf"/><Relationship Id="rId2" Type="http://schemas.openxmlformats.org/officeDocument/2006/relationships/oleObject" Target="../embeddings/oleObject67.bin"/><Relationship Id="rId16" Type="http://schemas.openxmlformats.org/officeDocument/2006/relationships/oleObject" Target="../embeddings/oleObject74.bin"/><Relationship Id="rId20" Type="http://schemas.openxmlformats.org/officeDocument/2006/relationships/oleObject" Target="../embeddings/oleObject76.bin"/><Relationship Id="rId29" Type="http://schemas.openxmlformats.org/officeDocument/2006/relationships/image" Target="../media/image81.wmf"/><Relationship Id="rId1" Type="http://schemas.openxmlformats.org/officeDocument/2006/relationships/slideLayout" Target="../slideLayouts/slideLayout4.xml"/><Relationship Id="rId6" Type="http://schemas.openxmlformats.org/officeDocument/2006/relationships/oleObject" Target="../embeddings/oleObject69.bin"/><Relationship Id="rId11" Type="http://schemas.openxmlformats.org/officeDocument/2006/relationships/image" Target="../media/image72.wmf"/><Relationship Id="rId24" Type="http://schemas.openxmlformats.org/officeDocument/2006/relationships/oleObject" Target="../embeddings/oleObject78.bin"/><Relationship Id="rId32" Type="http://schemas.openxmlformats.org/officeDocument/2006/relationships/oleObject" Target="../embeddings/oleObject82.bin"/><Relationship Id="rId5" Type="http://schemas.openxmlformats.org/officeDocument/2006/relationships/image" Target="../media/image69.wmf"/><Relationship Id="rId15" Type="http://schemas.openxmlformats.org/officeDocument/2006/relationships/image" Target="../media/image74.wmf"/><Relationship Id="rId23" Type="http://schemas.openxmlformats.org/officeDocument/2006/relationships/image" Target="../media/image78.wmf"/><Relationship Id="rId28" Type="http://schemas.openxmlformats.org/officeDocument/2006/relationships/oleObject" Target="../embeddings/oleObject80.bin"/><Relationship Id="rId10" Type="http://schemas.openxmlformats.org/officeDocument/2006/relationships/oleObject" Target="../embeddings/oleObject71.bin"/><Relationship Id="rId19" Type="http://schemas.openxmlformats.org/officeDocument/2006/relationships/image" Target="../media/image76.wmf"/><Relationship Id="rId31" Type="http://schemas.openxmlformats.org/officeDocument/2006/relationships/image" Target="../media/image82.wmf"/><Relationship Id="rId4" Type="http://schemas.openxmlformats.org/officeDocument/2006/relationships/oleObject" Target="../embeddings/oleObject68.bin"/><Relationship Id="rId9" Type="http://schemas.openxmlformats.org/officeDocument/2006/relationships/image" Target="../media/image71.wmf"/><Relationship Id="rId14" Type="http://schemas.openxmlformats.org/officeDocument/2006/relationships/oleObject" Target="../embeddings/oleObject73.bin"/><Relationship Id="rId22" Type="http://schemas.openxmlformats.org/officeDocument/2006/relationships/oleObject" Target="../embeddings/oleObject77.bin"/><Relationship Id="rId27" Type="http://schemas.openxmlformats.org/officeDocument/2006/relationships/image" Target="../media/image80.wmf"/><Relationship Id="rId30" Type="http://schemas.openxmlformats.org/officeDocument/2006/relationships/oleObject" Target="../embeddings/oleObject81.bin"/><Relationship Id="rId8" Type="http://schemas.openxmlformats.org/officeDocument/2006/relationships/oleObject" Target="../embeddings/oleObject70.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4.wmf"/><Relationship Id="rId7" Type="http://schemas.openxmlformats.org/officeDocument/2006/relationships/image" Target="../media/image86.wmf"/><Relationship Id="rId2" Type="http://schemas.openxmlformats.org/officeDocument/2006/relationships/oleObject" Target="../embeddings/oleObject83.bin"/><Relationship Id="rId1" Type="http://schemas.openxmlformats.org/officeDocument/2006/relationships/slideLayout" Target="../slideLayouts/slideLayout4.xml"/><Relationship Id="rId6" Type="http://schemas.openxmlformats.org/officeDocument/2006/relationships/oleObject" Target="../embeddings/oleObject85.bin"/><Relationship Id="rId5" Type="http://schemas.openxmlformats.org/officeDocument/2006/relationships/image" Target="../media/image85.wmf"/><Relationship Id="rId4" Type="http://schemas.openxmlformats.org/officeDocument/2006/relationships/oleObject" Target="../embeddings/oleObject84.bin"/><Relationship Id="rId9" Type="http://schemas.openxmlformats.org/officeDocument/2006/relationships/image" Target="../media/image8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26" Type="http://schemas.openxmlformats.org/officeDocument/2006/relationships/oleObject" Target="../embeddings/oleObject13.bin"/><Relationship Id="rId3" Type="http://schemas.openxmlformats.org/officeDocument/2006/relationships/image" Target="../media/image2.wmf"/><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5" Type="http://schemas.openxmlformats.org/officeDocument/2006/relationships/image" Target="../media/image13.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5.wmf"/><Relationship Id="rId1" Type="http://schemas.openxmlformats.org/officeDocument/2006/relationships/slideLayout" Target="../slideLayouts/slideLayout4.xml"/><Relationship Id="rId6" Type="http://schemas.openxmlformats.org/officeDocument/2006/relationships/oleObject" Target="../embeddings/oleObject3.bin"/><Relationship Id="rId11" Type="http://schemas.openxmlformats.org/officeDocument/2006/relationships/image" Target="../media/image6.wmf"/><Relationship Id="rId24" Type="http://schemas.openxmlformats.org/officeDocument/2006/relationships/oleObject" Target="../embeddings/oleObject12.bin"/><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28" Type="http://schemas.openxmlformats.org/officeDocument/2006/relationships/oleObject" Target="../embeddings/oleObject14.bin"/><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18" Type="http://schemas.openxmlformats.org/officeDocument/2006/relationships/oleObject" Target="../embeddings/oleObject23.bin"/><Relationship Id="rId3" Type="http://schemas.openxmlformats.org/officeDocument/2006/relationships/image" Target="../media/image16.wmf"/><Relationship Id="rId21" Type="http://schemas.openxmlformats.org/officeDocument/2006/relationships/image" Target="../media/image25.wmf"/><Relationship Id="rId7" Type="http://schemas.openxmlformats.org/officeDocument/2006/relationships/image" Target="../media/image18.wmf"/><Relationship Id="rId12" Type="http://schemas.openxmlformats.org/officeDocument/2006/relationships/oleObject" Target="../embeddings/oleObject20.bin"/><Relationship Id="rId17" Type="http://schemas.openxmlformats.org/officeDocument/2006/relationships/image" Target="../media/image23.wmf"/><Relationship Id="rId25" Type="http://schemas.openxmlformats.org/officeDocument/2006/relationships/image" Target="../media/image27.wmf"/><Relationship Id="rId2" Type="http://schemas.openxmlformats.org/officeDocument/2006/relationships/oleObject" Target="../embeddings/oleObject15.bin"/><Relationship Id="rId16" Type="http://schemas.openxmlformats.org/officeDocument/2006/relationships/oleObject" Target="../embeddings/oleObject22.bin"/><Relationship Id="rId20" Type="http://schemas.openxmlformats.org/officeDocument/2006/relationships/oleObject" Target="../embeddings/oleObject24.bin"/><Relationship Id="rId1" Type="http://schemas.openxmlformats.org/officeDocument/2006/relationships/slideLayout" Target="../slideLayouts/slideLayout4.xml"/><Relationship Id="rId6" Type="http://schemas.openxmlformats.org/officeDocument/2006/relationships/oleObject" Target="../embeddings/oleObject17.bin"/><Relationship Id="rId11" Type="http://schemas.openxmlformats.org/officeDocument/2006/relationships/image" Target="../media/image20.wmf"/><Relationship Id="rId24" Type="http://schemas.openxmlformats.org/officeDocument/2006/relationships/oleObject" Target="../embeddings/oleObject26.bin"/><Relationship Id="rId5" Type="http://schemas.openxmlformats.org/officeDocument/2006/relationships/image" Target="../media/image17.wmf"/><Relationship Id="rId15" Type="http://schemas.openxmlformats.org/officeDocument/2006/relationships/image" Target="../media/image22.wmf"/><Relationship Id="rId23" Type="http://schemas.openxmlformats.org/officeDocument/2006/relationships/image" Target="../media/image26.wmf"/><Relationship Id="rId10" Type="http://schemas.openxmlformats.org/officeDocument/2006/relationships/oleObject" Target="../embeddings/oleObject19.bin"/><Relationship Id="rId19" Type="http://schemas.openxmlformats.org/officeDocument/2006/relationships/image" Target="../media/image24.wmf"/><Relationship Id="rId4" Type="http://schemas.openxmlformats.org/officeDocument/2006/relationships/oleObject" Target="../embeddings/oleObject16.bin"/><Relationship Id="rId9" Type="http://schemas.openxmlformats.org/officeDocument/2006/relationships/image" Target="../media/image19.wmf"/><Relationship Id="rId14" Type="http://schemas.openxmlformats.org/officeDocument/2006/relationships/oleObject" Target="../embeddings/oleObject21.bin"/><Relationship Id="rId22" Type="http://schemas.openxmlformats.org/officeDocument/2006/relationships/oleObject" Target="../embeddings/oleObject25.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7.bin"/><Relationship Id="rId1" Type="http://schemas.openxmlformats.org/officeDocument/2006/relationships/slideLayout" Target="../slideLayouts/slideLayout4.xml"/><Relationship Id="rId6" Type="http://schemas.openxmlformats.org/officeDocument/2006/relationships/oleObject" Target="../embeddings/oleObject29.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Sequences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Writing Terms of a Sequence (cont.)</a:t>
            </a:r>
          </a:p>
        </p:txBody>
      </p:sp>
      <p:graphicFrame>
        <p:nvGraphicFramePr>
          <p:cNvPr id="4102" name="Object 6"/>
          <p:cNvGraphicFramePr>
            <a:graphicFrameLocks noChangeAspect="1"/>
          </p:cNvGraphicFramePr>
          <p:nvPr>
            <p:extLst>
              <p:ext uri="{D42A27DB-BD31-4B8C-83A1-F6EECF244321}">
                <p14:modId xmlns:p14="http://schemas.microsoft.com/office/powerpoint/2010/main" val="1879578076"/>
              </p:ext>
            </p:extLst>
          </p:nvPr>
        </p:nvGraphicFramePr>
        <p:xfrm>
          <a:off x="527050" y="2886075"/>
          <a:ext cx="2933700" cy="482600"/>
        </p:xfrm>
        <a:graphic>
          <a:graphicData uri="http://schemas.openxmlformats.org/presentationml/2006/ole">
            <mc:AlternateContent xmlns:mc="http://schemas.openxmlformats.org/markup-compatibility/2006">
              <mc:Choice xmlns:v="urn:schemas-microsoft-com:vml" Requires="v">
                <p:oleObj name="Equation" r:id="rId2" imgW="2933640" imgH="482400" progId="Equation.DSMT4">
                  <p:embed/>
                </p:oleObj>
              </mc:Choice>
              <mc:Fallback>
                <p:oleObj name="Equation" r:id="rId2" imgW="2933640" imgH="482400" progId="Equation.DSMT4">
                  <p:embed/>
                  <p:pic>
                    <p:nvPicPr>
                      <p:cNvPr id="0" name="Picture 6"/>
                      <p:cNvPicPr>
                        <a:picLocks noChangeAspect="1" noChangeArrowheads="1"/>
                      </p:cNvPicPr>
                      <p:nvPr/>
                    </p:nvPicPr>
                    <p:blipFill>
                      <a:blip r:embed="rId3"/>
                      <a:srcRect/>
                      <a:stretch>
                        <a:fillRect/>
                      </a:stretch>
                    </p:blipFill>
                    <p:spPr bwMode="auto">
                      <a:xfrm>
                        <a:off x="527050" y="2886075"/>
                        <a:ext cx="2933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003987648"/>
              </p:ext>
            </p:extLst>
          </p:nvPr>
        </p:nvGraphicFramePr>
        <p:xfrm>
          <a:off x="3578225" y="2886075"/>
          <a:ext cx="2374900" cy="482600"/>
        </p:xfrm>
        <a:graphic>
          <a:graphicData uri="http://schemas.openxmlformats.org/presentationml/2006/ole">
            <mc:AlternateContent xmlns:mc="http://schemas.openxmlformats.org/markup-compatibility/2006">
              <mc:Choice xmlns:v="urn:schemas-microsoft-com:vml" Requires="v">
                <p:oleObj name="Equation" r:id="rId4" imgW="2374560" imgH="482400" progId="Equation.DSMT4">
                  <p:embed/>
                </p:oleObj>
              </mc:Choice>
              <mc:Fallback>
                <p:oleObj name="Equation" r:id="rId4" imgW="2374560" imgH="482400" progId="Equation.DSMT4">
                  <p:embed/>
                  <p:pic>
                    <p:nvPicPr>
                      <p:cNvPr id="0" name="Picture 7"/>
                      <p:cNvPicPr>
                        <a:picLocks noChangeAspect="1" noChangeArrowheads="1"/>
                      </p:cNvPicPr>
                      <p:nvPr/>
                    </p:nvPicPr>
                    <p:blipFill>
                      <a:blip r:embed="rId5"/>
                      <a:srcRect/>
                      <a:stretch>
                        <a:fillRect/>
                      </a:stretch>
                    </p:blipFill>
                    <p:spPr bwMode="auto">
                      <a:xfrm>
                        <a:off x="3578225" y="2886075"/>
                        <a:ext cx="2374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4063894915"/>
              </p:ext>
            </p:extLst>
          </p:nvPr>
        </p:nvGraphicFramePr>
        <p:xfrm>
          <a:off x="6016498" y="2943058"/>
          <a:ext cx="1485900" cy="368300"/>
        </p:xfrm>
        <a:graphic>
          <a:graphicData uri="http://schemas.openxmlformats.org/presentationml/2006/ole">
            <mc:AlternateContent xmlns:mc="http://schemas.openxmlformats.org/markup-compatibility/2006">
              <mc:Choice xmlns:v="urn:schemas-microsoft-com:vml" Requires="v">
                <p:oleObj name="Equation" r:id="rId6" imgW="1485720" imgH="368280" progId="Equation.DSMT4">
                  <p:embed/>
                </p:oleObj>
              </mc:Choice>
              <mc:Fallback>
                <p:oleObj name="Equation" r:id="rId6" imgW="1485720" imgH="3682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6498" y="2943058"/>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4205291978"/>
              </p:ext>
            </p:extLst>
          </p:nvPr>
        </p:nvGraphicFramePr>
        <p:xfrm>
          <a:off x="533400" y="3505200"/>
          <a:ext cx="2921000" cy="482600"/>
        </p:xfrm>
        <a:graphic>
          <a:graphicData uri="http://schemas.openxmlformats.org/presentationml/2006/ole">
            <mc:AlternateContent xmlns:mc="http://schemas.openxmlformats.org/markup-compatibility/2006">
              <mc:Choice xmlns:v="urn:schemas-microsoft-com:vml" Requires="v">
                <p:oleObj name="Equation" r:id="rId8" imgW="2920680" imgH="482400" progId="Equation.DSMT4">
                  <p:embed/>
                </p:oleObj>
              </mc:Choice>
              <mc:Fallback>
                <p:oleObj name="Equation" r:id="rId8" imgW="2920680" imgH="482400" progId="Equation.DSMT4">
                  <p:embed/>
                  <p:pic>
                    <p:nvPicPr>
                      <p:cNvPr id="0" name="Picture 9"/>
                      <p:cNvPicPr>
                        <a:picLocks noChangeAspect="1" noChangeArrowheads="1"/>
                      </p:cNvPicPr>
                      <p:nvPr/>
                    </p:nvPicPr>
                    <p:blipFill>
                      <a:blip r:embed="rId9"/>
                      <a:srcRect/>
                      <a:stretch>
                        <a:fillRect/>
                      </a:stretch>
                    </p:blipFill>
                    <p:spPr bwMode="auto">
                      <a:xfrm>
                        <a:off x="533400" y="3505200"/>
                        <a:ext cx="2921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2029574643"/>
              </p:ext>
            </p:extLst>
          </p:nvPr>
        </p:nvGraphicFramePr>
        <p:xfrm>
          <a:off x="3578225" y="3505200"/>
          <a:ext cx="2374900" cy="482600"/>
        </p:xfrm>
        <a:graphic>
          <a:graphicData uri="http://schemas.openxmlformats.org/presentationml/2006/ole">
            <mc:AlternateContent xmlns:mc="http://schemas.openxmlformats.org/markup-compatibility/2006">
              <mc:Choice xmlns:v="urn:schemas-microsoft-com:vml" Requires="v">
                <p:oleObj name="Equation" r:id="rId10" imgW="2374560" imgH="482400" progId="Equation.DSMT4">
                  <p:embed/>
                </p:oleObj>
              </mc:Choice>
              <mc:Fallback>
                <p:oleObj name="Equation" r:id="rId10" imgW="2374560" imgH="482400" progId="Equation.DSMT4">
                  <p:embed/>
                  <p:pic>
                    <p:nvPicPr>
                      <p:cNvPr id="0" name="Picture 10"/>
                      <p:cNvPicPr>
                        <a:picLocks noChangeAspect="1" noChangeArrowheads="1"/>
                      </p:cNvPicPr>
                      <p:nvPr/>
                    </p:nvPicPr>
                    <p:blipFill>
                      <a:blip r:embed="rId11"/>
                      <a:srcRect/>
                      <a:stretch>
                        <a:fillRect/>
                      </a:stretch>
                    </p:blipFill>
                    <p:spPr bwMode="auto">
                      <a:xfrm>
                        <a:off x="3578225" y="3505200"/>
                        <a:ext cx="2374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3312918141"/>
              </p:ext>
            </p:extLst>
          </p:nvPr>
        </p:nvGraphicFramePr>
        <p:xfrm>
          <a:off x="6016498" y="3562350"/>
          <a:ext cx="1930400" cy="368300"/>
        </p:xfrm>
        <a:graphic>
          <a:graphicData uri="http://schemas.openxmlformats.org/presentationml/2006/ole">
            <mc:AlternateContent xmlns:mc="http://schemas.openxmlformats.org/markup-compatibility/2006">
              <mc:Choice xmlns:v="urn:schemas-microsoft-com:vml" Requires="v">
                <p:oleObj name="Equation" r:id="rId12" imgW="1930320" imgH="368280" progId="Equation.DSMT4">
                  <p:embed/>
                </p:oleObj>
              </mc:Choice>
              <mc:Fallback>
                <p:oleObj name="Equation" r:id="rId12" imgW="1930320" imgH="36828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16498" y="3562350"/>
                        <a:ext cx="193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108954766"/>
              </p:ext>
            </p:extLst>
          </p:nvPr>
        </p:nvGraphicFramePr>
        <p:xfrm>
          <a:off x="533400" y="4038600"/>
          <a:ext cx="2921000" cy="482600"/>
        </p:xfrm>
        <a:graphic>
          <a:graphicData uri="http://schemas.openxmlformats.org/presentationml/2006/ole">
            <mc:AlternateContent xmlns:mc="http://schemas.openxmlformats.org/markup-compatibility/2006">
              <mc:Choice xmlns:v="urn:schemas-microsoft-com:vml" Requires="v">
                <p:oleObj name="Equation" r:id="rId14" imgW="2920680" imgH="482400" progId="Equation.DSMT4">
                  <p:embed/>
                </p:oleObj>
              </mc:Choice>
              <mc:Fallback>
                <p:oleObj name="Equation" r:id="rId14" imgW="2920680" imgH="482400" progId="Equation.DSMT4">
                  <p:embed/>
                  <p:pic>
                    <p:nvPicPr>
                      <p:cNvPr id="0" name="Picture 12"/>
                      <p:cNvPicPr>
                        <a:picLocks noChangeAspect="1" noChangeArrowheads="1"/>
                      </p:cNvPicPr>
                      <p:nvPr/>
                    </p:nvPicPr>
                    <p:blipFill>
                      <a:blip r:embed="rId15"/>
                      <a:srcRect/>
                      <a:stretch>
                        <a:fillRect/>
                      </a:stretch>
                    </p:blipFill>
                    <p:spPr bwMode="auto">
                      <a:xfrm>
                        <a:off x="533400" y="4038600"/>
                        <a:ext cx="2921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479280645"/>
              </p:ext>
            </p:extLst>
          </p:nvPr>
        </p:nvGraphicFramePr>
        <p:xfrm>
          <a:off x="3571875" y="4038600"/>
          <a:ext cx="2832100" cy="482600"/>
        </p:xfrm>
        <a:graphic>
          <a:graphicData uri="http://schemas.openxmlformats.org/presentationml/2006/ole">
            <mc:AlternateContent xmlns:mc="http://schemas.openxmlformats.org/markup-compatibility/2006">
              <mc:Choice xmlns:v="urn:schemas-microsoft-com:vml" Requires="v">
                <p:oleObj name="Equation" r:id="rId16" imgW="2831760" imgH="482400" progId="Equation.DSMT4">
                  <p:embed/>
                </p:oleObj>
              </mc:Choice>
              <mc:Fallback>
                <p:oleObj name="Equation" r:id="rId16" imgW="2831760" imgH="482400" progId="Equation.DSMT4">
                  <p:embed/>
                  <p:pic>
                    <p:nvPicPr>
                      <p:cNvPr id="0" name="Picture 13"/>
                      <p:cNvPicPr>
                        <a:picLocks noChangeAspect="1" noChangeArrowheads="1"/>
                      </p:cNvPicPr>
                      <p:nvPr/>
                    </p:nvPicPr>
                    <p:blipFill>
                      <a:blip r:embed="rId17"/>
                      <a:srcRect/>
                      <a:stretch>
                        <a:fillRect/>
                      </a:stretch>
                    </p:blipFill>
                    <p:spPr bwMode="auto">
                      <a:xfrm>
                        <a:off x="3571875" y="4038600"/>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3357353902"/>
              </p:ext>
            </p:extLst>
          </p:nvPr>
        </p:nvGraphicFramePr>
        <p:xfrm>
          <a:off x="6422898" y="4095750"/>
          <a:ext cx="1917700" cy="368300"/>
        </p:xfrm>
        <a:graphic>
          <a:graphicData uri="http://schemas.openxmlformats.org/presentationml/2006/ole">
            <mc:AlternateContent xmlns:mc="http://schemas.openxmlformats.org/markup-compatibility/2006">
              <mc:Choice xmlns:v="urn:schemas-microsoft-com:vml" Requires="v">
                <p:oleObj name="Equation" r:id="rId18" imgW="1917360" imgH="368280" progId="Equation.DSMT4">
                  <p:embed/>
                </p:oleObj>
              </mc:Choice>
              <mc:Fallback>
                <p:oleObj name="Equation" r:id="rId18" imgW="1917360" imgH="36828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22898" y="4095750"/>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TextBox 9">
            <a:extLst>
              <a:ext uri="{FF2B5EF4-FFF2-40B4-BE49-F238E27FC236}">
                <a16:creationId xmlns:a16="http://schemas.microsoft.com/office/drawing/2014/main" id="{7FA7B765-E5FA-514E-03B6-1AB369EA70C2}"/>
              </a:ext>
            </a:extLst>
          </p:cNvPr>
          <p:cNvSpPr txBox="1"/>
          <p:nvPr/>
        </p:nvSpPr>
        <p:spPr>
          <a:xfrm>
            <a:off x="457200" y="1228334"/>
            <a:ext cx="8229600" cy="1384995"/>
          </a:xfrm>
          <a:prstGeom prst="rect">
            <a:avLst/>
          </a:prstGeom>
          <a:noFill/>
        </p:spPr>
        <p:txBody>
          <a:bodyPr wrap="square" rtlCol="0">
            <a:spAutoFit/>
          </a:bodyPr>
          <a:lstStyle/>
          <a:p>
            <a:pPr algn="l"/>
            <a:r>
              <a:rPr lang="en-US" sz="2800" i="0" dirty="0">
                <a:solidFill>
                  <a:schemeClr val="tx1"/>
                </a:solidFill>
              </a:rPr>
              <a:t>The value at the end of each year can be found with the following sequence where </a:t>
            </a:r>
            <a:r>
              <a:rPr lang="en-US" sz="2800" i="1" dirty="0">
                <a:solidFill>
                  <a:srgbClr val="000066"/>
                </a:solidFill>
              </a:rPr>
              <a:t>v</a:t>
            </a:r>
            <a:r>
              <a:rPr lang="en-US" sz="2800" i="0" baseline="-25000" dirty="0">
                <a:solidFill>
                  <a:srgbClr val="000066"/>
                </a:solidFill>
              </a:rPr>
              <a:t>0</a:t>
            </a:r>
            <a:r>
              <a:rPr lang="en-US" sz="2800" i="0" dirty="0">
                <a:solidFill>
                  <a:srgbClr val="000066"/>
                </a:solidFill>
              </a:rPr>
              <a:t> = $45,000</a:t>
            </a:r>
            <a:r>
              <a:rPr lang="en-US" sz="2800" i="0" dirty="0">
                <a:solidFill>
                  <a:schemeClr val="tx1"/>
                </a:solidFill>
              </a:rPr>
              <a:t>, the initial value.</a:t>
            </a:r>
            <a:endParaRPr lang="en-US" sz="2800"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Definition: Alternating Sequence</a:t>
            </a:r>
          </a:p>
        </p:txBody>
      </p:sp>
      <p:sp>
        <p:nvSpPr>
          <p:cNvPr id="16387" name="Rectangle 3"/>
          <p:cNvSpPr>
            <a:spLocks noGrp="1"/>
          </p:cNvSpPr>
          <p:nvPr>
            <p:ph idx="1"/>
          </p:nvPr>
        </p:nvSpPr>
        <p:spPr>
          <a:xfrm>
            <a:off x="457200" y="1280160"/>
            <a:ext cx="8229600" cy="1005840"/>
          </a:xfrm>
          <a:prstGeom prst="rect">
            <a:avLst/>
          </a:prstGeom>
          <a:solidFill>
            <a:srgbClr val="FFFFCC"/>
          </a:solidFill>
          <a:ln w="28575">
            <a:solidFill>
              <a:srgbClr val="000000"/>
            </a:solidFill>
          </a:ln>
        </p:spPr>
        <p:txBody>
          <a:bodyPr/>
          <a:lstStyle/>
          <a:p>
            <a:pPr marL="3175" indent="-3175">
              <a:buFont typeface="Courier New" pitchFamily="49" charset="0"/>
              <a:buNone/>
            </a:pPr>
            <a:r>
              <a:rPr lang="en-US" i="0" dirty="0">
                <a:solidFill>
                  <a:srgbClr val="000000"/>
                </a:solidFill>
              </a:rPr>
              <a:t>An </a:t>
            </a:r>
            <a:r>
              <a:rPr lang="en-US" b="1" i="0" dirty="0">
                <a:solidFill>
                  <a:srgbClr val="A50021"/>
                </a:solidFill>
              </a:rPr>
              <a:t>alternating sequence</a:t>
            </a:r>
            <a:r>
              <a:rPr lang="en-US" b="1" i="0" dirty="0">
                <a:solidFill>
                  <a:srgbClr val="000000"/>
                </a:solidFill>
              </a:rPr>
              <a:t> </a:t>
            </a:r>
            <a:r>
              <a:rPr lang="en-US" i="0" dirty="0">
                <a:solidFill>
                  <a:srgbClr val="000000"/>
                </a:solidFill>
              </a:rPr>
              <a:t>is a sequence in which the terms alternate in sign.</a:t>
            </a:r>
            <a:endParaRPr lang="en-US"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Writing Terms of an Alternating Sequence</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Write the first five terms of the sequence in which</a:t>
            </a:r>
            <a:r>
              <a:rPr lang="en-US" dirty="0">
                <a:solidFill>
                  <a:schemeClr val="tx1"/>
                </a:solidFill>
              </a:rPr>
              <a:t> </a:t>
            </a: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3778250" y="1828800"/>
          <a:ext cx="1587500" cy="952500"/>
        </p:xfrm>
        <a:graphic>
          <a:graphicData uri="http://schemas.openxmlformats.org/presentationml/2006/ole">
            <mc:AlternateContent xmlns:mc="http://schemas.openxmlformats.org/markup-compatibility/2006">
              <mc:Choice xmlns:v="urn:schemas-microsoft-com:vml" Requires="v">
                <p:oleObj name="Equation" r:id="rId2" imgW="1586811" imgH="952087" progId="Equation.DSMT4">
                  <p:embed/>
                </p:oleObj>
              </mc:Choice>
              <mc:Fallback>
                <p:oleObj name="Equation" r:id="rId2" imgW="1586811" imgH="952087"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8250" y="1828800"/>
                        <a:ext cx="1587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530352" y="3835400"/>
          <a:ext cx="292100" cy="431800"/>
        </p:xfrm>
        <a:graphic>
          <a:graphicData uri="http://schemas.openxmlformats.org/presentationml/2006/ole">
            <mc:AlternateContent xmlns:mc="http://schemas.openxmlformats.org/markup-compatibility/2006">
              <mc:Choice xmlns:v="urn:schemas-microsoft-com:vml" Requires="v">
                <p:oleObj name="Equation" r:id="rId4" imgW="291960" imgH="431640" progId="Equation.DSMT4">
                  <p:embed/>
                </p:oleObj>
              </mc:Choice>
              <mc:Fallback>
                <p:oleObj name="Equation" r:id="rId4" imgW="29196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3835400"/>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914400" y="3493911"/>
          <a:ext cx="1117600" cy="952500"/>
        </p:xfrm>
        <a:graphic>
          <a:graphicData uri="http://schemas.openxmlformats.org/presentationml/2006/ole">
            <mc:AlternateContent xmlns:mc="http://schemas.openxmlformats.org/markup-compatibility/2006">
              <mc:Choice xmlns:v="urn:schemas-microsoft-com:vml" Requires="v">
                <p:oleObj name="Equation" r:id="rId6" imgW="1117440" imgH="952200" progId="Equation.DSMT4">
                  <p:embed/>
                </p:oleObj>
              </mc:Choice>
              <mc:Fallback>
                <p:oleObj name="Equation" r:id="rId6" imgW="1117440" imgH="9522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00" y="3493911"/>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175933" y="3880556"/>
          <a:ext cx="685800" cy="279400"/>
        </p:xfrm>
        <a:graphic>
          <a:graphicData uri="http://schemas.openxmlformats.org/presentationml/2006/ole">
            <mc:AlternateContent xmlns:mc="http://schemas.openxmlformats.org/markup-compatibility/2006">
              <mc:Choice xmlns:v="urn:schemas-microsoft-com:vml" Requires="v">
                <p:oleObj name="Equation" r:id="rId8" imgW="685800" imgH="279360" progId="Equation.DSMT4">
                  <p:embed/>
                </p:oleObj>
              </mc:Choice>
              <mc:Fallback>
                <p:oleObj name="Equation" r:id="rId8" imgW="68580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5933" y="3880556"/>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217106805"/>
              </p:ext>
            </p:extLst>
          </p:nvPr>
        </p:nvGraphicFramePr>
        <p:xfrm>
          <a:off x="544691" y="4953747"/>
          <a:ext cx="304800" cy="431800"/>
        </p:xfrm>
        <a:graphic>
          <a:graphicData uri="http://schemas.openxmlformats.org/presentationml/2006/ole">
            <mc:AlternateContent xmlns:mc="http://schemas.openxmlformats.org/markup-compatibility/2006">
              <mc:Choice xmlns:v="urn:schemas-microsoft-com:vml" Requires="v">
                <p:oleObj name="Equation" r:id="rId10" imgW="304560" imgH="431640" progId="Equation.DSMT4">
                  <p:embed/>
                </p:oleObj>
              </mc:Choice>
              <mc:Fallback>
                <p:oleObj name="Equation" r:id="rId10" imgW="304560" imgH="4316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4691" y="4953747"/>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30666487"/>
              </p:ext>
            </p:extLst>
          </p:nvPr>
        </p:nvGraphicFramePr>
        <p:xfrm>
          <a:off x="914400" y="4619314"/>
          <a:ext cx="1117600" cy="952500"/>
        </p:xfrm>
        <a:graphic>
          <a:graphicData uri="http://schemas.openxmlformats.org/presentationml/2006/ole">
            <mc:AlternateContent xmlns:mc="http://schemas.openxmlformats.org/markup-compatibility/2006">
              <mc:Choice xmlns:v="urn:schemas-microsoft-com:vml" Requires="v">
                <p:oleObj name="Equation" r:id="rId12" imgW="1117440" imgH="952200" progId="Equation.DSMT4">
                  <p:embed/>
                </p:oleObj>
              </mc:Choice>
              <mc:Fallback>
                <p:oleObj name="Equation" r:id="rId12" imgW="111744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14400" y="4619314"/>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extLst>
              <p:ext uri="{D42A27DB-BD31-4B8C-83A1-F6EECF244321}">
                <p14:modId xmlns:p14="http://schemas.microsoft.com/office/powerpoint/2010/main" val="2215322418"/>
              </p:ext>
            </p:extLst>
          </p:nvPr>
        </p:nvGraphicFramePr>
        <p:xfrm>
          <a:off x="2109613" y="4733614"/>
          <a:ext cx="533400" cy="838200"/>
        </p:xfrm>
        <a:graphic>
          <a:graphicData uri="http://schemas.openxmlformats.org/presentationml/2006/ole">
            <mc:AlternateContent xmlns:mc="http://schemas.openxmlformats.org/markup-compatibility/2006">
              <mc:Choice xmlns:v="urn:schemas-microsoft-com:vml" Requires="v">
                <p:oleObj name="Equation" r:id="rId14" imgW="533160" imgH="838080" progId="Equation.DSMT4">
                  <p:embed/>
                </p:oleObj>
              </mc:Choice>
              <mc:Fallback>
                <p:oleObj name="Equation" r:id="rId14" imgW="53316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09613" y="4733614"/>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Writing Terms of an Alternating Sequence (cont.)</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p:txBody>
      </p:sp>
      <p:graphicFrame>
        <p:nvGraphicFramePr>
          <p:cNvPr id="5130" name="Object 10"/>
          <p:cNvGraphicFramePr>
            <a:graphicFrameLocks noChangeAspect="1"/>
          </p:cNvGraphicFramePr>
          <p:nvPr>
            <p:extLst>
              <p:ext uri="{D42A27DB-BD31-4B8C-83A1-F6EECF244321}">
                <p14:modId xmlns:p14="http://schemas.microsoft.com/office/powerpoint/2010/main" val="4143965659"/>
              </p:ext>
            </p:extLst>
          </p:nvPr>
        </p:nvGraphicFramePr>
        <p:xfrm>
          <a:off x="547510" y="1521177"/>
          <a:ext cx="304800" cy="431800"/>
        </p:xfrm>
        <a:graphic>
          <a:graphicData uri="http://schemas.openxmlformats.org/presentationml/2006/ole">
            <mc:AlternateContent xmlns:mc="http://schemas.openxmlformats.org/markup-compatibility/2006">
              <mc:Choice xmlns:v="urn:schemas-microsoft-com:vml" Requires="v">
                <p:oleObj name="Equation" r:id="rId2" imgW="304560" imgH="431640" progId="Equation.DSMT4">
                  <p:embed/>
                </p:oleObj>
              </mc:Choice>
              <mc:Fallback>
                <p:oleObj name="Equation" r:id="rId2" imgW="304560" imgH="431640" progId="Equation.DSMT4">
                  <p:embed/>
                  <p:pic>
                    <p:nvPicPr>
                      <p:cNvPr id="513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510" y="1521177"/>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919788582"/>
              </p:ext>
            </p:extLst>
          </p:nvPr>
        </p:nvGraphicFramePr>
        <p:xfrm>
          <a:off x="914400" y="1181100"/>
          <a:ext cx="1117600" cy="952500"/>
        </p:xfrm>
        <a:graphic>
          <a:graphicData uri="http://schemas.openxmlformats.org/presentationml/2006/ole">
            <mc:AlternateContent xmlns:mc="http://schemas.openxmlformats.org/markup-compatibility/2006">
              <mc:Choice xmlns:v="urn:schemas-microsoft-com:vml" Requires="v">
                <p:oleObj name="Equation" r:id="rId4" imgW="1117440" imgH="952200" progId="Equation.DSMT4">
                  <p:embed/>
                </p:oleObj>
              </mc:Choice>
              <mc:Fallback>
                <p:oleObj name="Equation" r:id="rId4" imgW="1117440" imgH="952200" progId="Equation.DSMT4">
                  <p:embed/>
                  <p:pic>
                    <p:nvPicPr>
                      <p:cNvPr id="5131"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181100"/>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extLst>
              <p:ext uri="{D42A27DB-BD31-4B8C-83A1-F6EECF244321}">
                <p14:modId xmlns:p14="http://schemas.microsoft.com/office/powerpoint/2010/main" val="3072620547"/>
              </p:ext>
            </p:extLst>
          </p:nvPr>
        </p:nvGraphicFramePr>
        <p:xfrm>
          <a:off x="2053164" y="1295400"/>
          <a:ext cx="774700" cy="838200"/>
        </p:xfrm>
        <a:graphic>
          <a:graphicData uri="http://schemas.openxmlformats.org/presentationml/2006/ole">
            <mc:AlternateContent xmlns:mc="http://schemas.openxmlformats.org/markup-compatibility/2006">
              <mc:Choice xmlns:v="urn:schemas-microsoft-com:vml" Requires="v">
                <p:oleObj name="Equation" r:id="rId6" imgW="774360" imgH="838080" progId="Equation.DSMT4">
                  <p:embed/>
                </p:oleObj>
              </mc:Choice>
              <mc:Fallback>
                <p:oleObj name="Equation" r:id="rId6" imgW="774360" imgH="838080" progId="Equation.DSMT4">
                  <p:embed/>
                  <p:pic>
                    <p:nvPicPr>
                      <p:cNvPr id="5132"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3164" y="1295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extLst>
              <p:ext uri="{D42A27DB-BD31-4B8C-83A1-F6EECF244321}">
                <p14:modId xmlns:p14="http://schemas.microsoft.com/office/powerpoint/2010/main" val="931116626"/>
              </p:ext>
            </p:extLst>
          </p:nvPr>
        </p:nvGraphicFramePr>
        <p:xfrm>
          <a:off x="557371" y="2707640"/>
          <a:ext cx="317500" cy="431800"/>
        </p:xfrm>
        <a:graphic>
          <a:graphicData uri="http://schemas.openxmlformats.org/presentationml/2006/ole">
            <mc:AlternateContent xmlns:mc="http://schemas.openxmlformats.org/markup-compatibility/2006">
              <mc:Choice xmlns:v="urn:schemas-microsoft-com:vml" Requires="v">
                <p:oleObj name="Equation" r:id="rId8" imgW="317160" imgH="431640" progId="Equation.DSMT4">
                  <p:embed/>
                </p:oleObj>
              </mc:Choice>
              <mc:Fallback>
                <p:oleObj name="Equation" r:id="rId8" imgW="317160" imgH="431640" progId="Equation.DSMT4">
                  <p:embed/>
                  <p:pic>
                    <p:nvPicPr>
                      <p:cNvPr id="5133"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371" y="2707640"/>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4" name="Object 14"/>
          <p:cNvGraphicFramePr>
            <a:graphicFrameLocks noChangeAspect="1"/>
          </p:cNvGraphicFramePr>
          <p:nvPr>
            <p:extLst>
              <p:ext uri="{D42A27DB-BD31-4B8C-83A1-F6EECF244321}">
                <p14:modId xmlns:p14="http://schemas.microsoft.com/office/powerpoint/2010/main" val="4074749731"/>
              </p:ext>
            </p:extLst>
          </p:nvPr>
        </p:nvGraphicFramePr>
        <p:xfrm>
          <a:off x="941419" y="2374617"/>
          <a:ext cx="1130300" cy="952500"/>
        </p:xfrm>
        <a:graphic>
          <a:graphicData uri="http://schemas.openxmlformats.org/presentationml/2006/ole">
            <mc:AlternateContent xmlns:mc="http://schemas.openxmlformats.org/markup-compatibility/2006">
              <mc:Choice xmlns:v="urn:schemas-microsoft-com:vml" Requires="v">
                <p:oleObj name="Equation" r:id="rId10" imgW="1130040" imgH="952200" progId="Equation.DSMT4">
                  <p:embed/>
                </p:oleObj>
              </mc:Choice>
              <mc:Fallback>
                <p:oleObj name="Equation" r:id="rId10" imgW="1130040" imgH="952200" progId="Equation.DSMT4">
                  <p:embed/>
                  <p:pic>
                    <p:nvPicPr>
                      <p:cNvPr id="5134"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41419" y="2374617"/>
                        <a:ext cx="1130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5" name="Object 15"/>
          <p:cNvGraphicFramePr>
            <a:graphicFrameLocks noChangeAspect="1"/>
          </p:cNvGraphicFramePr>
          <p:nvPr>
            <p:extLst>
              <p:ext uri="{D42A27DB-BD31-4B8C-83A1-F6EECF244321}">
                <p14:modId xmlns:p14="http://schemas.microsoft.com/office/powerpoint/2010/main" val="125762378"/>
              </p:ext>
            </p:extLst>
          </p:nvPr>
        </p:nvGraphicFramePr>
        <p:xfrm>
          <a:off x="2202952" y="2495973"/>
          <a:ext cx="546100" cy="838200"/>
        </p:xfrm>
        <a:graphic>
          <a:graphicData uri="http://schemas.openxmlformats.org/presentationml/2006/ole">
            <mc:AlternateContent xmlns:mc="http://schemas.openxmlformats.org/markup-compatibility/2006">
              <mc:Choice xmlns:v="urn:schemas-microsoft-com:vml" Requires="v">
                <p:oleObj name="Equation" r:id="rId12" imgW="545760" imgH="838080" progId="Equation.DSMT4">
                  <p:embed/>
                </p:oleObj>
              </mc:Choice>
              <mc:Fallback>
                <p:oleObj name="Equation" r:id="rId12" imgW="545760" imgH="838080" progId="Equation.DSMT4">
                  <p:embed/>
                  <p:pic>
                    <p:nvPicPr>
                      <p:cNvPr id="5135" name="Object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2952" y="2495973"/>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6" name="Object 16"/>
          <p:cNvGraphicFramePr>
            <a:graphicFrameLocks noChangeAspect="1"/>
          </p:cNvGraphicFramePr>
          <p:nvPr>
            <p:extLst>
              <p:ext uri="{D42A27DB-BD31-4B8C-83A1-F6EECF244321}">
                <p14:modId xmlns:p14="http://schemas.microsoft.com/office/powerpoint/2010/main" val="4116732430"/>
              </p:ext>
            </p:extLst>
          </p:nvPr>
        </p:nvGraphicFramePr>
        <p:xfrm>
          <a:off x="565855" y="3835964"/>
          <a:ext cx="304800" cy="431800"/>
        </p:xfrm>
        <a:graphic>
          <a:graphicData uri="http://schemas.openxmlformats.org/presentationml/2006/ole">
            <mc:AlternateContent xmlns:mc="http://schemas.openxmlformats.org/markup-compatibility/2006">
              <mc:Choice xmlns:v="urn:schemas-microsoft-com:vml" Requires="v">
                <p:oleObj name="Equation" r:id="rId14" imgW="304560" imgH="431640" progId="Equation.DSMT4">
                  <p:embed/>
                </p:oleObj>
              </mc:Choice>
              <mc:Fallback>
                <p:oleObj name="Equation" r:id="rId14" imgW="304560" imgH="431640" progId="Equation.DSMT4">
                  <p:embed/>
                  <p:pic>
                    <p:nvPicPr>
                      <p:cNvPr id="5136"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5855" y="3835964"/>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7" name="Object 17"/>
          <p:cNvGraphicFramePr>
            <a:graphicFrameLocks noChangeAspect="1"/>
          </p:cNvGraphicFramePr>
          <p:nvPr>
            <p:extLst>
              <p:ext uri="{D42A27DB-BD31-4B8C-83A1-F6EECF244321}">
                <p14:modId xmlns:p14="http://schemas.microsoft.com/office/powerpoint/2010/main" val="3128208401"/>
              </p:ext>
            </p:extLst>
          </p:nvPr>
        </p:nvGraphicFramePr>
        <p:xfrm>
          <a:off x="935564" y="3509997"/>
          <a:ext cx="1117600" cy="952500"/>
        </p:xfrm>
        <a:graphic>
          <a:graphicData uri="http://schemas.openxmlformats.org/presentationml/2006/ole">
            <mc:AlternateContent xmlns:mc="http://schemas.openxmlformats.org/markup-compatibility/2006">
              <mc:Choice xmlns:v="urn:schemas-microsoft-com:vml" Requires="v">
                <p:oleObj name="Equation" r:id="rId16" imgW="1117440" imgH="952200" progId="Equation.DSMT4">
                  <p:embed/>
                </p:oleObj>
              </mc:Choice>
              <mc:Fallback>
                <p:oleObj name="Equation" r:id="rId16" imgW="1117440" imgH="952200" progId="Equation.DSMT4">
                  <p:embed/>
                  <p:pic>
                    <p:nvPicPr>
                      <p:cNvPr id="5137"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35564" y="3509997"/>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8" name="Object 18"/>
          <p:cNvGraphicFramePr>
            <a:graphicFrameLocks noChangeAspect="1"/>
          </p:cNvGraphicFramePr>
          <p:nvPr>
            <p:extLst>
              <p:ext uri="{D42A27DB-BD31-4B8C-83A1-F6EECF244321}">
                <p14:modId xmlns:p14="http://schemas.microsoft.com/office/powerpoint/2010/main" val="1625910770"/>
              </p:ext>
            </p:extLst>
          </p:nvPr>
        </p:nvGraphicFramePr>
        <p:xfrm>
          <a:off x="2130777" y="3613008"/>
          <a:ext cx="774700" cy="838200"/>
        </p:xfrm>
        <a:graphic>
          <a:graphicData uri="http://schemas.openxmlformats.org/presentationml/2006/ole">
            <mc:AlternateContent xmlns:mc="http://schemas.openxmlformats.org/markup-compatibility/2006">
              <mc:Choice xmlns:v="urn:schemas-microsoft-com:vml" Requires="v">
                <p:oleObj name="Equation" r:id="rId18" imgW="774360" imgH="838080" progId="Equation.DSMT4">
                  <p:embed/>
                </p:oleObj>
              </mc:Choice>
              <mc:Fallback>
                <p:oleObj name="Equation" r:id="rId18" imgW="774360" imgH="838080" progId="Equation.DSMT4">
                  <p:embed/>
                  <p:pic>
                    <p:nvPicPr>
                      <p:cNvPr id="5138"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30777" y="3613008"/>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48289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Definition: Decreasing and Increasing Sequences</a:t>
            </a:r>
          </a:p>
        </p:txBody>
      </p:sp>
      <p:sp>
        <p:nvSpPr>
          <p:cNvPr id="18435" name="Rectangle 3"/>
          <p:cNvSpPr>
            <a:spLocks noGrp="1"/>
          </p:cNvSpPr>
          <p:nvPr>
            <p:ph idx="1"/>
          </p:nvPr>
        </p:nvSpPr>
        <p:spPr>
          <a:xfrm>
            <a:off x="457200" y="1280160"/>
            <a:ext cx="8229600" cy="2072640"/>
          </a:xfrm>
          <a:prstGeom prst="rect">
            <a:avLst/>
          </a:prstGeom>
          <a:solidFill>
            <a:srgbClr val="FFFFCC"/>
          </a:solidFill>
          <a:ln w="28575">
            <a:solidFill>
              <a:srgbClr val="000000"/>
            </a:solidFill>
          </a:ln>
        </p:spPr>
        <p:txBody>
          <a:bodyPr>
            <a:normAutofit/>
          </a:bodyPr>
          <a:lstStyle/>
          <a:p>
            <a:pPr marL="3175" indent="-3175">
              <a:buFont typeface="Courier New" pitchFamily="49" charset="0"/>
              <a:buNone/>
            </a:pPr>
            <a:r>
              <a:rPr lang="en-US" i="0" dirty="0">
                <a:solidFill>
                  <a:srgbClr val="000000"/>
                </a:solidFill>
              </a:rPr>
              <a:t>A sequence {</a:t>
            </a:r>
            <a:r>
              <a:rPr lang="en-US" i="1" dirty="0">
                <a:solidFill>
                  <a:srgbClr val="000000"/>
                </a:solidFill>
              </a:rPr>
              <a:t>a</a:t>
            </a:r>
            <a:r>
              <a:rPr lang="en-US" i="1" baseline="-25000" dirty="0">
                <a:solidFill>
                  <a:srgbClr val="000000"/>
                </a:solidFill>
              </a:rPr>
              <a:t>n</a:t>
            </a:r>
            <a:r>
              <a:rPr lang="en-US" i="0" dirty="0">
                <a:solidFill>
                  <a:srgbClr val="000000"/>
                </a:solidFill>
              </a:rPr>
              <a:t>} is </a:t>
            </a:r>
            <a:r>
              <a:rPr lang="en-US" b="1" i="0" dirty="0">
                <a:solidFill>
                  <a:srgbClr val="A50021"/>
                </a:solidFill>
              </a:rPr>
              <a:t>decreasing</a:t>
            </a:r>
            <a:r>
              <a:rPr lang="en-US" b="1" i="0" dirty="0">
                <a:solidFill>
                  <a:srgbClr val="000000"/>
                </a:solidFill>
              </a:rPr>
              <a:t> </a:t>
            </a:r>
            <a:r>
              <a:rPr lang="en-US" i="0" dirty="0">
                <a:solidFill>
                  <a:srgbClr val="000000"/>
                </a:solidFill>
              </a:rPr>
              <a:t>if </a:t>
            </a:r>
            <a:r>
              <a:rPr lang="en-US" b="1" i="1" dirty="0">
                <a:solidFill>
                  <a:srgbClr val="0000FF"/>
                </a:solidFill>
              </a:rPr>
              <a:t>a</a:t>
            </a:r>
            <a:r>
              <a:rPr lang="en-US" b="1" i="1" baseline="-25000" dirty="0">
                <a:solidFill>
                  <a:srgbClr val="0000FF"/>
                </a:solidFill>
              </a:rPr>
              <a:t>n</a:t>
            </a:r>
            <a:r>
              <a:rPr lang="en-US" b="1" i="0" dirty="0">
                <a:solidFill>
                  <a:srgbClr val="0000FF"/>
                </a:solidFill>
              </a:rPr>
              <a:t> &gt;</a:t>
            </a:r>
            <a:r>
              <a:rPr lang="en-US" b="1" dirty="0">
                <a:solidFill>
                  <a:srgbClr val="0000FF"/>
                </a:solidFill>
              </a:rPr>
              <a:t> </a:t>
            </a:r>
            <a:r>
              <a:rPr lang="en-US" b="1" i="1" dirty="0">
                <a:solidFill>
                  <a:srgbClr val="0000FF"/>
                </a:solidFill>
              </a:rPr>
              <a:t>a</a:t>
            </a:r>
            <a:r>
              <a:rPr lang="en-US" b="1" i="1" baseline="-25000" dirty="0">
                <a:solidFill>
                  <a:srgbClr val="0000FF"/>
                </a:solidFill>
              </a:rPr>
              <a:t>n</a:t>
            </a:r>
            <a:r>
              <a:rPr lang="en-US" b="1" i="0" baseline="-25000" dirty="0">
                <a:solidFill>
                  <a:srgbClr val="0000FF"/>
                </a:solidFill>
              </a:rPr>
              <a:t>+1</a:t>
            </a:r>
            <a:r>
              <a:rPr lang="en-US" dirty="0">
                <a:solidFill>
                  <a:srgbClr val="000000"/>
                </a:solidFill>
              </a:rPr>
              <a:t>. In this case, successive terms become smaller.</a:t>
            </a:r>
          </a:p>
          <a:p>
            <a:pPr marL="3175" indent="-3175"/>
            <a:r>
              <a:rPr lang="en-US" i="0" dirty="0">
                <a:solidFill>
                  <a:srgbClr val="000000"/>
                </a:solidFill>
              </a:rPr>
              <a:t>A sequence {</a:t>
            </a:r>
            <a:r>
              <a:rPr lang="en-US" i="1" dirty="0">
                <a:solidFill>
                  <a:srgbClr val="000000"/>
                </a:solidFill>
              </a:rPr>
              <a:t>a</a:t>
            </a:r>
            <a:r>
              <a:rPr lang="en-US" i="1" baseline="-25000" dirty="0">
                <a:solidFill>
                  <a:srgbClr val="000000"/>
                </a:solidFill>
              </a:rPr>
              <a:t>n</a:t>
            </a:r>
            <a:r>
              <a:rPr lang="en-US" i="0" dirty="0">
                <a:solidFill>
                  <a:srgbClr val="000000"/>
                </a:solidFill>
              </a:rPr>
              <a:t>} is </a:t>
            </a:r>
            <a:r>
              <a:rPr lang="en-US" b="1" i="0" dirty="0">
                <a:solidFill>
                  <a:srgbClr val="A50021"/>
                </a:solidFill>
              </a:rPr>
              <a:t>increasing</a:t>
            </a:r>
            <a:r>
              <a:rPr lang="en-US" b="1" i="0" dirty="0">
                <a:solidFill>
                  <a:srgbClr val="000000"/>
                </a:solidFill>
              </a:rPr>
              <a:t> </a:t>
            </a:r>
            <a:r>
              <a:rPr lang="en-US" i="0" dirty="0">
                <a:solidFill>
                  <a:srgbClr val="000000"/>
                </a:solidFill>
              </a:rPr>
              <a:t>if </a:t>
            </a:r>
            <a:r>
              <a:rPr lang="en-US" b="1" i="1" dirty="0">
                <a:solidFill>
                  <a:srgbClr val="0000FF"/>
                </a:solidFill>
              </a:rPr>
              <a:t>a</a:t>
            </a:r>
            <a:r>
              <a:rPr lang="en-US" b="1" i="1" baseline="-25000" dirty="0">
                <a:solidFill>
                  <a:srgbClr val="0000FF"/>
                </a:solidFill>
              </a:rPr>
              <a:t>n</a:t>
            </a:r>
            <a:r>
              <a:rPr lang="en-US" b="1" i="0" dirty="0">
                <a:solidFill>
                  <a:srgbClr val="0000FF"/>
                </a:solidFill>
              </a:rPr>
              <a:t> &lt;</a:t>
            </a:r>
            <a:r>
              <a:rPr lang="en-US" b="1" dirty="0">
                <a:solidFill>
                  <a:srgbClr val="0000FF"/>
                </a:solidFill>
              </a:rPr>
              <a:t> </a:t>
            </a:r>
            <a:r>
              <a:rPr lang="en-US" b="1" i="1" dirty="0">
                <a:solidFill>
                  <a:srgbClr val="0000FF"/>
                </a:solidFill>
              </a:rPr>
              <a:t>a</a:t>
            </a:r>
            <a:r>
              <a:rPr lang="en-US" b="1" i="1" baseline="-25000" dirty="0">
                <a:solidFill>
                  <a:srgbClr val="0000FF"/>
                </a:solidFill>
              </a:rPr>
              <a:t>n</a:t>
            </a:r>
            <a:r>
              <a:rPr lang="en-US" b="1" i="0" baseline="-25000" dirty="0">
                <a:solidFill>
                  <a:srgbClr val="0000FF"/>
                </a:solidFill>
              </a:rPr>
              <a:t>+1</a:t>
            </a:r>
            <a:r>
              <a:rPr lang="en-US" dirty="0">
                <a:solidFill>
                  <a:srgbClr val="000000"/>
                </a:solidFill>
              </a:rPr>
              <a:t>. In this case, successive terms become larger.</a:t>
            </a:r>
          </a:p>
          <a:p>
            <a:pPr marL="3175" indent="-3175">
              <a:buFont typeface="Courier New" pitchFamily="49" charset="0"/>
              <a:buNone/>
            </a:pPr>
            <a:endParaRPr lang="en-US" i="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Determining Whether a Sequence is Decreasing or Increasing</a:t>
            </a:r>
          </a:p>
        </p:txBody>
      </p:sp>
      <p:sp>
        <p:nvSpPr>
          <p:cNvPr id="20483" name="Rectangle 3"/>
          <p:cNvSpPr>
            <a:spLocks noGrp="1"/>
          </p:cNvSpPr>
          <p:nvPr>
            <p:ph idx="1"/>
          </p:nvPr>
        </p:nvSpPr>
        <p:spPr>
          <a:xfrm>
            <a:off x="457200" y="1097280"/>
            <a:ext cx="8229600" cy="4899660"/>
          </a:xfrm>
          <a:prstGeom prst="rect">
            <a:avLst/>
          </a:prstGeom>
        </p:spPr>
        <p:txBody>
          <a:bodyPr/>
          <a:lstStyle/>
          <a:p>
            <a:pPr marL="3175" indent="-3175">
              <a:buFont typeface="Courier New" pitchFamily="49" charset="0"/>
              <a:buNone/>
            </a:pPr>
            <a:r>
              <a:rPr lang="en-US" i="0" dirty="0">
                <a:solidFill>
                  <a:schemeClr val="tx1"/>
                </a:solidFill>
              </a:rPr>
              <a:t>Determining whether each sequence is decreasing, increasing, or neither.</a:t>
            </a: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dirty="0">
                <a:solidFill>
                  <a:schemeClr val="tx1"/>
                </a:solidFill>
              </a:rPr>
              <a:t>a.                             b.                                    c.</a:t>
            </a:r>
          </a:p>
          <a:p>
            <a:pPr marL="3175" indent="-3175">
              <a:buFont typeface="Courier New" pitchFamily="49" charset="0"/>
              <a:buNone/>
            </a:pPr>
            <a:endParaRPr lang="en-US" b="1" i="0" dirty="0">
              <a:solidFill>
                <a:schemeClr val="tx1"/>
              </a:solidFill>
            </a:endParaRPr>
          </a:p>
          <a:p>
            <a:pPr marL="3175" indent="-3175">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Write the terms </a:t>
            </a:r>
            <a:r>
              <a:rPr lang="en-US" i="1" dirty="0">
                <a:solidFill>
                  <a:srgbClr val="000066"/>
                </a:solidFill>
              </a:rPr>
              <a:t>a</a:t>
            </a:r>
            <a:r>
              <a:rPr lang="en-US" i="1" baseline="-25000" dirty="0">
                <a:solidFill>
                  <a:srgbClr val="000066"/>
                </a:solidFill>
              </a:rPr>
              <a:t>n</a:t>
            </a:r>
            <a:r>
              <a:rPr lang="en-US" dirty="0">
                <a:solidFill>
                  <a:schemeClr val="tx1"/>
                </a:solidFill>
              </a:rPr>
              <a:t> </a:t>
            </a:r>
            <a:r>
              <a:rPr lang="en-US" i="0" dirty="0">
                <a:solidFill>
                  <a:schemeClr val="tx1"/>
                </a:solidFill>
              </a:rPr>
              <a:t>and </a:t>
            </a:r>
            <a:r>
              <a:rPr lang="en-US" i="1" dirty="0">
                <a:solidFill>
                  <a:srgbClr val="000066"/>
                </a:solidFill>
              </a:rPr>
              <a:t>a</a:t>
            </a:r>
            <a:r>
              <a:rPr lang="en-US" i="1" baseline="-25000" dirty="0">
                <a:solidFill>
                  <a:srgbClr val="000066"/>
                </a:solidFill>
              </a:rPr>
              <a:t>n</a:t>
            </a:r>
            <a:r>
              <a:rPr lang="en-US" i="0" baseline="-25000" dirty="0">
                <a:solidFill>
                  <a:srgbClr val="000066"/>
                </a:solidFill>
              </a:rPr>
              <a:t>+1</a:t>
            </a:r>
            <a:r>
              <a:rPr lang="en-US" i="0" dirty="0">
                <a:solidFill>
                  <a:srgbClr val="000066"/>
                </a:solidFill>
              </a:rPr>
              <a:t> </a:t>
            </a:r>
            <a:r>
              <a:rPr lang="en-US" i="0" dirty="0">
                <a:solidFill>
                  <a:schemeClr val="tx1"/>
                </a:solidFill>
              </a:rPr>
              <a:t>in formula form and compare them algebraically.</a:t>
            </a:r>
          </a:p>
          <a:p>
            <a:pPr marL="3175" indent="-3175">
              <a:buFont typeface="Courier New" pitchFamily="49" charset="0"/>
              <a:buNone/>
            </a:pPr>
            <a:endParaRPr lang="en-US" i="0"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2103580493"/>
              </p:ext>
            </p:extLst>
          </p:nvPr>
        </p:nvGraphicFramePr>
        <p:xfrm>
          <a:off x="863600" y="2362200"/>
          <a:ext cx="1727200" cy="927100"/>
        </p:xfrm>
        <a:graphic>
          <a:graphicData uri="http://schemas.openxmlformats.org/presentationml/2006/ole">
            <mc:AlternateContent xmlns:mc="http://schemas.openxmlformats.org/markup-compatibility/2006">
              <mc:Choice xmlns:v="urn:schemas-microsoft-com:vml" Requires="v">
                <p:oleObj name="Equation" r:id="rId2" imgW="1727200" imgH="927100" progId="Equation.DSMT4">
                  <p:embed/>
                </p:oleObj>
              </mc:Choice>
              <mc:Fallback>
                <p:oleObj name="Equation" r:id="rId2" imgW="1727200" imgH="9271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600" y="2362200"/>
                        <a:ext cx="1727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extLst>
              <p:ext uri="{D42A27DB-BD31-4B8C-83A1-F6EECF244321}">
                <p14:modId xmlns:p14="http://schemas.microsoft.com/office/powerpoint/2010/main" val="4002365459"/>
              </p:ext>
            </p:extLst>
          </p:nvPr>
        </p:nvGraphicFramePr>
        <p:xfrm>
          <a:off x="1130300" y="5035550"/>
          <a:ext cx="4267200" cy="825500"/>
        </p:xfrm>
        <a:graphic>
          <a:graphicData uri="http://schemas.openxmlformats.org/presentationml/2006/ole">
            <mc:AlternateContent xmlns:mc="http://schemas.openxmlformats.org/markup-compatibility/2006">
              <mc:Choice xmlns:v="urn:schemas-microsoft-com:vml" Requires="v">
                <p:oleObj name="Equation" r:id="rId4" imgW="4267080" imgH="825480" progId="Equation.DSMT4">
                  <p:embed/>
                </p:oleObj>
              </mc:Choice>
              <mc:Fallback>
                <p:oleObj name="Equation" r:id="rId4" imgW="4267080" imgH="825480" progId="Equation.DSMT4">
                  <p:embed/>
                  <p:pic>
                    <p:nvPicPr>
                      <p:cNvPr id="0" name="Object 5"/>
                      <p:cNvPicPr>
                        <a:picLocks noChangeAspect="1" noChangeArrowheads="1"/>
                      </p:cNvPicPr>
                      <p:nvPr/>
                    </p:nvPicPr>
                    <p:blipFill>
                      <a:blip r:embed="rId5"/>
                      <a:srcRect/>
                      <a:stretch>
                        <a:fillRect/>
                      </a:stretch>
                    </p:blipFill>
                    <p:spPr bwMode="auto">
                      <a:xfrm>
                        <a:off x="1130300" y="5035550"/>
                        <a:ext cx="4267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1B44D916-07F9-A128-498A-A814F6A0172C}"/>
              </a:ext>
            </a:extLst>
          </p:cNvPr>
          <p:cNvGraphicFramePr>
            <a:graphicFrameLocks noChangeAspect="1"/>
          </p:cNvGraphicFramePr>
          <p:nvPr>
            <p:extLst>
              <p:ext uri="{D42A27DB-BD31-4B8C-83A1-F6EECF244321}">
                <p14:modId xmlns:p14="http://schemas.microsoft.com/office/powerpoint/2010/main" val="15852075"/>
              </p:ext>
            </p:extLst>
          </p:nvPr>
        </p:nvGraphicFramePr>
        <p:xfrm>
          <a:off x="6678613" y="2584450"/>
          <a:ext cx="1855787" cy="482600"/>
        </p:xfrm>
        <a:graphic>
          <a:graphicData uri="http://schemas.openxmlformats.org/presentationml/2006/ole">
            <mc:AlternateContent xmlns:mc="http://schemas.openxmlformats.org/markup-compatibility/2006">
              <mc:Choice xmlns:v="urn:schemas-microsoft-com:vml" Requires="v">
                <p:oleObj name="Equation" r:id="rId6" imgW="1854000" imgH="482400" progId="Equation.DSMT4">
                  <p:embed/>
                </p:oleObj>
              </mc:Choice>
              <mc:Fallback>
                <p:oleObj name="Equation" r:id="rId6" imgW="1854000" imgH="482400" progId="Equation.DSMT4">
                  <p:embed/>
                  <p:pic>
                    <p:nvPicPr>
                      <p:cNvPr id="22532" name="Object 4"/>
                      <p:cNvPicPr>
                        <a:picLocks noChangeAspect="1" noChangeArrowheads="1"/>
                      </p:cNvPicPr>
                      <p:nvPr/>
                    </p:nvPicPr>
                    <p:blipFill>
                      <a:blip r:embed="rId7"/>
                      <a:srcRect/>
                      <a:stretch>
                        <a:fillRect/>
                      </a:stretch>
                    </p:blipFill>
                    <p:spPr bwMode="auto">
                      <a:xfrm>
                        <a:off x="6678613" y="2584450"/>
                        <a:ext cx="1855787"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4549774A-AF18-9DBD-E3F0-F05A6C190074}"/>
              </a:ext>
            </a:extLst>
          </p:cNvPr>
          <p:cNvGraphicFramePr>
            <a:graphicFrameLocks noChangeAspect="1"/>
          </p:cNvGraphicFramePr>
          <p:nvPr>
            <p:extLst>
              <p:ext uri="{D42A27DB-BD31-4B8C-83A1-F6EECF244321}">
                <p14:modId xmlns:p14="http://schemas.microsoft.com/office/powerpoint/2010/main" val="288084743"/>
              </p:ext>
            </p:extLst>
          </p:nvPr>
        </p:nvGraphicFramePr>
        <p:xfrm>
          <a:off x="3467100" y="2482850"/>
          <a:ext cx="2476500" cy="685800"/>
        </p:xfrm>
        <a:graphic>
          <a:graphicData uri="http://schemas.openxmlformats.org/presentationml/2006/ole">
            <mc:AlternateContent xmlns:mc="http://schemas.openxmlformats.org/markup-compatibility/2006">
              <mc:Choice xmlns:v="urn:schemas-microsoft-com:vml" Requires="v">
                <p:oleObj name="Equation" r:id="rId8" imgW="2476440" imgH="685800" progId="Equation.DSMT4">
                  <p:embed/>
                </p:oleObj>
              </mc:Choice>
              <mc:Fallback>
                <p:oleObj name="Equation" r:id="rId8" imgW="2476440" imgH="685800" progId="Equation.DSMT4">
                  <p:embed/>
                  <p:pic>
                    <p:nvPicPr>
                      <p:cNvPr id="23556" name="Object 4"/>
                      <p:cNvPicPr>
                        <a:picLocks noChangeAspect="1" noChangeArrowheads="1"/>
                      </p:cNvPicPr>
                      <p:nvPr/>
                    </p:nvPicPr>
                    <p:blipFill>
                      <a:blip r:embed="rId9"/>
                      <a:srcRect/>
                      <a:stretch>
                        <a:fillRect/>
                      </a:stretch>
                    </p:blipFill>
                    <p:spPr bwMode="auto">
                      <a:xfrm>
                        <a:off x="3467100" y="2482850"/>
                        <a:ext cx="24765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5: Determining Whether a Sequence is Decreasing or Increasing (cont.)</a:t>
            </a:r>
          </a:p>
        </p:txBody>
      </p:sp>
      <p:sp>
        <p:nvSpPr>
          <p:cNvPr id="21507" name="Rectangle 3"/>
          <p:cNvSpPr>
            <a:spLocks noGrp="1"/>
          </p:cNvSpPr>
          <p:nvPr>
            <p:ph idx="1"/>
          </p:nvPr>
        </p:nvSpPr>
        <p:spPr>
          <a:xfrm>
            <a:off x="440167" y="1097280"/>
            <a:ext cx="8229600" cy="4846320"/>
          </a:xfrm>
          <a:prstGeom prst="rect">
            <a:avLst/>
          </a:prstGeom>
        </p:spPr>
        <p:txBody>
          <a:bodyPr>
            <a:normAutofit/>
          </a:bodyPr>
          <a:lstStyle/>
          <a:p>
            <a:pPr marL="3175" indent="-3175">
              <a:buFont typeface="Courier New" pitchFamily="49" charset="0"/>
              <a:buNone/>
            </a:pPr>
            <a:r>
              <a:rPr lang="en-US" i="0" dirty="0">
                <a:solidFill>
                  <a:schemeClr val="tx1"/>
                </a:solidFill>
              </a:rPr>
              <a:t>Comparing the denominators, we see that</a:t>
            </a:r>
            <a:r>
              <a:rPr lang="en-US" dirty="0">
                <a:solidFill>
                  <a:schemeClr val="tx1"/>
                </a:solidFill>
              </a:rPr>
              <a:t> </a:t>
            </a:r>
          </a:p>
          <a:p>
            <a:pPr marL="3175" indent="-3175">
              <a:buFont typeface="Courier New" pitchFamily="49" charset="0"/>
              <a:buNone/>
            </a:pPr>
            <a:r>
              <a:rPr lang="en-US" dirty="0">
                <a:solidFill>
                  <a:schemeClr val="tx1"/>
                </a:solidFill>
              </a:rPr>
              <a:t>This means that</a:t>
            </a:r>
            <a:endParaRPr lang="en-US" i="0"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i="0" dirty="0">
                <a:solidFill>
                  <a:schemeClr val="tx1"/>
                </a:solidFill>
              </a:rPr>
              <a:t>Therefore,</a:t>
            </a:r>
            <a:r>
              <a:rPr lang="en-US" dirty="0">
                <a:solidFill>
                  <a:schemeClr val="tx1"/>
                </a:solidFill>
              </a:rPr>
              <a:t> the sequence                        is decreasing.</a:t>
            </a:r>
          </a:p>
          <a:p>
            <a:pPr marL="3175" indent="-3175">
              <a:buFont typeface="Courier New" pitchFamily="49" charset="0"/>
              <a:buNone/>
            </a:pPr>
            <a:endParaRPr lang="en-US" dirty="0">
              <a:solidFill>
                <a:schemeClr val="tx1"/>
              </a:solidFill>
            </a:endParaRPr>
          </a:p>
          <a:p>
            <a:pPr marL="514350" indent="-514350">
              <a:lnSpc>
                <a:spcPct val="150000"/>
              </a:lnSpc>
              <a:buFont typeface="+mj-lt"/>
              <a:buAutoNum type="alphaLcPeriod" startAt="2"/>
            </a:pPr>
            <a:r>
              <a:rPr lang="en-US" dirty="0">
                <a:solidFill>
                  <a:schemeClr val="tx1"/>
                </a:solidFill>
              </a:rPr>
              <a:t>The sequence                                 has a term of          , which </a:t>
            </a:r>
            <a:r>
              <a:rPr lang="en-US" dirty="0"/>
              <a:t>means it is likely an alternating sequence. Consider the first four terms of the sequence         .</a:t>
            </a:r>
          </a:p>
          <a:p>
            <a:pPr marL="3175" indent="-3175">
              <a:buFont typeface="Courier New" pitchFamily="49" charset="0"/>
              <a:buNone/>
            </a:pPr>
            <a:endParaRPr lang="en-US" i="0" dirty="0">
              <a:solidFill>
                <a:schemeClr val="tx1"/>
              </a:solidFill>
            </a:endParaRPr>
          </a:p>
        </p:txBody>
      </p:sp>
      <p:graphicFrame>
        <p:nvGraphicFramePr>
          <p:cNvPr id="21508" name="Object 4"/>
          <p:cNvGraphicFramePr>
            <a:graphicFrameLocks noChangeAspect="1"/>
          </p:cNvGraphicFramePr>
          <p:nvPr>
            <p:extLst>
              <p:ext uri="{D42A27DB-BD31-4B8C-83A1-F6EECF244321}">
                <p14:modId xmlns:p14="http://schemas.microsoft.com/office/powerpoint/2010/main" val="248462518"/>
              </p:ext>
            </p:extLst>
          </p:nvPr>
        </p:nvGraphicFramePr>
        <p:xfrm>
          <a:off x="6723332" y="1113155"/>
          <a:ext cx="1257300" cy="381000"/>
        </p:xfrm>
        <a:graphic>
          <a:graphicData uri="http://schemas.openxmlformats.org/presentationml/2006/ole">
            <mc:AlternateContent xmlns:mc="http://schemas.openxmlformats.org/markup-compatibility/2006">
              <mc:Choice xmlns:v="urn:schemas-microsoft-com:vml" Requires="v">
                <p:oleObj name="Equation" r:id="rId2" imgW="1257300" imgH="381000" progId="Equation.DSMT4">
                  <p:embed/>
                </p:oleObj>
              </mc:Choice>
              <mc:Fallback>
                <p:oleObj name="Equation" r:id="rId2" imgW="1257300" imgH="3810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3332" y="1113155"/>
                        <a:ext cx="1257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682688589"/>
              </p:ext>
            </p:extLst>
          </p:nvPr>
        </p:nvGraphicFramePr>
        <p:xfrm>
          <a:off x="3070860" y="1484107"/>
          <a:ext cx="3695700" cy="838200"/>
        </p:xfrm>
        <a:graphic>
          <a:graphicData uri="http://schemas.openxmlformats.org/presentationml/2006/ole">
            <mc:AlternateContent xmlns:mc="http://schemas.openxmlformats.org/markup-compatibility/2006">
              <mc:Choice xmlns:v="urn:schemas-microsoft-com:vml" Requires="v">
                <p:oleObj name="Equation" r:id="rId4" imgW="3695400" imgH="838080" progId="Equation.DSMT4">
                  <p:embed/>
                </p:oleObj>
              </mc:Choice>
              <mc:Fallback>
                <p:oleObj name="Equation" r:id="rId4" imgW="3695400" imgH="83808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0860" y="1484107"/>
                        <a:ext cx="3695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1028966861"/>
              </p:ext>
            </p:extLst>
          </p:nvPr>
        </p:nvGraphicFramePr>
        <p:xfrm>
          <a:off x="3162300" y="3733800"/>
          <a:ext cx="2476500" cy="685800"/>
        </p:xfrm>
        <a:graphic>
          <a:graphicData uri="http://schemas.openxmlformats.org/presentationml/2006/ole">
            <mc:AlternateContent xmlns:mc="http://schemas.openxmlformats.org/markup-compatibility/2006">
              <mc:Choice xmlns:v="urn:schemas-microsoft-com:vml" Requires="v">
                <p:oleObj name="Equation" r:id="rId6" imgW="2476440" imgH="685800" progId="Equation.DSMT4">
                  <p:embed/>
                </p:oleObj>
              </mc:Choice>
              <mc:Fallback>
                <p:oleObj name="Equation" r:id="rId6" imgW="2476440" imgH="685800" progId="Equation.DSMT4">
                  <p:embed/>
                  <p:pic>
                    <p:nvPicPr>
                      <p:cNvPr id="0" name="Object 7"/>
                      <p:cNvPicPr>
                        <a:picLocks noChangeAspect="1" noChangeArrowheads="1"/>
                      </p:cNvPicPr>
                      <p:nvPr/>
                    </p:nvPicPr>
                    <p:blipFill>
                      <a:blip r:embed="rId7"/>
                      <a:srcRect/>
                      <a:stretch>
                        <a:fillRect/>
                      </a:stretch>
                    </p:blipFill>
                    <p:spPr bwMode="auto">
                      <a:xfrm>
                        <a:off x="3162300" y="3733800"/>
                        <a:ext cx="24765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345D82-212C-B556-1692-E70A369542E8}"/>
              </a:ext>
            </a:extLst>
          </p:cNvPr>
          <p:cNvGraphicFramePr>
            <a:graphicFrameLocks noChangeAspect="1"/>
          </p:cNvGraphicFramePr>
          <p:nvPr>
            <p:extLst>
              <p:ext uri="{D42A27DB-BD31-4B8C-83A1-F6EECF244321}">
                <p14:modId xmlns:p14="http://schemas.microsoft.com/office/powerpoint/2010/main" val="2768404575"/>
              </p:ext>
            </p:extLst>
          </p:nvPr>
        </p:nvGraphicFramePr>
        <p:xfrm>
          <a:off x="4191000" y="2438026"/>
          <a:ext cx="1689100" cy="939800"/>
        </p:xfrm>
        <a:graphic>
          <a:graphicData uri="http://schemas.openxmlformats.org/presentationml/2006/ole">
            <mc:AlternateContent xmlns:mc="http://schemas.openxmlformats.org/markup-compatibility/2006">
              <mc:Choice xmlns:v="urn:schemas-microsoft-com:vml" Requires="v">
                <p:oleObj name="Equation" r:id="rId8" imgW="1688760" imgH="939600" progId="Equation.DSMT4">
                  <p:embed/>
                </p:oleObj>
              </mc:Choice>
              <mc:Fallback>
                <p:oleObj name="Equation" r:id="rId8" imgW="1688760" imgH="939600" progId="Equation.DSMT4">
                  <p:embed/>
                  <p:pic>
                    <p:nvPicPr>
                      <p:cNvPr id="23556" name="Object 4"/>
                      <p:cNvPicPr>
                        <a:picLocks noChangeAspect="1" noChangeArrowheads="1"/>
                      </p:cNvPicPr>
                      <p:nvPr/>
                    </p:nvPicPr>
                    <p:blipFill>
                      <a:blip r:embed="rId9"/>
                      <a:srcRect/>
                      <a:stretch>
                        <a:fillRect/>
                      </a:stretch>
                    </p:blipFill>
                    <p:spPr bwMode="auto">
                      <a:xfrm>
                        <a:off x="4191000" y="2438026"/>
                        <a:ext cx="1689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a:extLst>
              <a:ext uri="{FF2B5EF4-FFF2-40B4-BE49-F238E27FC236}">
                <a16:creationId xmlns:a16="http://schemas.microsoft.com/office/drawing/2014/main" id="{95CEF251-C27A-7CA3-E4A8-DE9CA5818D7B}"/>
              </a:ext>
            </a:extLst>
          </p:cNvPr>
          <p:cNvGraphicFramePr>
            <a:graphicFrameLocks noChangeAspect="1"/>
          </p:cNvGraphicFramePr>
          <p:nvPr>
            <p:extLst>
              <p:ext uri="{D42A27DB-BD31-4B8C-83A1-F6EECF244321}">
                <p14:modId xmlns:p14="http://schemas.microsoft.com/office/powerpoint/2010/main" val="3525257568"/>
              </p:ext>
            </p:extLst>
          </p:nvPr>
        </p:nvGraphicFramePr>
        <p:xfrm>
          <a:off x="7670800" y="3784600"/>
          <a:ext cx="787400" cy="558800"/>
        </p:xfrm>
        <a:graphic>
          <a:graphicData uri="http://schemas.openxmlformats.org/presentationml/2006/ole">
            <mc:AlternateContent xmlns:mc="http://schemas.openxmlformats.org/markup-compatibility/2006">
              <mc:Choice xmlns:v="urn:schemas-microsoft-com:vml" Requires="v">
                <p:oleObj name="Equation" r:id="rId10" imgW="787320" imgH="558720" progId="Equation.DSMT4">
                  <p:embed/>
                </p:oleObj>
              </mc:Choice>
              <mc:Fallback>
                <p:oleObj name="Equation" r:id="rId10" imgW="787320" imgH="558720" progId="Equation.DSMT4">
                  <p:embed/>
                  <p:pic>
                    <p:nvPicPr>
                      <p:cNvPr id="0" name=""/>
                      <p:cNvPicPr/>
                      <p:nvPr/>
                    </p:nvPicPr>
                    <p:blipFill>
                      <a:blip r:embed="rId11"/>
                      <a:stretch>
                        <a:fillRect/>
                      </a:stretch>
                    </p:blipFill>
                    <p:spPr>
                      <a:xfrm>
                        <a:off x="7670800" y="3784600"/>
                        <a:ext cx="787400" cy="5588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237837A7-05B8-BFA5-F227-FD086041F7F4}"/>
              </a:ext>
            </a:extLst>
          </p:cNvPr>
          <p:cNvGraphicFramePr>
            <a:graphicFrameLocks noChangeAspect="1"/>
          </p:cNvGraphicFramePr>
          <p:nvPr>
            <p:extLst>
              <p:ext uri="{D42A27DB-BD31-4B8C-83A1-F6EECF244321}">
                <p14:modId xmlns:p14="http://schemas.microsoft.com/office/powerpoint/2010/main" val="3670990497"/>
              </p:ext>
            </p:extLst>
          </p:nvPr>
        </p:nvGraphicFramePr>
        <p:xfrm>
          <a:off x="7620000" y="5105400"/>
          <a:ext cx="622300" cy="482600"/>
        </p:xfrm>
        <a:graphic>
          <a:graphicData uri="http://schemas.openxmlformats.org/presentationml/2006/ole">
            <mc:AlternateContent xmlns:mc="http://schemas.openxmlformats.org/markup-compatibility/2006">
              <mc:Choice xmlns:v="urn:schemas-microsoft-com:vml" Requires="v">
                <p:oleObj name="Equation" r:id="rId12" imgW="622080" imgH="482400" progId="Equation.DSMT4">
                  <p:embed/>
                </p:oleObj>
              </mc:Choice>
              <mc:Fallback>
                <p:oleObj name="Equation" r:id="rId12" imgW="622080" imgH="482400" progId="Equation.DSMT4">
                  <p:embed/>
                  <p:pic>
                    <p:nvPicPr>
                      <p:cNvPr id="0" name=""/>
                      <p:cNvPicPr/>
                      <p:nvPr/>
                    </p:nvPicPr>
                    <p:blipFill>
                      <a:blip r:embed="rId13"/>
                      <a:stretch>
                        <a:fillRect/>
                      </a:stretch>
                    </p:blipFill>
                    <p:spPr>
                      <a:xfrm>
                        <a:off x="7620000" y="5105400"/>
                        <a:ext cx="622300" cy="4826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a:extLst>
              <a:ext uri="{FF2B5EF4-FFF2-40B4-BE49-F238E27FC236}">
                <a16:creationId xmlns:a16="http://schemas.microsoft.com/office/drawing/2014/main" id="{AFA09A11-BB21-85A6-2A8C-105A2E903C19}"/>
              </a:ext>
            </a:extLst>
          </p:cNvPr>
          <p:cNvSpPr>
            <a:spLocks noGrp="1"/>
          </p:cNvSpPr>
          <p:nvPr>
            <p:ph type="title"/>
          </p:nvPr>
        </p:nvSpPr>
        <p:spPr>
          <a:prstGeom prst="rect">
            <a:avLst/>
          </a:prstGeom>
        </p:spPr>
        <p:txBody>
          <a:bodyPr/>
          <a:lstStyle/>
          <a:p>
            <a:r>
              <a:rPr lang="en-US" sz="3200" dirty="0">
                <a:solidFill>
                  <a:schemeClr val="accent1"/>
                </a:solidFill>
              </a:rPr>
              <a:t>Example 5: Determining Whether a Sequence is Decreasing or Increasing (cont.)</a:t>
            </a:r>
          </a:p>
        </p:txBody>
      </p:sp>
      <p:sp>
        <p:nvSpPr>
          <p:cNvPr id="23555" name="Rectangle 3"/>
          <p:cNvSpPr>
            <a:spLocks noGrp="1"/>
          </p:cNvSpPr>
          <p:nvPr>
            <p:ph idx="1"/>
          </p:nvPr>
        </p:nvSpPr>
        <p:spPr>
          <a:xfrm>
            <a:off x="457200" y="1091097"/>
            <a:ext cx="8229600" cy="3576364"/>
          </a:xfrm>
          <a:prstGeom prst="rect">
            <a:avLst/>
          </a:prstGeom>
          <a:noFill/>
        </p:spPr>
        <p:txBody>
          <a:bodyPr>
            <a:spAutoFit/>
          </a:bodyPr>
          <a:lstStyle/>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sz="2000" i="0" dirty="0">
              <a:solidFill>
                <a:schemeClr val="tx1"/>
              </a:solidFill>
            </a:endParaRPr>
          </a:p>
          <a:p>
            <a:pPr marL="3175" indent="-3175">
              <a:spcBef>
                <a:spcPct val="0"/>
              </a:spcBef>
              <a:buFont typeface="Courier New" pitchFamily="49" charset="0"/>
              <a:buNone/>
            </a:pPr>
            <a:r>
              <a:rPr lang="en-US" i="0" dirty="0">
                <a:solidFill>
                  <a:schemeClr val="tx1"/>
                </a:solidFill>
              </a:rPr>
              <a:t>From this pattern, we see that the sequence is               1, 3, 1, 3,…, which is neither increasing nor decreasing.</a:t>
            </a:r>
          </a:p>
        </p:txBody>
      </p:sp>
      <p:graphicFrame>
        <p:nvGraphicFramePr>
          <p:cNvPr id="9220" name="Object 4"/>
          <p:cNvGraphicFramePr>
            <a:graphicFrameLocks noChangeAspect="1"/>
          </p:cNvGraphicFramePr>
          <p:nvPr>
            <p:extLst>
              <p:ext uri="{D42A27DB-BD31-4B8C-83A1-F6EECF244321}">
                <p14:modId xmlns:p14="http://schemas.microsoft.com/office/powerpoint/2010/main" val="1811146462"/>
              </p:ext>
            </p:extLst>
          </p:nvPr>
        </p:nvGraphicFramePr>
        <p:xfrm>
          <a:off x="1784350" y="1280760"/>
          <a:ext cx="292100" cy="431800"/>
        </p:xfrm>
        <a:graphic>
          <a:graphicData uri="http://schemas.openxmlformats.org/presentationml/2006/ole">
            <mc:AlternateContent xmlns:mc="http://schemas.openxmlformats.org/markup-compatibility/2006">
              <mc:Choice xmlns:v="urn:schemas-microsoft-com:vml" Requires="v">
                <p:oleObj name="Equation" r:id="rId2" imgW="291960" imgH="431640" progId="Equation.DSMT4">
                  <p:embed/>
                </p:oleObj>
              </mc:Choice>
              <mc:Fallback>
                <p:oleObj name="Equation" r:id="rId2" imgW="291960" imgH="431640" progId="Equation.DSMT4">
                  <p:embed/>
                  <p:pic>
                    <p:nvPicPr>
                      <p:cNvPr id="0" name="Picture 4"/>
                      <p:cNvPicPr>
                        <a:picLocks noChangeAspect="1" noChangeArrowheads="1"/>
                      </p:cNvPicPr>
                      <p:nvPr/>
                    </p:nvPicPr>
                    <p:blipFill>
                      <a:blip r:embed="rId3"/>
                      <a:srcRect/>
                      <a:stretch>
                        <a:fillRect/>
                      </a:stretch>
                    </p:blipFill>
                    <p:spPr bwMode="auto">
                      <a:xfrm>
                        <a:off x="1784350" y="1280760"/>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340892049"/>
              </p:ext>
            </p:extLst>
          </p:nvPr>
        </p:nvGraphicFramePr>
        <p:xfrm>
          <a:off x="2133600" y="1219200"/>
          <a:ext cx="1485900" cy="533400"/>
        </p:xfrm>
        <a:graphic>
          <a:graphicData uri="http://schemas.openxmlformats.org/presentationml/2006/ole">
            <mc:AlternateContent xmlns:mc="http://schemas.openxmlformats.org/markup-compatibility/2006">
              <mc:Choice xmlns:v="urn:schemas-microsoft-com:vml" Requires="v">
                <p:oleObj name="Equation" r:id="rId4" imgW="1485720" imgH="533160" progId="Equation.DSMT4">
                  <p:embed/>
                </p:oleObj>
              </mc:Choice>
              <mc:Fallback>
                <p:oleObj name="Equation" r:id="rId4" imgW="1485720" imgH="5331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219200"/>
                        <a:ext cx="1485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821345887"/>
              </p:ext>
            </p:extLst>
          </p:nvPr>
        </p:nvGraphicFramePr>
        <p:xfrm>
          <a:off x="3721100" y="1384300"/>
          <a:ext cx="927100" cy="279400"/>
        </p:xfrm>
        <a:graphic>
          <a:graphicData uri="http://schemas.openxmlformats.org/presentationml/2006/ole">
            <mc:AlternateContent xmlns:mc="http://schemas.openxmlformats.org/markup-compatibility/2006">
              <mc:Choice xmlns:v="urn:schemas-microsoft-com:vml" Requires="v">
                <p:oleObj name="Equation" r:id="rId6" imgW="927000" imgH="279360" progId="Equation.DSMT4">
                  <p:embed/>
                </p:oleObj>
              </mc:Choice>
              <mc:Fallback>
                <p:oleObj name="Equation" r:id="rId6" imgW="927000" imgH="2793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21100" y="13843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87142620"/>
              </p:ext>
            </p:extLst>
          </p:nvPr>
        </p:nvGraphicFramePr>
        <p:xfrm>
          <a:off x="4762500" y="1381477"/>
          <a:ext cx="457200" cy="279400"/>
        </p:xfrm>
        <a:graphic>
          <a:graphicData uri="http://schemas.openxmlformats.org/presentationml/2006/ole">
            <mc:AlternateContent xmlns:mc="http://schemas.openxmlformats.org/markup-compatibility/2006">
              <mc:Choice xmlns:v="urn:schemas-microsoft-com:vml" Requires="v">
                <p:oleObj name="Equation" r:id="rId8" imgW="457200" imgH="279360" progId="Equation.DSMT4">
                  <p:embed/>
                </p:oleObj>
              </mc:Choice>
              <mc:Fallback>
                <p:oleObj name="Equation" r:id="rId8" imgW="457200" imgH="2793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62500" y="1381477"/>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1392556365"/>
              </p:ext>
            </p:extLst>
          </p:nvPr>
        </p:nvGraphicFramePr>
        <p:xfrm>
          <a:off x="1784350" y="1926872"/>
          <a:ext cx="292100" cy="431800"/>
        </p:xfrm>
        <a:graphic>
          <a:graphicData uri="http://schemas.openxmlformats.org/presentationml/2006/ole">
            <mc:AlternateContent xmlns:mc="http://schemas.openxmlformats.org/markup-compatibility/2006">
              <mc:Choice xmlns:v="urn:schemas-microsoft-com:vml" Requires="v">
                <p:oleObj name="Equation" r:id="rId10" imgW="291960" imgH="431640" progId="Equation.DSMT4">
                  <p:embed/>
                </p:oleObj>
              </mc:Choice>
              <mc:Fallback>
                <p:oleObj name="Equation" r:id="rId10" imgW="291960" imgH="431640" progId="Equation.DSMT4">
                  <p:embed/>
                  <p:pic>
                    <p:nvPicPr>
                      <p:cNvPr id="0" name="Picture 8"/>
                      <p:cNvPicPr>
                        <a:picLocks noChangeAspect="1" noChangeArrowheads="1"/>
                      </p:cNvPicPr>
                      <p:nvPr/>
                    </p:nvPicPr>
                    <p:blipFill>
                      <a:blip r:embed="rId11"/>
                      <a:srcRect/>
                      <a:stretch>
                        <a:fillRect/>
                      </a:stretch>
                    </p:blipFill>
                    <p:spPr bwMode="auto">
                      <a:xfrm>
                        <a:off x="1784350" y="1926872"/>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extLst>
              <p:ext uri="{D42A27DB-BD31-4B8C-83A1-F6EECF244321}">
                <p14:modId xmlns:p14="http://schemas.microsoft.com/office/powerpoint/2010/main" val="2239526152"/>
              </p:ext>
            </p:extLst>
          </p:nvPr>
        </p:nvGraphicFramePr>
        <p:xfrm>
          <a:off x="2133600" y="1881012"/>
          <a:ext cx="1498600" cy="533400"/>
        </p:xfrm>
        <a:graphic>
          <a:graphicData uri="http://schemas.openxmlformats.org/presentationml/2006/ole">
            <mc:AlternateContent xmlns:mc="http://schemas.openxmlformats.org/markup-compatibility/2006">
              <mc:Choice xmlns:v="urn:schemas-microsoft-com:vml" Requires="v">
                <p:oleObj name="Equation" r:id="rId12" imgW="1498320" imgH="533160" progId="Equation.DSMT4">
                  <p:embed/>
                </p:oleObj>
              </mc:Choice>
              <mc:Fallback>
                <p:oleObj name="Equation" r:id="rId12" imgW="1498320" imgH="5331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1881012"/>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extLst>
              <p:ext uri="{D42A27DB-BD31-4B8C-83A1-F6EECF244321}">
                <p14:modId xmlns:p14="http://schemas.microsoft.com/office/powerpoint/2010/main" val="4144121929"/>
              </p:ext>
            </p:extLst>
          </p:nvPr>
        </p:nvGraphicFramePr>
        <p:xfrm>
          <a:off x="3721100" y="2030589"/>
          <a:ext cx="927100" cy="279400"/>
        </p:xfrm>
        <a:graphic>
          <a:graphicData uri="http://schemas.openxmlformats.org/presentationml/2006/ole">
            <mc:AlternateContent xmlns:mc="http://schemas.openxmlformats.org/markup-compatibility/2006">
              <mc:Choice xmlns:v="urn:schemas-microsoft-com:vml" Requires="v">
                <p:oleObj name="Equation" r:id="rId14" imgW="927000" imgH="279360" progId="Equation.DSMT4">
                  <p:embed/>
                </p:oleObj>
              </mc:Choice>
              <mc:Fallback>
                <p:oleObj name="Equation" r:id="rId14" imgW="927000" imgH="2793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21100" y="2030589"/>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extLst>
              <p:ext uri="{D42A27DB-BD31-4B8C-83A1-F6EECF244321}">
                <p14:modId xmlns:p14="http://schemas.microsoft.com/office/powerpoint/2010/main" val="3214128895"/>
              </p:ext>
            </p:extLst>
          </p:nvPr>
        </p:nvGraphicFramePr>
        <p:xfrm>
          <a:off x="4762500" y="2025651"/>
          <a:ext cx="469900" cy="292100"/>
        </p:xfrm>
        <a:graphic>
          <a:graphicData uri="http://schemas.openxmlformats.org/presentationml/2006/ole">
            <mc:AlternateContent xmlns:mc="http://schemas.openxmlformats.org/markup-compatibility/2006">
              <mc:Choice xmlns:v="urn:schemas-microsoft-com:vml" Requires="v">
                <p:oleObj name="Equation" r:id="rId16" imgW="469800" imgH="291960" progId="Equation.DSMT4">
                  <p:embed/>
                </p:oleObj>
              </mc:Choice>
              <mc:Fallback>
                <p:oleObj name="Equation" r:id="rId16" imgW="469800" imgH="29196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62500" y="2025651"/>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extLst>
              <p:ext uri="{D42A27DB-BD31-4B8C-83A1-F6EECF244321}">
                <p14:modId xmlns:p14="http://schemas.microsoft.com/office/powerpoint/2010/main" val="755894461"/>
              </p:ext>
            </p:extLst>
          </p:nvPr>
        </p:nvGraphicFramePr>
        <p:xfrm>
          <a:off x="1784350" y="2579335"/>
          <a:ext cx="292100" cy="431800"/>
        </p:xfrm>
        <a:graphic>
          <a:graphicData uri="http://schemas.openxmlformats.org/presentationml/2006/ole">
            <mc:AlternateContent xmlns:mc="http://schemas.openxmlformats.org/markup-compatibility/2006">
              <mc:Choice xmlns:v="urn:schemas-microsoft-com:vml" Requires="v">
                <p:oleObj name="Equation" r:id="rId18" imgW="291960" imgH="431640" progId="Equation.DSMT4">
                  <p:embed/>
                </p:oleObj>
              </mc:Choice>
              <mc:Fallback>
                <p:oleObj name="Equation" r:id="rId18" imgW="291960" imgH="431640" progId="Equation.DSMT4">
                  <p:embed/>
                  <p:pic>
                    <p:nvPicPr>
                      <p:cNvPr id="0" name="Picture 13"/>
                      <p:cNvPicPr>
                        <a:picLocks noChangeAspect="1" noChangeArrowheads="1"/>
                      </p:cNvPicPr>
                      <p:nvPr/>
                    </p:nvPicPr>
                    <p:blipFill>
                      <a:blip r:embed="rId19"/>
                      <a:srcRect/>
                      <a:stretch>
                        <a:fillRect/>
                      </a:stretch>
                    </p:blipFill>
                    <p:spPr bwMode="auto">
                      <a:xfrm>
                        <a:off x="1784350" y="2579335"/>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extLst>
              <p:ext uri="{D42A27DB-BD31-4B8C-83A1-F6EECF244321}">
                <p14:modId xmlns:p14="http://schemas.microsoft.com/office/powerpoint/2010/main" val="3055126530"/>
              </p:ext>
            </p:extLst>
          </p:nvPr>
        </p:nvGraphicFramePr>
        <p:xfrm>
          <a:off x="2133600" y="2525889"/>
          <a:ext cx="1498600" cy="533400"/>
        </p:xfrm>
        <a:graphic>
          <a:graphicData uri="http://schemas.openxmlformats.org/presentationml/2006/ole">
            <mc:AlternateContent xmlns:mc="http://schemas.openxmlformats.org/markup-compatibility/2006">
              <mc:Choice xmlns:v="urn:schemas-microsoft-com:vml" Requires="v">
                <p:oleObj name="Equation" r:id="rId20" imgW="1498320" imgH="533160" progId="Equation.DSMT4">
                  <p:embed/>
                </p:oleObj>
              </mc:Choice>
              <mc:Fallback>
                <p:oleObj name="Equation" r:id="rId20" imgW="1498320" imgH="53316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133600" y="2525889"/>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extLst>
              <p:ext uri="{D42A27DB-BD31-4B8C-83A1-F6EECF244321}">
                <p14:modId xmlns:p14="http://schemas.microsoft.com/office/powerpoint/2010/main" val="442673070"/>
              </p:ext>
            </p:extLst>
          </p:nvPr>
        </p:nvGraphicFramePr>
        <p:xfrm>
          <a:off x="3721100" y="2685345"/>
          <a:ext cx="927100" cy="279400"/>
        </p:xfrm>
        <a:graphic>
          <a:graphicData uri="http://schemas.openxmlformats.org/presentationml/2006/ole">
            <mc:AlternateContent xmlns:mc="http://schemas.openxmlformats.org/markup-compatibility/2006">
              <mc:Choice xmlns:v="urn:schemas-microsoft-com:vml" Requires="v">
                <p:oleObj name="Equation" r:id="rId22" imgW="927000" imgH="279360" progId="Equation.DSMT4">
                  <p:embed/>
                </p:oleObj>
              </mc:Choice>
              <mc:Fallback>
                <p:oleObj name="Equation" r:id="rId22" imgW="927000" imgH="27936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721100" y="268534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extLst>
              <p:ext uri="{D42A27DB-BD31-4B8C-83A1-F6EECF244321}">
                <p14:modId xmlns:p14="http://schemas.microsoft.com/office/powerpoint/2010/main" val="2869722774"/>
              </p:ext>
            </p:extLst>
          </p:nvPr>
        </p:nvGraphicFramePr>
        <p:xfrm>
          <a:off x="4762500" y="2682522"/>
          <a:ext cx="457200" cy="279400"/>
        </p:xfrm>
        <a:graphic>
          <a:graphicData uri="http://schemas.openxmlformats.org/presentationml/2006/ole">
            <mc:AlternateContent xmlns:mc="http://schemas.openxmlformats.org/markup-compatibility/2006">
              <mc:Choice xmlns:v="urn:schemas-microsoft-com:vml" Requires="v">
                <p:oleObj name="Equation" r:id="rId24" imgW="457200" imgH="279360" progId="Equation.DSMT4">
                  <p:embed/>
                </p:oleObj>
              </mc:Choice>
              <mc:Fallback>
                <p:oleObj name="Equation" r:id="rId24" imgW="457200" imgH="27936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762500" y="2682522"/>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4" name="Object 18"/>
          <p:cNvGraphicFramePr>
            <a:graphicFrameLocks noChangeAspect="1"/>
          </p:cNvGraphicFramePr>
          <p:nvPr>
            <p:extLst>
              <p:ext uri="{D42A27DB-BD31-4B8C-83A1-F6EECF244321}">
                <p14:modId xmlns:p14="http://schemas.microsoft.com/office/powerpoint/2010/main" val="115533812"/>
              </p:ext>
            </p:extLst>
          </p:nvPr>
        </p:nvGraphicFramePr>
        <p:xfrm>
          <a:off x="1784350" y="3242910"/>
          <a:ext cx="304800" cy="431800"/>
        </p:xfrm>
        <a:graphic>
          <a:graphicData uri="http://schemas.openxmlformats.org/presentationml/2006/ole">
            <mc:AlternateContent xmlns:mc="http://schemas.openxmlformats.org/markup-compatibility/2006">
              <mc:Choice xmlns:v="urn:schemas-microsoft-com:vml" Requires="v">
                <p:oleObj name="Equation" r:id="rId26" imgW="304560" imgH="431640" progId="Equation.DSMT4">
                  <p:embed/>
                </p:oleObj>
              </mc:Choice>
              <mc:Fallback>
                <p:oleObj name="Equation" r:id="rId26" imgW="304560" imgH="431640" progId="Equation.DSMT4">
                  <p:embed/>
                  <p:pic>
                    <p:nvPicPr>
                      <p:cNvPr id="0" name="Picture 18"/>
                      <p:cNvPicPr>
                        <a:picLocks noChangeAspect="1" noChangeArrowheads="1"/>
                      </p:cNvPicPr>
                      <p:nvPr/>
                    </p:nvPicPr>
                    <p:blipFill>
                      <a:blip r:embed="rId27"/>
                      <a:srcRect/>
                      <a:stretch>
                        <a:fillRect/>
                      </a:stretch>
                    </p:blipFill>
                    <p:spPr bwMode="auto">
                      <a:xfrm>
                        <a:off x="1784350" y="324291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5" name="Object 19"/>
          <p:cNvGraphicFramePr>
            <a:graphicFrameLocks noChangeAspect="1"/>
          </p:cNvGraphicFramePr>
          <p:nvPr>
            <p:extLst>
              <p:ext uri="{D42A27DB-BD31-4B8C-83A1-F6EECF244321}">
                <p14:modId xmlns:p14="http://schemas.microsoft.com/office/powerpoint/2010/main" val="1251905922"/>
              </p:ext>
            </p:extLst>
          </p:nvPr>
        </p:nvGraphicFramePr>
        <p:xfrm>
          <a:off x="2133600" y="3177822"/>
          <a:ext cx="1511300" cy="533400"/>
        </p:xfrm>
        <a:graphic>
          <a:graphicData uri="http://schemas.openxmlformats.org/presentationml/2006/ole">
            <mc:AlternateContent xmlns:mc="http://schemas.openxmlformats.org/markup-compatibility/2006">
              <mc:Choice xmlns:v="urn:schemas-microsoft-com:vml" Requires="v">
                <p:oleObj name="Equation" r:id="rId28" imgW="1511280" imgH="533160" progId="Equation.DSMT4">
                  <p:embed/>
                </p:oleObj>
              </mc:Choice>
              <mc:Fallback>
                <p:oleObj name="Equation" r:id="rId28" imgW="1511280" imgH="53316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3177822"/>
                        <a:ext cx="1511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6" name="Object 20"/>
          <p:cNvGraphicFramePr>
            <a:graphicFrameLocks noChangeAspect="1"/>
          </p:cNvGraphicFramePr>
          <p:nvPr>
            <p:extLst>
              <p:ext uri="{D42A27DB-BD31-4B8C-83A1-F6EECF244321}">
                <p14:modId xmlns:p14="http://schemas.microsoft.com/office/powerpoint/2010/main" val="4097476372"/>
              </p:ext>
            </p:extLst>
          </p:nvPr>
        </p:nvGraphicFramePr>
        <p:xfrm>
          <a:off x="3721100" y="3337278"/>
          <a:ext cx="927100" cy="279400"/>
        </p:xfrm>
        <a:graphic>
          <a:graphicData uri="http://schemas.openxmlformats.org/presentationml/2006/ole">
            <mc:AlternateContent xmlns:mc="http://schemas.openxmlformats.org/markup-compatibility/2006">
              <mc:Choice xmlns:v="urn:schemas-microsoft-com:vml" Requires="v">
                <p:oleObj name="Equation" r:id="rId30" imgW="927000" imgH="279360" progId="Equation.DSMT4">
                  <p:embed/>
                </p:oleObj>
              </mc:Choice>
              <mc:Fallback>
                <p:oleObj name="Equation" r:id="rId30" imgW="927000" imgH="27936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721100" y="333727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7" name="Object 21"/>
          <p:cNvGraphicFramePr>
            <a:graphicFrameLocks noChangeAspect="1"/>
          </p:cNvGraphicFramePr>
          <p:nvPr>
            <p:extLst>
              <p:ext uri="{D42A27DB-BD31-4B8C-83A1-F6EECF244321}">
                <p14:modId xmlns:p14="http://schemas.microsoft.com/office/powerpoint/2010/main" val="1423889381"/>
              </p:ext>
            </p:extLst>
          </p:nvPr>
        </p:nvGraphicFramePr>
        <p:xfrm>
          <a:off x="4762500" y="3324578"/>
          <a:ext cx="469900" cy="292100"/>
        </p:xfrm>
        <a:graphic>
          <a:graphicData uri="http://schemas.openxmlformats.org/presentationml/2006/ole">
            <mc:AlternateContent xmlns:mc="http://schemas.openxmlformats.org/markup-compatibility/2006">
              <mc:Choice xmlns:v="urn:schemas-microsoft-com:vml" Requires="v">
                <p:oleObj name="Equation" r:id="rId32" imgW="469800" imgH="291960" progId="Equation.DSMT4">
                  <p:embed/>
                </p:oleObj>
              </mc:Choice>
              <mc:Fallback>
                <p:oleObj name="Equation" r:id="rId32" imgW="469800" imgH="291960" progId="Equation.DSMT4">
                  <p:embed/>
                  <p:pic>
                    <p:nvPicPr>
                      <p:cNvPr id="0" name="Picture 2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762500" y="3324578"/>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2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2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23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23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923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923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a:extLst>
              <a:ext uri="{FF2B5EF4-FFF2-40B4-BE49-F238E27FC236}">
                <a16:creationId xmlns:a16="http://schemas.microsoft.com/office/drawing/2014/main" id="{25B036D2-AF2A-5572-F8FB-3D1477E3F2BF}"/>
              </a:ext>
            </a:extLst>
          </p:cNvPr>
          <p:cNvSpPr>
            <a:spLocks noGrp="1"/>
          </p:cNvSpPr>
          <p:nvPr>
            <p:ph type="title"/>
          </p:nvPr>
        </p:nvSpPr>
        <p:spPr>
          <a:prstGeom prst="rect">
            <a:avLst/>
          </a:prstGeom>
        </p:spPr>
        <p:txBody>
          <a:bodyPr/>
          <a:lstStyle/>
          <a:p>
            <a:r>
              <a:rPr lang="en-US" sz="3200" dirty="0">
                <a:solidFill>
                  <a:schemeClr val="accent1"/>
                </a:solidFill>
              </a:rPr>
              <a:t>Example 5: Determining Whether a Sequence is Decreasing or Increasing (cont.)</a:t>
            </a:r>
          </a:p>
        </p:txBody>
      </p:sp>
      <p:sp>
        <p:nvSpPr>
          <p:cNvPr id="23555" name="Rectangle 3"/>
          <p:cNvSpPr>
            <a:spLocks noGrp="1"/>
          </p:cNvSpPr>
          <p:nvPr>
            <p:ph idx="1"/>
          </p:nvPr>
        </p:nvSpPr>
        <p:spPr>
          <a:xfrm>
            <a:off x="457200" y="1159193"/>
            <a:ext cx="8229600" cy="1815882"/>
          </a:xfrm>
          <a:prstGeom prst="rect">
            <a:avLst/>
          </a:prstGeom>
          <a:noFill/>
        </p:spPr>
        <p:txBody>
          <a:bodyPr>
            <a:spAutoFit/>
          </a:bodyPr>
          <a:lstStyle/>
          <a:p>
            <a:pPr marL="514350" indent="-514350">
              <a:spcBef>
                <a:spcPct val="0"/>
              </a:spcBef>
              <a:buFont typeface="+mj-lt"/>
              <a:buAutoNum type="alphaLcPeriod" startAt="3"/>
            </a:pPr>
            <a:r>
              <a:rPr lang="en-US" dirty="0">
                <a:solidFill>
                  <a:schemeClr val="tx1"/>
                </a:solidFill>
              </a:rPr>
              <a:t>In the formula form, we have                  and</a:t>
            </a:r>
          </a:p>
          <a:p>
            <a:pPr>
              <a:spcBef>
                <a:spcPct val="0"/>
              </a:spcBef>
            </a:pPr>
            <a:r>
              <a:rPr lang="en-US" dirty="0">
                <a:solidFill>
                  <a:schemeClr val="tx1"/>
                </a:solidFill>
              </a:rPr>
              <a:t>                                               Because                                        </a:t>
            </a:r>
          </a:p>
          <a:p>
            <a:pPr>
              <a:spcBef>
                <a:spcPct val="0"/>
              </a:spcBef>
            </a:pPr>
            <a:r>
              <a:rPr lang="en-US" dirty="0">
                <a:solidFill>
                  <a:schemeClr val="tx1"/>
                </a:solidFill>
              </a:rPr>
              <a:t>      we have                  which means the sequence is     </a:t>
            </a:r>
          </a:p>
          <a:p>
            <a:pPr>
              <a:spcBef>
                <a:spcPct val="0"/>
              </a:spcBef>
            </a:pPr>
            <a:r>
              <a:rPr lang="en-US" dirty="0">
                <a:solidFill>
                  <a:schemeClr val="tx1"/>
                </a:solidFill>
              </a:rPr>
              <a:t>      increasing.</a:t>
            </a:r>
          </a:p>
        </p:txBody>
      </p:sp>
      <p:graphicFrame>
        <p:nvGraphicFramePr>
          <p:cNvPr id="2" name="Object 18">
            <a:extLst>
              <a:ext uri="{FF2B5EF4-FFF2-40B4-BE49-F238E27FC236}">
                <a16:creationId xmlns:a16="http://schemas.microsoft.com/office/drawing/2014/main" id="{FB8932D2-211B-E350-1AC6-0B80EDAE9FBC}"/>
              </a:ext>
            </a:extLst>
          </p:cNvPr>
          <p:cNvGraphicFramePr>
            <a:graphicFrameLocks noChangeAspect="1"/>
          </p:cNvGraphicFramePr>
          <p:nvPr>
            <p:extLst>
              <p:ext uri="{D42A27DB-BD31-4B8C-83A1-F6EECF244321}">
                <p14:modId xmlns:p14="http://schemas.microsoft.com/office/powerpoint/2010/main" val="3133870515"/>
              </p:ext>
            </p:extLst>
          </p:nvPr>
        </p:nvGraphicFramePr>
        <p:xfrm>
          <a:off x="5334000" y="1244600"/>
          <a:ext cx="1295400" cy="431800"/>
        </p:xfrm>
        <a:graphic>
          <a:graphicData uri="http://schemas.openxmlformats.org/presentationml/2006/ole">
            <mc:AlternateContent xmlns:mc="http://schemas.openxmlformats.org/markup-compatibility/2006">
              <mc:Choice xmlns:v="urn:schemas-microsoft-com:vml" Requires="v">
                <p:oleObj name="Equation" r:id="rId2" imgW="1295280" imgH="431640" progId="Equation.DSMT4">
                  <p:embed/>
                </p:oleObj>
              </mc:Choice>
              <mc:Fallback>
                <p:oleObj name="Equation" r:id="rId2" imgW="1295280" imgH="431640" progId="Equation.DSMT4">
                  <p:embed/>
                  <p:pic>
                    <p:nvPicPr>
                      <p:cNvPr id="2" name="Object 18">
                        <a:extLst>
                          <a:ext uri="{FF2B5EF4-FFF2-40B4-BE49-F238E27FC236}">
                            <a16:creationId xmlns:a16="http://schemas.microsoft.com/office/drawing/2014/main" id="{FB8932D2-211B-E350-1AC6-0B80EDAE9FBC}"/>
                          </a:ext>
                        </a:extLst>
                      </p:cNvPr>
                      <p:cNvPicPr>
                        <a:picLocks noChangeAspect="1" noChangeArrowheads="1"/>
                      </p:cNvPicPr>
                      <p:nvPr/>
                    </p:nvPicPr>
                    <p:blipFill>
                      <a:blip r:embed="rId3"/>
                      <a:srcRect/>
                      <a:stretch>
                        <a:fillRect/>
                      </a:stretch>
                    </p:blipFill>
                    <p:spPr bwMode="auto">
                      <a:xfrm>
                        <a:off x="5334000" y="1244600"/>
                        <a:ext cx="1295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18">
            <a:extLst>
              <a:ext uri="{FF2B5EF4-FFF2-40B4-BE49-F238E27FC236}">
                <a16:creationId xmlns:a16="http://schemas.microsoft.com/office/drawing/2014/main" id="{CA8B7002-9CC0-6665-5D55-6B244D813202}"/>
              </a:ext>
            </a:extLst>
          </p:cNvPr>
          <p:cNvGraphicFramePr>
            <a:graphicFrameLocks noChangeAspect="1"/>
          </p:cNvGraphicFramePr>
          <p:nvPr>
            <p:extLst>
              <p:ext uri="{D42A27DB-BD31-4B8C-83A1-F6EECF244321}">
                <p14:modId xmlns:p14="http://schemas.microsoft.com/office/powerpoint/2010/main" val="1514663047"/>
              </p:ext>
            </p:extLst>
          </p:nvPr>
        </p:nvGraphicFramePr>
        <p:xfrm>
          <a:off x="1066800" y="1676400"/>
          <a:ext cx="3200400" cy="431800"/>
        </p:xfrm>
        <a:graphic>
          <a:graphicData uri="http://schemas.openxmlformats.org/presentationml/2006/ole">
            <mc:AlternateContent xmlns:mc="http://schemas.openxmlformats.org/markup-compatibility/2006">
              <mc:Choice xmlns:v="urn:schemas-microsoft-com:vml" Requires="v">
                <p:oleObj name="Equation" r:id="rId4" imgW="3200400" imgH="431640" progId="Equation.DSMT4">
                  <p:embed/>
                </p:oleObj>
              </mc:Choice>
              <mc:Fallback>
                <p:oleObj name="Equation" r:id="rId4" imgW="3200400" imgH="431640" progId="Equation.DSMT4">
                  <p:embed/>
                  <p:pic>
                    <p:nvPicPr>
                      <p:cNvPr id="3" name="Object 18">
                        <a:extLst>
                          <a:ext uri="{FF2B5EF4-FFF2-40B4-BE49-F238E27FC236}">
                            <a16:creationId xmlns:a16="http://schemas.microsoft.com/office/drawing/2014/main" id="{CA8B7002-9CC0-6665-5D55-6B244D813202}"/>
                          </a:ext>
                        </a:extLst>
                      </p:cNvPr>
                      <p:cNvPicPr>
                        <a:picLocks noChangeAspect="1" noChangeArrowheads="1"/>
                      </p:cNvPicPr>
                      <p:nvPr/>
                    </p:nvPicPr>
                    <p:blipFill>
                      <a:blip r:embed="rId5"/>
                      <a:srcRect/>
                      <a:stretch>
                        <a:fillRect/>
                      </a:stretch>
                    </p:blipFill>
                    <p:spPr bwMode="auto">
                      <a:xfrm>
                        <a:off x="1066800" y="1676400"/>
                        <a:ext cx="3200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18">
            <a:extLst>
              <a:ext uri="{FF2B5EF4-FFF2-40B4-BE49-F238E27FC236}">
                <a16:creationId xmlns:a16="http://schemas.microsoft.com/office/drawing/2014/main" id="{19EC9D68-1CFA-511B-AB2A-043D479B10C1}"/>
              </a:ext>
            </a:extLst>
          </p:cNvPr>
          <p:cNvGraphicFramePr>
            <a:graphicFrameLocks noChangeAspect="1"/>
          </p:cNvGraphicFramePr>
          <p:nvPr>
            <p:extLst>
              <p:ext uri="{D42A27DB-BD31-4B8C-83A1-F6EECF244321}">
                <p14:modId xmlns:p14="http://schemas.microsoft.com/office/powerpoint/2010/main" val="1733770365"/>
              </p:ext>
            </p:extLst>
          </p:nvPr>
        </p:nvGraphicFramePr>
        <p:xfrm>
          <a:off x="5600700" y="1727200"/>
          <a:ext cx="1752600" cy="330200"/>
        </p:xfrm>
        <a:graphic>
          <a:graphicData uri="http://schemas.openxmlformats.org/presentationml/2006/ole">
            <mc:AlternateContent xmlns:mc="http://schemas.openxmlformats.org/markup-compatibility/2006">
              <mc:Choice xmlns:v="urn:schemas-microsoft-com:vml" Requires="v">
                <p:oleObj name="Equation" r:id="rId6" imgW="1752480" imgH="330120" progId="Equation.DSMT4">
                  <p:embed/>
                </p:oleObj>
              </mc:Choice>
              <mc:Fallback>
                <p:oleObj name="Equation" r:id="rId6" imgW="1752480" imgH="330120" progId="Equation.DSMT4">
                  <p:embed/>
                  <p:pic>
                    <p:nvPicPr>
                      <p:cNvPr id="4" name="Object 18">
                        <a:extLst>
                          <a:ext uri="{FF2B5EF4-FFF2-40B4-BE49-F238E27FC236}">
                            <a16:creationId xmlns:a16="http://schemas.microsoft.com/office/drawing/2014/main" id="{19EC9D68-1CFA-511B-AB2A-043D479B10C1}"/>
                          </a:ext>
                        </a:extLst>
                      </p:cNvPr>
                      <p:cNvPicPr>
                        <a:picLocks noChangeAspect="1" noChangeArrowheads="1"/>
                      </p:cNvPicPr>
                      <p:nvPr/>
                    </p:nvPicPr>
                    <p:blipFill>
                      <a:blip r:embed="rId7"/>
                      <a:srcRect/>
                      <a:stretch>
                        <a:fillRect/>
                      </a:stretch>
                    </p:blipFill>
                    <p:spPr bwMode="auto">
                      <a:xfrm>
                        <a:off x="5600700" y="1727200"/>
                        <a:ext cx="175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8">
            <a:extLst>
              <a:ext uri="{FF2B5EF4-FFF2-40B4-BE49-F238E27FC236}">
                <a16:creationId xmlns:a16="http://schemas.microsoft.com/office/drawing/2014/main" id="{6F91C49A-2E70-D2C4-5BFE-8E4D870DC958}"/>
              </a:ext>
            </a:extLst>
          </p:cNvPr>
          <p:cNvGraphicFramePr>
            <a:graphicFrameLocks noChangeAspect="1"/>
          </p:cNvGraphicFramePr>
          <p:nvPr>
            <p:extLst>
              <p:ext uri="{D42A27DB-BD31-4B8C-83A1-F6EECF244321}">
                <p14:modId xmlns:p14="http://schemas.microsoft.com/office/powerpoint/2010/main" val="2748173915"/>
              </p:ext>
            </p:extLst>
          </p:nvPr>
        </p:nvGraphicFramePr>
        <p:xfrm>
          <a:off x="2362200" y="2082800"/>
          <a:ext cx="1219200" cy="431800"/>
        </p:xfrm>
        <a:graphic>
          <a:graphicData uri="http://schemas.openxmlformats.org/presentationml/2006/ole">
            <mc:AlternateContent xmlns:mc="http://schemas.openxmlformats.org/markup-compatibility/2006">
              <mc:Choice xmlns:v="urn:schemas-microsoft-com:vml" Requires="v">
                <p:oleObj name="Equation" r:id="rId8" imgW="1218960" imgH="431640" progId="Equation.DSMT4">
                  <p:embed/>
                </p:oleObj>
              </mc:Choice>
              <mc:Fallback>
                <p:oleObj name="Equation" r:id="rId8" imgW="1218960" imgH="431640" progId="Equation.DSMT4">
                  <p:embed/>
                  <p:pic>
                    <p:nvPicPr>
                      <p:cNvPr id="5" name="Object 18">
                        <a:extLst>
                          <a:ext uri="{FF2B5EF4-FFF2-40B4-BE49-F238E27FC236}">
                            <a16:creationId xmlns:a16="http://schemas.microsoft.com/office/drawing/2014/main" id="{6F91C49A-2E70-D2C4-5BFE-8E4D870DC958}"/>
                          </a:ext>
                        </a:extLst>
                      </p:cNvPr>
                      <p:cNvPicPr>
                        <a:picLocks noChangeAspect="1" noChangeArrowheads="1"/>
                      </p:cNvPicPr>
                      <p:nvPr/>
                    </p:nvPicPr>
                    <p:blipFill>
                      <a:blip r:embed="rId9"/>
                      <a:srcRect/>
                      <a:stretch>
                        <a:fillRect/>
                      </a:stretch>
                    </p:blipFill>
                    <p:spPr bwMode="auto">
                      <a:xfrm>
                        <a:off x="2362200" y="2082800"/>
                        <a:ext cx="1219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27330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Infinite Sequence</a:t>
            </a:r>
          </a:p>
        </p:txBody>
      </p:sp>
      <p:sp>
        <p:nvSpPr>
          <p:cNvPr id="6147" name="Rectangle 3"/>
          <p:cNvSpPr>
            <a:spLocks noGrp="1"/>
          </p:cNvSpPr>
          <p:nvPr>
            <p:ph idx="1"/>
          </p:nvPr>
        </p:nvSpPr>
        <p:spPr>
          <a:xfrm>
            <a:off x="457200" y="1280160"/>
            <a:ext cx="8229600" cy="954107"/>
          </a:xfrm>
          <a:prstGeom prst="rect">
            <a:avLst/>
          </a:prstGeom>
          <a:solidFill>
            <a:srgbClr val="FFFFCC"/>
          </a:solidFill>
          <a:ln w="28575">
            <a:solidFill>
              <a:srgbClr val="000000"/>
            </a:solidFill>
          </a:ln>
        </p:spPr>
        <p:txBody>
          <a:bodyPr wrap="square">
            <a:spAutoFit/>
          </a:bodyPr>
          <a:lstStyle/>
          <a:p>
            <a:pPr marL="3175" indent="-3175">
              <a:buFont typeface="Courier New" pitchFamily="49" charset="0"/>
              <a:buNone/>
            </a:pPr>
            <a:r>
              <a:rPr lang="en-US" i="0" dirty="0">
                <a:solidFill>
                  <a:srgbClr val="000000"/>
                </a:solidFill>
              </a:rPr>
              <a:t>An </a:t>
            </a:r>
            <a:r>
              <a:rPr lang="en-US" b="1" i="0" dirty="0">
                <a:solidFill>
                  <a:srgbClr val="A50021"/>
                </a:solidFill>
              </a:rPr>
              <a:t>infinite sequence</a:t>
            </a:r>
            <a:r>
              <a:rPr lang="en-US" b="1" i="0" dirty="0">
                <a:solidFill>
                  <a:srgbClr val="000000"/>
                </a:solidFill>
              </a:rPr>
              <a:t> </a:t>
            </a:r>
            <a:r>
              <a:rPr lang="en-US" i="0" dirty="0">
                <a:solidFill>
                  <a:srgbClr val="000000"/>
                </a:solidFill>
              </a:rPr>
              <a:t>(or a </a:t>
            </a:r>
            <a:r>
              <a:rPr lang="en-US" b="1" i="0" dirty="0">
                <a:solidFill>
                  <a:srgbClr val="A50021"/>
                </a:solidFill>
              </a:rPr>
              <a:t>sequence</a:t>
            </a:r>
            <a:r>
              <a:rPr lang="en-US" i="0" dirty="0">
                <a:solidFill>
                  <a:srgbClr val="000000"/>
                </a:solidFill>
              </a:rPr>
              <a:t>) is a function that has the positive integers as its domain.</a:t>
            </a:r>
            <a:endParaRPr lang="en-US"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Writing Terms of a Sequence</a:t>
            </a:r>
          </a:p>
        </p:txBody>
      </p:sp>
      <p:sp>
        <p:nvSpPr>
          <p:cNvPr id="8195" name="Rectangle 3"/>
          <p:cNvSpPr>
            <a:spLocks noGrp="1"/>
          </p:cNvSpPr>
          <p:nvPr>
            <p:ph idx="1"/>
          </p:nvPr>
        </p:nvSpPr>
        <p:spPr>
          <a:xfrm>
            <a:off x="457200" y="1097280"/>
            <a:ext cx="8229600" cy="4846320"/>
          </a:xfrm>
          <a:prstGeom prst="rect">
            <a:avLst/>
          </a:prstGeom>
        </p:spPr>
        <p:txBody>
          <a:bodyPr/>
          <a:lstStyle/>
          <a:p>
            <a:pPr marL="3175" indent="-3175">
              <a:buFont typeface="Courier New" pitchFamily="49" charset="0"/>
              <a:buNone/>
              <a:tabLst>
                <a:tab pos="457200" algn="l"/>
              </a:tabLst>
            </a:pPr>
            <a:r>
              <a:rPr lang="en-US" i="0" dirty="0">
                <a:solidFill>
                  <a:schemeClr val="tx1"/>
                </a:solidFill>
              </a:rPr>
              <a:t>Write the first three terms of each sequence and the 50</a:t>
            </a:r>
            <a:r>
              <a:rPr lang="en-US" i="0" baseline="30000" dirty="0">
                <a:solidFill>
                  <a:schemeClr val="tx1"/>
                </a:solidFill>
              </a:rPr>
              <a:t>th</a:t>
            </a:r>
            <a:r>
              <a:rPr lang="en-US" i="0" dirty="0">
                <a:solidFill>
                  <a:schemeClr val="tx1"/>
                </a:solidFill>
              </a:rPr>
              <a:t> </a:t>
            </a:r>
            <a:r>
              <a:rPr lang="en-US" dirty="0">
                <a:solidFill>
                  <a:schemeClr val="tx1"/>
                </a:solidFill>
              </a:rPr>
              <a:t>term. </a:t>
            </a:r>
          </a:p>
          <a:p>
            <a:pPr marL="3175" indent="-3175">
              <a:buFont typeface="Courier New" pitchFamily="49" charset="0"/>
              <a:buNone/>
              <a:tabLst>
                <a:tab pos="457200" algn="l"/>
              </a:tabLst>
            </a:pPr>
            <a:endParaRPr lang="en-US" sz="1000" b="1" i="0" dirty="0">
              <a:solidFill>
                <a:schemeClr val="tx1"/>
              </a:solidFill>
            </a:endParaRPr>
          </a:p>
          <a:p>
            <a:pPr marL="514350" indent="-514350">
              <a:lnSpc>
                <a:spcPct val="150000"/>
              </a:lnSpc>
              <a:buFont typeface="Courier New" pitchFamily="49" charset="0"/>
              <a:buAutoNum type="alphaLcPeriod"/>
              <a:tabLst>
                <a:tab pos="457200" algn="l"/>
              </a:tabLst>
            </a:pPr>
            <a:r>
              <a:rPr lang="en-US" b="1" i="0" dirty="0">
                <a:solidFill>
                  <a:schemeClr val="tx1"/>
                </a:solidFill>
              </a:rPr>
              <a:t>                                           b.			</a:t>
            </a:r>
            <a:endParaRPr lang="en-US" b="1" dirty="0">
              <a:solidFill>
                <a:schemeClr val="tx1"/>
              </a:solidFill>
            </a:endParaRPr>
          </a:p>
          <a:p>
            <a:pPr>
              <a:lnSpc>
                <a:spcPct val="150000"/>
              </a:lnSpc>
              <a:tabLst>
                <a:tab pos="457200" algn="l"/>
              </a:tabLst>
            </a:pPr>
            <a:r>
              <a:rPr lang="en-US" b="1" i="0" dirty="0">
                <a:solidFill>
                  <a:schemeClr val="tx1"/>
                </a:solidFill>
              </a:rPr>
              <a:t>Solution</a:t>
            </a:r>
          </a:p>
          <a:p>
            <a:pPr>
              <a:lnSpc>
                <a:spcPct val="150000"/>
              </a:lnSpc>
              <a:tabLst>
                <a:tab pos="457200" algn="l"/>
              </a:tabLst>
            </a:pPr>
            <a:r>
              <a:rPr lang="en-US" b="1" dirty="0">
                <a:solidFill>
                  <a:schemeClr val="tx1"/>
                </a:solidFill>
              </a:rPr>
              <a:t>a.</a:t>
            </a:r>
          </a:p>
          <a:p>
            <a:pPr>
              <a:lnSpc>
                <a:spcPct val="150000"/>
              </a:lnSpc>
              <a:tabLst>
                <a:tab pos="457200" algn="l"/>
              </a:tabLst>
            </a:pPr>
            <a:endParaRPr lang="en-US" b="1" i="0" dirty="0">
              <a:solidFill>
                <a:schemeClr val="tx1"/>
              </a:solidFill>
            </a:endParaRPr>
          </a:p>
          <a:p>
            <a:pPr>
              <a:lnSpc>
                <a:spcPct val="150000"/>
              </a:lnSpc>
              <a:tabLst>
                <a:tab pos="457200" algn="l"/>
              </a:tabLst>
            </a:pPr>
            <a:endParaRPr lang="en-US" b="1" i="0" dirty="0">
              <a:solidFill>
                <a:schemeClr val="tx1"/>
              </a:solidFill>
            </a:endParaRPr>
          </a:p>
          <a:p>
            <a:pPr marL="3175" indent="-3175">
              <a:buFont typeface="Courier New" pitchFamily="49" charset="0"/>
              <a:buNone/>
              <a:tabLst>
                <a:tab pos="457200" algn="l"/>
              </a:tabLst>
            </a:pPr>
            <a:endParaRPr lang="en-US" i="0"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67488389"/>
              </p:ext>
            </p:extLst>
          </p:nvPr>
        </p:nvGraphicFramePr>
        <p:xfrm>
          <a:off x="987425" y="2184400"/>
          <a:ext cx="2006600" cy="939800"/>
        </p:xfrm>
        <a:graphic>
          <a:graphicData uri="http://schemas.openxmlformats.org/presentationml/2006/ole">
            <mc:AlternateContent xmlns:mc="http://schemas.openxmlformats.org/markup-compatibility/2006">
              <mc:Choice xmlns:v="urn:schemas-microsoft-com:vml" Requires="v">
                <p:oleObj name="Equation" r:id="rId2" imgW="2006280" imgH="939600" progId="Equation.DSMT4">
                  <p:embed/>
                </p:oleObj>
              </mc:Choice>
              <mc:Fallback>
                <p:oleObj name="Equation" r:id="rId2" imgW="2006280" imgH="939600" progId="Equation.DSMT4">
                  <p:embed/>
                  <p:pic>
                    <p:nvPicPr>
                      <p:cNvPr id="0" name="Object 4"/>
                      <p:cNvPicPr>
                        <a:picLocks noChangeAspect="1" noChangeArrowheads="1"/>
                      </p:cNvPicPr>
                      <p:nvPr/>
                    </p:nvPicPr>
                    <p:blipFill>
                      <a:blip r:embed="rId3"/>
                      <a:srcRect/>
                      <a:stretch>
                        <a:fillRect/>
                      </a:stretch>
                    </p:blipFill>
                    <p:spPr bwMode="auto">
                      <a:xfrm>
                        <a:off x="987425" y="2184400"/>
                        <a:ext cx="20066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3980070558"/>
              </p:ext>
            </p:extLst>
          </p:nvPr>
        </p:nvGraphicFramePr>
        <p:xfrm>
          <a:off x="994597" y="3885778"/>
          <a:ext cx="292100" cy="431800"/>
        </p:xfrm>
        <a:graphic>
          <a:graphicData uri="http://schemas.openxmlformats.org/presentationml/2006/ole">
            <mc:AlternateContent xmlns:mc="http://schemas.openxmlformats.org/markup-compatibility/2006">
              <mc:Choice xmlns:v="urn:schemas-microsoft-com:vml" Requires="v">
                <p:oleObj name="Equation" r:id="rId4" imgW="291960" imgH="431640" progId="Equation.DSMT4">
                  <p:embed/>
                </p:oleObj>
              </mc:Choice>
              <mc:Fallback>
                <p:oleObj name="Equation" r:id="rId4" imgW="29196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4597" y="3885778"/>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329799509"/>
              </p:ext>
            </p:extLst>
          </p:nvPr>
        </p:nvGraphicFramePr>
        <p:xfrm>
          <a:off x="1391345" y="3678344"/>
          <a:ext cx="977900" cy="838200"/>
        </p:xfrm>
        <a:graphic>
          <a:graphicData uri="http://schemas.openxmlformats.org/presentationml/2006/ole">
            <mc:AlternateContent xmlns:mc="http://schemas.openxmlformats.org/markup-compatibility/2006">
              <mc:Choice xmlns:v="urn:schemas-microsoft-com:vml" Requires="v">
                <p:oleObj name="Equation" r:id="rId6" imgW="977760" imgH="838080" progId="Equation.DSMT4">
                  <p:embed/>
                </p:oleObj>
              </mc:Choice>
              <mc:Fallback>
                <p:oleObj name="Equation" r:id="rId6" imgW="9777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1345" y="3678344"/>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1491150004"/>
              </p:ext>
            </p:extLst>
          </p:nvPr>
        </p:nvGraphicFramePr>
        <p:xfrm>
          <a:off x="2473893" y="3712815"/>
          <a:ext cx="635000" cy="825500"/>
        </p:xfrm>
        <a:graphic>
          <a:graphicData uri="http://schemas.openxmlformats.org/presentationml/2006/ole">
            <mc:AlternateContent xmlns:mc="http://schemas.openxmlformats.org/markup-compatibility/2006">
              <mc:Choice xmlns:v="urn:schemas-microsoft-com:vml" Requires="v">
                <p:oleObj name="Equation" r:id="rId8" imgW="634680" imgH="825480" progId="Equation.DSMT4">
                  <p:embed/>
                </p:oleObj>
              </mc:Choice>
              <mc:Fallback>
                <p:oleObj name="Equation" r:id="rId8" imgW="634680" imgH="825480" progId="Equation.DSMT4">
                  <p:embed/>
                  <p:pic>
                    <p:nvPicPr>
                      <p:cNvPr id="0" name="Picture 6"/>
                      <p:cNvPicPr>
                        <a:picLocks noChangeAspect="1" noChangeArrowheads="1"/>
                      </p:cNvPicPr>
                      <p:nvPr/>
                    </p:nvPicPr>
                    <p:blipFill>
                      <a:blip r:embed="rId9"/>
                      <a:srcRect/>
                      <a:stretch>
                        <a:fillRect/>
                      </a:stretch>
                    </p:blipFill>
                    <p:spPr bwMode="auto">
                      <a:xfrm>
                        <a:off x="2473893" y="3712815"/>
                        <a:ext cx="63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4151213149"/>
              </p:ext>
            </p:extLst>
          </p:nvPr>
        </p:nvGraphicFramePr>
        <p:xfrm>
          <a:off x="3400906" y="3916015"/>
          <a:ext cx="304800" cy="431800"/>
        </p:xfrm>
        <a:graphic>
          <a:graphicData uri="http://schemas.openxmlformats.org/presentationml/2006/ole">
            <mc:AlternateContent xmlns:mc="http://schemas.openxmlformats.org/markup-compatibility/2006">
              <mc:Choice xmlns:v="urn:schemas-microsoft-com:vml" Requires="v">
                <p:oleObj name="Equation" r:id="rId10" imgW="304560" imgH="431640" progId="Equation.DSMT4">
                  <p:embed/>
                </p:oleObj>
              </mc:Choice>
              <mc:Fallback>
                <p:oleObj name="Equation" r:id="rId10" imgW="304560" imgH="4316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0906" y="3916015"/>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3381386892"/>
              </p:ext>
            </p:extLst>
          </p:nvPr>
        </p:nvGraphicFramePr>
        <p:xfrm>
          <a:off x="3797654" y="3700115"/>
          <a:ext cx="990600" cy="838200"/>
        </p:xfrm>
        <a:graphic>
          <a:graphicData uri="http://schemas.openxmlformats.org/presentationml/2006/ole">
            <mc:AlternateContent xmlns:mc="http://schemas.openxmlformats.org/markup-compatibility/2006">
              <mc:Choice xmlns:v="urn:schemas-microsoft-com:vml" Requires="v">
                <p:oleObj name="Equation" r:id="rId12" imgW="990360" imgH="838080" progId="Equation.DSMT4">
                  <p:embed/>
                </p:oleObj>
              </mc:Choice>
              <mc:Fallback>
                <p:oleObj name="Equation" r:id="rId12" imgW="99036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97654" y="3700115"/>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extLst>
              <p:ext uri="{D42A27DB-BD31-4B8C-83A1-F6EECF244321}">
                <p14:modId xmlns:p14="http://schemas.microsoft.com/office/powerpoint/2010/main" val="2981886710"/>
              </p:ext>
            </p:extLst>
          </p:nvPr>
        </p:nvGraphicFramePr>
        <p:xfrm>
          <a:off x="4876800" y="3687763"/>
          <a:ext cx="635000" cy="838200"/>
        </p:xfrm>
        <a:graphic>
          <a:graphicData uri="http://schemas.openxmlformats.org/presentationml/2006/ole">
            <mc:AlternateContent xmlns:mc="http://schemas.openxmlformats.org/markup-compatibility/2006">
              <mc:Choice xmlns:v="urn:schemas-microsoft-com:vml" Requires="v">
                <p:oleObj name="Equation" r:id="rId14" imgW="634680" imgH="838080" progId="Equation.DSMT4">
                  <p:embed/>
                </p:oleObj>
              </mc:Choice>
              <mc:Fallback>
                <p:oleObj name="Equation" r:id="rId14" imgW="634680" imgH="838080" progId="Equation.DSMT4">
                  <p:embed/>
                  <p:pic>
                    <p:nvPicPr>
                      <p:cNvPr id="0" name="Picture 9"/>
                      <p:cNvPicPr>
                        <a:picLocks noChangeAspect="1" noChangeArrowheads="1"/>
                      </p:cNvPicPr>
                      <p:nvPr/>
                    </p:nvPicPr>
                    <p:blipFill>
                      <a:blip r:embed="rId15"/>
                      <a:srcRect/>
                      <a:stretch>
                        <a:fillRect/>
                      </a:stretch>
                    </p:blipFill>
                    <p:spPr bwMode="auto">
                      <a:xfrm>
                        <a:off x="4876800" y="3687763"/>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extLst>
              <p:ext uri="{D42A27DB-BD31-4B8C-83A1-F6EECF244321}">
                <p14:modId xmlns:p14="http://schemas.microsoft.com/office/powerpoint/2010/main" val="530912471"/>
              </p:ext>
            </p:extLst>
          </p:nvPr>
        </p:nvGraphicFramePr>
        <p:xfrm>
          <a:off x="5955221" y="3891421"/>
          <a:ext cx="304800" cy="431800"/>
        </p:xfrm>
        <a:graphic>
          <a:graphicData uri="http://schemas.openxmlformats.org/presentationml/2006/ole">
            <mc:AlternateContent xmlns:mc="http://schemas.openxmlformats.org/markup-compatibility/2006">
              <mc:Choice xmlns:v="urn:schemas-microsoft-com:vml" Requires="v">
                <p:oleObj name="Equation" r:id="rId16" imgW="304560" imgH="431640" progId="Equation.DSMT4">
                  <p:embed/>
                </p:oleObj>
              </mc:Choice>
              <mc:Fallback>
                <p:oleObj name="Equation" r:id="rId16" imgW="304560" imgH="43164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55221" y="3891421"/>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901294427"/>
              </p:ext>
            </p:extLst>
          </p:nvPr>
        </p:nvGraphicFramePr>
        <p:xfrm>
          <a:off x="6351969" y="3678344"/>
          <a:ext cx="990600" cy="838200"/>
        </p:xfrm>
        <a:graphic>
          <a:graphicData uri="http://schemas.openxmlformats.org/presentationml/2006/ole">
            <mc:AlternateContent xmlns:mc="http://schemas.openxmlformats.org/markup-compatibility/2006">
              <mc:Choice xmlns:v="urn:schemas-microsoft-com:vml" Requires="v">
                <p:oleObj name="Equation" r:id="rId18" imgW="990360" imgH="838080" progId="Equation.DSMT4">
                  <p:embed/>
                </p:oleObj>
              </mc:Choice>
              <mc:Fallback>
                <p:oleObj name="Equation" r:id="rId18" imgW="99036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51969" y="3678344"/>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extLst>
              <p:ext uri="{D42A27DB-BD31-4B8C-83A1-F6EECF244321}">
                <p14:modId xmlns:p14="http://schemas.microsoft.com/office/powerpoint/2010/main" val="3474015430"/>
              </p:ext>
            </p:extLst>
          </p:nvPr>
        </p:nvGraphicFramePr>
        <p:xfrm>
          <a:off x="7431088" y="3679825"/>
          <a:ext cx="647700" cy="825500"/>
        </p:xfrm>
        <a:graphic>
          <a:graphicData uri="http://schemas.openxmlformats.org/presentationml/2006/ole">
            <mc:AlternateContent xmlns:mc="http://schemas.openxmlformats.org/markup-compatibility/2006">
              <mc:Choice xmlns:v="urn:schemas-microsoft-com:vml" Requires="v">
                <p:oleObj name="Equation" r:id="rId20" imgW="647640" imgH="825480" progId="Equation.DSMT4">
                  <p:embed/>
                </p:oleObj>
              </mc:Choice>
              <mc:Fallback>
                <p:oleObj name="Equation" r:id="rId20" imgW="647640" imgH="825480" progId="Equation.DSMT4">
                  <p:embed/>
                  <p:pic>
                    <p:nvPicPr>
                      <p:cNvPr id="0" name="Picture 12"/>
                      <p:cNvPicPr>
                        <a:picLocks noChangeAspect="1" noChangeArrowheads="1"/>
                      </p:cNvPicPr>
                      <p:nvPr/>
                    </p:nvPicPr>
                    <p:blipFill>
                      <a:blip r:embed="rId21"/>
                      <a:srcRect/>
                      <a:stretch>
                        <a:fillRect/>
                      </a:stretch>
                    </p:blipFill>
                    <p:spPr bwMode="auto">
                      <a:xfrm>
                        <a:off x="7431088" y="3679825"/>
                        <a:ext cx="647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386D00F7-E895-45F6-7660-FC84012FA7C0}"/>
              </a:ext>
            </a:extLst>
          </p:cNvPr>
          <p:cNvGraphicFramePr>
            <a:graphicFrameLocks noChangeAspect="1"/>
          </p:cNvGraphicFramePr>
          <p:nvPr>
            <p:extLst>
              <p:ext uri="{D42A27DB-BD31-4B8C-83A1-F6EECF244321}">
                <p14:modId xmlns:p14="http://schemas.microsoft.com/office/powerpoint/2010/main" val="2617971057"/>
              </p:ext>
            </p:extLst>
          </p:nvPr>
        </p:nvGraphicFramePr>
        <p:xfrm>
          <a:off x="4978400" y="2413000"/>
          <a:ext cx="2019300" cy="482600"/>
        </p:xfrm>
        <a:graphic>
          <a:graphicData uri="http://schemas.openxmlformats.org/presentationml/2006/ole">
            <mc:AlternateContent xmlns:mc="http://schemas.openxmlformats.org/markup-compatibility/2006">
              <mc:Choice xmlns:v="urn:schemas-microsoft-com:vml" Requires="v">
                <p:oleObj name="Equation" r:id="rId22" imgW="2019240" imgH="482400" progId="Equation.DSMT4">
                  <p:embed/>
                </p:oleObj>
              </mc:Choice>
              <mc:Fallback>
                <p:oleObj name="Equation" r:id="rId22" imgW="2019240" imgH="482400" progId="Equation.DSMT4">
                  <p:embed/>
                  <p:pic>
                    <p:nvPicPr>
                      <p:cNvPr id="9220" name="Object 4"/>
                      <p:cNvPicPr>
                        <a:picLocks noChangeAspect="1" noChangeArrowheads="1"/>
                      </p:cNvPicPr>
                      <p:nvPr/>
                    </p:nvPicPr>
                    <p:blipFill>
                      <a:blip r:embed="rId23"/>
                      <a:srcRect/>
                      <a:stretch>
                        <a:fillRect/>
                      </a:stretch>
                    </p:blipFill>
                    <p:spPr bwMode="auto">
                      <a:xfrm>
                        <a:off x="4978400" y="2413000"/>
                        <a:ext cx="20193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0">
            <a:extLst>
              <a:ext uri="{FF2B5EF4-FFF2-40B4-BE49-F238E27FC236}">
                <a16:creationId xmlns:a16="http://schemas.microsoft.com/office/drawing/2014/main" id="{FC9372F5-9387-D838-EF0C-DE5F34C908A9}"/>
              </a:ext>
            </a:extLst>
          </p:cNvPr>
          <p:cNvGraphicFramePr>
            <a:graphicFrameLocks noChangeAspect="1"/>
          </p:cNvGraphicFramePr>
          <p:nvPr>
            <p:extLst>
              <p:ext uri="{D42A27DB-BD31-4B8C-83A1-F6EECF244321}">
                <p14:modId xmlns:p14="http://schemas.microsoft.com/office/powerpoint/2010/main" val="807981305"/>
              </p:ext>
            </p:extLst>
          </p:nvPr>
        </p:nvGraphicFramePr>
        <p:xfrm>
          <a:off x="3343275" y="5135563"/>
          <a:ext cx="419100" cy="431800"/>
        </p:xfrm>
        <a:graphic>
          <a:graphicData uri="http://schemas.openxmlformats.org/presentationml/2006/ole">
            <mc:AlternateContent xmlns:mc="http://schemas.openxmlformats.org/markup-compatibility/2006">
              <mc:Choice xmlns:v="urn:schemas-microsoft-com:vml" Requires="v">
                <p:oleObj name="Equation" r:id="rId24" imgW="419040" imgH="431640" progId="Equation.DSMT4">
                  <p:embed/>
                </p:oleObj>
              </mc:Choice>
              <mc:Fallback>
                <p:oleObj name="Equation" r:id="rId24" imgW="419040" imgH="431640" progId="Equation.DSMT4">
                  <p:embed/>
                  <p:pic>
                    <p:nvPicPr>
                      <p:cNvPr id="1034" name="Object 10"/>
                      <p:cNvPicPr>
                        <a:picLocks noChangeAspect="1" noChangeArrowheads="1"/>
                      </p:cNvPicPr>
                      <p:nvPr/>
                    </p:nvPicPr>
                    <p:blipFill>
                      <a:blip r:embed="rId25"/>
                      <a:srcRect/>
                      <a:stretch>
                        <a:fillRect/>
                      </a:stretch>
                    </p:blipFill>
                    <p:spPr bwMode="auto">
                      <a:xfrm>
                        <a:off x="3343275" y="5135563"/>
                        <a:ext cx="41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11">
            <a:extLst>
              <a:ext uri="{FF2B5EF4-FFF2-40B4-BE49-F238E27FC236}">
                <a16:creationId xmlns:a16="http://schemas.microsoft.com/office/drawing/2014/main" id="{ADE5552F-AFBB-37FC-7BDD-01701E7AAE11}"/>
              </a:ext>
            </a:extLst>
          </p:cNvPr>
          <p:cNvGraphicFramePr>
            <a:graphicFrameLocks noChangeAspect="1"/>
          </p:cNvGraphicFramePr>
          <p:nvPr>
            <p:extLst>
              <p:ext uri="{D42A27DB-BD31-4B8C-83A1-F6EECF244321}">
                <p14:modId xmlns:p14="http://schemas.microsoft.com/office/powerpoint/2010/main" val="942534681"/>
              </p:ext>
            </p:extLst>
          </p:nvPr>
        </p:nvGraphicFramePr>
        <p:xfrm>
          <a:off x="3708400" y="4922838"/>
          <a:ext cx="1168400" cy="838200"/>
        </p:xfrm>
        <a:graphic>
          <a:graphicData uri="http://schemas.openxmlformats.org/presentationml/2006/ole">
            <mc:AlternateContent xmlns:mc="http://schemas.openxmlformats.org/markup-compatibility/2006">
              <mc:Choice xmlns:v="urn:schemas-microsoft-com:vml" Requires="v">
                <p:oleObj name="Equation" r:id="rId26" imgW="1168200" imgH="838080" progId="Equation.DSMT4">
                  <p:embed/>
                </p:oleObj>
              </mc:Choice>
              <mc:Fallback>
                <p:oleObj name="Equation" r:id="rId26" imgW="1168200" imgH="838080" progId="Equation.DSMT4">
                  <p:embed/>
                  <p:pic>
                    <p:nvPicPr>
                      <p:cNvPr id="1035" name="Object 11"/>
                      <p:cNvPicPr>
                        <a:picLocks noChangeAspect="1" noChangeArrowheads="1"/>
                      </p:cNvPicPr>
                      <p:nvPr/>
                    </p:nvPicPr>
                    <p:blipFill>
                      <a:blip r:embed="rId27"/>
                      <a:srcRect/>
                      <a:stretch>
                        <a:fillRect/>
                      </a:stretch>
                    </p:blipFill>
                    <p:spPr bwMode="auto">
                      <a:xfrm>
                        <a:off x="3708400" y="4922838"/>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2">
            <a:extLst>
              <a:ext uri="{FF2B5EF4-FFF2-40B4-BE49-F238E27FC236}">
                <a16:creationId xmlns:a16="http://schemas.microsoft.com/office/drawing/2014/main" id="{CF1F3771-3BDE-CB22-ED5C-CBC24FC1E47F}"/>
              </a:ext>
            </a:extLst>
          </p:cNvPr>
          <p:cNvGraphicFramePr>
            <a:graphicFrameLocks noChangeAspect="1"/>
          </p:cNvGraphicFramePr>
          <p:nvPr>
            <p:extLst>
              <p:ext uri="{D42A27DB-BD31-4B8C-83A1-F6EECF244321}">
                <p14:modId xmlns:p14="http://schemas.microsoft.com/office/powerpoint/2010/main" val="1271908264"/>
              </p:ext>
            </p:extLst>
          </p:nvPr>
        </p:nvGraphicFramePr>
        <p:xfrm>
          <a:off x="4845050" y="4918075"/>
          <a:ext cx="711200" cy="838200"/>
        </p:xfrm>
        <a:graphic>
          <a:graphicData uri="http://schemas.openxmlformats.org/presentationml/2006/ole">
            <mc:AlternateContent xmlns:mc="http://schemas.openxmlformats.org/markup-compatibility/2006">
              <mc:Choice xmlns:v="urn:schemas-microsoft-com:vml" Requires="v">
                <p:oleObj name="Equation" r:id="rId28" imgW="711000" imgH="838080" progId="Equation.DSMT4">
                  <p:embed/>
                </p:oleObj>
              </mc:Choice>
              <mc:Fallback>
                <p:oleObj name="Equation" r:id="rId28" imgW="711000" imgH="838080" progId="Equation.DSMT4">
                  <p:embed/>
                  <p:pic>
                    <p:nvPicPr>
                      <p:cNvPr id="1036" name="Object 12"/>
                      <p:cNvPicPr>
                        <a:picLocks noChangeAspect="1" noChangeArrowheads="1"/>
                      </p:cNvPicPr>
                      <p:nvPr/>
                    </p:nvPicPr>
                    <p:blipFill>
                      <a:blip r:embed="rId29"/>
                      <a:srcRect/>
                      <a:stretch>
                        <a:fillRect/>
                      </a:stretch>
                    </p:blipFill>
                    <p:spPr bwMode="auto">
                      <a:xfrm>
                        <a:off x="4845050" y="4918075"/>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Writing Terms of a Sequence (cont.)</a:t>
            </a:r>
          </a:p>
        </p:txBody>
      </p:sp>
      <p:sp>
        <p:nvSpPr>
          <p:cNvPr id="9219" name="Rectangle 3"/>
          <p:cNvSpPr>
            <a:spLocks noGrp="1"/>
          </p:cNvSpPr>
          <p:nvPr>
            <p:ph idx="1"/>
          </p:nvPr>
        </p:nvSpPr>
        <p:spPr>
          <a:xfrm>
            <a:off x="441960" y="1117002"/>
            <a:ext cx="8229600" cy="4754880"/>
          </a:xfrm>
          <a:prstGeom prst="rect">
            <a:avLst/>
          </a:prstGeom>
        </p:spPr>
        <p:txBody>
          <a:bodyPr/>
          <a:lstStyle/>
          <a:p>
            <a:pPr marL="3175" indent="-3175">
              <a:buFont typeface="Courier New" pitchFamily="49" charset="0"/>
              <a:buNone/>
            </a:pPr>
            <a:r>
              <a:rPr lang="en-US" b="1" i="0" dirty="0">
                <a:solidFill>
                  <a:schemeClr val="tx1"/>
                </a:solidFill>
              </a:rPr>
              <a:t>b.</a:t>
            </a:r>
          </a:p>
          <a:p>
            <a:pPr marL="3175" indent="-3175">
              <a:buFont typeface="Courier New" pitchFamily="49" charset="0"/>
              <a:buNone/>
            </a:pPr>
            <a:endParaRPr lang="en-US" i="0" dirty="0">
              <a:solidFill>
                <a:schemeClr val="tx1"/>
              </a:solidFill>
            </a:endParaRPr>
          </a:p>
        </p:txBody>
      </p:sp>
      <p:graphicFrame>
        <p:nvGraphicFramePr>
          <p:cNvPr id="2053" name="Object 5"/>
          <p:cNvGraphicFramePr>
            <a:graphicFrameLocks noChangeAspect="1"/>
          </p:cNvGraphicFramePr>
          <p:nvPr>
            <p:extLst>
              <p:ext uri="{D42A27DB-BD31-4B8C-83A1-F6EECF244321}">
                <p14:modId xmlns:p14="http://schemas.microsoft.com/office/powerpoint/2010/main" val="1926431187"/>
              </p:ext>
            </p:extLst>
          </p:nvPr>
        </p:nvGraphicFramePr>
        <p:xfrm>
          <a:off x="1003300" y="1210244"/>
          <a:ext cx="292100" cy="431800"/>
        </p:xfrm>
        <a:graphic>
          <a:graphicData uri="http://schemas.openxmlformats.org/presentationml/2006/ole">
            <mc:AlternateContent xmlns:mc="http://schemas.openxmlformats.org/markup-compatibility/2006">
              <mc:Choice xmlns:v="urn:schemas-microsoft-com:vml" Requires="v">
                <p:oleObj name="Equation" r:id="rId2" imgW="291960" imgH="431640" progId="Equation.DSMT4">
                  <p:embed/>
                </p:oleObj>
              </mc:Choice>
              <mc:Fallback>
                <p:oleObj name="Equation" r:id="rId2" imgW="291960" imgH="43164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1210244"/>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1690013550"/>
              </p:ext>
            </p:extLst>
          </p:nvPr>
        </p:nvGraphicFramePr>
        <p:xfrm>
          <a:off x="1371600" y="1225766"/>
          <a:ext cx="1346200" cy="469900"/>
        </p:xfrm>
        <a:graphic>
          <a:graphicData uri="http://schemas.openxmlformats.org/presentationml/2006/ole">
            <mc:AlternateContent xmlns:mc="http://schemas.openxmlformats.org/markup-compatibility/2006">
              <mc:Choice xmlns:v="urn:schemas-microsoft-com:vml" Requires="v">
                <p:oleObj name="Equation" r:id="rId4" imgW="1346040" imgH="469800" progId="Equation.DSMT4">
                  <p:embed/>
                </p:oleObj>
              </mc:Choice>
              <mc:Fallback>
                <p:oleObj name="Equation" r:id="rId4" imgW="1346040" imgH="4698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225766"/>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extLst>
              <p:ext uri="{D42A27DB-BD31-4B8C-83A1-F6EECF244321}">
                <p14:modId xmlns:p14="http://schemas.microsoft.com/office/powerpoint/2010/main" val="1920447837"/>
              </p:ext>
            </p:extLst>
          </p:nvPr>
        </p:nvGraphicFramePr>
        <p:xfrm>
          <a:off x="2758888" y="1287147"/>
          <a:ext cx="533400" cy="330200"/>
        </p:xfrm>
        <a:graphic>
          <a:graphicData uri="http://schemas.openxmlformats.org/presentationml/2006/ole">
            <mc:AlternateContent xmlns:mc="http://schemas.openxmlformats.org/markup-compatibility/2006">
              <mc:Choice xmlns:v="urn:schemas-microsoft-com:vml" Requires="v">
                <p:oleObj name="Equation" r:id="rId6" imgW="533160" imgH="330120" progId="Equation.DSMT4">
                  <p:embed/>
                </p:oleObj>
              </mc:Choice>
              <mc:Fallback>
                <p:oleObj name="Equation" r:id="rId6" imgW="533160" imgH="330120" progId="Equation.DSMT4">
                  <p:embed/>
                  <p:pic>
                    <p:nvPicPr>
                      <p:cNvPr id="0" name="Picture 7"/>
                      <p:cNvPicPr>
                        <a:picLocks noChangeAspect="1" noChangeArrowheads="1"/>
                      </p:cNvPicPr>
                      <p:nvPr/>
                    </p:nvPicPr>
                    <p:blipFill>
                      <a:blip r:embed="rId7"/>
                      <a:srcRect/>
                      <a:stretch>
                        <a:fillRect/>
                      </a:stretch>
                    </p:blipFill>
                    <p:spPr bwMode="auto">
                      <a:xfrm>
                        <a:off x="2758888" y="1287147"/>
                        <a:ext cx="53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extLst>
              <p:ext uri="{D42A27DB-BD31-4B8C-83A1-F6EECF244321}">
                <p14:modId xmlns:p14="http://schemas.microsoft.com/office/powerpoint/2010/main" val="850330848"/>
              </p:ext>
            </p:extLst>
          </p:nvPr>
        </p:nvGraphicFramePr>
        <p:xfrm>
          <a:off x="3543300" y="1232822"/>
          <a:ext cx="292100" cy="431800"/>
        </p:xfrm>
        <a:graphic>
          <a:graphicData uri="http://schemas.openxmlformats.org/presentationml/2006/ole">
            <mc:AlternateContent xmlns:mc="http://schemas.openxmlformats.org/markup-compatibility/2006">
              <mc:Choice xmlns:v="urn:schemas-microsoft-com:vml" Requires="v">
                <p:oleObj name="Equation" r:id="rId8" imgW="291960" imgH="431640" progId="Equation.DSMT4">
                  <p:embed/>
                </p:oleObj>
              </mc:Choice>
              <mc:Fallback>
                <p:oleObj name="Equation" r:id="rId8" imgW="291960" imgH="4316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3300" y="1232822"/>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592806771"/>
              </p:ext>
            </p:extLst>
          </p:nvPr>
        </p:nvGraphicFramePr>
        <p:xfrm>
          <a:off x="3911600" y="1210244"/>
          <a:ext cx="1371600" cy="469900"/>
        </p:xfrm>
        <a:graphic>
          <a:graphicData uri="http://schemas.openxmlformats.org/presentationml/2006/ole">
            <mc:AlternateContent xmlns:mc="http://schemas.openxmlformats.org/markup-compatibility/2006">
              <mc:Choice xmlns:v="urn:schemas-microsoft-com:vml" Requires="v">
                <p:oleObj name="Equation" r:id="rId10" imgW="1371600" imgH="469800" progId="Equation.DSMT4">
                  <p:embed/>
                </p:oleObj>
              </mc:Choice>
              <mc:Fallback>
                <p:oleObj name="Equation" r:id="rId10" imgW="1371600" imgH="4698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1600" y="1210244"/>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extLst>
              <p:ext uri="{D42A27DB-BD31-4B8C-83A1-F6EECF244321}">
                <p14:modId xmlns:p14="http://schemas.microsoft.com/office/powerpoint/2010/main" val="1302879078"/>
              </p:ext>
            </p:extLst>
          </p:nvPr>
        </p:nvGraphicFramePr>
        <p:xfrm>
          <a:off x="5245100" y="1266865"/>
          <a:ext cx="546100" cy="330200"/>
        </p:xfrm>
        <a:graphic>
          <a:graphicData uri="http://schemas.openxmlformats.org/presentationml/2006/ole">
            <mc:AlternateContent xmlns:mc="http://schemas.openxmlformats.org/markup-compatibility/2006">
              <mc:Choice xmlns:v="urn:schemas-microsoft-com:vml" Requires="v">
                <p:oleObj name="Equation" r:id="rId12" imgW="545760" imgH="330120" progId="Equation.DSMT4">
                  <p:embed/>
                </p:oleObj>
              </mc:Choice>
              <mc:Fallback>
                <p:oleObj name="Equation" r:id="rId12" imgW="545760" imgH="330120" progId="Equation.DSMT4">
                  <p:embed/>
                  <p:pic>
                    <p:nvPicPr>
                      <p:cNvPr id="0" name="Picture 10"/>
                      <p:cNvPicPr>
                        <a:picLocks noChangeAspect="1" noChangeArrowheads="1"/>
                      </p:cNvPicPr>
                      <p:nvPr/>
                    </p:nvPicPr>
                    <p:blipFill>
                      <a:blip r:embed="rId13"/>
                      <a:srcRect/>
                      <a:stretch>
                        <a:fillRect/>
                      </a:stretch>
                    </p:blipFill>
                    <p:spPr bwMode="auto">
                      <a:xfrm>
                        <a:off x="5245100" y="1266865"/>
                        <a:ext cx="546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extLst>
              <p:ext uri="{D42A27DB-BD31-4B8C-83A1-F6EECF244321}">
                <p14:modId xmlns:p14="http://schemas.microsoft.com/office/powerpoint/2010/main" val="3226113751"/>
              </p:ext>
            </p:extLst>
          </p:nvPr>
        </p:nvGraphicFramePr>
        <p:xfrm>
          <a:off x="6121400" y="1237055"/>
          <a:ext cx="292100" cy="431800"/>
        </p:xfrm>
        <a:graphic>
          <a:graphicData uri="http://schemas.openxmlformats.org/presentationml/2006/ole">
            <mc:AlternateContent xmlns:mc="http://schemas.openxmlformats.org/markup-compatibility/2006">
              <mc:Choice xmlns:v="urn:schemas-microsoft-com:vml" Requires="v">
                <p:oleObj name="Equation" r:id="rId14" imgW="291960" imgH="431640" progId="Equation.DSMT4">
                  <p:embed/>
                </p:oleObj>
              </mc:Choice>
              <mc:Fallback>
                <p:oleObj name="Equation" r:id="rId14" imgW="291960" imgH="43164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21400" y="1237055"/>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extLst>
              <p:ext uri="{D42A27DB-BD31-4B8C-83A1-F6EECF244321}">
                <p14:modId xmlns:p14="http://schemas.microsoft.com/office/powerpoint/2010/main" val="4113930706"/>
              </p:ext>
            </p:extLst>
          </p:nvPr>
        </p:nvGraphicFramePr>
        <p:xfrm>
          <a:off x="6489700" y="1210244"/>
          <a:ext cx="1358900" cy="469900"/>
        </p:xfrm>
        <a:graphic>
          <a:graphicData uri="http://schemas.openxmlformats.org/presentationml/2006/ole">
            <mc:AlternateContent xmlns:mc="http://schemas.openxmlformats.org/markup-compatibility/2006">
              <mc:Choice xmlns:v="urn:schemas-microsoft-com:vml" Requires="v">
                <p:oleObj name="Equation" r:id="rId16" imgW="1358640" imgH="469800" progId="Equation.DSMT4">
                  <p:embed/>
                </p:oleObj>
              </mc:Choice>
              <mc:Fallback>
                <p:oleObj name="Equation" r:id="rId16" imgW="1358640" imgH="46980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489700" y="1210244"/>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extLst>
              <p:ext uri="{D42A27DB-BD31-4B8C-83A1-F6EECF244321}">
                <p14:modId xmlns:p14="http://schemas.microsoft.com/office/powerpoint/2010/main" val="3107220435"/>
              </p:ext>
            </p:extLst>
          </p:nvPr>
        </p:nvGraphicFramePr>
        <p:xfrm>
          <a:off x="7823200" y="1273215"/>
          <a:ext cx="558800" cy="330200"/>
        </p:xfrm>
        <a:graphic>
          <a:graphicData uri="http://schemas.openxmlformats.org/presentationml/2006/ole">
            <mc:AlternateContent xmlns:mc="http://schemas.openxmlformats.org/markup-compatibility/2006">
              <mc:Choice xmlns:v="urn:schemas-microsoft-com:vml" Requires="v">
                <p:oleObj name="Equation" r:id="rId18" imgW="558720" imgH="330120" progId="Equation.DSMT4">
                  <p:embed/>
                </p:oleObj>
              </mc:Choice>
              <mc:Fallback>
                <p:oleObj name="Equation" r:id="rId18" imgW="558720" imgH="330120" progId="Equation.DSMT4">
                  <p:embed/>
                  <p:pic>
                    <p:nvPicPr>
                      <p:cNvPr id="0" name="Picture 13"/>
                      <p:cNvPicPr>
                        <a:picLocks noChangeAspect="1" noChangeArrowheads="1"/>
                      </p:cNvPicPr>
                      <p:nvPr/>
                    </p:nvPicPr>
                    <p:blipFill>
                      <a:blip r:embed="rId19"/>
                      <a:srcRect/>
                      <a:stretch>
                        <a:fillRect/>
                      </a:stretch>
                    </p:blipFill>
                    <p:spPr bwMode="auto">
                      <a:xfrm>
                        <a:off x="7823200" y="1273215"/>
                        <a:ext cx="55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extLst>
              <p:ext uri="{D42A27DB-BD31-4B8C-83A1-F6EECF244321}">
                <p14:modId xmlns:p14="http://schemas.microsoft.com/office/powerpoint/2010/main" val="415233465"/>
              </p:ext>
            </p:extLst>
          </p:nvPr>
        </p:nvGraphicFramePr>
        <p:xfrm>
          <a:off x="3540611" y="1984022"/>
          <a:ext cx="406400" cy="431800"/>
        </p:xfrm>
        <a:graphic>
          <a:graphicData uri="http://schemas.openxmlformats.org/presentationml/2006/ole">
            <mc:AlternateContent xmlns:mc="http://schemas.openxmlformats.org/markup-compatibility/2006">
              <mc:Choice xmlns:v="urn:schemas-microsoft-com:vml" Requires="v">
                <p:oleObj name="Equation" r:id="rId20" imgW="406080" imgH="431640" progId="Equation.DSMT4">
                  <p:embed/>
                </p:oleObj>
              </mc:Choice>
              <mc:Fallback>
                <p:oleObj name="Equation" r:id="rId20" imgW="406080" imgH="43164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540611" y="1984022"/>
                        <a:ext cx="40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extLst>
              <p:ext uri="{D42A27DB-BD31-4B8C-83A1-F6EECF244321}">
                <p14:modId xmlns:p14="http://schemas.microsoft.com/office/powerpoint/2010/main" val="3180106946"/>
              </p:ext>
            </p:extLst>
          </p:nvPr>
        </p:nvGraphicFramePr>
        <p:xfrm>
          <a:off x="3985111" y="1968500"/>
          <a:ext cx="1549400" cy="469900"/>
        </p:xfrm>
        <a:graphic>
          <a:graphicData uri="http://schemas.openxmlformats.org/presentationml/2006/ole">
            <mc:AlternateContent xmlns:mc="http://schemas.openxmlformats.org/markup-compatibility/2006">
              <mc:Choice xmlns:v="urn:schemas-microsoft-com:vml" Requires="v">
                <p:oleObj name="Equation" r:id="rId22" imgW="1549080" imgH="469800" progId="Equation.DSMT4">
                  <p:embed/>
                </p:oleObj>
              </mc:Choice>
              <mc:Fallback>
                <p:oleObj name="Equation" r:id="rId22" imgW="1549080" imgH="46980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985111" y="1968500"/>
                        <a:ext cx="154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extLst>
              <p:ext uri="{D42A27DB-BD31-4B8C-83A1-F6EECF244321}">
                <p14:modId xmlns:p14="http://schemas.microsoft.com/office/powerpoint/2010/main" val="1161321045"/>
              </p:ext>
            </p:extLst>
          </p:nvPr>
        </p:nvGraphicFramePr>
        <p:xfrm>
          <a:off x="5585310" y="2027767"/>
          <a:ext cx="660400" cy="292100"/>
        </p:xfrm>
        <a:graphic>
          <a:graphicData uri="http://schemas.openxmlformats.org/presentationml/2006/ole">
            <mc:AlternateContent xmlns:mc="http://schemas.openxmlformats.org/markup-compatibility/2006">
              <mc:Choice xmlns:v="urn:schemas-microsoft-com:vml" Requires="v">
                <p:oleObj name="Equation" r:id="rId24" imgW="660240" imgH="291960" progId="Equation.DSMT4">
                  <p:embed/>
                </p:oleObj>
              </mc:Choice>
              <mc:Fallback>
                <p:oleObj name="Equation" r:id="rId24" imgW="660240" imgH="29196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585310" y="20277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a:t>
            </a:r>
          </a:p>
        </p:txBody>
      </p:sp>
      <p:sp>
        <p:nvSpPr>
          <p:cNvPr id="10243" name="Rectangle 3"/>
          <p:cNvSpPr>
            <a:spLocks noGrp="1"/>
          </p:cNvSpPr>
          <p:nvPr>
            <p:ph idx="1"/>
          </p:nvPr>
        </p:nvSpPr>
        <p:spPr>
          <a:prstGeom prst="rect">
            <a:avLst/>
          </a:prstGeom>
        </p:spPr>
        <p:txBody>
          <a:bodyPr/>
          <a:lstStyle/>
          <a:p>
            <a:pPr>
              <a:tabLst>
                <a:tab pos="457200" algn="l"/>
              </a:tabLst>
            </a:pPr>
            <a:r>
              <a:rPr lang="en-US" dirty="0"/>
              <a:t>The first five terms of a sequence are given. Determine the general form </a:t>
            </a:r>
            <a:r>
              <a:rPr lang="en-US" i="1" dirty="0">
                <a:solidFill>
                  <a:schemeClr val="tx1"/>
                </a:solidFill>
              </a:rPr>
              <a:t>a</a:t>
            </a:r>
            <a:r>
              <a:rPr lang="en-US" i="1" baseline="-25000" dirty="0">
                <a:solidFill>
                  <a:schemeClr val="tx1"/>
                </a:solidFill>
              </a:rPr>
              <a:t>n</a:t>
            </a:r>
            <a:r>
              <a:rPr lang="en-US" i="0" dirty="0">
                <a:solidFill>
                  <a:schemeClr val="tx1"/>
                </a:solidFill>
              </a:rPr>
              <a:t> of the terms.</a:t>
            </a:r>
          </a:p>
          <a:p>
            <a:pPr>
              <a:tabLst>
                <a:tab pos="457200" algn="l"/>
              </a:tabLst>
            </a:pPr>
            <a:r>
              <a:rPr lang="en-US" dirty="0">
                <a:solidFill>
                  <a:schemeClr val="tx1"/>
                </a:solidFill>
              </a:rPr>
              <a:t>a. </a:t>
            </a:r>
            <a:r>
              <a:rPr lang="en-US" i="0" dirty="0">
                <a:solidFill>
                  <a:schemeClr val="tx1"/>
                </a:solidFill>
              </a:rPr>
              <a:t> 3, 5, 7, 9, 11</a:t>
            </a:r>
            <a:r>
              <a:rPr lang="en-US" dirty="0">
                <a:solidFill>
                  <a:schemeClr val="tx1"/>
                </a:solidFill>
              </a:rPr>
              <a:t>                        b.  0, 3, 8, 15, 24             </a:t>
            </a:r>
          </a:p>
          <a:p>
            <a:pPr marL="3175" indent="-3175">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i="0" dirty="0">
                <a:solidFill>
                  <a:schemeClr val="tx1"/>
                </a:solidFill>
              </a:rPr>
              <a:t>By studying the numbers carefully, we see that they are odd numbers. Odd numbers can be written in the form </a:t>
            </a:r>
            <a:r>
              <a:rPr lang="en-US" i="0" dirty="0">
                <a:solidFill>
                  <a:srgbClr val="00007D"/>
                </a:solidFill>
              </a:rPr>
              <a:t>2</a:t>
            </a:r>
            <a:r>
              <a:rPr lang="en-US" i="1" dirty="0">
                <a:solidFill>
                  <a:srgbClr val="00007D"/>
                </a:solidFill>
              </a:rPr>
              <a:t>n</a:t>
            </a:r>
            <a:r>
              <a:rPr lang="en-US" dirty="0">
                <a:solidFill>
                  <a:srgbClr val="00007D"/>
                </a:solidFill>
              </a:rPr>
              <a:t> </a:t>
            </a:r>
            <a:r>
              <a:rPr lang="en-US" i="0" dirty="0">
                <a:solidFill>
                  <a:srgbClr val="00007D"/>
                </a:solidFill>
              </a:rPr>
              <a:t>+ 1</a:t>
            </a:r>
            <a:r>
              <a:rPr lang="en-US" i="0" dirty="0">
                <a:solidFill>
                  <a:schemeClr val="tx1"/>
                </a:solidFill>
              </a:rPr>
              <a:t> or </a:t>
            </a:r>
            <a:r>
              <a:rPr lang="en-US" i="0" dirty="0">
                <a:solidFill>
                  <a:srgbClr val="00007D"/>
                </a:solidFill>
              </a:rPr>
              <a:t>2</a:t>
            </a:r>
            <a:r>
              <a:rPr lang="en-US" i="1" dirty="0">
                <a:solidFill>
                  <a:srgbClr val="00007D"/>
                </a:solidFill>
              </a:rPr>
              <a:t>n</a:t>
            </a:r>
            <a:r>
              <a:rPr lang="en-US" i="0" dirty="0">
                <a:solidFill>
                  <a:srgbClr val="00007D"/>
                </a:solidFill>
              </a:rPr>
              <a:t> </a:t>
            </a:r>
            <a:r>
              <a:rPr lang="en-US" i="0" dirty="0">
                <a:solidFill>
                  <a:srgbClr val="00007D"/>
                </a:solidFill>
                <a:latin typeface="Symbol" pitchFamily="18" charset="2"/>
              </a:rPr>
              <a:t>-</a:t>
            </a:r>
            <a:r>
              <a:rPr lang="en-US" i="0" dirty="0">
                <a:solidFill>
                  <a:srgbClr val="00007D"/>
                </a:solidFill>
              </a:rPr>
              <a:t> 1</a:t>
            </a:r>
            <a:r>
              <a:rPr lang="en-US" i="0" dirty="0">
                <a:solidFill>
                  <a:schemeClr val="tx1"/>
                </a:solidFill>
              </a:rPr>
              <a:t>. Because the first term of the sequence is </a:t>
            </a:r>
            <a:r>
              <a:rPr lang="en-US" i="0" dirty="0">
                <a:solidFill>
                  <a:srgbClr val="0000FF"/>
                </a:solidFill>
              </a:rPr>
              <a:t>3 </a:t>
            </a:r>
            <a:r>
              <a:rPr lang="en-US" dirty="0">
                <a:solidFill>
                  <a:schemeClr val="tx1"/>
                </a:solidFill>
              </a:rPr>
              <a:t>and the first value of </a:t>
            </a:r>
            <a:r>
              <a:rPr lang="en-US" i="1" dirty="0">
                <a:solidFill>
                  <a:schemeClr val="tx1"/>
                </a:solidFill>
                <a:latin typeface="+mj-lt"/>
              </a:rPr>
              <a:t>n</a:t>
            </a:r>
            <a:r>
              <a:rPr lang="en-US" dirty="0">
                <a:solidFill>
                  <a:schemeClr val="tx1"/>
                </a:solidFill>
              </a:rPr>
              <a:t> is 1,</a:t>
            </a:r>
          </a:p>
          <a:p>
            <a:pPr>
              <a:tabLst>
                <a:tab pos="457200" algn="l"/>
              </a:tabLst>
            </a:pPr>
            <a:r>
              <a:rPr lang="en-US" i="0" dirty="0">
                <a:solidFill>
                  <a:schemeClr val="tx1"/>
                </a:solidFill>
              </a:rPr>
              <a:t>       </a:t>
            </a:r>
            <a:r>
              <a:rPr lang="en-US" i="1" dirty="0">
                <a:solidFill>
                  <a:srgbClr val="FF0000"/>
                </a:solidFill>
              </a:rPr>
              <a:t>a</a:t>
            </a:r>
            <a:r>
              <a:rPr lang="en-US" i="1" baseline="-25000" dirty="0">
                <a:solidFill>
                  <a:srgbClr val="FF0000"/>
                </a:solidFill>
              </a:rPr>
              <a:t>n</a:t>
            </a:r>
            <a:r>
              <a:rPr lang="en-US" i="0" dirty="0">
                <a:solidFill>
                  <a:srgbClr val="FF0000"/>
                </a:solidFill>
              </a:rPr>
              <a:t> = 2</a:t>
            </a:r>
            <a:r>
              <a:rPr lang="en-US" i="1" dirty="0">
                <a:solidFill>
                  <a:srgbClr val="FF0000"/>
                </a:solidFill>
              </a:rPr>
              <a:t>n</a:t>
            </a:r>
            <a:r>
              <a:rPr lang="en-US" i="0" dirty="0">
                <a:solidFill>
                  <a:srgbClr val="FF0000"/>
                </a:solidFill>
              </a:rPr>
              <a:t> + 1</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 (cont.)</a:t>
            </a:r>
          </a:p>
        </p:txBody>
      </p:sp>
      <p:sp>
        <p:nvSpPr>
          <p:cNvPr id="11267" name="Rectangle 3"/>
          <p:cNvSpPr>
            <a:spLocks noGrp="1"/>
          </p:cNvSpPr>
          <p:nvPr>
            <p:ph idx="1"/>
          </p:nvPr>
        </p:nvSpPr>
        <p:spPr>
          <a:prstGeom prst="rect">
            <a:avLst/>
          </a:prstGeom>
        </p:spPr>
        <p:txBody>
          <a:bodyPr/>
          <a:lstStyle/>
          <a:p>
            <a:pPr marL="514350" indent="-514350">
              <a:buFont typeface="+mj-lt"/>
              <a:buAutoNum type="alphaLcPeriod" startAt="2"/>
              <a:tabLst>
                <a:tab pos="457200" algn="l"/>
              </a:tabLst>
            </a:pPr>
            <a:r>
              <a:rPr lang="en-US" i="0" dirty="0">
                <a:solidFill>
                  <a:schemeClr val="tx1"/>
                </a:solidFill>
              </a:rPr>
              <a:t>In this case, study the numbers carefully and look for some pattern (or formula) that seems reasonable for one or two of the numbers. Then after making this educated guess, check to see whether the remaining numbers fit your guess.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 (cont.)</a:t>
            </a:r>
          </a:p>
        </p:txBody>
      </p:sp>
      <p:sp>
        <p:nvSpPr>
          <p:cNvPr id="1229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If not, guess again with some basic reasoning for at least one of the positions. In this case, you might think as follows:</a:t>
            </a:r>
          </a:p>
          <a:p>
            <a:endParaRPr lang="en-US" sz="1000" dirty="0">
              <a:solidFill>
                <a:schemeClr val="tx1"/>
              </a:solidFill>
            </a:endParaRPr>
          </a:p>
          <a:p>
            <a:pPr marL="457200" indent="-457200">
              <a:buFont typeface="Arial" panose="020B0604020202020204" pitchFamily="34" charset="0"/>
              <a:buChar char="•"/>
            </a:pPr>
            <a:r>
              <a:rPr lang="en-US" dirty="0">
                <a:solidFill>
                  <a:schemeClr val="tx1"/>
                </a:solidFill>
              </a:rPr>
              <a:t> </a:t>
            </a:r>
            <a:r>
              <a:rPr lang="en-US" i="0" dirty="0">
                <a:solidFill>
                  <a:srgbClr val="0000FF"/>
                </a:solidFill>
              </a:rPr>
              <a:t>8</a:t>
            </a:r>
            <a:r>
              <a:rPr lang="en-US" i="0" dirty="0"/>
              <a:t> </a:t>
            </a:r>
            <a:r>
              <a:rPr lang="en-US" i="0" dirty="0">
                <a:solidFill>
                  <a:schemeClr val="tx1"/>
                </a:solidFill>
              </a:rPr>
              <a:t>is the</a:t>
            </a:r>
            <a:r>
              <a:rPr lang="en-US" i="0" dirty="0"/>
              <a:t> </a:t>
            </a:r>
            <a:r>
              <a:rPr lang="en-US" i="0" dirty="0">
                <a:solidFill>
                  <a:srgbClr val="FF9900"/>
                </a:solidFill>
              </a:rPr>
              <a:t>3</a:t>
            </a:r>
            <a:r>
              <a:rPr lang="en-US" i="0" baseline="30000" dirty="0">
                <a:solidFill>
                  <a:schemeClr val="tx1"/>
                </a:solidFill>
              </a:rPr>
              <a:t>rd</a:t>
            </a:r>
            <a:r>
              <a:rPr lang="en-US" i="0" dirty="0">
                <a:solidFill>
                  <a:schemeClr val="tx1"/>
                </a:solidFill>
              </a:rPr>
              <a:t> term,</a:t>
            </a:r>
            <a:r>
              <a:rPr lang="en-US" i="0" dirty="0"/>
              <a:t> </a:t>
            </a:r>
            <a:r>
              <a:rPr lang="en-US" i="0" dirty="0">
                <a:solidFill>
                  <a:srgbClr val="FF9900"/>
                </a:solidFill>
              </a:rPr>
              <a:t>3</a:t>
            </a:r>
            <a:r>
              <a:rPr lang="en-US" i="0" baseline="30000" dirty="0">
                <a:solidFill>
                  <a:schemeClr val="tx1"/>
                </a:solidFill>
              </a:rPr>
              <a:t>2</a:t>
            </a:r>
            <a:r>
              <a:rPr lang="en-US" i="0" dirty="0">
                <a:solidFill>
                  <a:schemeClr val="tx1"/>
                </a:solidFill>
              </a:rPr>
              <a:t> =</a:t>
            </a:r>
            <a:r>
              <a:rPr lang="en-US" i="0" dirty="0"/>
              <a:t> </a:t>
            </a:r>
            <a:r>
              <a:rPr lang="en-US" i="0" dirty="0">
                <a:solidFill>
                  <a:srgbClr val="339933"/>
                </a:solidFill>
              </a:rPr>
              <a:t>9</a:t>
            </a:r>
            <a:r>
              <a:rPr lang="en-US" i="0" dirty="0">
                <a:solidFill>
                  <a:schemeClr val="tx1"/>
                </a:solidFill>
              </a:rPr>
              <a:t> and</a:t>
            </a:r>
            <a:r>
              <a:rPr lang="en-US" i="0" dirty="0"/>
              <a:t> </a:t>
            </a:r>
            <a:r>
              <a:rPr lang="en-US" i="0" dirty="0">
                <a:solidFill>
                  <a:srgbClr val="339933"/>
                </a:solidFill>
              </a:rPr>
              <a:t>9</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1 = 8.</a:t>
            </a:r>
            <a:endParaRPr lang="en-US" dirty="0">
              <a:solidFill>
                <a:schemeClr val="tx1"/>
              </a:solidFill>
            </a:endParaRPr>
          </a:p>
          <a:p>
            <a:pPr marL="457200" indent="-457200">
              <a:buFont typeface="Arial" panose="020B0604020202020204" pitchFamily="34" charset="0"/>
              <a:buChar char="•"/>
            </a:pPr>
            <a:r>
              <a:rPr lang="en-US" dirty="0">
                <a:solidFill>
                  <a:schemeClr val="tx1"/>
                </a:solidFill>
              </a:rPr>
              <a:t> </a:t>
            </a:r>
            <a:r>
              <a:rPr lang="en-US" i="0" dirty="0">
                <a:solidFill>
                  <a:srgbClr val="0000FF"/>
                </a:solidFill>
              </a:rPr>
              <a:t>15</a:t>
            </a:r>
            <a:r>
              <a:rPr lang="en-US" i="0" dirty="0">
                <a:solidFill>
                  <a:schemeClr val="tx1"/>
                </a:solidFill>
              </a:rPr>
              <a:t> is the</a:t>
            </a:r>
            <a:r>
              <a:rPr lang="en-US" i="0" dirty="0"/>
              <a:t> </a:t>
            </a:r>
            <a:r>
              <a:rPr lang="en-US" i="0" dirty="0">
                <a:solidFill>
                  <a:srgbClr val="FF9900"/>
                </a:solidFill>
              </a:rPr>
              <a:t>4</a:t>
            </a:r>
            <a:r>
              <a:rPr lang="en-US" i="0" baseline="30000" dirty="0">
                <a:solidFill>
                  <a:schemeClr val="tx1"/>
                </a:solidFill>
              </a:rPr>
              <a:t>th</a:t>
            </a:r>
            <a:r>
              <a:rPr lang="en-US" i="0" dirty="0">
                <a:solidFill>
                  <a:schemeClr val="tx1"/>
                </a:solidFill>
              </a:rPr>
              <a:t> term,</a:t>
            </a:r>
            <a:r>
              <a:rPr lang="en-US" i="0" dirty="0"/>
              <a:t> </a:t>
            </a:r>
            <a:r>
              <a:rPr lang="en-US" i="0" dirty="0">
                <a:solidFill>
                  <a:srgbClr val="FF9900"/>
                </a:solidFill>
              </a:rPr>
              <a:t>4</a:t>
            </a:r>
            <a:r>
              <a:rPr lang="en-US" i="0" baseline="30000" dirty="0">
                <a:solidFill>
                  <a:schemeClr val="tx1"/>
                </a:solidFill>
              </a:rPr>
              <a:t>2</a:t>
            </a:r>
            <a:r>
              <a:rPr lang="en-US" i="0" dirty="0">
                <a:solidFill>
                  <a:schemeClr val="tx1"/>
                </a:solidFill>
              </a:rPr>
              <a:t> = </a:t>
            </a:r>
            <a:r>
              <a:rPr lang="en-US" i="0" dirty="0">
                <a:solidFill>
                  <a:srgbClr val="339933"/>
                </a:solidFill>
              </a:rPr>
              <a:t>16</a:t>
            </a:r>
            <a:r>
              <a:rPr lang="en-US" i="0" dirty="0">
                <a:solidFill>
                  <a:schemeClr val="tx1"/>
                </a:solidFill>
              </a:rPr>
              <a:t> and</a:t>
            </a:r>
            <a:r>
              <a:rPr lang="en-US" i="0" dirty="0">
                <a:solidFill>
                  <a:srgbClr val="339933"/>
                </a:solidFill>
              </a:rPr>
              <a:t> 16</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1 = 15.</a:t>
            </a:r>
          </a:p>
          <a:p>
            <a:pPr marL="457200" indent="-457200">
              <a:buFont typeface="Arial" panose="020B0604020202020204" pitchFamily="34" charset="0"/>
              <a:buChar char="•"/>
            </a:pPr>
            <a:r>
              <a:rPr lang="en-US" i="0" dirty="0">
                <a:solidFill>
                  <a:schemeClr val="tx1"/>
                </a:solidFill>
              </a:rPr>
              <a:t> So, a good guess seems to be </a:t>
            </a:r>
            <a:r>
              <a:rPr lang="en-US" i="1" dirty="0">
                <a:solidFill>
                  <a:srgbClr val="FF0000"/>
                </a:solidFill>
              </a:rPr>
              <a:t>a</a:t>
            </a:r>
            <a:r>
              <a:rPr lang="en-US" i="1" baseline="-25000" dirty="0">
                <a:solidFill>
                  <a:srgbClr val="FF0000"/>
                </a:solidFill>
              </a:rPr>
              <a:t>n</a:t>
            </a:r>
            <a:r>
              <a:rPr lang="en-US" i="0" dirty="0">
                <a:solidFill>
                  <a:srgbClr val="FF0000"/>
                </a:solidFill>
              </a:rPr>
              <a:t> = </a:t>
            </a:r>
            <a:r>
              <a:rPr lang="en-US" i="1" dirty="0">
                <a:solidFill>
                  <a:srgbClr val="FF0000"/>
                </a:solidFill>
              </a:rPr>
              <a:t>n</a:t>
            </a:r>
            <a:r>
              <a:rPr lang="en-US" i="0" baseline="30000" dirty="0">
                <a:solidFill>
                  <a:srgbClr val="FF0000"/>
                </a:solidFill>
              </a:rPr>
              <a:t>2</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1</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 (cont.)</a:t>
            </a:r>
          </a:p>
        </p:txBody>
      </p:sp>
      <p:sp>
        <p:nvSpPr>
          <p:cNvPr id="13315" name="Rectangle 3"/>
          <p:cNvSpPr>
            <a:spLocks noGrp="1"/>
          </p:cNvSpPr>
          <p:nvPr>
            <p:ph idx="1"/>
          </p:nvPr>
        </p:nvSpPr>
        <p:spPr>
          <a:xfrm>
            <a:off x="457200" y="1097280"/>
            <a:ext cx="8229600" cy="4846320"/>
          </a:xfrm>
          <a:prstGeom prst="rect">
            <a:avLst/>
          </a:prstGeom>
        </p:spPr>
        <p:txBody>
          <a:bodyPr>
            <a:normAutofit/>
          </a:bodyPr>
          <a:lstStyle/>
          <a:p>
            <a:pPr marL="3175" indent="-3175"/>
            <a:r>
              <a:rPr lang="en-US" dirty="0">
                <a:solidFill>
                  <a:schemeClr val="tx1"/>
                </a:solidFill>
              </a:rPr>
              <a:t>Verify the </a:t>
            </a:r>
            <a:r>
              <a:rPr lang="en-US" dirty="0"/>
              <a:t>formula </a:t>
            </a:r>
            <a:r>
              <a:rPr lang="en-US" i="1" dirty="0"/>
              <a:t>a</a:t>
            </a:r>
            <a:r>
              <a:rPr lang="en-US" i="1" baseline="-25000" dirty="0"/>
              <a:t>n</a:t>
            </a:r>
            <a:r>
              <a:rPr lang="en-US" dirty="0"/>
              <a:t> = </a:t>
            </a:r>
            <a:r>
              <a:rPr lang="en-US" i="1" dirty="0"/>
              <a:t>n</a:t>
            </a:r>
            <a:r>
              <a:rPr lang="en-US" baseline="30000" dirty="0"/>
              <a:t>2</a:t>
            </a:r>
            <a:r>
              <a:rPr lang="en-US" dirty="0"/>
              <a:t> </a:t>
            </a:r>
            <a:r>
              <a:rPr lang="en-US" dirty="0">
                <a:latin typeface="Symbol" pitchFamily="18" charset="2"/>
              </a:rPr>
              <a:t>-</a:t>
            </a:r>
            <a:r>
              <a:rPr lang="en-US" dirty="0"/>
              <a:t> 1 </a:t>
            </a:r>
            <a:r>
              <a:rPr lang="en-US" i="0" dirty="0"/>
              <a:t>is </a:t>
            </a:r>
            <a:r>
              <a:rPr lang="en-US" i="0" dirty="0">
                <a:solidFill>
                  <a:schemeClr val="tx1"/>
                </a:solidFill>
              </a:rPr>
              <a:t>correct for the values given.</a:t>
            </a:r>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i="0" dirty="0">
              <a:solidFill>
                <a:schemeClr val="tx1"/>
              </a:solidFill>
            </a:endParaRPr>
          </a:p>
          <a:p>
            <a:pPr marL="3175" indent="-3175">
              <a:buFont typeface="Courier New" pitchFamily="49" charset="0"/>
              <a:buNone/>
            </a:pPr>
            <a:r>
              <a:rPr lang="en-US" i="0" dirty="0">
                <a:solidFill>
                  <a:schemeClr val="tx1"/>
                </a:solidFill>
              </a:rPr>
              <a:t>We see that</a:t>
            </a:r>
            <a:r>
              <a:rPr lang="en-US" i="0" dirty="0"/>
              <a:t> </a:t>
            </a:r>
            <a:r>
              <a:rPr lang="en-US" i="1" dirty="0">
                <a:solidFill>
                  <a:srgbClr val="FF0000"/>
                </a:solidFill>
              </a:rPr>
              <a:t>a</a:t>
            </a:r>
            <a:r>
              <a:rPr lang="en-US" i="1" baseline="-25000" dirty="0">
                <a:solidFill>
                  <a:srgbClr val="FF0000"/>
                </a:solidFill>
              </a:rPr>
              <a:t>n</a:t>
            </a:r>
            <a:r>
              <a:rPr lang="en-US" i="0" dirty="0">
                <a:solidFill>
                  <a:srgbClr val="FF0000"/>
                </a:solidFill>
              </a:rPr>
              <a:t> = </a:t>
            </a:r>
            <a:r>
              <a:rPr lang="en-US" i="1" dirty="0">
                <a:solidFill>
                  <a:srgbClr val="FF0000"/>
                </a:solidFill>
              </a:rPr>
              <a:t>n</a:t>
            </a:r>
            <a:r>
              <a:rPr lang="en-US" i="0" baseline="30000" dirty="0">
                <a:solidFill>
                  <a:srgbClr val="FF0000"/>
                </a:solidFill>
              </a:rPr>
              <a:t>2</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1</a:t>
            </a:r>
            <a:r>
              <a:rPr lang="en-US" i="0" dirty="0"/>
              <a:t> </a:t>
            </a:r>
            <a:r>
              <a:rPr lang="en-US" i="0" dirty="0">
                <a:solidFill>
                  <a:schemeClr val="tx1"/>
                </a:solidFill>
              </a:rPr>
              <a:t>is indeed the correct formula.</a:t>
            </a:r>
          </a:p>
        </p:txBody>
      </p:sp>
      <p:graphicFrame>
        <p:nvGraphicFramePr>
          <p:cNvPr id="3075" name="Object 3"/>
          <p:cNvGraphicFramePr>
            <a:graphicFrameLocks noChangeAspect="1"/>
          </p:cNvGraphicFramePr>
          <p:nvPr>
            <p:extLst>
              <p:ext uri="{D42A27DB-BD31-4B8C-83A1-F6EECF244321}">
                <p14:modId xmlns:p14="http://schemas.microsoft.com/office/powerpoint/2010/main" val="4216923885"/>
              </p:ext>
            </p:extLst>
          </p:nvPr>
        </p:nvGraphicFramePr>
        <p:xfrm>
          <a:off x="2286000" y="1905000"/>
          <a:ext cx="1943100" cy="469900"/>
        </p:xfrm>
        <a:graphic>
          <a:graphicData uri="http://schemas.openxmlformats.org/presentationml/2006/ole">
            <mc:AlternateContent xmlns:mc="http://schemas.openxmlformats.org/markup-compatibility/2006">
              <mc:Choice xmlns:v="urn:schemas-microsoft-com:vml" Requires="v">
                <p:oleObj name="Equation" r:id="rId2" imgW="1942920" imgH="469800" progId="Equation.DSMT4">
                  <p:embed/>
                </p:oleObj>
              </mc:Choice>
              <mc:Fallback>
                <p:oleObj name="Equation" r:id="rId2" imgW="19429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31924075"/>
              </p:ext>
            </p:extLst>
          </p:nvPr>
        </p:nvGraphicFramePr>
        <p:xfrm>
          <a:off x="2286000" y="2578100"/>
          <a:ext cx="1943100" cy="469900"/>
        </p:xfrm>
        <a:graphic>
          <a:graphicData uri="http://schemas.openxmlformats.org/presentationml/2006/ole">
            <mc:AlternateContent xmlns:mc="http://schemas.openxmlformats.org/markup-compatibility/2006">
              <mc:Choice xmlns:v="urn:schemas-microsoft-com:vml" Requires="v">
                <p:oleObj name="Equation" r:id="rId4" imgW="1942920" imgH="469800" progId="Equation.DSMT4">
                  <p:embed/>
                </p:oleObj>
              </mc:Choice>
              <mc:Fallback>
                <p:oleObj name="Equation" r:id="rId4" imgW="19429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5781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2906051743"/>
              </p:ext>
            </p:extLst>
          </p:nvPr>
        </p:nvGraphicFramePr>
        <p:xfrm>
          <a:off x="2286000" y="3187700"/>
          <a:ext cx="1955800" cy="469900"/>
        </p:xfrm>
        <a:graphic>
          <a:graphicData uri="http://schemas.openxmlformats.org/presentationml/2006/ole">
            <mc:AlternateContent xmlns:mc="http://schemas.openxmlformats.org/markup-compatibility/2006">
              <mc:Choice xmlns:v="urn:schemas-microsoft-com:vml" Requires="v">
                <p:oleObj name="Equation" r:id="rId6" imgW="1955520" imgH="469800" progId="Equation.DSMT4">
                  <p:embed/>
                </p:oleObj>
              </mc:Choice>
              <mc:Fallback>
                <p:oleObj name="Equation" r:id="rId6" imgW="19555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187700"/>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687749591"/>
              </p:ext>
            </p:extLst>
          </p:nvPr>
        </p:nvGraphicFramePr>
        <p:xfrm>
          <a:off x="2286000" y="3797300"/>
          <a:ext cx="2146300" cy="469900"/>
        </p:xfrm>
        <a:graphic>
          <a:graphicData uri="http://schemas.openxmlformats.org/presentationml/2006/ole">
            <mc:AlternateContent xmlns:mc="http://schemas.openxmlformats.org/markup-compatibility/2006">
              <mc:Choice xmlns:v="urn:schemas-microsoft-com:vml" Requires="v">
                <p:oleObj name="Equation" r:id="rId8" imgW="2145960" imgH="469800" progId="Equation.DSMT4">
                  <p:embed/>
                </p:oleObj>
              </mc:Choice>
              <mc:Fallback>
                <p:oleObj name="Equation" r:id="rId8" imgW="21459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37973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99784418"/>
              </p:ext>
            </p:extLst>
          </p:nvPr>
        </p:nvGraphicFramePr>
        <p:xfrm>
          <a:off x="2286000" y="4406900"/>
          <a:ext cx="2146300" cy="469900"/>
        </p:xfrm>
        <a:graphic>
          <a:graphicData uri="http://schemas.openxmlformats.org/presentationml/2006/ole">
            <mc:AlternateContent xmlns:mc="http://schemas.openxmlformats.org/markup-compatibility/2006">
              <mc:Choice xmlns:v="urn:schemas-microsoft-com:vml" Requires="v">
                <p:oleObj name="Equation" r:id="rId10" imgW="2145960" imgH="469800" progId="Equation.DSMT4">
                  <p:embed/>
                </p:oleObj>
              </mc:Choice>
              <mc:Fallback>
                <p:oleObj name="Equation" r:id="rId10" imgW="214596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0" y="44069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Application: Writing Terms of a Sequence</a:t>
            </a:r>
          </a:p>
        </p:txBody>
      </p:sp>
      <p:sp>
        <p:nvSpPr>
          <p:cNvPr id="14339" name="Rectangle 3"/>
          <p:cNvSpPr>
            <a:spLocks noGrp="1"/>
          </p:cNvSpPr>
          <p:nvPr>
            <p:ph idx="1"/>
          </p:nvPr>
        </p:nvSpPr>
        <p:spPr>
          <a:xfrm>
            <a:off x="458993" y="1097280"/>
            <a:ext cx="8229600" cy="4228850"/>
          </a:xfrm>
          <a:prstGeom prst="rect">
            <a:avLst/>
          </a:prstGeom>
        </p:spPr>
        <p:txBody>
          <a:bodyPr>
            <a:spAutoFit/>
          </a:bodyPr>
          <a:lstStyle/>
          <a:p>
            <a:pPr marL="3175" indent="-3175"/>
            <a:r>
              <a:rPr lang="en-US" i="0" dirty="0">
                <a:solidFill>
                  <a:schemeClr val="tx1"/>
                </a:solidFill>
              </a:rPr>
              <a:t>The list price of a brand-new pick-up truck is </a:t>
            </a:r>
            <a:r>
              <a:rPr lang="en-US" i="0" dirty="0">
                <a:solidFill>
                  <a:srgbClr val="0000FF"/>
                </a:solidFill>
              </a:rPr>
              <a:t>$45,000. </a:t>
            </a:r>
            <a:r>
              <a:rPr lang="en-US" dirty="0"/>
              <a:t>After purchase, the value depreciates each year by </a:t>
            </a:r>
            <a:r>
              <a:rPr lang="en-US" i="0" dirty="0">
                <a:solidFill>
                  <a:srgbClr val="0000FF"/>
                </a:solidFill>
              </a:rPr>
              <a:t>15%</a:t>
            </a:r>
            <a:r>
              <a:rPr lang="en-US" i="0" dirty="0">
                <a:solidFill>
                  <a:schemeClr val="tx1"/>
                </a:solidFill>
              </a:rPr>
              <a:t> of its value from the previous year. What will its value be at the end of each of the next three years?</a:t>
            </a: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Each year, the value will be 85% of its value from the previous year. (This is because the value depreciates by 15%, which means the new value will be </a:t>
            </a:r>
          </a:p>
          <a:p>
            <a:pPr marL="3175" indent="-3175">
              <a:buFont typeface="Courier New" pitchFamily="49" charset="0"/>
              <a:buNone/>
            </a:pPr>
            <a:r>
              <a:rPr lang="en-US" i="0" dirty="0">
                <a:solidFill>
                  <a:srgbClr val="000066"/>
                </a:solidFill>
              </a:rPr>
              <a:t>100% </a:t>
            </a:r>
            <a:r>
              <a:rPr lang="en-US" i="0" dirty="0">
                <a:solidFill>
                  <a:srgbClr val="000066"/>
                </a:solidFill>
                <a:latin typeface="Symbol" pitchFamily="18" charset="2"/>
              </a:rPr>
              <a:t>-</a:t>
            </a:r>
            <a:r>
              <a:rPr lang="en-US" i="0" dirty="0">
                <a:solidFill>
                  <a:srgbClr val="000066"/>
                </a:solidFill>
              </a:rPr>
              <a:t> 15% = 85%</a:t>
            </a:r>
            <a:r>
              <a:rPr lang="en-US" i="0" dirty="0">
                <a:solidFill>
                  <a:schemeClr val="tx1"/>
                </a:solidFill>
              </a:rPr>
              <a:t> of its previous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788</Words>
  <Application>Microsoft Office PowerPoint</Application>
  <PresentationFormat>On-screen Show (4:3)</PresentationFormat>
  <Paragraphs>82</Paragraphs>
  <Slides>18</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18</vt:i4>
      </vt:variant>
    </vt:vector>
  </HeadingPairs>
  <TitlesOfParts>
    <vt:vector size="25" baseType="lpstr">
      <vt:lpstr>Courier New</vt:lpstr>
      <vt:lpstr>Arial</vt:lpstr>
      <vt:lpstr>Calibri</vt:lpstr>
      <vt:lpstr>Symbol</vt:lpstr>
      <vt:lpstr>Office Theme</vt:lpstr>
      <vt:lpstr>1_Office Theme</vt:lpstr>
      <vt:lpstr>Equation</vt:lpstr>
      <vt:lpstr>Section 13.1</vt:lpstr>
      <vt:lpstr>Definition: Infinite Sequence</vt:lpstr>
      <vt:lpstr>Example 1: Writing Terms of a Sequence</vt:lpstr>
      <vt:lpstr>Example 1: Writing Terms of a Sequence (cont.)</vt:lpstr>
      <vt:lpstr>Example 2: Finding the General Form of a Sequence</vt:lpstr>
      <vt:lpstr>Example 2: Finding the General Form of a Sequence (cont.)</vt:lpstr>
      <vt:lpstr>Example 2: Finding the General Form of a Sequence (cont.)</vt:lpstr>
      <vt:lpstr>Example 2: Finding the General Form of a Sequence (cont.)</vt:lpstr>
      <vt:lpstr>Example 3: Application: Writing Terms of a Sequence</vt:lpstr>
      <vt:lpstr>Example 3: Application: Writing Terms of a Sequence (cont.)</vt:lpstr>
      <vt:lpstr>Definition: Alternating Sequence</vt:lpstr>
      <vt:lpstr>Example 4: Writing Terms of an Alternating Sequence</vt:lpstr>
      <vt:lpstr>Example 4: Writing Terms of an Alternating Sequence (cont.)</vt:lpstr>
      <vt:lpstr>Definition: Decreasing and Increasing Sequences</vt:lpstr>
      <vt:lpstr>Example 5: Determining Whether a Sequence is Decreasing or Increasing</vt:lpstr>
      <vt:lpstr>Example 5: Determining Whether a Sequence is Decreasing or Increasing (cont.)</vt:lpstr>
      <vt:lpstr>Example 5: Determining Whether a Sequence is Decreasing or Increasing (cont.)</vt:lpstr>
      <vt:lpstr>Example 5: Determining Whether a Sequence is Decreasing or Increasing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16</cp:revision>
  <dcterms:created xsi:type="dcterms:W3CDTF">2013-04-26T14:43:13Z</dcterms:created>
  <dcterms:modified xsi:type="dcterms:W3CDTF">2024-09-12T14:25:37Z</dcterms:modified>
</cp:coreProperties>
</file>