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9" r:id="rId3"/>
    <p:sldId id="287" r:id="rId4"/>
    <p:sldId id="288" r:id="rId5"/>
    <p:sldId id="289" r:id="rId6"/>
    <p:sldId id="290" r:id="rId7"/>
    <p:sldId id="293" r:id="rId8"/>
    <p:sldId id="294" r:id="rId9"/>
    <p:sldId id="295" r:id="rId10"/>
    <p:sldId id="296" r:id="rId11"/>
    <p:sldId id="29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008080"/>
    <a:srgbClr val="1F497D"/>
    <a:srgbClr val="008000"/>
    <a:srgbClr val="9900FF"/>
    <a:srgbClr val="000099"/>
    <a:srgbClr val="FF00FF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9" autoAdjust="0"/>
    <p:restoredTop sz="94709" autoAdjust="0"/>
  </p:normalViewPr>
  <p:slideViewPr>
    <p:cSldViewPr>
      <p:cViewPr varScale="1">
        <p:scale>
          <a:sx n="111" d="100"/>
          <a:sy n="111" d="100"/>
        </p:scale>
        <p:origin x="1482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9849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FFB10E-5553-4063-83BD-16EE0EEA8BFB}" type="datetimeFigureOut">
              <a:rPr lang="en-US" smtClean="0"/>
              <a:pPr/>
              <a:t>9/12/2024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A3D22C-E4CC-468E-BC3F-6A440B8D53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456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22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23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24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5" name="Picture 2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openxmlformats.org/officeDocument/2006/relationships/image" Target="../media/image11.wmf"/><Relationship Id="rId3" Type="http://schemas.openxmlformats.org/officeDocument/2006/relationships/image" Target="../media/image6.wmf"/><Relationship Id="rId7" Type="http://schemas.openxmlformats.org/officeDocument/2006/relationships/image" Target="../media/image8.wmf"/><Relationship Id="rId12" Type="http://schemas.openxmlformats.org/officeDocument/2006/relationships/oleObject" Target="../embeddings/oleObject10.bin"/><Relationship Id="rId2" Type="http://schemas.openxmlformats.org/officeDocument/2006/relationships/oleObject" Target="../embeddings/oleObject5.bin"/><Relationship Id="rId16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0.wmf"/><Relationship Id="rId5" Type="http://schemas.openxmlformats.org/officeDocument/2006/relationships/image" Target="../media/image7.wmf"/><Relationship Id="rId15" Type="http://schemas.openxmlformats.org/officeDocument/2006/relationships/image" Target="../media/image12.wmf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9.wmf"/><Relationship Id="rId14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20.wmf"/><Relationship Id="rId18" Type="http://schemas.openxmlformats.org/officeDocument/2006/relationships/oleObject" Target="../embeddings/oleObject21.bin"/><Relationship Id="rId3" Type="http://schemas.openxmlformats.org/officeDocument/2006/relationships/image" Target="../media/image15.wmf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18.bin"/><Relationship Id="rId17" Type="http://schemas.openxmlformats.org/officeDocument/2006/relationships/image" Target="../media/image22.wmf"/><Relationship Id="rId2" Type="http://schemas.openxmlformats.org/officeDocument/2006/relationships/oleObject" Target="../embeddings/oleObject13.bin"/><Relationship Id="rId16" Type="http://schemas.openxmlformats.org/officeDocument/2006/relationships/oleObject" Target="../embeddings/oleObject20.bin"/><Relationship Id="rId20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5" Type="http://schemas.openxmlformats.org/officeDocument/2006/relationships/image" Target="../media/image21.wmf"/><Relationship Id="rId10" Type="http://schemas.openxmlformats.org/officeDocument/2006/relationships/oleObject" Target="../embeddings/oleObject17.bin"/><Relationship Id="rId19" Type="http://schemas.openxmlformats.org/officeDocument/2006/relationships/image" Target="../media/image23.wmf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8.wmf"/><Relationship Id="rId14" Type="http://schemas.openxmlformats.org/officeDocument/2006/relationships/oleObject" Target="../embeddings/oleObject19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30.wmf"/><Relationship Id="rId3" Type="http://schemas.openxmlformats.org/officeDocument/2006/relationships/image" Target="../media/image25.wmf"/><Relationship Id="rId7" Type="http://schemas.openxmlformats.org/officeDocument/2006/relationships/image" Target="../media/image27.wmf"/><Relationship Id="rId12" Type="http://schemas.openxmlformats.org/officeDocument/2006/relationships/oleObject" Target="../embeddings/oleObject27.bin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9.wmf"/><Relationship Id="rId5" Type="http://schemas.openxmlformats.org/officeDocument/2006/relationships/image" Target="../media/image26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8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image" Target="../media/image36.wmf"/><Relationship Id="rId3" Type="http://schemas.openxmlformats.org/officeDocument/2006/relationships/image" Target="../media/image31.wmf"/><Relationship Id="rId7" Type="http://schemas.openxmlformats.org/officeDocument/2006/relationships/image" Target="../media/image33.wmf"/><Relationship Id="rId12" Type="http://schemas.openxmlformats.org/officeDocument/2006/relationships/oleObject" Target="../embeddings/oleObject33.bin"/><Relationship Id="rId17" Type="http://schemas.openxmlformats.org/officeDocument/2006/relationships/image" Target="../media/image38.wmf"/><Relationship Id="rId2" Type="http://schemas.openxmlformats.org/officeDocument/2006/relationships/oleObject" Target="../embeddings/oleObject28.bin"/><Relationship Id="rId16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5.wmf"/><Relationship Id="rId5" Type="http://schemas.openxmlformats.org/officeDocument/2006/relationships/image" Target="../media/image32.wmf"/><Relationship Id="rId15" Type="http://schemas.openxmlformats.org/officeDocument/2006/relationships/image" Target="../media/image37.wmf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4.wmf"/><Relationship Id="rId14" Type="http://schemas.openxmlformats.org/officeDocument/2006/relationships/oleObject" Target="../embeddings/oleObject3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12.5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Nonlinear Systems of Equations 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four points of intersection: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A System of Two Nonlinear Equations (cont.)</a:t>
            </a:r>
          </a:p>
        </p:txBody>
      </p:sp>
      <p:graphicFrame>
        <p:nvGraphicFramePr>
          <p:cNvPr id="74754" name="Object 2"/>
          <p:cNvGraphicFramePr>
            <a:graphicFrameLocks noChangeAspect="1"/>
          </p:cNvGraphicFramePr>
          <p:nvPr/>
        </p:nvGraphicFramePr>
        <p:xfrm>
          <a:off x="1206500" y="1816100"/>
          <a:ext cx="6731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30920" imgH="622080" progId="Equation.DSMT4">
                  <p:embed/>
                </p:oleObj>
              </mc:Choice>
              <mc:Fallback>
                <p:oleObj name="Equation" r:id="rId2" imgW="6730920" imgH="622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0" y="1816100"/>
                        <a:ext cx="6731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4755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09800" y="2438400"/>
            <a:ext cx="4572000" cy="34684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15882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fontAlgn="base">
              <a:spcAft>
                <a:spcPct val="0"/>
              </a:spcAf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In the examples and the exercises, the curves intersect. However, there are many situations where the curves do 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intersect. This can be confirmed both algebraically and graphically.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Attention!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6425" cy="3831818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sz="2700" dirty="0">
                <a:solidFill>
                  <a:srgbClr val="000000"/>
                </a:solidFill>
              </a:rPr>
              <a:t>To solve a system of two equations that has </a:t>
            </a:r>
            <a:r>
              <a:rPr lang="en-US" sz="2700" b="1" dirty="0">
                <a:solidFill>
                  <a:srgbClr val="000000"/>
                </a:solidFill>
              </a:rPr>
              <a:t>one nonlinear equation and one linear equation</a:t>
            </a:r>
            <a:r>
              <a:rPr lang="en-US" sz="2700" dirty="0">
                <a:solidFill>
                  <a:srgbClr val="000000"/>
                </a:solidFill>
              </a:rPr>
              <a:t>,</a:t>
            </a:r>
            <a:r>
              <a:rPr lang="en-US" sz="2700" b="1" dirty="0">
                <a:solidFill>
                  <a:srgbClr val="000000"/>
                </a:solidFill>
              </a:rPr>
              <a:t> </a:t>
            </a:r>
            <a:r>
              <a:rPr lang="en-US" sz="2700" dirty="0">
                <a:solidFill>
                  <a:srgbClr val="000000"/>
                </a:solidFill>
              </a:rPr>
              <a:t>perform the following steps.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700" dirty="0">
                <a:solidFill>
                  <a:srgbClr val="000000"/>
                </a:solidFill>
              </a:rPr>
              <a:t>Solve the linear equation for one of the variables and substitute for this variable in the nonlinear equation.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700" dirty="0">
                <a:solidFill>
                  <a:srgbClr val="000000"/>
                </a:solidFill>
              </a:rPr>
              <a:t>Solve the resulting equation and analyze the results.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700" dirty="0">
                <a:solidFill>
                  <a:srgbClr val="000000"/>
                </a:solidFill>
              </a:rPr>
              <a:t>Graph the curves on the same set of axes to visualize the number of solutions and check that the solutions are reasonable and satisfy both equations. </a:t>
            </a: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Procedure: Solving a System of One Nonlinear Equation and One Linear Equation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following system of equations and graph both curves on the same set of axes. </a:t>
            </a:r>
          </a:p>
          <a:p>
            <a:pPr>
              <a:spcBef>
                <a:spcPts val="1800"/>
              </a:spcBef>
            </a:pPr>
            <a:r>
              <a:rPr lang="en-US" dirty="0"/>
              <a:t>A circle and a line: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Solve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+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= 5</a:t>
            </a:r>
            <a:r>
              <a:rPr lang="en-US" dirty="0"/>
              <a:t> for </a:t>
            </a:r>
            <a:r>
              <a:rPr lang="en-US" i="1" dirty="0"/>
              <a:t>y</a:t>
            </a:r>
            <a:r>
              <a:rPr lang="en-US" dirty="0"/>
              <a:t> (or </a:t>
            </a:r>
            <a:r>
              <a:rPr lang="en-US" i="1" dirty="0"/>
              <a:t>x</a:t>
            </a:r>
            <a:r>
              <a:rPr lang="en-US" dirty="0"/>
              <a:t>). Then substitute into the other equation.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Solving a System of One Nonlinear and One Linear Equation</a:t>
            </a:r>
          </a:p>
        </p:txBody>
      </p:sp>
      <p:graphicFrame>
        <p:nvGraphicFramePr>
          <p:cNvPr id="47122" name="Object 18"/>
          <p:cNvGraphicFramePr>
            <a:graphicFrameLocks noChangeAspect="1"/>
          </p:cNvGraphicFramePr>
          <p:nvPr/>
        </p:nvGraphicFramePr>
        <p:xfrm>
          <a:off x="3276600" y="2167855"/>
          <a:ext cx="28956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95480" imgH="1054080" progId="Equation.DSMT4">
                  <p:embed/>
                </p:oleObj>
              </mc:Choice>
              <mc:Fallback>
                <p:oleObj name="Equation" r:id="rId2" imgW="2895480" imgH="10540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167855"/>
                        <a:ext cx="28956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4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8963100"/>
              </p:ext>
            </p:extLst>
          </p:nvPr>
        </p:nvGraphicFramePr>
        <p:xfrm>
          <a:off x="5029200" y="4470866"/>
          <a:ext cx="1219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18960" imgH="355320" progId="Equation.DSMT4">
                  <p:embed/>
                </p:oleObj>
              </mc:Choice>
              <mc:Fallback>
                <p:oleObj name="Equation" r:id="rId4" imgW="1218960" imgH="35532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4470866"/>
                        <a:ext cx="1219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5" name="Object 21"/>
          <p:cNvGraphicFramePr>
            <a:graphicFrameLocks noChangeAspect="1"/>
          </p:cNvGraphicFramePr>
          <p:nvPr/>
        </p:nvGraphicFramePr>
        <p:xfrm>
          <a:off x="3589789" y="4927833"/>
          <a:ext cx="2374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74560" imgH="533160" progId="Equation.DSMT4">
                  <p:embed/>
                </p:oleObj>
              </mc:Choice>
              <mc:Fallback>
                <p:oleObj name="Equation" r:id="rId6" imgW="2374560" imgH="5331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9789" y="4927833"/>
                        <a:ext cx="2374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6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3830344"/>
              </p:ext>
            </p:extLst>
          </p:nvPr>
        </p:nvGraphicFramePr>
        <p:xfrm>
          <a:off x="2855913" y="5562600"/>
          <a:ext cx="3098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098520" imgH="380880" progId="Equation.DSMT4">
                  <p:embed/>
                </p:oleObj>
              </mc:Choice>
              <mc:Fallback>
                <p:oleObj name="Equation" r:id="rId8" imgW="3098520" imgH="38088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5913" y="5562600"/>
                        <a:ext cx="3098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Solving a System of One Nonlinear and One Linear Equation (cont.)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8138" y="2035250"/>
            <a:ext cx="18897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Now, solve for </a:t>
            </a:r>
            <a:r>
              <a:rPr lang="en-US" sz="2000" i="1" dirty="0">
                <a:solidFill>
                  <a:srgbClr val="008080"/>
                </a:solidFill>
              </a:rPr>
              <a:t>x.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11843" y="4193350"/>
            <a:ext cx="426495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solutions (points of intersection) are </a:t>
            </a:r>
            <a:r>
              <a:rPr lang="en-US" sz="2800" dirty="0">
                <a:solidFill>
                  <a:srgbClr val="FF0000"/>
                </a:solidFill>
              </a:rPr>
              <a:t>(0,5)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FF0000"/>
                </a:solidFill>
              </a:rPr>
              <a:t>(5,0)</a:t>
            </a:r>
            <a:r>
              <a:rPr lang="en-US" sz="2800" dirty="0"/>
              <a:t>. </a:t>
            </a:r>
          </a:p>
        </p:txBody>
      </p:sp>
      <p:graphicFrame>
        <p:nvGraphicFramePr>
          <p:cNvPr id="675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8496512"/>
              </p:ext>
            </p:extLst>
          </p:nvPr>
        </p:nvGraphicFramePr>
        <p:xfrm>
          <a:off x="657341" y="1400885"/>
          <a:ext cx="1879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79560" imgH="380880" progId="Equation.DSMT4">
                  <p:embed/>
                </p:oleObj>
              </mc:Choice>
              <mc:Fallback>
                <p:oleObj name="Equation" r:id="rId2" imgW="187956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341" y="1400885"/>
                        <a:ext cx="1879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8524877"/>
              </p:ext>
            </p:extLst>
          </p:nvPr>
        </p:nvGraphicFramePr>
        <p:xfrm>
          <a:off x="690664" y="1993707"/>
          <a:ext cx="1828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28800" imgH="469800" progId="Equation.DSMT4">
                  <p:embed/>
                </p:oleObj>
              </mc:Choice>
              <mc:Fallback>
                <p:oleObj name="Equation" r:id="rId4" imgW="182880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664" y="1993707"/>
                        <a:ext cx="1828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1938178"/>
              </p:ext>
            </p:extLst>
          </p:nvPr>
        </p:nvGraphicFramePr>
        <p:xfrm>
          <a:off x="725626" y="2804812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23600" imgH="291960" progId="Equation.DSMT4">
                  <p:embed/>
                </p:oleObj>
              </mc:Choice>
              <mc:Fallback>
                <p:oleObj name="Equation" r:id="rId6" imgW="7236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626" y="2804812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3256005"/>
              </p:ext>
            </p:extLst>
          </p:nvPr>
        </p:nvGraphicFramePr>
        <p:xfrm>
          <a:off x="3593879" y="2801655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11000" imgH="291960" progId="Equation.DSMT4">
                  <p:embed/>
                </p:oleObj>
              </mc:Choice>
              <mc:Fallback>
                <p:oleObj name="Equation" r:id="rId8" imgW="7110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3879" y="2801655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2405208"/>
              </p:ext>
            </p:extLst>
          </p:nvPr>
        </p:nvGraphicFramePr>
        <p:xfrm>
          <a:off x="641204" y="3627902"/>
          <a:ext cx="1676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76160" imgH="355320" progId="Equation.DSMT4">
                  <p:embed/>
                </p:oleObj>
              </mc:Choice>
              <mc:Fallback>
                <p:oleObj name="Equation" r:id="rId10" imgW="1676160" imgH="355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204" y="3627902"/>
                        <a:ext cx="16764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5689580"/>
              </p:ext>
            </p:extLst>
          </p:nvPr>
        </p:nvGraphicFramePr>
        <p:xfrm>
          <a:off x="2748138" y="3627902"/>
          <a:ext cx="1676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76160" imgH="355320" progId="Equation.DSMT4">
                  <p:embed/>
                </p:oleObj>
              </mc:Choice>
              <mc:Fallback>
                <p:oleObj name="Equation" r:id="rId12" imgW="1676160" imgH="355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8138" y="3627902"/>
                        <a:ext cx="16764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8550846"/>
              </p:ext>
            </p:extLst>
          </p:nvPr>
        </p:nvGraphicFramePr>
        <p:xfrm>
          <a:off x="2285779" y="306014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42720" imgH="241200" progId="Equation.DSMT4">
                  <p:embed/>
                </p:oleObj>
              </mc:Choice>
              <mc:Fallback>
                <p:oleObj name="Equation" r:id="rId14" imgW="342720" imgH="241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5779" y="306014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1B3B708A-9368-E54B-FB36-EC3B6D5367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55448" y="2226560"/>
            <a:ext cx="3510211" cy="3478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following system of equations and graph both curves on the same set of axes. </a:t>
            </a:r>
          </a:p>
          <a:p>
            <a:pPr>
              <a:spcBef>
                <a:spcPts val="2400"/>
              </a:spcBef>
            </a:pPr>
            <a:r>
              <a:rPr lang="en-US" dirty="0"/>
              <a:t>A line and a parabola: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Solve the linear equation for </a:t>
            </a:r>
            <a:r>
              <a:rPr lang="en-US" i="1" dirty="0"/>
              <a:t>y </a:t>
            </a:r>
            <a:r>
              <a:rPr lang="en-US" dirty="0"/>
              <a:t>(or </a:t>
            </a:r>
            <a:r>
              <a:rPr lang="en-US" i="1" dirty="0"/>
              <a:t>x</a:t>
            </a:r>
            <a:r>
              <a:rPr lang="en-US" dirty="0"/>
              <a:t>), then substitute into the quadratic equation. (In this case, the quadratic equation is already solved for </a:t>
            </a:r>
            <a:r>
              <a:rPr lang="en-US" i="1" dirty="0"/>
              <a:t>y</a:t>
            </a:r>
            <a:r>
              <a:rPr lang="en-US" dirty="0"/>
              <a:t>, so we could have chosen to make the substitution into the linear equation instead.)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Solving a System of One Nonlinear and One Linear Equation</a:t>
            </a:r>
          </a:p>
        </p:txBody>
      </p:sp>
      <p:graphicFrame>
        <p:nvGraphicFramePr>
          <p:cNvPr id="68610" name="Object 2"/>
          <p:cNvGraphicFramePr>
            <a:graphicFrameLocks noChangeAspect="1"/>
          </p:cNvGraphicFramePr>
          <p:nvPr/>
        </p:nvGraphicFramePr>
        <p:xfrm>
          <a:off x="3776444" y="2209800"/>
          <a:ext cx="41148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14800" imgH="1054080" progId="Equation.DSMT4">
                  <p:embed/>
                </p:oleObj>
              </mc:Choice>
              <mc:Fallback>
                <p:oleObj name="Equation" r:id="rId2" imgW="4114800" imgH="1054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6444" y="2209800"/>
                        <a:ext cx="41148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2889" y="4851477"/>
            <a:ext cx="3810000" cy="594360"/>
          </a:xfrm>
        </p:spPr>
        <p:txBody>
          <a:bodyPr>
            <a:noAutofit/>
          </a:bodyPr>
          <a:lstStyle/>
          <a:p>
            <a:r>
              <a:rPr lang="en-US" dirty="0"/>
              <a:t>The solutions are </a:t>
            </a:r>
            <a:r>
              <a:rPr lang="en-US" dirty="0">
                <a:solidFill>
                  <a:srgbClr val="FF0000"/>
                </a:solidFill>
              </a:rPr>
              <a:t>(2,</a:t>
            </a:r>
            <a:r>
              <a:rPr lang="en-US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9)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(1,</a:t>
            </a:r>
            <a:r>
              <a:rPr lang="en-US" dirty="0">
                <a:solidFill>
                  <a:srgbClr val="FF0000"/>
                </a:solidFill>
                <a:latin typeface="Symbol" pitchFamily="98" charset="2"/>
              </a:rPr>
              <a:t> -</a:t>
            </a:r>
            <a:r>
              <a:rPr lang="en-US" dirty="0">
                <a:solidFill>
                  <a:srgbClr val="FF0000"/>
                </a:solidFill>
              </a:rPr>
              <a:t>8)</a:t>
            </a:r>
            <a:r>
              <a:rPr lang="en-US" dirty="0"/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a System of One Nonlinear and One Linear Equation (cont.)</a:t>
            </a:r>
          </a:p>
        </p:txBody>
      </p:sp>
      <p:graphicFrame>
        <p:nvGraphicFramePr>
          <p:cNvPr id="706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4617163"/>
              </p:ext>
            </p:extLst>
          </p:nvPr>
        </p:nvGraphicFramePr>
        <p:xfrm>
          <a:off x="1357578" y="1144793"/>
          <a:ext cx="1435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34960" imgH="355320" progId="Equation.DSMT4">
                  <p:embed/>
                </p:oleObj>
              </mc:Choice>
              <mc:Fallback>
                <p:oleObj name="Equation" r:id="rId2" imgW="143496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7578" y="1144793"/>
                        <a:ext cx="1435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5376115"/>
              </p:ext>
            </p:extLst>
          </p:nvPr>
        </p:nvGraphicFramePr>
        <p:xfrm>
          <a:off x="434789" y="1618771"/>
          <a:ext cx="2971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71800" imgH="482400" progId="Equation.DSMT4">
                  <p:embed/>
                </p:oleObj>
              </mc:Choice>
              <mc:Fallback>
                <p:oleObj name="Equation" r:id="rId4" imgW="2971800" imgH="482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789" y="1618771"/>
                        <a:ext cx="2971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1080292"/>
              </p:ext>
            </p:extLst>
          </p:nvPr>
        </p:nvGraphicFramePr>
        <p:xfrm>
          <a:off x="1383444" y="2211593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06280" imgH="380880" progId="Equation.DSMT4">
                  <p:embed/>
                </p:oleObj>
              </mc:Choice>
              <mc:Fallback>
                <p:oleObj name="Equation" r:id="rId6" imgW="20062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3444" y="2211593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2138718"/>
              </p:ext>
            </p:extLst>
          </p:nvPr>
        </p:nvGraphicFramePr>
        <p:xfrm>
          <a:off x="1375055" y="2804415"/>
          <a:ext cx="2349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49360" imgH="469800" progId="Equation.DSMT4">
                  <p:embed/>
                </p:oleObj>
              </mc:Choice>
              <mc:Fallback>
                <p:oleObj name="Equation" r:id="rId8" imgW="234936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5055" y="2804415"/>
                        <a:ext cx="2349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9562094"/>
              </p:ext>
            </p:extLst>
          </p:nvPr>
        </p:nvGraphicFramePr>
        <p:xfrm>
          <a:off x="434789" y="3634056"/>
          <a:ext cx="723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23600" imgH="279360" progId="Equation.DSMT4">
                  <p:embed/>
                </p:oleObj>
              </mc:Choice>
              <mc:Fallback>
                <p:oleObj name="Equation" r:id="rId10" imgW="7236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789" y="3634056"/>
                        <a:ext cx="723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1928243"/>
              </p:ext>
            </p:extLst>
          </p:nvPr>
        </p:nvGraphicFramePr>
        <p:xfrm>
          <a:off x="452889" y="4384407"/>
          <a:ext cx="2082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82600" imgH="355320" progId="Equation.DSMT4">
                  <p:embed/>
                </p:oleObj>
              </mc:Choice>
              <mc:Fallback>
                <p:oleObj name="Equation" r:id="rId12" imgW="2082600" imgH="355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889" y="4384407"/>
                        <a:ext cx="2082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7272204"/>
              </p:ext>
            </p:extLst>
          </p:nvPr>
        </p:nvGraphicFramePr>
        <p:xfrm>
          <a:off x="2961374" y="3634056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11000" imgH="279360" progId="Equation.DSMT4">
                  <p:embed/>
                </p:oleObj>
              </mc:Choice>
              <mc:Fallback>
                <p:oleObj name="Equation" r:id="rId14" imgW="71100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1374" y="3634056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446023"/>
              </p:ext>
            </p:extLst>
          </p:nvPr>
        </p:nvGraphicFramePr>
        <p:xfrm>
          <a:off x="2961374" y="4290127"/>
          <a:ext cx="2070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70000" imgH="355320" progId="Equation.DSMT4">
                  <p:embed/>
                </p:oleObj>
              </mc:Choice>
              <mc:Fallback>
                <p:oleObj name="Equation" r:id="rId16" imgW="2070000" imgH="355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1374" y="4290127"/>
                        <a:ext cx="2070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397677"/>
              </p:ext>
            </p:extLst>
          </p:nvPr>
        </p:nvGraphicFramePr>
        <p:xfrm>
          <a:off x="2378355" y="3961223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42720" imgH="241200" progId="Equation.DSMT4">
                  <p:embed/>
                </p:oleObj>
              </mc:Choice>
              <mc:Fallback>
                <p:oleObj name="Equation" r:id="rId18" imgW="342720" imgH="241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8355" y="3961223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0D01575E-1D9C-6834-BF97-1716EF1D77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98893" y="2113092"/>
            <a:ext cx="3919151" cy="3144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65619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sz="2700" dirty="0">
                <a:solidFill>
                  <a:srgbClr val="000000"/>
                </a:solidFill>
              </a:rPr>
              <a:t>To solve a system of two equations that has </a:t>
            </a:r>
            <a:r>
              <a:rPr lang="en-US" sz="2700" b="1" dirty="0">
                <a:solidFill>
                  <a:srgbClr val="000000"/>
                </a:solidFill>
              </a:rPr>
              <a:t>two nonlinear equations</a:t>
            </a:r>
            <a:r>
              <a:rPr lang="en-US" sz="2700" dirty="0">
                <a:solidFill>
                  <a:srgbClr val="000000"/>
                </a:solidFill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700" dirty="0">
                <a:solidFill>
                  <a:srgbClr val="000000"/>
                </a:solidFill>
              </a:rPr>
              <a:t>The method used depends on the form of the equations.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700" dirty="0">
                <a:solidFill>
                  <a:srgbClr val="000000"/>
                </a:solidFill>
              </a:rPr>
              <a:t>Substitution may work or addition may work.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700" dirty="0">
                <a:solidFill>
                  <a:srgbClr val="000000"/>
                </a:solidFill>
              </a:rPr>
              <a:t>Graph the curves on the same set of axes to visualize the number of solutions and check that the solutions are reasonable and satisfy both equations.</a:t>
            </a:r>
            <a:endParaRPr lang="en-US" sz="2700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Solving a System of Two Nonlinear Equations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56906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Solve the following system of equations and graph both curves on the same set of axes.</a:t>
            </a:r>
          </a:p>
          <a:p>
            <a:pPr>
              <a:spcBef>
                <a:spcPts val="1200"/>
              </a:spcBef>
            </a:pPr>
            <a:r>
              <a:rPr lang="en-US" dirty="0"/>
              <a:t>A hyperbola and a circle: </a:t>
            </a:r>
          </a:p>
          <a:p>
            <a:pPr>
              <a:spcBef>
                <a:spcPts val="600"/>
              </a:spcBef>
            </a:pPr>
            <a:endParaRPr lang="en-US" b="1" dirty="0"/>
          </a:p>
          <a:p>
            <a:pPr>
              <a:spcBef>
                <a:spcPts val="600"/>
              </a:spcBef>
            </a:pPr>
            <a:r>
              <a:rPr lang="en-US" b="1" dirty="0"/>
              <a:t>Solution</a:t>
            </a:r>
          </a:p>
          <a:p>
            <a:r>
              <a:rPr lang="en-US" dirty="0"/>
              <a:t>Here the method of addition will eliminate </a:t>
            </a:r>
            <a:r>
              <a:rPr lang="en-US" i="1" dirty="0"/>
              <a:t>y</a:t>
            </a:r>
            <a:r>
              <a:rPr lang="en-US" baseline="30000" dirty="0"/>
              <a:t>2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Solving A System of Two Nonlinear Equations</a:t>
            </a:r>
          </a:p>
        </p:txBody>
      </p:sp>
      <p:graphicFrame>
        <p:nvGraphicFramePr>
          <p:cNvPr id="727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6473785"/>
              </p:ext>
            </p:extLst>
          </p:nvPr>
        </p:nvGraphicFramePr>
        <p:xfrm>
          <a:off x="4191000" y="1928995"/>
          <a:ext cx="37846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84320" imgH="977760" progId="Equation.DSMT4">
                  <p:embed/>
                </p:oleObj>
              </mc:Choice>
              <mc:Fallback>
                <p:oleObj name="Equation" r:id="rId2" imgW="3784320" imgH="9777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1928995"/>
                        <a:ext cx="37846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0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3748617"/>
              </p:ext>
            </p:extLst>
          </p:nvPr>
        </p:nvGraphicFramePr>
        <p:xfrm>
          <a:off x="3262313" y="3737066"/>
          <a:ext cx="1587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87240" imgH="444240" progId="Equation.DSMT4">
                  <p:embed/>
                </p:oleObj>
              </mc:Choice>
              <mc:Fallback>
                <p:oleObj name="Equation" r:id="rId4" imgW="158724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2313" y="3737066"/>
                        <a:ext cx="1587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9575448"/>
              </p:ext>
            </p:extLst>
          </p:nvPr>
        </p:nvGraphicFramePr>
        <p:xfrm>
          <a:off x="3224213" y="4151313"/>
          <a:ext cx="16637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63560" imgH="507960" progId="Equation.DSMT4">
                  <p:embed/>
                </p:oleObj>
              </mc:Choice>
              <mc:Fallback>
                <p:oleObj name="Equation" r:id="rId6" imgW="1663560" imgH="507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4213" y="4151313"/>
                        <a:ext cx="16637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049384"/>
              </p:ext>
            </p:extLst>
          </p:nvPr>
        </p:nvGraphicFramePr>
        <p:xfrm>
          <a:off x="3046413" y="4695826"/>
          <a:ext cx="1841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41400" imgH="380880" progId="Equation.DSMT4">
                  <p:embed/>
                </p:oleObj>
              </mc:Choice>
              <mc:Fallback>
                <p:oleObj name="Equation" r:id="rId8" imgW="184140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6413" y="4695826"/>
                        <a:ext cx="1841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6814291"/>
              </p:ext>
            </p:extLst>
          </p:nvPr>
        </p:nvGraphicFramePr>
        <p:xfrm>
          <a:off x="3859213" y="5169811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28520" imgH="380880" progId="Equation.DSMT4">
                  <p:embed/>
                </p:oleObj>
              </mc:Choice>
              <mc:Fallback>
                <p:oleObj name="Equation" r:id="rId10" imgW="102852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9213" y="5169811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820027"/>
              </p:ext>
            </p:extLst>
          </p:nvPr>
        </p:nvGraphicFramePr>
        <p:xfrm>
          <a:off x="3967163" y="5558335"/>
          <a:ext cx="2552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552400" imgH="444240" progId="Equation.DSMT4">
                  <p:embed/>
                </p:oleObj>
              </mc:Choice>
              <mc:Fallback>
                <p:oleObj name="Equation" r:id="rId12" imgW="255240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7163" y="5558335"/>
                        <a:ext cx="2552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A System of Two Nonlinear Equations (cont.)</a:t>
            </a:r>
          </a:p>
        </p:txBody>
      </p:sp>
      <p:graphicFrame>
        <p:nvGraphicFramePr>
          <p:cNvPr id="737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932221"/>
              </p:ext>
            </p:extLst>
          </p:nvPr>
        </p:nvGraphicFramePr>
        <p:xfrm>
          <a:off x="609600" y="1125071"/>
          <a:ext cx="41402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40000" imgH="698400" progId="Equation.DSMT4">
                  <p:embed/>
                </p:oleObj>
              </mc:Choice>
              <mc:Fallback>
                <p:oleObj name="Equation" r:id="rId2" imgW="4140000" imgH="698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125071"/>
                        <a:ext cx="41402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9357614"/>
              </p:ext>
            </p:extLst>
          </p:nvPr>
        </p:nvGraphicFramePr>
        <p:xfrm>
          <a:off x="3079750" y="1827649"/>
          <a:ext cx="1701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01720" imgH="444240" progId="Equation.DSMT4">
                  <p:embed/>
                </p:oleObj>
              </mc:Choice>
              <mc:Fallback>
                <p:oleObj name="Equation" r:id="rId4" imgW="170172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9750" y="1827649"/>
                        <a:ext cx="1701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508408"/>
              </p:ext>
            </p:extLst>
          </p:nvPr>
        </p:nvGraphicFramePr>
        <p:xfrm>
          <a:off x="3740150" y="2361734"/>
          <a:ext cx="1028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28520" imgH="444240" progId="Equation.DSMT4">
                  <p:embed/>
                </p:oleObj>
              </mc:Choice>
              <mc:Fallback>
                <p:oleObj name="Equation" r:id="rId6" imgW="102852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0150" y="2361734"/>
                        <a:ext cx="1028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8842181"/>
              </p:ext>
            </p:extLst>
          </p:nvPr>
        </p:nvGraphicFramePr>
        <p:xfrm>
          <a:off x="3905483" y="2877671"/>
          <a:ext cx="939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39600" imgH="355320" progId="Equation.DSMT4">
                  <p:embed/>
                </p:oleObj>
              </mc:Choice>
              <mc:Fallback>
                <p:oleObj name="Equation" r:id="rId8" imgW="939600" imgH="355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5483" y="2877671"/>
                        <a:ext cx="939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8918995"/>
              </p:ext>
            </p:extLst>
          </p:nvPr>
        </p:nvGraphicFramePr>
        <p:xfrm>
          <a:off x="609600" y="3487271"/>
          <a:ext cx="45847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584600" imgH="698400" progId="Equation.DSMT4">
                  <p:embed/>
                </p:oleObj>
              </mc:Choice>
              <mc:Fallback>
                <p:oleObj name="Equation" r:id="rId10" imgW="4584600" imgH="698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487271"/>
                        <a:ext cx="45847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5810192"/>
              </p:ext>
            </p:extLst>
          </p:nvPr>
        </p:nvGraphicFramePr>
        <p:xfrm>
          <a:off x="3492500" y="4249271"/>
          <a:ext cx="1701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01720" imgH="444240" progId="Equation.DSMT4">
                  <p:embed/>
                </p:oleObj>
              </mc:Choice>
              <mc:Fallback>
                <p:oleObj name="Equation" r:id="rId12" imgW="170172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4249271"/>
                        <a:ext cx="1701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1751225"/>
              </p:ext>
            </p:extLst>
          </p:nvPr>
        </p:nvGraphicFramePr>
        <p:xfrm>
          <a:off x="4152900" y="4782671"/>
          <a:ext cx="1041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41120" imgH="444240" progId="Equation.DSMT4">
                  <p:embed/>
                </p:oleObj>
              </mc:Choice>
              <mc:Fallback>
                <p:oleObj name="Equation" r:id="rId14" imgW="104112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2900" y="4782671"/>
                        <a:ext cx="1041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079960"/>
              </p:ext>
            </p:extLst>
          </p:nvPr>
        </p:nvGraphicFramePr>
        <p:xfrm>
          <a:off x="4286250" y="5265038"/>
          <a:ext cx="939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39600" imgH="355320" progId="Equation.DSMT4">
                  <p:embed/>
                </p:oleObj>
              </mc:Choice>
              <mc:Fallback>
                <p:oleObj name="Equation" r:id="rId16" imgW="939600" imgH="355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0" y="5265038"/>
                        <a:ext cx="939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1458</TotalTime>
  <Words>482</Words>
  <Application>Microsoft Office PowerPoint</Application>
  <PresentationFormat>On-screen Show (4:3)</PresentationFormat>
  <Paragraphs>38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Symbol</vt:lpstr>
      <vt:lpstr>Office Theme</vt:lpstr>
      <vt:lpstr>Equation</vt:lpstr>
      <vt:lpstr>Section 12.5</vt:lpstr>
      <vt:lpstr>Procedure: Solving a System of One Nonlinear Equation and One Linear Equation</vt:lpstr>
      <vt:lpstr>Example 1: Solving a System of One Nonlinear and One Linear Equation</vt:lpstr>
      <vt:lpstr>Example 1: Solving a System of One Nonlinear and One Linear Equation (cont.)</vt:lpstr>
      <vt:lpstr>Example 2: Solving a System of One Nonlinear and One Linear Equation</vt:lpstr>
      <vt:lpstr>Example 2: Solving a System of One Nonlinear and One Linear Equation (cont.)</vt:lpstr>
      <vt:lpstr>Procedure: Solving a System of Two Nonlinear Equations</vt:lpstr>
      <vt:lpstr>Example 3: Solving A System of Two Nonlinear Equations</vt:lpstr>
      <vt:lpstr>Example 3: Solving A System of Two Nonlinear Equations (cont.)</vt:lpstr>
      <vt:lpstr>Example 3: Solving A System of Two Nonlinear Equations (cont.)</vt:lpstr>
      <vt:lpstr>Attention!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Rebecca Johnson</cp:lastModifiedBy>
  <cp:revision>172</cp:revision>
  <dcterms:created xsi:type="dcterms:W3CDTF">2013-04-26T14:43:13Z</dcterms:created>
  <dcterms:modified xsi:type="dcterms:W3CDTF">2024-09-12T14:02:17Z</dcterms:modified>
</cp:coreProperties>
</file>