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handoutMasterIdLst>
    <p:handoutMasterId r:id="rId23"/>
  </p:handoutMasterIdLst>
  <p:sldIdLst>
    <p:sldId id="256" r:id="rId2"/>
    <p:sldId id="261" r:id="rId3"/>
    <p:sldId id="262" r:id="rId4"/>
    <p:sldId id="263" r:id="rId5"/>
    <p:sldId id="264" r:id="rId6"/>
    <p:sldId id="265" r:id="rId7"/>
    <p:sldId id="266" r:id="rId8"/>
    <p:sldId id="267" r:id="rId9"/>
    <p:sldId id="268" r:id="rId10"/>
    <p:sldId id="269" r:id="rId11"/>
    <p:sldId id="270" r:id="rId12"/>
    <p:sldId id="271" r:id="rId13"/>
    <p:sldId id="272" r:id="rId14"/>
    <p:sldId id="273" r:id="rId15"/>
    <p:sldId id="274" r:id="rId16"/>
    <p:sldId id="275" r:id="rId17"/>
    <p:sldId id="276" r:id="rId18"/>
    <p:sldId id="277" r:id="rId19"/>
    <p:sldId id="278" r:id="rId20"/>
    <p:sldId id="279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7" name="Belloit, Nicholas G" initials="BNG [7]" lastIdx="1" clrIdx="6"/>
  <p:cmAuthor id="1" name="Belloit, Nicholas G" initials="BNG" lastIdx="1" clrIdx="0"/>
  <p:cmAuthor id="8" name="Belloit, Nicholas G" initials="BNG [8]" lastIdx="1" clrIdx="7"/>
  <p:cmAuthor id="2" name="Belloit, Nicholas G" initials="BNG [2]" lastIdx="1" clrIdx="1"/>
  <p:cmAuthor id="9" name="Belloit, Nicholas G" initials="BNG [9]" lastIdx="1" clrIdx="8"/>
  <p:cmAuthor id="3" name="Belloit, Nicholas G" initials="BNG [3]" lastIdx="1" clrIdx="2"/>
  <p:cmAuthor id="10" name="Belloit, Nicholas G" initials="BNG [10]" lastIdx="1" clrIdx="9"/>
  <p:cmAuthor id="4" name="Belloit, Nicholas G" initials="BNG [4]" lastIdx="1" clrIdx="3"/>
  <p:cmAuthor id="11" name="Belloit, Nicholas G" initials="BNG [11]" lastIdx="1" clrIdx="10"/>
  <p:cmAuthor id="5" name="Belloit, Nicholas G" initials="BNG [5]" lastIdx="1" clrIdx="4"/>
  <p:cmAuthor id="6" name="Belloit, Nicholas G" initials="BNG [6]" lastIdx="1" clrIdx="5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007E7E"/>
    <a:srgbClr val="000000"/>
    <a:srgbClr val="000099"/>
    <a:srgbClr val="1F497D"/>
    <a:srgbClr val="008000"/>
    <a:srgbClr val="9900FF"/>
    <a:srgbClr val="A50021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753" autoAdjust="0"/>
    <p:restoredTop sz="94721" autoAdjust="0"/>
  </p:normalViewPr>
  <p:slideViewPr>
    <p:cSldViewPr>
      <p:cViewPr varScale="1">
        <p:scale>
          <a:sx n="105" d="100"/>
          <a:sy n="105" d="100"/>
        </p:scale>
        <p:origin x="1560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9/12/2024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16026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4C6011A-4C38-4C3B-B2B7-75AC36C84675}" type="datetimeFigureOut">
              <a:rPr lang="en-US" smtClean="0"/>
              <a:pPr/>
              <a:t>9/12/2024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C8F894-6428-4D12-AB49-131DD0FC4CD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64145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5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6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7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18" name="Picture 1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1722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6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7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18" name="Straight Connector 17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" name="Picture 1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1722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5.bin"/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3.wmf"/><Relationship Id="rId5" Type="http://schemas.openxmlformats.org/officeDocument/2006/relationships/oleObject" Target="../embeddings/oleObject26.bin"/><Relationship Id="rId4" Type="http://schemas.openxmlformats.org/officeDocument/2006/relationships/image" Target="../media/image32.wmf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0.bin"/><Relationship Id="rId3" Type="http://schemas.openxmlformats.org/officeDocument/2006/relationships/image" Target="../media/image34.wmf"/><Relationship Id="rId7" Type="http://schemas.openxmlformats.org/officeDocument/2006/relationships/image" Target="../media/image36.wmf"/><Relationship Id="rId2" Type="http://schemas.openxmlformats.org/officeDocument/2006/relationships/oleObject" Target="../embeddings/oleObject27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9.bin"/><Relationship Id="rId5" Type="http://schemas.openxmlformats.org/officeDocument/2006/relationships/image" Target="../media/image35.wmf"/><Relationship Id="rId4" Type="http://schemas.openxmlformats.org/officeDocument/2006/relationships/oleObject" Target="../embeddings/oleObject28.bin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4.bin"/><Relationship Id="rId3" Type="http://schemas.openxmlformats.org/officeDocument/2006/relationships/image" Target="../media/image34.wmf"/><Relationship Id="rId7" Type="http://schemas.openxmlformats.org/officeDocument/2006/relationships/image" Target="../media/image38.wmf"/><Relationship Id="rId2" Type="http://schemas.openxmlformats.org/officeDocument/2006/relationships/oleObject" Target="../embeddings/oleObject31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3.bin"/><Relationship Id="rId5" Type="http://schemas.openxmlformats.org/officeDocument/2006/relationships/image" Target="../media/image37.wmf"/><Relationship Id="rId10" Type="http://schemas.openxmlformats.org/officeDocument/2006/relationships/image" Target="../media/image40.png"/><Relationship Id="rId4" Type="http://schemas.openxmlformats.org/officeDocument/2006/relationships/oleObject" Target="../embeddings/oleObject32.bin"/><Relationship Id="rId9" Type="http://schemas.openxmlformats.org/officeDocument/2006/relationships/image" Target="../media/image39.wmf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1.wmf"/><Relationship Id="rId2" Type="http://schemas.openxmlformats.org/officeDocument/2006/relationships/oleObject" Target="../embeddings/oleObject35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3.wmf"/><Relationship Id="rId5" Type="http://schemas.openxmlformats.org/officeDocument/2006/relationships/oleObject" Target="../embeddings/oleObject36.bin"/><Relationship Id="rId4" Type="http://schemas.openxmlformats.org/officeDocument/2006/relationships/image" Target="../media/image42.png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0.bin"/><Relationship Id="rId3" Type="http://schemas.openxmlformats.org/officeDocument/2006/relationships/image" Target="../media/image44.wmf"/><Relationship Id="rId7" Type="http://schemas.openxmlformats.org/officeDocument/2006/relationships/image" Target="../media/image46.wmf"/><Relationship Id="rId2" Type="http://schemas.openxmlformats.org/officeDocument/2006/relationships/oleObject" Target="../embeddings/oleObject37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9.bin"/><Relationship Id="rId11" Type="http://schemas.openxmlformats.org/officeDocument/2006/relationships/image" Target="../media/image48.wmf"/><Relationship Id="rId5" Type="http://schemas.openxmlformats.org/officeDocument/2006/relationships/image" Target="../media/image45.wmf"/><Relationship Id="rId10" Type="http://schemas.openxmlformats.org/officeDocument/2006/relationships/oleObject" Target="../embeddings/oleObject41.bin"/><Relationship Id="rId4" Type="http://schemas.openxmlformats.org/officeDocument/2006/relationships/oleObject" Target="../embeddings/oleObject38.bin"/><Relationship Id="rId9" Type="http://schemas.openxmlformats.org/officeDocument/2006/relationships/image" Target="../media/image47.wmf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5.bin"/><Relationship Id="rId13" Type="http://schemas.openxmlformats.org/officeDocument/2006/relationships/image" Target="../media/image54.wmf"/><Relationship Id="rId3" Type="http://schemas.openxmlformats.org/officeDocument/2006/relationships/image" Target="../media/image49.wmf"/><Relationship Id="rId7" Type="http://schemas.openxmlformats.org/officeDocument/2006/relationships/image" Target="../media/image51.wmf"/><Relationship Id="rId12" Type="http://schemas.openxmlformats.org/officeDocument/2006/relationships/oleObject" Target="../embeddings/oleObject47.bin"/><Relationship Id="rId2" Type="http://schemas.openxmlformats.org/officeDocument/2006/relationships/oleObject" Target="../embeddings/oleObject42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44.bin"/><Relationship Id="rId11" Type="http://schemas.openxmlformats.org/officeDocument/2006/relationships/image" Target="../media/image53.wmf"/><Relationship Id="rId5" Type="http://schemas.openxmlformats.org/officeDocument/2006/relationships/image" Target="../media/image50.wmf"/><Relationship Id="rId15" Type="http://schemas.openxmlformats.org/officeDocument/2006/relationships/image" Target="../media/image55.wmf"/><Relationship Id="rId10" Type="http://schemas.openxmlformats.org/officeDocument/2006/relationships/oleObject" Target="../embeddings/oleObject46.bin"/><Relationship Id="rId4" Type="http://schemas.openxmlformats.org/officeDocument/2006/relationships/oleObject" Target="../embeddings/oleObject43.bin"/><Relationship Id="rId9" Type="http://schemas.openxmlformats.org/officeDocument/2006/relationships/image" Target="../media/image52.wmf"/><Relationship Id="rId14" Type="http://schemas.openxmlformats.org/officeDocument/2006/relationships/oleObject" Target="../embeddings/oleObject48.bin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6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9.bin"/><Relationship Id="rId2" Type="http://schemas.openxmlformats.org/officeDocument/2006/relationships/image" Target="../media/image5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9.wmf"/><Relationship Id="rId5" Type="http://schemas.openxmlformats.org/officeDocument/2006/relationships/oleObject" Target="../embeddings/oleObject50.bin"/><Relationship Id="rId4" Type="http://schemas.openxmlformats.org/officeDocument/2006/relationships/image" Target="../media/image58.wm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0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.bin"/><Relationship Id="rId3" Type="http://schemas.openxmlformats.org/officeDocument/2006/relationships/image" Target="../media/image4.wmf"/><Relationship Id="rId7" Type="http://schemas.openxmlformats.org/officeDocument/2006/relationships/image" Target="../media/image6.wmf"/><Relationship Id="rId2" Type="http://schemas.openxmlformats.org/officeDocument/2006/relationships/oleObject" Target="../embeddings/oleObject2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4.bin"/><Relationship Id="rId5" Type="http://schemas.openxmlformats.org/officeDocument/2006/relationships/image" Target="../media/image5.wmf"/><Relationship Id="rId4" Type="http://schemas.openxmlformats.org/officeDocument/2006/relationships/oleObject" Target="../embeddings/oleObject3.bin"/><Relationship Id="rId9" Type="http://schemas.openxmlformats.org/officeDocument/2006/relationships/image" Target="../media/image7.w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oleObject" Target="../embeddings/oleObject6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wmf"/><Relationship Id="rId4" Type="http://schemas.openxmlformats.org/officeDocument/2006/relationships/oleObject" Target="../embeddings/oleObject7.bin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1.bin"/><Relationship Id="rId13" Type="http://schemas.openxmlformats.org/officeDocument/2006/relationships/image" Target="../media/image15.wmf"/><Relationship Id="rId18" Type="http://schemas.openxmlformats.org/officeDocument/2006/relationships/oleObject" Target="../embeddings/oleObject16.bin"/><Relationship Id="rId3" Type="http://schemas.openxmlformats.org/officeDocument/2006/relationships/image" Target="../media/image10.wmf"/><Relationship Id="rId21" Type="http://schemas.openxmlformats.org/officeDocument/2006/relationships/image" Target="../media/image19.wmf"/><Relationship Id="rId7" Type="http://schemas.openxmlformats.org/officeDocument/2006/relationships/image" Target="../media/image12.wmf"/><Relationship Id="rId12" Type="http://schemas.openxmlformats.org/officeDocument/2006/relationships/oleObject" Target="../embeddings/oleObject13.bin"/><Relationship Id="rId17" Type="http://schemas.openxmlformats.org/officeDocument/2006/relationships/image" Target="../media/image17.wmf"/><Relationship Id="rId25" Type="http://schemas.openxmlformats.org/officeDocument/2006/relationships/image" Target="../media/image21.wmf"/><Relationship Id="rId2" Type="http://schemas.openxmlformats.org/officeDocument/2006/relationships/oleObject" Target="../embeddings/oleObject8.bin"/><Relationship Id="rId16" Type="http://schemas.openxmlformats.org/officeDocument/2006/relationships/oleObject" Target="../embeddings/oleObject15.bin"/><Relationship Id="rId20" Type="http://schemas.openxmlformats.org/officeDocument/2006/relationships/oleObject" Target="../embeddings/oleObject17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0.bin"/><Relationship Id="rId11" Type="http://schemas.openxmlformats.org/officeDocument/2006/relationships/image" Target="../media/image14.wmf"/><Relationship Id="rId24" Type="http://schemas.openxmlformats.org/officeDocument/2006/relationships/oleObject" Target="../embeddings/oleObject19.bin"/><Relationship Id="rId5" Type="http://schemas.openxmlformats.org/officeDocument/2006/relationships/image" Target="../media/image11.wmf"/><Relationship Id="rId15" Type="http://schemas.openxmlformats.org/officeDocument/2006/relationships/image" Target="../media/image16.wmf"/><Relationship Id="rId23" Type="http://schemas.openxmlformats.org/officeDocument/2006/relationships/image" Target="../media/image20.wmf"/><Relationship Id="rId10" Type="http://schemas.openxmlformats.org/officeDocument/2006/relationships/oleObject" Target="../embeddings/oleObject12.bin"/><Relationship Id="rId19" Type="http://schemas.openxmlformats.org/officeDocument/2006/relationships/image" Target="../media/image18.wmf"/><Relationship Id="rId4" Type="http://schemas.openxmlformats.org/officeDocument/2006/relationships/oleObject" Target="../embeddings/oleObject9.bin"/><Relationship Id="rId9" Type="http://schemas.openxmlformats.org/officeDocument/2006/relationships/image" Target="../media/image13.wmf"/><Relationship Id="rId14" Type="http://schemas.openxmlformats.org/officeDocument/2006/relationships/oleObject" Target="../embeddings/oleObject14.bin"/><Relationship Id="rId22" Type="http://schemas.openxmlformats.org/officeDocument/2006/relationships/oleObject" Target="../embeddings/oleObject18.bin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0.bin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4.wmf"/><Relationship Id="rId5" Type="http://schemas.openxmlformats.org/officeDocument/2006/relationships/oleObject" Target="../embeddings/oleObject21.bin"/><Relationship Id="rId4" Type="http://schemas.openxmlformats.org/officeDocument/2006/relationships/image" Target="../media/image23.w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2.bin"/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6.w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3.bin"/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9.wmf"/><Relationship Id="rId5" Type="http://schemas.openxmlformats.org/officeDocument/2006/relationships/oleObject" Target="../embeddings/oleObject24.bin"/><Relationship Id="rId4" Type="http://schemas.openxmlformats.org/officeDocument/2006/relationships/image" Target="../media/image28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12.3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Distance Formula, Midpoint Formula, and Circles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71948" y="1135380"/>
            <a:ext cx="8229600" cy="4808220"/>
          </a:xfr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 wrap="square">
            <a:noAutofit/>
          </a:bodyPr>
          <a:lstStyle/>
          <a:p>
            <a:r>
              <a:rPr lang="en-US" dirty="0">
                <a:solidFill>
                  <a:srgbClr val="000000"/>
                </a:solidFill>
              </a:rPr>
              <a:t>A </a:t>
            </a:r>
            <a:r>
              <a:rPr lang="en-US" b="1" dirty="0">
                <a:solidFill>
                  <a:srgbClr val="C00000"/>
                </a:solidFill>
              </a:rPr>
              <a:t>circle</a:t>
            </a:r>
            <a:r>
              <a:rPr lang="en-US" b="1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</a:rPr>
              <a:t>is the set of all points in a plane that are a fixed distance from a fixed point.</a:t>
            </a:r>
          </a:p>
          <a:p>
            <a:r>
              <a:rPr lang="en-US" dirty="0">
                <a:solidFill>
                  <a:srgbClr val="000000"/>
                </a:solidFill>
              </a:rPr>
              <a:t>The fixed point is called the </a:t>
            </a:r>
            <a:r>
              <a:rPr lang="en-US" b="1" dirty="0">
                <a:solidFill>
                  <a:srgbClr val="C00000"/>
                </a:solidFill>
              </a:rPr>
              <a:t>center</a:t>
            </a:r>
            <a:r>
              <a:rPr lang="en-US" dirty="0">
                <a:solidFill>
                  <a:srgbClr val="000000"/>
                </a:solidFill>
              </a:rPr>
              <a:t> of the circle</a:t>
            </a:r>
            <a:r>
              <a:rPr lang="en-US" b="1" dirty="0">
                <a:solidFill>
                  <a:srgbClr val="000000"/>
                </a:solidFill>
              </a:rPr>
              <a:t>.</a:t>
            </a:r>
          </a:p>
          <a:p>
            <a:r>
              <a:rPr lang="en-US" dirty="0">
                <a:solidFill>
                  <a:srgbClr val="000000"/>
                </a:solidFill>
              </a:rPr>
              <a:t>The distance from the center to any point on the circle is called the </a:t>
            </a:r>
            <a:r>
              <a:rPr lang="en-US" b="1" dirty="0">
                <a:solidFill>
                  <a:srgbClr val="C00000"/>
                </a:solidFill>
              </a:rPr>
              <a:t>radius</a:t>
            </a:r>
            <a:r>
              <a:rPr lang="en-US" b="1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</a:rPr>
              <a:t>of the circle.</a:t>
            </a:r>
          </a:p>
          <a:p>
            <a:r>
              <a:rPr lang="en-US" dirty="0">
                <a:solidFill>
                  <a:srgbClr val="000000"/>
                </a:solidFill>
              </a:rPr>
              <a:t>The distance from one point on the circle to another point on the circle measured through the center is called the </a:t>
            </a:r>
            <a:r>
              <a:rPr lang="en-US" b="1" dirty="0">
                <a:solidFill>
                  <a:srgbClr val="C00000"/>
                </a:solidFill>
              </a:rPr>
              <a:t>diameter</a:t>
            </a:r>
            <a:r>
              <a:rPr lang="en-US" b="1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</a:rPr>
              <a:t>of the circle. </a:t>
            </a:r>
          </a:p>
          <a:p>
            <a:r>
              <a:rPr lang="en-US" b="1" dirty="0">
                <a:solidFill>
                  <a:srgbClr val="000000"/>
                </a:solidFill>
              </a:rPr>
              <a:t>Note: </a:t>
            </a:r>
            <a:r>
              <a:rPr lang="en-US" dirty="0">
                <a:solidFill>
                  <a:srgbClr val="000000"/>
                </a:solidFill>
              </a:rPr>
              <a:t>The diameter is twice the length of the radius.</a:t>
            </a:r>
            <a:r>
              <a:rPr lang="en-US" b="1" dirty="0">
                <a:solidFill>
                  <a:srgbClr val="000000"/>
                </a:solidFill>
              </a:rPr>
              <a:t> </a:t>
            </a:r>
            <a:endParaRPr lang="en-US" dirty="0">
              <a:solidFill>
                <a:srgbClr val="000000"/>
              </a:solidFill>
            </a:endParaRPr>
          </a:p>
          <a:p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Definition: Circle, Center, Radius, and Diameter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80160"/>
            <a:ext cx="7924800" cy="2074414"/>
          </a:xfr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/>
          <a:p>
            <a:pPr algn="ctr"/>
            <a:endParaRPr lang="en-US" b="1" dirty="0">
              <a:solidFill>
                <a:srgbClr val="000000"/>
              </a:solidFill>
            </a:endParaRPr>
          </a:p>
          <a:p>
            <a:pPr algn="ctr"/>
            <a:endParaRPr lang="en-US" b="1" dirty="0">
              <a:solidFill>
                <a:srgbClr val="000000"/>
              </a:solidFill>
            </a:endParaRPr>
          </a:p>
          <a:p>
            <a:pPr algn="ctr"/>
            <a:endParaRPr lang="en-US" b="1" dirty="0">
              <a:solidFill>
                <a:srgbClr val="000000"/>
              </a:solidFill>
            </a:endParaRPr>
          </a:p>
          <a:p>
            <a:pPr algn="ctr"/>
            <a:endParaRPr lang="en-US" b="1" dirty="0">
              <a:solidFill>
                <a:srgbClr val="000000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Definition: Circle, Center, Radius, and Diameter (cont.)</a:t>
            </a:r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BBCC8629-9AB1-476F-81A0-0EDCAC51C8D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EEADC"/>
              </a:clrFrom>
              <a:clrTo>
                <a:srgbClr val="FEEADC">
                  <a:alpha val="0"/>
                </a:srgbClr>
              </a:clrTo>
            </a:clrChange>
            <a:lum bright="-20000"/>
          </a:blip>
          <a:srcRect/>
          <a:stretch>
            <a:fillRect/>
          </a:stretch>
        </p:blipFill>
        <p:spPr bwMode="auto">
          <a:xfrm>
            <a:off x="2667000" y="1412172"/>
            <a:ext cx="2743200" cy="18103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282440"/>
          </a:xfr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 wrap="square">
            <a:noAutofit/>
          </a:bodyPr>
          <a:lstStyle/>
          <a:p>
            <a:r>
              <a:rPr lang="en-US" dirty="0">
                <a:solidFill>
                  <a:srgbClr val="000000"/>
                </a:solidFill>
              </a:rPr>
              <a:t>The equation of a circle with radius </a:t>
            </a:r>
            <a:r>
              <a:rPr lang="en-US" i="1" dirty="0">
                <a:solidFill>
                  <a:srgbClr val="000000"/>
                </a:solidFill>
              </a:rPr>
              <a:t>r </a:t>
            </a:r>
            <a:r>
              <a:rPr lang="en-US" dirty="0">
                <a:solidFill>
                  <a:srgbClr val="000000"/>
                </a:solidFill>
              </a:rPr>
              <a:t>and center at </a:t>
            </a:r>
            <a:br>
              <a:rPr lang="en-US" dirty="0">
                <a:solidFill>
                  <a:srgbClr val="000000"/>
                </a:solidFill>
              </a:rPr>
            </a:br>
            <a:r>
              <a:rPr lang="en-US" dirty="0">
                <a:solidFill>
                  <a:srgbClr val="000000"/>
                </a:solidFill>
              </a:rPr>
              <a:t>(</a:t>
            </a:r>
            <a:r>
              <a:rPr lang="en-US" i="1" dirty="0">
                <a:solidFill>
                  <a:srgbClr val="000000"/>
                </a:solidFill>
              </a:rPr>
              <a:t>h</a:t>
            </a:r>
            <a:r>
              <a:rPr lang="en-US" dirty="0">
                <a:solidFill>
                  <a:srgbClr val="000000"/>
                </a:solidFill>
              </a:rPr>
              <a:t>, </a:t>
            </a:r>
            <a:r>
              <a:rPr lang="en-US" i="1" dirty="0">
                <a:solidFill>
                  <a:srgbClr val="000000"/>
                </a:solidFill>
              </a:rPr>
              <a:t>k</a:t>
            </a:r>
            <a:r>
              <a:rPr lang="en-US" dirty="0">
                <a:solidFill>
                  <a:srgbClr val="000000"/>
                </a:solidFill>
              </a:rPr>
              <a:t>) is </a:t>
            </a:r>
          </a:p>
          <a:p>
            <a:endParaRPr lang="en-US" dirty="0">
              <a:solidFill>
                <a:srgbClr val="000000"/>
              </a:solidFill>
            </a:endParaRPr>
          </a:p>
          <a:p>
            <a:r>
              <a:rPr lang="en-US" dirty="0">
                <a:solidFill>
                  <a:srgbClr val="000000"/>
                </a:solidFill>
              </a:rPr>
              <a:t>If the center is at the origin, (0, 0),</a:t>
            </a:r>
            <a:br>
              <a:rPr lang="en-US" dirty="0">
                <a:solidFill>
                  <a:srgbClr val="000000"/>
                </a:solidFill>
              </a:rPr>
            </a:br>
            <a:r>
              <a:rPr lang="en-US" dirty="0">
                <a:solidFill>
                  <a:srgbClr val="000000"/>
                </a:solidFill>
              </a:rPr>
              <a:t>the equation simplifies to </a:t>
            </a:r>
            <a:endParaRPr lang="en-US" b="1" dirty="0">
              <a:solidFill>
                <a:srgbClr val="000000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Definition: Equation of a Circle</a:t>
            </a: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EEADC"/>
              </a:clrFrom>
              <a:clrTo>
                <a:srgbClr val="FEEADC">
                  <a:alpha val="0"/>
                </a:srgbClr>
              </a:clrTo>
            </a:clrChange>
            <a:lum bright="-20000"/>
          </a:blip>
          <a:srcRect/>
          <a:stretch>
            <a:fillRect/>
          </a:stretch>
        </p:blipFill>
        <p:spPr bwMode="auto">
          <a:xfrm>
            <a:off x="5410200" y="2308459"/>
            <a:ext cx="3200400" cy="31779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65539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70285275"/>
              </p:ext>
            </p:extLst>
          </p:nvPr>
        </p:nvGraphicFramePr>
        <p:xfrm>
          <a:off x="850265" y="2148840"/>
          <a:ext cx="31877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3187440" imgH="533160" progId="Equation.DSMT4">
                  <p:embed/>
                </p:oleObj>
              </mc:Choice>
              <mc:Fallback>
                <p:oleObj name="Equation" r:id="rId3" imgW="3187440" imgH="53316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50265" y="2148840"/>
                        <a:ext cx="31877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554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87696211"/>
              </p:ext>
            </p:extLst>
          </p:nvPr>
        </p:nvGraphicFramePr>
        <p:xfrm>
          <a:off x="1539240" y="3672840"/>
          <a:ext cx="17145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714320" imgH="469800" progId="Equation.DSMT4">
                  <p:embed/>
                </p:oleObj>
              </mc:Choice>
              <mc:Fallback>
                <p:oleObj name="Equation" r:id="rId5" imgW="1714320" imgH="4698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39240" y="3672840"/>
                        <a:ext cx="17145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</p:spPr>
        <p:txBody>
          <a:bodyPr>
            <a:normAutofit/>
          </a:bodyPr>
          <a:lstStyle/>
          <a:p>
            <a:r>
              <a:rPr lang="en-US" dirty="0"/>
              <a:t>Find the equation of the circle with its center at the origin and radius        Are the points              and </a:t>
            </a:r>
            <a:r>
              <a:rPr lang="en-US" dirty="0">
                <a:solidFill>
                  <a:srgbClr val="0000FF"/>
                </a:solidFill>
              </a:rPr>
              <a:t>(1,2)</a:t>
            </a:r>
            <a:r>
              <a:rPr lang="en-US" dirty="0"/>
              <a:t> on the circle?</a:t>
            </a:r>
          </a:p>
          <a:p>
            <a:r>
              <a:rPr lang="en-US" b="1" dirty="0"/>
              <a:t>Solution</a:t>
            </a:r>
          </a:p>
          <a:p>
            <a:r>
              <a:rPr lang="en-US" dirty="0"/>
              <a:t>The equation of the circle is</a:t>
            </a:r>
          </a:p>
          <a:p>
            <a:r>
              <a:rPr lang="en-US" dirty="0"/>
              <a:t>To determine whether or not the points               and </a:t>
            </a:r>
            <a:r>
              <a:rPr lang="en-US" dirty="0">
                <a:solidFill>
                  <a:srgbClr val="0000FF"/>
                </a:solidFill>
              </a:rPr>
              <a:t>(1,2) </a:t>
            </a:r>
            <a:r>
              <a:rPr lang="en-US" dirty="0"/>
              <a:t>are on the circle, substitute each of these points into the equation.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4: Finding the Equation of a Circle</a:t>
            </a:r>
          </a:p>
        </p:txBody>
      </p:sp>
      <p:graphicFrame>
        <p:nvGraphicFramePr>
          <p:cNvPr id="66563" name="Object 3"/>
          <p:cNvGraphicFramePr>
            <a:graphicFrameLocks noChangeAspect="1"/>
          </p:cNvGraphicFramePr>
          <p:nvPr/>
        </p:nvGraphicFramePr>
        <p:xfrm>
          <a:off x="5711178" y="1676400"/>
          <a:ext cx="10033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002960" imgH="622080" progId="Equation.DSMT4">
                  <p:embed/>
                </p:oleObj>
              </mc:Choice>
              <mc:Fallback>
                <p:oleObj name="Equation" r:id="rId2" imgW="1002960" imgH="6220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1178" y="1676400"/>
                        <a:ext cx="10033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6564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10945583"/>
              </p:ext>
            </p:extLst>
          </p:nvPr>
        </p:nvGraphicFramePr>
        <p:xfrm>
          <a:off x="2971800" y="1710690"/>
          <a:ext cx="5334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533160" imgH="444240" progId="Equation.DSMT4">
                  <p:embed/>
                </p:oleObj>
              </mc:Choice>
              <mc:Fallback>
                <p:oleObj name="Equation" r:id="rId4" imgW="533160" imgH="44424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71800" y="1710690"/>
                        <a:ext cx="5334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6565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65692999"/>
              </p:ext>
            </p:extLst>
          </p:nvPr>
        </p:nvGraphicFramePr>
        <p:xfrm>
          <a:off x="4658553" y="3178687"/>
          <a:ext cx="15748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574640" imgH="444240" progId="Equation.DSMT4">
                  <p:embed/>
                </p:oleObj>
              </mc:Choice>
              <mc:Fallback>
                <p:oleObj name="Equation" r:id="rId6" imgW="1574640" imgH="44424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58553" y="3178687"/>
                        <a:ext cx="15748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6566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75370707"/>
              </p:ext>
            </p:extLst>
          </p:nvPr>
        </p:nvGraphicFramePr>
        <p:xfrm>
          <a:off x="6324600" y="3623187"/>
          <a:ext cx="10033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002960" imgH="622080" progId="Equation.DSMT4">
                  <p:embed/>
                </p:oleObj>
              </mc:Choice>
              <mc:Fallback>
                <p:oleObj name="Equation" r:id="rId8" imgW="1002960" imgH="622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24600" y="3623187"/>
                        <a:ext cx="10033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95400"/>
            <a:ext cx="5638800" cy="4572000"/>
          </a:xfrm>
        </p:spPr>
        <p:txBody>
          <a:bodyPr/>
          <a:lstStyle/>
          <a:p>
            <a:r>
              <a:rPr lang="en-US" dirty="0"/>
              <a:t>Substituting              gives  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dirty="0"/>
              <a:t>Substituting </a:t>
            </a:r>
            <a:r>
              <a:rPr lang="en-US" dirty="0">
                <a:solidFill>
                  <a:srgbClr val="0000FF"/>
                </a:solidFill>
              </a:rPr>
              <a:t>(1,2)</a:t>
            </a:r>
            <a:r>
              <a:rPr lang="en-US" dirty="0"/>
              <a:t> gives</a:t>
            </a:r>
          </a:p>
          <a:p>
            <a:r>
              <a:rPr lang="en-US" dirty="0"/>
              <a:t>Therefore,             </a:t>
            </a:r>
            <a:r>
              <a:rPr lang="en-US" dirty="0">
                <a:solidFill>
                  <a:srgbClr val="FF0000"/>
                </a:solidFill>
              </a:rPr>
              <a:t>is</a:t>
            </a:r>
            <a:r>
              <a:rPr lang="en-US" dirty="0"/>
              <a:t> </a:t>
            </a:r>
            <a:r>
              <a:rPr lang="en-US" dirty="0">
                <a:solidFill>
                  <a:srgbClr val="FF0000"/>
                </a:solidFill>
              </a:rPr>
              <a:t>on the </a:t>
            </a:r>
            <a:br>
              <a:rPr lang="en-US" dirty="0">
                <a:solidFill>
                  <a:srgbClr val="FF0000"/>
                </a:solidFill>
              </a:rPr>
            </a:br>
            <a:r>
              <a:rPr lang="en-US" dirty="0">
                <a:solidFill>
                  <a:srgbClr val="FF0000"/>
                </a:solidFill>
              </a:rPr>
              <a:t>circle</a:t>
            </a:r>
            <a:r>
              <a:rPr lang="en-US" dirty="0"/>
              <a:t>, but </a:t>
            </a:r>
            <a:r>
              <a:rPr lang="en-US" dirty="0">
                <a:solidFill>
                  <a:srgbClr val="FF0000"/>
                </a:solidFill>
              </a:rPr>
              <a:t>(1,2) is not on the </a:t>
            </a:r>
            <a:br>
              <a:rPr lang="en-US" dirty="0">
                <a:solidFill>
                  <a:srgbClr val="FF0000"/>
                </a:solidFill>
              </a:rPr>
            </a:br>
            <a:r>
              <a:rPr lang="en-US" dirty="0">
                <a:solidFill>
                  <a:srgbClr val="FF0000"/>
                </a:solidFill>
              </a:rPr>
              <a:t>circle</a:t>
            </a:r>
            <a:r>
              <a:rPr lang="en-US" dirty="0"/>
              <a:t>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4: Finding the Equation of a Circle (cont.)</a:t>
            </a:r>
          </a:p>
        </p:txBody>
      </p:sp>
      <p:graphicFrame>
        <p:nvGraphicFramePr>
          <p:cNvPr id="6758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63771167"/>
              </p:ext>
            </p:extLst>
          </p:nvPr>
        </p:nvGraphicFramePr>
        <p:xfrm>
          <a:off x="2355850" y="1273856"/>
          <a:ext cx="10033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002960" imgH="622080" progId="Equation.DSMT4">
                  <p:embed/>
                </p:oleObj>
              </mc:Choice>
              <mc:Fallback>
                <p:oleObj name="Equation" r:id="rId2" imgW="1002960" imgH="6220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55850" y="1273856"/>
                        <a:ext cx="10033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7587" name="Object 3"/>
          <p:cNvGraphicFramePr>
            <a:graphicFrameLocks noChangeAspect="1"/>
          </p:cNvGraphicFramePr>
          <p:nvPr/>
        </p:nvGraphicFramePr>
        <p:xfrm>
          <a:off x="4249444" y="1201444"/>
          <a:ext cx="323850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238200" imgH="698400" progId="Equation.DSMT4">
                  <p:embed/>
                </p:oleObj>
              </mc:Choice>
              <mc:Fallback>
                <p:oleObj name="Equation" r:id="rId4" imgW="3238200" imgH="6984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49444" y="1201444"/>
                        <a:ext cx="3238500" cy="698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7588" name="Object 4"/>
          <p:cNvGraphicFramePr>
            <a:graphicFrameLocks noChangeAspect="1"/>
          </p:cNvGraphicFramePr>
          <p:nvPr/>
        </p:nvGraphicFramePr>
        <p:xfrm>
          <a:off x="3926888" y="1837678"/>
          <a:ext cx="34925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492360" imgH="533160" progId="Equation.DSMT4">
                  <p:embed/>
                </p:oleObj>
              </mc:Choice>
              <mc:Fallback>
                <p:oleObj name="Equation" r:id="rId6" imgW="3492360" imgH="5331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26888" y="1837678"/>
                        <a:ext cx="34925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7589" name="Object 5"/>
          <p:cNvGraphicFramePr>
            <a:graphicFrameLocks noChangeAspect="1"/>
          </p:cNvGraphicFramePr>
          <p:nvPr/>
        </p:nvGraphicFramePr>
        <p:xfrm>
          <a:off x="2057400" y="2470210"/>
          <a:ext cx="10033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002960" imgH="622080" progId="Equation.DSMT4">
                  <p:embed/>
                </p:oleObj>
              </mc:Choice>
              <mc:Fallback>
                <p:oleObj name="Equation" r:id="rId8" imgW="1002960" imgH="622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7400" y="2470210"/>
                        <a:ext cx="10033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67590" name="Picture 6"/>
          <p:cNvPicPr>
            <a:picLocks noChangeAspect="1" noChangeArrowheads="1"/>
          </p:cNvPicPr>
          <p:nvPr/>
        </p:nvPicPr>
        <p:blipFill>
          <a:blip r:embed="rId10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20000"/>
          </a:blip>
          <a:srcRect/>
          <a:stretch>
            <a:fillRect/>
          </a:stretch>
        </p:blipFill>
        <p:spPr bwMode="auto">
          <a:xfrm>
            <a:off x="4800600" y="2286000"/>
            <a:ext cx="3886200" cy="3674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Find the equation of the circle with center at </a:t>
            </a:r>
            <a:r>
              <a:rPr lang="en-US" dirty="0">
                <a:solidFill>
                  <a:srgbClr val="0000FF"/>
                </a:solidFill>
              </a:rPr>
              <a:t>(5, 2)</a:t>
            </a:r>
            <a:r>
              <a:rPr lang="en-US" dirty="0"/>
              <a:t> and radius </a:t>
            </a:r>
            <a:r>
              <a:rPr lang="en-US" dirty="0">
                <a:solidFill>
                  <a:srgbClr val="0000FF"/>
                </a:solidFill>
              </a:rPr>
              <a:t>3</a:t>
            </a:r>
            <a:r>
              <a:rPr lang="en-US" dirty="0"/>
              <a:t>. Is the point </a:t>
            </a:r>
            <a:r>
              <a:rPr lang="en-US" dirty="0">
                <a:solidFill>
                  <a:srgbClr val="0000FF"/>
                </a:solidFill>
              </a:rPr>
              <a:t>(5, 5)</a:t>
            </a:r>
            <a:r>
              <a:rPr lang="en-US" dirty="0"/>
              <a:t> on the circle?</a:t>
            </a:r>
          </a:p>
          <a:p>
            <a:r>
              <a:rPr lang="en-US" b="1" dirty="0"/>
              <a:t>Solution</a:t>
            </a:r>
          </a:p>
          <a:p>
            <a:r>
              <a:rPr lang="en-US" dirty="0"/>
              <a:t>The equation of the circle is</a:t>
            </a:r>
          </a:p>
          <a:p>
            <a:endParaRPr lang="en-US" dirty="0"/>
          </a:p>
          <a:p>
            <a:r>
              <a:rPr lang="en-US" dirty="0"/>
              <a:t>Substituting </a:t>
            </a:r>
            <a:r>
              <a:rPr lang="en-US" dirty="0">
                <a:solidFill>
                  <a:srgbClr val="0000FF"/>
                </a:solidFill>
              </a:rPr>
              <a:t>(5, 5) </a:t>
            </a:r>
            <a:r>
              <a:rPr lang="en-US" dirty="0"/>
              <a:t>gives</a:t>
            </a:r>
          </a:p>
          <a:p>
            <a:endParaRPr lang="en-US" dirty="0"/>
          </a:p>
          <a:p>
            <a:pPr>
              <a:spcBef>
                <a:spcPts val="1200"/>
              </a:spcBef>
            </a:pPr>
            <a:r>
              <a:rPr lang="en-US" dirty="0"/>
              <a:t>Therefore, </a:t>
            </a:r>
            <a:r>
              <a:rPr lang="en-US" dirty="0">
                <a:solidFill>
                  <a:srgbClr val="FF0000"/>
                </a:solidFill>
              </a:rPr>
              <a:t>(5, 5) is on the circle</a:t>
            </a:r>
            <a:r>
              <a:rPr lang="en-US" dirty="0"/>
              <a:t>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5: Finding the Equation of a Circle</a:t>
            </a:r>
          </a:p>
        </p:txBody>
      </p:sp>
      <p:graphicFrame>
        <p:nvGraphicFramePr>
          <p:cNvPr id="68610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76893214"/>
              </p:ext>
            </p:extLst>
          </p:nvPr>
        </p:nvGraphicFramePr>
        <p:xfrm>
          <a:off x="524796" y="3266972"/>
          <a:ext cx="2997200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997000" imgH="545760" progId="Equation.DSMT4">
                  <p:embed/>
                </p:oleObj>
              </mc:Choice>
              <mc:Fallback>
                <p:oleObj name="Equation" r:id="rId2" imgW="2997000" imgH="54576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4796" y="3266972"/>
                        <a:ext cx="2997200" cy="546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68611" name="Picture 3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257800" y="2286000"/>
            <a:ext cx="3657600" cy="36630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6861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00286595"/>
              </p:ext>
            </p:extLst>
          </p:nvPr>
        </p:nvGraphicFramePr>
        <p:xfrm>
          <a:off x="476250" y="4267200"/>
          <a:ext cx="42418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4241520" imgH="533160" progId="Equation.DSMT4">
                  <p:embed/>
                </p:oleObj>
              </mc:Choice>
              <mc:Fallback>
                <p:oleObj name="Equation" r:id="rId5" imgW="4241520" imgH="5331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6250" y="4267200"/>
                        <a:ext cx="42418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Show that                                    represents a circle. Find its center and radius. Then graph the circle.</a:t>
            </a:r>
          </a:p>
          <a:p>
            <a:r>
              <a:rPr lang="en-US" b="1" dirty="0"/>
              <a:t>Solution</a:t>
            </a:r>
          </a:p>
          <a:p>
            <a:r>
              <a:rPr lang="en-US" dirty="0"/>
              <a:t>Rearrange the terms and complete the square for</a:t>
            </a:r>
            <a:br>
              <a:rPr lang="en-US" dirty="0"/>
            </a:br>
            <a:r>
              <a:rPr lang="en-US" dirty="0"/>
              <a:t>              and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6: Graphing a Circle</a:t>
            </a:r>
          </a:p>
        </p:txBody>
      </p:sp>
      <p:graphicFrame>
        <p:nvGraphicFramePr>
          <p:cNvPr id="69634" name="Object 2"/>
          <p:cNvGraphicFramePr>
            <a:graphicFrameLocks noChangeAspect="1"/>
          </p:cNvGraphicFramePr>
          <p:nvPr/>
        </p:nvGraphicFramePr>
        <p:xfrm>
          <a:off x="2057400" y="1304278"/>
          <a:ext cx="28194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819160" imgH="444240" progId="Equation.DSMT4">
                  <p:embed/>
                </p:oleObj>
              </mc:Choice>
              <mc:Fallback>
                <p:oleObj name="Equation" r:id="rId2" imgW="2819160" imgH="44424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7400" y="1304278"/>
                        <a:ext cx="28194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9635" name="Object 3"/>
          <p:cNvGraphicFramePr>
            <a:graphicFrameLocks noChangeAspect="1"/>
          </p:cNvGraphicFramePr>
          <p:nvPr/>
        </p:nvGraphicFramePr>
        <p:xfrm>
          <a:off x="533400" y="3200400"/>
          <a:ext cx="10287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028520" imgH="380880" progId="Equation.DSMT4">
                  <p:embed/>
                </p:oleObj>
              </mc:Choice>
              <mc:Fallback>
                <p:oleObj name="Equation" r:id="rId4" imgW="1028520" imgH="3808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3200400"/>
                        <a:ext cx="10287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9636" name="Object 4"/>
          <p:cNvGraphicFramePr>
            <a:graphicFrameLocks noChangeAspect="1"/>
          </p:cNvGraphicFramePr>
          <p:nvPr/>
        </p:nvGraphicFramePr>
        <p:xfrm>
          <a:off x="2294878" y="3182644"/>
          <a:ext cx="10668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066680" imgH="444240" progId="Equation.DSMT4">
                  <p:embed/>
                </p:oleObj>
              </mc:Choice>
              <mc:Fallback>
                <p:oleObj name="Equation" r:id="rId6" imgW="1066680" imgH="44424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94878" y="3182644"/>
                        <a:ext cx="10668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9638" name="Object 6"/>
          <p:cNvGraphicFramePr>
            <a:graphicFrameLocks noChangeAspect="1"/>
          </p:cNvGraphicFramePr>
          <p:nvPr/>
        </p:nvGraphicFramePr>
        <p:xfrm>
          <a:off x="2330390" y="3874734"/>
          <a:ext cx="28194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819160" imgH="444240" progId="Equation.DSMT4">
                  <p:embed/>
                </p:oleObj>
              </mc:Choice>
              <mc:Fallback>
                <p:oleObj name="Equation" r:id="rId8" imgW="2819160" imgH="44424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30390" y="3874734"/>
                        <a:ext cx="28194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9639" name="Object 7"/>
          <p:cNvGraphicFramePr>
            <a:graphicFrameLocks noChangeAspect="1"/>
          </p:cNvGraphicFramePr>
          <p:nvPr/>
        </p:nvGraphicFramePr>
        <p:xfrm>
          <a:off x="1828800" y="4533900"/>
          <a:ext cx="33020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3301920" imgH="571320" progId="Equation.DSMT4">
                  <p:embed/>
                </p:oleObj>
              </mc:Choice>
              <mc:Fallback>
                <p:oleObj name="Equation" r:id="rId10" imgW="3301920" imgH="57132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800" y="4533900"/>
                        <a:ext cx="33020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6: Graphing a Circle (cont.)</a:t>
            </a:r>
          </a:p>
        </p:txBody>
      </p:sp>
      <p:graphicFrame>
        <p:nvGraphicFramePr>
          <p:cNvPr id="70658" name="Object 2"/>
          <p:cNvGraphicFramePr>
            <a:graphicFrameLocks noChangeAspect="1"/>
          </p:cNvGraphicFramePr>
          <p:nvPr/>
        </p:nvGraphicFramePr>
        <p:xfrm>
          <a:off x="685800" y="1295400"/>
          <a:ext cx="50165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5016240" imgH="571320" progId="Equation.DSMT4">
                  <p:embed/>
                </p:oleObj>
              </mc:Choice>
              <mc:Fallback>
                <p:oleObj name="Equation" r:id="rId2" imgW="5016240" imgH="57132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" y="1295400"/>
                        <a:ext cx="50165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Rectangle 4"/>
          <p:cNvSpPr/>
          <p:nvPr/>
        </p:nvSpPr>
        <p:spPr>
          <a:xfrm>
            <a:off x="5943600" y="1371600"/>
            <a:ext cx="302909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Add 16 and 1 to both sides.</a:t>
            </a:r>
          </a:p>
        </p:txBody>
      </p:sp>
      <p:graphicFrame>
        <p:nvGraphicFramePr>
          <p:cNvPr id="70659" name="Object 3"/>
          <p:cNvGraphicFramePr>
            <a:graphicFrameLocks noChangeAspect="1"/>
          </p:cNvGraphicFramePr>
          <p:nvPr/>
        </p:nvGraphicFramePr>
        <p:xfrm>
          <a:off x="1219200" y="2730500"/>
          <a:ext cx="3086100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085920" imgH="545760" progId="Equation.DSMT4">
                  <p:embed/>
                </p:oleObj>
              </mc:Choice>
              <mc:Fallback>
                <p:oleObj name="Equation" r:id="rId4" imgW="3085920" imgH="54576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0" y="2730500"/>
                        <a:ext cx="3086100" cy="546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/>
          <p:cNvSpPr/>
          <p:nvPr/>
        </p:nvSpPr>
        <p:spPr>
          <a:xfrm>
            <a:off x="2133600" y="2209800"/>
            <a:ext cx="25908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Complete the squares</a:t>
            </a:r>
          </a:p>
        </p:txBody>
      </p:sp>
      <p:cxnSp>
        <p:nvCxnSpPr>
          <p:cNvPr id="9" name="Straight Arrow Connector 8"/>
          <p:cNvCxnSpPr/>
          <p:nvPr/>
        </p:nvCxnSpPr>
        <p:spPr>
          <a:xfrm flipH="1" flipV="1">
            <a:off x="2286000" y="1828800"/>
            <a:ext cx="228600" cy="381000"/>
          </a:xfrm>
          <a:prstGeom prst="straightConnector1">
            <a:avLst/>
          </a:prstGeom>
          <a:ln w="28575">
            <a:solidFill>
              <a:srgbClr val="C0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 flipV="1">
            <a:off x="4038600" y="1828800"/>
            <a:ext cx="228600" cy="457200"/>
          </a:xfrm>
          <a:prstGeom prst="straightConnector1">
            <a:avLst/>
          </a:prstGeom>
          <a:ln w="28575">
            <a:solidFill>
              <a:srgbClr val="C0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4572000" y="2837156"/>
            <a:ext cx="4572000" cy="40011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Standard form for the equation of a circle</a:t>
            </a:r>
          </a:p>
        </p:txBody>
      </p:sp>
      <p:graphicFrame>
        <p:nvGraphicFramePr>
          <p:cNvPr id="70660" name="Object 4"/>
          <p:cNvGraphicFramePr>
            <a:graphicFrameLocks noChangeAspect="1"/>
          </p:cNvGraphicFramePr>
          <p:nvPr/>
        </p:nvGraphicFramePr>
        <p:xfrm>
          <a:off x="685800" y="3543300"/>
          <a:ext cx="736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736560" imgH="291960" progId="Equation.DSMT4">
                  <p:embed/>
                </p:oleObj>
              </mc:Choice>
              <mc:Fallback>
                <p:oleObj name="Equation" r:id="rId6" imgW="736560" imgH="2919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" y="3543300"/>
                        <a:ext cx="7366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0661" name="Object 5"/>
          <p:cNvGraphicFramePr>
            <a:graphicFrameLocks noChangeAspect="1"/>
          </p:cNvGraphicFramePr>
          <p:nvPr/>
        </p:nvGraphicFramePr>
        <p:xfrm>
          <a:off x="2133600" y="3543300"/>
          <a:ext cx="9271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927000" imgH="291960" progId="Equation.DSMT4">
                  <p:embed/>
                </p:oleObj>
              </mc:Choice>
              <mc:Fallback>
                <p:oleObj name="Equation" r:id="rId8" imgW="927000" imgH="2919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3600" y="3543300"/>
                        <a:ext cx="9271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0662" name="Object 6"/>
          <p:cNvGraphicFramePr>
            <a:graphicFrameLocks noChangeAspect="1"/>
          </p:cNvGraphicFramePr>
          <p:nvPr/>
        </p:nvGraphicFramePr>
        <p:xfrm>
          <a:off x="3733800" y="3460810"/>
          <a:ext cx="10033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002960" imgH="368280" progId="Equation.DSMT4">
                  <p:embed/>
                </p:oleObj>
              </mc:Choice>
              <mc:Fallback>
                <p:oleObj name="Equation" r:id="rId10" imgW="1002960" imgH="3682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33800" y="3460810"/>
                        <a:ext cx="10033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Rectangle 15"/>
          <p:cNvSpPr/>
          <p:nvPr/>
        </p:nvSpPr>
        <p:spPr>
          <a:xfrm>
            <a:off x="457200" y="4267200"/>
            <a:ext cx="352763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/>
              <a:t>Center is at              and</a:t>
            </a:r>
          </a:p>
        </p:txBody>
      </p:sp>
      <p:graphicFrame>
        <p:nvGraphicFramePr>
          <p:cNvPr id="70663" name="Object 7"/>
          <p:cNvGraphicFramePr>
            <a:graphicFrameLocks noChangeAspect="1"/>
          </p:cNvGraphicFramePr>
          <p:nvPr/>
        </p:nvGraphicFramePr>
        <p:xfrm>
          <a:off x="2263068" y="4302712"/>
          <a:ext cx="9525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952200" imgH="495000" progId="Equation.DSMT4">
                  <p:embed/>
                </p:oleObj>
              </mc:Choice>
              <mc:Fallback>
                <p:oleObj name="Equation" r:id="rId12" imgW="952200" imgH="4950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63068" y="4302712"/>
                        <a:ext cx="9525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0664" name="Object 8"/>
          <p:cNvGraphicFramePr>
            <a:graphicFrameLocks noChangeAspect="1"/>
          </p:cNvGraphicFramePr>
          <p:nvPr/>
        </p:nvGraphicFramePr>
        <p:xfrm>
          <a:off x="3935766" y="4267200"/>
          <a:ext cx="19304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930320" imgH="444240" progId="Equation.DSMT4">
                  <p:embed/>
                </p:oleObj>
              </mc:Choice>
              <mc:Fallback>
                <p:oleObj name="Equation" r:id="rId14" imgW="1930320" imgH="44424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35766" y="4267200"/>
                        <a:ext cx="19304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12" grpId="0"/>
      <p:bldP spid="16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6: Graphing a Circle (cont.)</a:t>
            </a:r>
          </a:p>
        </p:txBody>
      </p:sp>
      <p:pic>
        <p:nvPicPr>
          <p:cNvPr id="71682" name="Picture 2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514600" y="1219200"/>
            <a:ext cx="4114800" cy="41394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Use a TI-84 Plus graphing calculator to graph the circle 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baseline="30000" dirty="0">
                <a:solidFill>
                  <a:srgbClr val="0000FF"/>
                </a:solidFill>
              </a:rPr>
              <a:t>2</a:t>
            </a:r>
            <a:r>
              <a:rPr lang="en-US" dirty="0">
                <a:solidFill>
                  <a:srgbClr val="0000FF"/>
                </a:solidFill>
              </a:rPr>
              <a:t> + </a:t>
            </a:r>
            <a:r>
              <a:rPr lang="en-US" i="1" dirty="0">
                <a:solidFill>
                  <a:srgbClr val="0000FF"/>
                </a:solidFill>
              </a:rPr>
              <a:t>y</a:t>
            </a:r>
            <a:r>
              <a:rPr lang="en-US" baseline="30000" dirty="0">
                <a:solidFill>
                  <a:srgbClr val="0000FF"/>
                </a:solidFill>
              </a:rPr>
              <a:t>2</a:t>
            </a:r>
            <a:r>
              <a:rPr lang="en-US" dirty="0">
                <a:solidFill>
                  <a:srgbClr val="0000FF"/>
                </a:solidFill>
              </a:rPr>
              <a:t> = 9</a:t>
            </a:r>
            <a:r>
              <a:rPr lang="en-US" dirty="0"/>
              <a:t>.</a:t>
            </a:r>
            <a:endParaRPr lang="en-US" i="1" dirty="0"/>
          </a:p>
          <a:p>
            <a:r>
              <a:rPr lang="en-US" b="1" dirty="0"/>
              <a:t>Solution</a:t>
            </a:r>
          </a:p>
          <a:p>
            <a:r>
              <a:rPr lang="en-US" dirty="0"/>
              <a:t>Press the               key and set the values to −6 and 6 for </a:t>
            </a:r>
            <a:r>
              <a:rPr lang="en-US" dirty="0" err="1">
                <a:latin typeface="Ti86pc" pitchFamily="49" charset="0"/>
              </a:rPr>
              <a:t>Xmin</a:t>
            </a:r>
            <a:r>
              <a:rPr lang="en-US" dirty="0"/>
              <a:t> and </a:t>
            </a:r>
            <a:r>
              <a:rPr lang="en-US" dirty="0" err="1">
                <a:latin typeface="Ti86pc" pitchFamily="49" charset="0"/>
              </a:rPr>
              <a:t>Xmax</a:t>
            </a:r>
            <a:r>
              <a:rPr lang="en-US" dirty="0"/>
              <a:t> and −4 and 4 for </a:t>
            </a:r>
            <a:r>
              <a:rPr lang="en-US" dirty="0" err="1">
                <a:latin typeface="Ti86pc" pitchFamily="49" charset="0"/>
              </a:rPr>
              <a:t>Ymin</a:t>
            </a:r>
            <a:r>
              <a:rPr lang="en-US" dirty="0"/>
              <a:t> and </a:t>
            </a:r>
            <a:r>
              <a:rPr lang="en-US" dirty="0" err="1">
                <a:latin typeface="Ti86pc" pitchFamily="49" charset="0"/>
              </a:rPr>
              <a:t>Ymax</a:t>
            </a:r>
            <a:r>
              <a:rPr lang="en-US" dirty="0"/>
              <a:t>, respectively.</a:t>
            </a:r>
          </a:p>
          <a:p>
            <a:r>
              <a:rPr lang="en-US" dirty="0"/>
              <a:t>Solving for </a:t>
            </a:r>
            <a:r>
              <a:rPr lang="en-US" i="1" dirty="0"/>
              <a:t>y</a:t>
            </a:r>
            <a:r>
              <a:rPr lang="en-US" baseline="30000" dirty="0"/>
              <a:t>2</a:t>
            </a:r>
            <a:r>
              <a:rPr lang="en-US" dirty="0"/>
              <a:t> gives:</a:t>
            </a:r>
            <a:r>
              <a:rPr lang="en-US" i="1" dirty="0"/>
              <a:t> 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Example 7: Using a Graphing Calculator to Graph Circles</a:t>
            </a:r>
          </a:p>
        </p:txBody>
      </p:sp>
      <p:pic>
        <p:nvPicPr>
          <p:cNvPr id="7270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84218" y="2846034"/>
            <a:ext cx="1163782" cy="365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72707" name="Object 3"/>
          <p:cNvGraphicFramePr>
            <a:graphicFrameLocks noChangeAspect="1"/>
          </p:cNvGraphicFramePr>
          <p:nvPr/>
        </p:nvGraphicFramePr>
        <p:xfrm>
          <a:off x="3388312" y="4164366"/>
          <a:ext cx="14732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473120" imgH="444240" progId="Equation.DSMT4">
                  <p:embed/>
                </p:oleObj>
              </mc:Choice>
              <mc:Fallback>
                <p:oleObj name="Equation" r:id="rId3" imgW="1473120" imgH="44424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88312" y="4164366"/>
                        <a:ext cx="14732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2708" name="Object 4"/>
          <p:cNvGraphicFramePr>
            <a:graphicFrameLocks noChangeAspect="1"/>
          </p:cNvGraphicFramePr>
          <p:nvPr/>
        </p:nvGraphicFramePr>
        <p:xfrm>
          <a:off x="4437356" y="4639322"/>
          <a:ext cx="2159000" cy="1257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2158920" imgH="1257120" progId="Equation.DSMT4">
                  <p:embed/>
                </p:oleObj>
              </mc:Choice>
              <mc:Fallback>
                <p:oleObj name="Equation" r:id="rId5" imgW="2158920" imgH="125712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37356" y="4639322"/>
                        <a:ext cx="2159000" cy="1257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/>
          <p:cNvSpPr/>
          <p:nvPr/>
        </p:nvSpPr>
        <p:spPr>
          <a:xfrm>
            <a:off x="457201" y="4961878"/>
            <a:ext cx="39624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/>
              <a:t>Solving for </a:t>
            </a:r>
            <a:r>
              <a:rPr lang="en-US" sz="2800" i="1" dirty="0"/>
              <a:t>y</a:t>
            </a:r>
            <a:r>
              <a:rPr lang="en-US" sz="2800" baseline="-25000" dirty="0"/>
              <a:t>1</a:t>
            </a:r>
            <a:r>
              <a:rPr lang="en-US" sz="2800" dirty="0"/>
              <a:t> and </a:t>
            </a:r>
            <a:r>
              <a:rPr lang="en-US" sz="2800" i="1" dirty="0"/>
              <a:t>y</a:t>
            </a:r>
            <a:r>
              <a:rPr lang="en-US" sz="2800" baseline="-25000" dirty="0"/>
              <a:t>2</a:t>
            </a:r>
            <a:r>
              <a:rPr lang="en-US" sz="2800" dirty="0"/>
              <a:t> gives:</a:t>
            </a:r>
            <a:r>
              <a:rPr lang="en-US" sz="2800" i="1" dirty="0"/>
              <a:t> 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 txBox="1">
            <a:spLocks/>
          </p:cNvSpPr>
          <p:nvPr/>
        </p:nvSpPr>
        <p:spPr>
          <a:xfrm>
            <a:off x="457200" y="1280160"/>
            <a:ext cx="8229600" cy="2987040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 wrap="square">
            <a:noAutofit/>
          </a:bodyPr>
          <a:lstStyle/>
          <a:p>
            <a:r>
              <a:rPr lang="en-US" sz="2800" dirty="0">
                <a:solidFill>
                  <a:srgbClr val="000000"/>
                </a:solidFill>
              </a:rPr>
              <a:t>In a right triangle, if </a:t>
            </a:r>
            <a:r>
              <a:rPr lang="en-US" sz="2800" i="1" dirty="0">
                <a:solidFill>
                  <a:srgbClr val="000000"/>
                </a:solidFill>
              </a:rPr>
              <a:t>c </a:t>
            </a:r>
            <a:r>
              <a:rPr lang="en-US" sz="2800" dirty="0">
                <a:solidFill>
                  <a:srgbClr val="000000"/>
                </a:solidFill>
              </a:rPr>
              <a:t>is the length of the hypotenuse and </a:t>
            </a:r>
            <a:r>
              <a:rPr lang="en-US" sz="2800" i="1" dirty="0">
                <a:solidFill>
                  <a:srgbClr val="000000"/>
                </a:solidFill>
              </a:rPr>
              <a:t>a</a:t>
            </a:r>
            <a:r>
              <a:rPr lang="en-US" sz="2800" dirty="0">
                <a:solidFill>
                  <a:srgbClr val="000000"/>
                </a:solidFill>
              </a:rPr>
              <a:t> and </a:t>
            </a:r>
            <a:r>
              <a:rPr lang="en-US" sz="2800" i="1" dirty="0">
                <a:solidFill>
                  <a:srgbClr val="000000"/>
                </a:solidFill>
              </a:rPr>
              <a:t>b</a:t>
            </a:r>
            <a:r>
              <a:rPr lang="en-US" sz="2800" dirty="0">
                <a:solidFill>
                  <a:srgbClr val="000000"/>
                </a:solidFill>
              </a:rPr>
              <a:t> are the lengths of the legs, then</a:t>
            </a:r>
          </a:p>
        </p:txBody>
      </p:sp>
      <p:sp>
        <p:nvSpPr>
          <p:cNvPr id="7170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Theorem: The Pythagorean Theorem</a:t>
            </a:r>
            <a:endParaRPr lang="en-US" sz="3200" dirty="0">
              <a:solidFill>
                <a:schemeClr val="accent1"/>
              </a:solidFill>
            </a:endParaRPr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E6F4F1"/>
              </a:clrFrom>
              <a:clrTo>
                <a:srgbClr val="E6F4F1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495800" y="2362200"/>
            <a:ext cx="2743200" cy="15511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5"/>
          <p:cNvSpPr/>
          <p:nvPr/>
        </p:nvSpPr>
        <p:spPr>
          <a:xfrm>
            <a:off x="1371600" y="2702570"/>
            <a:ext cx="18288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i="1" dirty="0">
                <a:solidFill>
                  <a:srgbClr val="000000"/>
                </a:solidFill>
              </a:rPr>
              <a:t>c</a:t>
            </a:r>
            <a:r>
              <a:rPr lang="en-US" sz="2800" baseline="30000" dirty="0">
                <a:solidFill>
                  <a:srgbClr val="000000"/>
                </a:solidFill>
              </a:rPr>
              <a:t>2</a:t>
            </a:r>
            <a:r>
              <a:rPr lang="en-US" sz="2800" dirty="0">
                <a:solidFill>
                  <a:srgbClr val="000000"/>
                </a:solidFill>
              </a:rPr>
              <a:t> = </a:t>
            </a:r>
            <a:r>
              <a:rPr lang="en-US" sz="2800" i="1" dirty="0">
                <a:solidFill>
                  <a:srgbClr val="000000"/>
                </a:solidFill>
              </a:rPr>
              <a:t>a</a:t>
            </a:r>
            <a:r>
              <a:rPr lang="en-US" sz="2800" baseline="30000" dirty="0">
                <a:solidFill>
                  <a:srgbClr val="000000"/>
                </a:solidFill>
              </a:rPr>
              <a:t>2</a:t>
            </a:r>
            <a:r>
              <a:rPr lang="en-US" sz="2800" dirty="0">
                <a:solidFill>
                  <a:srgbClr val="000000"/>
                </a:solidFill>
              </a:rPr>
              <a:t> + </a:t>
            </a:r>
            <a:r>
              <a:rPr lang="en-US" sz="2800" i="1" dirty="0">
                <a:solidFill>
                  <a:srgbClr val="000000"/>
                </a:solidFill>
              </a:rPr>
              <a:t>b</a:t>
            </a:r>
            <a:r>
              <a:rPr lang="en-US" sz="2800" baseline="30000" dirty="0">
                <a:solidFill>
                  <a:srgbClr val="000000"/>
                </a:solidFill>
              </a:rPr>
              <a:t>2</a:t>
            </a:r>
            <a:r>
              <a:rPr lang="en-US" sz="2800" dirty="0">
                <a:solidFill>
                  <a:srgbClr val="000000"/>
                </a:solidFill>
              </a:rPr>
              <a:t>. 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Graphing both </a:t>
            </a:r>
            <a:r>
              <a:rPr lang="en-US" i="1" dirty="0"/>
              <a:t>y</a:t>
            </a:r>
            <a:r>
              <a:rPr lang="en-US" baseline="-25000" dirty="0"/>
              <a:t>1</a:t>
            </a:r>
            <a:r>
              <a:rPr lang="en-US" dirty="0"/>
              <a:t> and </a:t>
            </a:r>
            <a:r>
              <a:rPr lang="en-US" i="1" dirty="0"/>
              <a:t>y</a:t>
            </a:r>
            <a:r>
              <a:rPr lang="en-US" baseline="-25000" dirty="0"/>
              <a:t>2 </a:t>
            </a:r>
            <a:r>
              <a:rPr lang="en-US" dirty="0"/>
              <a:t>gives the following graph of the circle.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7: Using a Graphing Calculator to Graph Circles (cont.)</a:t>
            </a:r>
          </a:p>
        </p:txBody>
      </p:sp>
      <p:pic>
        <p:nvPicPr>
          <p:cNvPr id="7373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00400" y="2590800"/>
            <a:ext cx="2743200" cy="19001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 txBox="1">
            <a:spLocks/>
          </p:cNvSpPr>
          <p:nvPr/>
        </p:nvSpPr>
        <p:spPr>
          <a:xfrm>
            <a:off x="457200" y="1280160"/>
            <a:ext cx="8229600" cy="4587240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 wrap="square">
            <a:noAutofit/>
          </a:bodyPr>
          <a:lstStyle/>
          <a:p>
            <a:r>
              <a:rPr lang="en-US" sz="2800" dirty="0">
                <a:solidFill>
                  <a:srgbClr val="000000"/>
                </a:solidFill>
              </a:rPr>
              <a:t>For two points </a:t>
            </a:r>
            <a:r>
              <a:rPr lang="en-US" sz="2800" i="1" dirty="0">
                <a:solidFill>
                  <a:srgbClr val="000000"/>
                </a:solidFill>
              </a:rPr>
              <a:t>P</a:t>
            </a:r>
            <a:r>
              <a:rPr lang="en-US" sz="2800" dirty="0">
                <a:solidFill>
                  <a:srgbClr val="000000"/>
                </a:solidFill>
              </a:rPr>
              <a:t>(</a:t>
            </a:r>
            <a:r>
              <a:rPr lang="en-US" sz="2800" i="1" dirty="0">
                <a:solidFill>
                  <a:srgbClr val="000000"/>
                </a:solidFill>
              </a:rPr>
              <a:t>x</a:t>
            </a:r>
            <a:r>
              <a:rPr lang="en-US" sz="2800" baseline="-25000" dirty="0">
                <a:solidFill>
                  <a:srgbClr val="000000"/>
                </a:solidFill>
              </a:rPr>
              <a:t>1</a:t>
            </a:r>
            <a:r>
              <a:rPr lang="en-US" sz="2800" dirty="0">
                <a:solidFill>
                  <a:srgbClr val="000000"/>
                </a:solidFill>
              </a:rPr>
              <a:t>,</a:t>
            </a:r>
            <a:r>
              <a:rPr lang="en-US" sz="2800" i="1" dirty="0">
                <a:solidFill>
                  <a:srgbClr val="000000"/>
                </a:solidFill>
              </a:rPr>
              <a:t> y</a:t>
            </a:r>
            <a:r>
              <a:rPr lang="en-US" sz="2800" baseline="-25000" dirty="0">
                <a:solidFill>
                  <a:srgbClr val="000000"/>
                </a:solidFill>
              </a:rPr>
              <a:t>1</a:t>
            </a:r>
            <a:r>
              <a:rPr lang="en-US" sz="2800" dirty="0">
                <a:solidFill>
                  <a:srgbClr val="000000"/>
                </a:solidFill>
              </a:rPr>
              <a:t>) and </a:t>
            </a:r>
            <a:r>
              <a:rPr lang="en-US" sz="2800" i="1" dirty="0">
                <a:solidFill>
                  <a:srgbClr val="000000"/>
                </a:solidFill>
              </a:rPr>
              <a:t>Q</a:t>
            </a:r>
            <a:r>
              <a:rPr lang="en-US" sz="2800" dirty="0">
                <a:solidFill>
                  <a:srgbClr val="000000"/>
                </a:solidFill>
              </a:rPr>
              <a:t>(</a:t>
            </a:r>
            <a:r>
              <a:rPr lang="en-US" sz="2800" i="1" dirty="0">
                <a:solidFill>
                  <a:srgbClr val="000000"/>
                </a:solidFill>
              </a:rPr>
              <a:t>x</a:t>
            </a:r>
            <a:r>
              <a:rPr lang="en-US" sz="2800" baseline="-25000" dirty="0">
                <a:solidFill>
                  <a:srgbClr val="000000"/>
                </a:solidFill>
              </a:rPr>
              <a:t>2</a:t>
            </a:r>
            <a:r>
              <a:rPr lang="en-US" sz="2800" dirty="0">
                <a:solidFill>
                  <a:srgbClr val="000000"/>
                </a:solidFill>
              </a:rPr>
              <a:t>,</a:t>
            </a:r>
            <a:r>
              <a:rPr lang="en-US" sz="2800" i="1" dirty="0">
                <a:solidFill>
                  <a:srgbClr val="000000"/>
                </a:solidFill>
              </a:rPr>
              <a:t> y</a:t>
            </a:r>
            <a:r>
              <a:rPr lang="en-US" sz="2800" baseline="-25000" dirty="0">
                <a:solidFill>
                  <a:srgbClr val="000000"/>
                </a:solidFill>
              </a:rPr>
              <a:t>2</a:t>
            </a:r>
            <a:r>
              <a:rPr lang="en-US" sz="2800" dirty="0">
                <a:solidFill>
                  <a:srgbClr val="000000"/>
                </a:solidFill>
              </a:rPr>
              <a:t>) in a plane, the distance between the points is</a:t>
            </a:r>
          </a:p>
        </p:txBody>
      </p:sp>
      <p:sp>
        <p:nvSpPr>
          <p:cNvPr id="7170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Formula: The Distance Formula</a:t>
            </a:r>
            <a:endParaRPr lang="en-US" sz="3200" dirty="0">
              <a:solidFill>
                <a:schemeClr val="accent1"/>
              </a:solidFill>
            </a:endParaRPr>
          </a:p>
        </p:txBody>
      </p:sp>
      <p:graphicFrame>
        <p:nvGraphicFramePr>
          <p:cNvPr id="49154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16353794"/>
              </p:ext>
            </p:extLst>
          </p:nvPr>
        </p:nvGraphicFramePr>
        <p:xfrm>
          <a:off x="2673350" y="2438400"/>
          <a:ext cx="3797300" cy="660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797280" imgH="660240" progId="Equation.DSMT4">
                  <p:embed/>
                </p:oleObj>
              </mc:Choice>
              <mc:Fallback>
                <p:oleObj name="Equation" r:id="rId2" imgW="3797280" imgH="66024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73350" y="2438400"/>
                        <a:ext cx="3797300" cy="660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186204"/>
            <a:ext cx="8229600" cy="4572000"/>
          </a:xfrm>
        </p:spPr>
        <p:txBody>
          <a:bodyPr/>
          <a:lstStyle/>
          <a:p>
            <a:r>
              <a:rPr lang="en-US" dirty="0"/>
              <a:t>Find the distance between the two points </a:t>
            </a:r>
            <a:r>
              <a:rPr lang="en-US" dirty="0">
                <a:solidFill>
                  <a:srgbClr val="0000FF"/>
                </a:solidFill>
              </a:rPr>
              <a:t>(3, 4)</a:t>
            </a:r>
            <a:r>
              <a:rPr lang="en-US" dirty="0"/>
              <a:t> and </a:t>
            </a:r>
            <a:br>
              <a:rPr lang="en-US" dirty="0"/>
            </a:br>
            <a:r>
              <a:rPr lang="en-US" dirty="0">
                <a:solidFill>
                  <a:srgbClr val="0000FF"/>
                </a:solidFill>
              </a:rPr>
              <a:t>(</a:t>
            </a:r>
            <a:r>
              <a:rPr lang="en-US" dirty="0">
                <a:solidFill>
                  <a:srgbClr val="0000FF"/>
                </a:solidFill>
                <a:latin typeface="Symbol" pitchFamily="98" charset="2"/>
              </a:rPr>
              <a:t>-</a:t>
            </a:r>
            <a:r>
              <a:rPr lang="en-US" dirty="0">
                <a:solidFill>
                  <a:srgbClr val="0000FF"/>
                </a:solidFill>
              </a:rPr>
              <a:t>2, 7)</a:t>
            </a:r>
            <a:r>
              <a:rPr lang="en-US" dirty="0"/>
              <a:t>.</a:t>
            </a:r>
          </a:p>
          <a:p>
            <a:r>
              <a:rPr lang="en-US" b="1" dirty="0"/>
              <a:t>Solution</a:t>
            </a:r>
          </a:p>
          <a:p>
            <a:endParaRPr lang="en-US" b="1" dirty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1: Using the Distance Formula</a:t>
            </a:r>
          </a:p>
        </p:txBody>
      </p:sp>
      <p:graphicFrame>
        <p:nvGraphicFramePr>
          <p:cNvPr id="50179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70406663"/>
              </p:ext>
            </p:extLst>
          </p:nvPr>
        </p:nvGraphicFramePr>
        <p:xfrm>
          <a:off x="1016000" y="2951456"/>
          <a:ext cx="3721100" cy="711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720960" imgH="711000" progId="Equation.DSMT4">
                  <p:embed/>
                </p:oleObj>
              </mc:Choice>
              <mc:Fallback>
                <p:oleObj name="Equation" r:id="rId2" imgW="3720960" imgH="7110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16000" y="2951456"/>
                        <a:ext cx="3721100" cy="711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18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26689066"/>
              </p:ext>
            </p:extLst>
          </p:nvPr>
        </p:nvGraphicFramePr>
        <p:xfrm>
          <a:off x="1294166" y="3835400"/>
          <a:ext cx="194310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942920" imgH="647640" progId="Equation.DSMT4">
                  <p:embed/>
                </p:oleObj>
              </mc:Choice>
              <mc:Fallback>
                <p:oleObj name="Equation" r:id="rId4" imgW="1942920" imgH="64764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4166" y="3835400"/>
                        <a:ext cx="1943100" cy="647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181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89175602"/>
              </p:ext>
            </p:extLst>
          </p:nvPr>
        </p:nvGraphicFramePr>
        <p:xfrm>
          <a:off x="1280112" y="4616390"/>
          <a:ext cx="13970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396800" imgH="444240" progId="Equation.DSMT4">
                  <p:embed/>
                </p:oleObj>
              </mc:Choice>
              <mc:Fallback>
                <p:oleObj name="Equation" r:id="rId6" imgW="1396800" imgH="44424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80112" y="4616390"/>
                        <a:ext cx="13970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182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26606849"/>
              </p:ext>
            </p:extLst>
          </p:nvPr>
        </p:nvGraphicFramePr>
        <p:xfrm>
          <a:off x="2743200" y="4648200"/>
          <a:ext cx="9398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939600" imgH="444240" progId="Equation.DSMT4">
                  <p:embed/>
                </p:oleObj>
              </mc:Choice>
              <mc:Fallback>
                <p:oleObj name="Equation" r:id="rId8" imgW="939600" imgH="44424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3200" y="4648200"/>
                        <a:ext cx="9398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Use the distance formula (3 times) and the Pythagorean Theorem to determine whether the triangle with vertices at           </a:t>
            </a:r>
            <a:br>
              <a:rPr lang="en-US" dirty="0"/>
            </a:br>
            <a:r>
              <a:rPr lang="en-US" dirty="0"/>
              <a:t>is a right triangle.</a:t>
            </a:r>
          </a:p>
          <a:p>
            <a:r>
              <a:rPr lang="en-US" b="1" dirty="0"/>
              <a:t>Solution </a:t>
            </a:r>
          </a:p>
          <a:p>
            <a:r>
              <a:rPr lang="en-US" dirty="0"/>
              <a:t>Find the lengths of the three line segments </a:t>
            </a:r>
            <a:br>
              <a:rPr lang="en-US" dirty="0"/>
            </a:br>
            <a:r>
              <a:rPr lang="en-US" dirty="0"/>
              <a:t>                               and decide whether the Pythagorean Theorem is satisfied.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2: Determining If a Triangle is a Right Triangle</a:t>
            </a:r>
          </a:p>
        </p:txBody>
      </p:sp>
      <p:graphicFrame>
        <p:nvGraphicFramePr>
          <p:cNvPr id="51202" name="Object 2"/>
          <p:cNvGraphicFramePr>
            <a:graphicFrameLocks noChangeAspect="1"/>
          </p:cNvGraphicFramePr>
          <p:nvPr/>
        </p:nvGraphicFramePr>
        <p:xfrm>
          <a:off x="4056356" y="2169112"/>
          <a:ext cx="42418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4241520" imgH="495000" progId="Equation.DSMT4">
                  <p:embed/>
                </p:oleObj>
              </mc:Choice>
              <mc:Fallback>
                <p:oleObj name="Equation" r:id="rId2" imgW="4241520" imgH="49500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56356" y="2169112"/>
                        <a:ext cx="42418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03" name="Object 3"/>
          <p:cNvGraphicFramePr>
            <a:graphicFrameLocks noChangeAspect="1"/>
          </p:cNvGraphicFramePr>
          <p:nvPr/>
        </p:nvGraphicFramePr>
        <p:xfrm>
          <a:off x="551156" y="4038600"/>
          <a:ext cx="24638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463480" imgH="495000" progId="Equation.DSMT4">
                  <p:embed/>
                </p:oleObj>
              </mc:Choice>
              <mc:Fallback>
                <p:oleObj name="Equation" r:id="rId4" imgW="2463480" imgH="4950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1156" y="4038600"/>
                        <a:ext cx="24638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2: Determining If a Triangle is a Right Triangle (cont.)</a:t>
            </a:r>
          </a:p>
        </p:txBody>
      </p:sp>
      <p:graphicFrame>
        <p:nvGraphicFramePr>
          <p:cNvPr id="5222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22605142"/>
              </p:ext>
            </p:extLst>
          </p:nvPr>
        </p:nvGraphicFramePr>
        <p:xfrm>
          <a:off x="778642" y="1188002"/>
          <a:ext cx="378460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784320" imgH="647640" progId="Equation.DSMT4">
                  <p:embed/>
                </p:oleObj>
              </mc:Choice>
              <mc:Fallback>
                <p:oleObj name="Equation" r:id="rId2" imgW="3784320" imgH="64764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8642" y="1188002"/>
                        <a:ext cx="3784600" cy="647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29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56567912"/>
              </p:ext>
            </p:extLst>
          </p:nvPr>
        </p:nvGraphicFramePr>
        <p:xfrm>
          <a:off x="1267652" y="1915604"/>
          <a:ext cx="240030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400120" imgH="647640" progId="Equation.DSMT4">
                  <p:embed/>
                </p:oleObj>
              </mc:Choice>
              <mc:Fallback>
                <p:oleObj name="Equation" r:id="rId4" imgW="2400120" imgH="64764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67652" y="1915604"/>
                        <a:ext cx="2400300" cy="647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30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88206956"/>
              </p:ext>
            </p:extLst>
          </p:nvPr>
        </p:nvGraphicFramePr>
        <p:xfrm>
          <a:off x="3706052" y="2012148"/>
          <a:ext cx="14224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422360" imgH="444240" progId="Equation.DSMT4">
                  <p:embed/>
                </p:oleObj>
              </mc:Choice>
              <mc:Fallback>
                <p:oleObj name="Equation" r:id="rId6" imgW="1422360" imgH="44424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06052" y="2012148"/>
                        <a:ext cx="14224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31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206573"/>
              </p:ext>
            </p:extLst>
          </p:nvPr>
        </p:nvGraphicFramePr>
        <p:xfrm>
          <a:off x="5162730" y="2012148"/>
          <a:ext cx="9271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927000" imgH="444240" progId="Equation.DSMT4">
                  <p:embed/>
                </p:oleObj>
              </mc:Choice>
              <mc:Fallback>
                <p:oleObj name="Equation" r:id="rId8" imgW="927000" imgH="44424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62730" y="2012148"/>
                        <a:ext cx="9271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32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39697571"/>
              </p:ext>
            </p:extLst>
          </p:nvPr>
        </p:nvGraphicFramePr>
        <p:xfrm>
          <a:off x="752008" y="2697948"/>
          <a:ext cx="384810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3848040" imgH="647640" progId="Equation.DSMT4">
                  <p:embed/>
                </p:oleObj>
              </mc:Choice>
              <mc:Fallback>
                <p:oleObj name="Equation" r:id="rId10" imgW="3848040" imgH="64764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2008" y="2697948"/>
                        <a:ext cx="3848100" cy="647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33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8400036"/>
              </p:ext>
            </p:extLst>
          </p:nvPr>
        </p:nvGraphicFramePr>
        <p:xfrm>
          <a:off x="1258774" y="3442192"/>
          <a:ext cx="240030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2400120" imgH="647640" progId="Equation.DSMT4">
                  <p:embed/>
                </p:oleObj>
              </mc:Choice>
              <mc:Fallback>
                <p:oleObj name="Equation" r:id="rId12" imgW="2400120" imgH="64764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58774" y="3442192"/>
                        <a:ext cx="2400300" cy="647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34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76863448"/>
              </p:ext>
            </p:extLst>
          </p:nvPr>
        </p:nvGraphicFramePr>
        <p:xfrm>
          <a:off x="3697174" y="3536148"/>
          <a:ext cx="15748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574640" imgH="444240" progId="Equation.DSMT4">
                  <p:embed/>
                </p:oleObj>
              </mc:Choice>
              <mc:Fallback>
                <p:oleObj name="Equation" r:id="rId14" imgW="1574640" imgH="44424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97174" y="3536148"/>
                        <a:ext cx="15748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35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65337157"/>
              </p:ext>
            </p:extLst>
          </p:nvPr>
        </p:nvGraphicFramePr>
        <p:xfrm>
          <a:off x="5315130" y="3536148"/>
          <a:ext cx="9271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927000" imgH="444240" progId="Equation.DSMT4">
                  <p:embed/>
                </p:oleObj>
              </mc:Choice>
              <mc:Fallback>
                <p:oleObj name="Equation" r:id="rId16" imgW="927000" imgH="44424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15130" y="3536148"/>
                        <a:ext cx="9271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36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44805594"/>
              </p:ext>
            </p:extLst>
          </p:nvPr>
        </p:nvGraphicFramePr>
        <p:xfrm>
          <a:off x="783818" y="4195314"/>
          <a:ext cx="337820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3377880" imgH="647640" progId="Equation.DSMT4">
                  <p:embed/>
                </p:oleObj>
              </mc:Choice>
              <mc:Fallback>
                <p:oleObj name="Equation" r:id="rId18" imgW="3377880" imgH="64764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3818" y="4195314"/>
                        <a:ext cx="3378200" cy="647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37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41513127"/>
              </p:ext>
            </p:extLst>
          </p:nvPr>
        </p:nvGraphicFramePr>
        <p:xfrm>
          <a:off x="1295400" y="4876800"/>
          <a:ext cx="218440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2184120" imgH="647640" progId="Equation.DSMT4">
                  <p:embed/>
                </p:oleObj>
              </mc:Choice>
              <mc:Fallback>
                <p:oleObj name="Equation" r:id="rId20" imgW="2184120" imgH="64764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4876800"/>
                        <a:ext cx="2184400" cy="647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38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61004350"/>
              </p:ext>
            </p:extLst>
          </p:nvPr>
        </p:nvGraphicFramePr>
        <p:xfrm>
          <a:off x="3515506" y="4948436"/>
          <a:ext cx="14224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1422360" imgH="444240" progId="Equation.DSMT4">
                  <p:embed/>
                </p:oleObj>
              </mc:Choice>
              <mc:Fallback>
                <p:oleObj name="Equation" r:id="rId22" imgW="1422360" imgH="44424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15506" y="4948436"/>
                        <a:ext cx="14224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39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94979981"/>
              </p:ext>
            </p:extLst>
          </p:nvPr>
        </p:nvGraphicFramePr>
        <p:xfrm>
          <a:off x="5014441" y="4948436"/>
          <a:ext cx="9398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939600" imgH="444240" progId="Equation.DSMT4">
                  <p:embed/>
                </p:oleObj>
              </mc:Choice>
              <mc:Fallback>
                <p:oleObj name="Equation" r:id="rId24" imgW="939600" imgH="44424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14441" y="4948436"/>
                        <a:ext cx="9398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2: Determining If a Triangle is a Right Triangle (cont.)</a:t>
            </a:r>
          </a:p>
        </p:txBody>
      </p:sp>
      <p:pic>
        <p:nvPicPr>
          <p:cNvPr id="52226" name="Picture 2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743200" y="1066800"/>
            <a:ext cx="3200400" cy="320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/>
          <p:cNvSpPr/>
          <p:nvPr/>
        </p:nvSpPr>
        <p:spPr>
          <a:xfrm>
            <a:off x="457200" y="4325644"/>
            <a:ext cx="292682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/>
              <a:t>The longest side is </a:t>
            </a:r>
          </a:p>
        </p:txBody>
      </p:sp>
      <p:sp>
        <p:nvSpPr>
          <p:cNvPr id="6" name="Rectangle 5"/>
          <p:cNvSpPr/>
          <p:nvPr/>
        </p:nvSpPr>
        <p:spPr>
          <a:xfrm>
            <a:off x="457200" y="4800600"/>
            <a:ext cx="592809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/>
              <a:t>The triangle is </a:t>
            </a:r>
            <a:r>
              <a:rPr lang="en-US" sz="2800" dirty="0">
                <a:solidFill>
                  <a:srgbClr val="FF0000"/>
                </a:solidFill>
              </a:rPr>
              <a:t>not a right triangle</a:t>
            </a:r>
            <a:r>
              <a:rPr lang="en-US" sz="2800" dirty="0"/>
              <a:t> since </a:t>
            </a:r>
          </a:p>
        </p:txBody>
      </p:sp>
      <p:graphicFrame>
        <p:nvGraphicFramePr>
          <p:cNvPr id="53251" name="Object 3"/>
          <p:cNvGraphicFramePr>
            <a:graphicFrameLocks noChangeAspect="1"/>
          </p:cNvGraphicFramePr>
          <p:nvPr/>
        </p:nvGraphicFramePr>
        <p:xfrm>
          <a:off x="3234678" y="4329518"/>
          <a:ext cx="14986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498320" imgH="444240" progId="Equation.DSMT4">
                  <p:embed/>
                </p:oleObj>
              </mc:Choice>
              <mc:Fallback>
                <p:oleObj name="Equation" r:id="rId3" imgW="1498320" imgH="44424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34678" y="4329518"/>
                        <a:ext cx="14986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3252" name="Object 4"/>
          <p:cNvGraphicFramePr>
            <a:graphicFrameLocks noChangeAspect="1"/>
          </p:cNvGraphicFramePr>
          <p:nvPr/>
        </p:nvGraphicFramePr>
        <p:xfrm>
          <a:off x="609600" y="5289610"/>
          <a:ext cx="3644900" cy="58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3644640" imgH="583920" progId="Equation.DSMT4">
                  <p:embed/>
                </p:oleObj>
              </mc:Choice>
              <mc:Fallback>
                <p:oleObj name="Equation" r:id="rId5" imgW="3644640" imgH="58392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5289610"/>
                        <a:ext cx="3644900" cy="584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Rectangle 8"/>
          <p:cNvSpPr/>
          <p:nvPr/>
        </p:nvSpPr>
        <p:spPr>
          <a:xfrm>
            <a:off x="4392966" y="5392444"/>
            <a:ext cx="253466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/>
              <a:t>as </a:t>
            </a:r>
            <a:r>
              <a:rPr lang="en-US" sz="2800" dirty="0">
                <a:solidFill>
                  <a:srgbClr val="000099"/>
                </a:solidFill>
              </a:rPr>
              <a:t>89 ≠ 53 + 40</a:t>
            </a:r>
            <a:r>
              <a:rPr lang="en-US" sz="2800" dirty="0"/>
              <a:t>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 wrap="square">
            <a:noAutofit/>
          </a:bodyPr>
          <a:lstStyle/>
          <a:p>
            <a:r>
              <a:rPr lang="en-US" dirty="0">
                <a:solidFill>
                  <a:srgbClr val="000000"/>
                </a:solidFill>
              </a:rPr>
              <a:t>The formula for the </a:t>
            </a:r>
            <a:r>
              <a:rPr lang="en-US" b="1" dirty="0">
                <a:solidFill>
                  <a:srgbClr val="000000"/>
                </a:solidFill>
              </a:rPr>
              <a:t>midpoint</a:t>
            </a:r>
            <a:r>
              <a:rPr lang="en-US" dirty="0">
                <a:solidFill>
                  <a:srgbClr val="000000"/>
                </a:solidFill>
              </a:rPr>
              <a:t> between two points </a:t>
            </a:r>
            <a:br>
              <a:rPr lang="en-US" dirty="0">
                <a:solidFill>
                  <a:srgbClr val="000000"/>
                </a:solidFill>
              </a:rPr>
            </a:br>
            <a:r>
              <a:rPr lang="en-US" i="1" dirty="0">
                <a:solidFill>
                  <a:srgbClr val="000000"/>
                </a:solidFill>
              </a:rPr>
              <a:t>P</a:t>
            </a:r>
            <a:r>
              <a:rPr lang="en-US" dirty="0">
                <a:solidFill>
                  <a:srgbClr val="000000"/>
                </a:solidFill>
              </a:rPr>
              <a:t>(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baseline="-25000" dirty="0">
                <a:solidFill>
                  <a:srgbClr val="000000"/>
                </a:solidFill>
              </a:rPr>
              <a:t>1</a:t>
            </a:r>
            <a:r>
              <a:rPr lang="en-US" dirty="0">
                <a:solidFill>
                  <a:srgbClr val="000000"/>
                </a:solidFill>
              </a:rPr>
              <a:t>,</a:t>
            </a:r>
            <a:r>
              <a:rPr lang="en-US" i="1" dirty="0">
                <a:solidFill>
                  <a:srgbClr val="000000"/>
                </a:solidFill>
              </a:rPr>
              <a:t> y</a:t>
            </a:r>
            <a:r>
              <a:rPr lang="en-US" baseline="-25000" dirty="0">
                <a:solidFill>
                  <a:srgbClr val="000000"/>
                </a:solidFill>
              </a:rPr>
              <a:t>1</a:t>
            </a:r>
            <a:r>
              <a:rPr lang="en-US" dirty="0">
                <a:solidFill>
                  <a:srgbClr val="000000"/>
                </a:solidFill>
              </a:rPr>
              <a:t>) and </a:t>
            </a:r>
            <a:r>
              <a:rPr lang="en-US" i="1" dirty="0">
                <a:solidFill>
                  <a:srgbClr val="000000"/>
                </a:solidFill>
              </a:rPr>
              <a:t>Q</a:t>
            </a:r>
            <a:r>
              <a:rPr lang="en-US" dirty="0">
                <a:solidFill>
                  <a:srgbClr val="000000"/>
                </a:solidFill>
              </a:rPr>
              <a:t>(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baseline="-25000" dirty="0">
                <a:solidFill>
                  <a:srgbClr val="000000"/>
                </a:solidFill>
              </a:rPr>
              <a:t>2</a:t>
            </a:r>
            <a:r>
              <a:rPr lang="en-US" dirty="0">
                <a:solidFill>
                  <a:srgbClr val="000000"/>
                </a:solidFill>
              </a:rPr>
              <a:t>,</a:t>
            </a:r>
            <a:r>
              <a:rPr lang="en-US" i="1" dirty="0">
                <a:solidFill>
                  <a:srgbClr val="000000"/>
                </a:solidFill>
              </a:rPr>
              <a:t> y</a:t>
            </a:r>
            <a:r>
              <a:rPr lang="en-US" baseline="-25000" dirty="0">
                <a:solidFill>
                  <a:srgbClr val="000000"/>
                </a:solidFill>
              </a:rPr>
              <a:t>2</a:t>
            </a:r>
            <a:r>
              <a:rPr lang="en-US" dirty="0">
                <a:solidFill>
                  <a:srgbClr val="000000"/>
                </a:solidFill>
              </a:rPr>
              <a:t>) is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Formula: Midpoint Formula </a:t>
            </a:r>
          </a:p>
        </p:txBody>
      </p:sp>
      <p:pic>
        <p:nvPicPr>
          <p:cNvPr id="54274" name="Picture 2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E6F4F1"/>
              </a:clrFrom>
              <a:clrTo>
                <a:srgbClr val="E6F4F1">
                  <a:alpha val="0"/>
                </a:srgbClr>
              </a:clrTo>
            </a:clrChange>
            <a:lum bright="-20000"/>
          </a:blip>
          <a:srcRect/>
          <a:stretch>
            <a:fillRect/>
          </a:stretch>
        </p:blipFill>
        <p:spPr bwMode="auto">
          <a:xfrm>
            <a:off x="4800600" y="2209800"/>
            <a:ext cx="3200400" cy="32305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54275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31827438"/>
              </p:ext>
            </p:extLst>
          </p:nvPr>
        </p:nvGraphicFramePr>
        <p:xfrm>
          <a:off x="990600" y="2819400"/>
          <a:ext cx="25527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2552400" imgH="927000" progId="Equation.DSMT4">
                  <p:embed/>
                </p:oleObj>
              </mc:Choice>
              <mc:Fallback>
                <p:oleObj name="Equation" r:id="rId3" imgW="2552400" imgH="9270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2819400"/>
                        <a:ext cx="25527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Find the coordinates of the midpoint of the line segment joining the two points </a:t>
            </a:r>
            <a:r>
              <a:rPr lang="en-US" i="1" dirty="0">
                <a:solidFill>
                  <a:srgbClr val="0000FF"/>
                </a:solidFill>
              </a:rPr>
              <a:t>P</a:t>
            </a:r>
            <a:r>
              <a:rPr lang="en-US" dirty="0">
                <a:solidFill>
                  <a:srgbClr val="0000FF"/>
                </a:solidFill>
              </a:rPr>
              <a:t>(</a:t>
            </a:r>
            <a:r>
              <a:rPr lang="en-US" dirty="0">
                <a:solidFill>
                  <a:srgbClr val="0000FF"/>
                </a:solidFill>
                <a:latin typeface="Symbol" pitchFamily="98" charset="2"/>
              </a:rPr>
              <a:t>-</a:t>
            </a:r>
            <a:r>
              <a:rPr lang="en-US" dirty="0">
                <a:solidFill>
                  <a:srgbClr val="0000FF"/>
                </a:solidFill>
              </a:rPr>
              <a:t>4,6)</a:t>
            </a:r>
            <a:r>
              <a:rPr lang="en-US" dirty="0"/>
              <a:t> and </a:t>
            </a:r>
            <a:r>
              <a:rPr lang="en-US" i="1" dirty="0">
                <a:solidFill>
                  <a:srgbClr val="0000FF"/>
                </a:solidFill>
              </a:rPr>
              <a:t>Q</a:t>
            </a:r>
            <a:r>
              <a:rPr lang="en-US" dirty="0">
                <a:solidFill>
                  <a:srgbClr val="0000FF"/>
                </a:solidFill>
              </a:rPr>
              <a:t>(1,2)</a:t>
            </a:r>
            <a:r>
              <a:rPr lang="en-US" dirty="0"/>
              <a:t>.</a:t>
            </a:r>
          </a:p>
          <a:p>
            <a:r>
              <a:rPr lang="en-US" b="1" dirty="0"/>
              <a:t>Solution</a:t>
            </a:r>
          </a:p>
          <a:p>
            <a:r>
              <a:rPr lang="en-US" dirty="0"/>
              <a:t>The midpoint is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3: Finding the Midpoint</a:t>
            </a:r>
          </a:p>
        </p:txBody>
      </p:sp>
      <p:pic>
        <p:nvPicPr>
          <p:cNvPr id="63490" name="Picture 2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105400" y="2590800"/>
            <a:ext cx="3200400" cy="32051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63492" name="Object 4"/>
          <p:cNvGraphicFramePr>
            <a:graphicFrameLocks noChangeAspect="1"/>
          </p:cNvGraphicFramePr>
          <p:nvPr/>
        </p:nvGraphicFramePr>
        <p:xfrm>
          <a:off x="609600" y="3429000"/>
          <a:ext cx="21717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2171520" imgH="927000" progId="Equation.DSMT4">
                  <p:embed/>
                </p:oleObj>
              </mc:Choice>
              <mc:Fallback>
                <p:oleObj name="Equation" r:id="rId3" imgW="2171520" imgH="9270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3429000"/>
                        <a:ext cx="21717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3493" name="Object 5"/>
          <p:cNvGraphicFramePr>
            <a:graphicFrameLocks noChangeAspect="1"/>
          </p:cNvGraphicFramePr>
          <p:nvPr/>
        </p:nvGraphicFramePr>
        <p:xfrm>
          <a:off x="2844800" y="3429000"/>
          <a:ext cx="15748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574640" imgH="927000" progId="Equation.DSMT4">
                  <p:embed/>
                </p:oleObj>
              </mc:Choice>
              <mc:Fallback>
                <p:oleObj name="Equation" r:id="rId5" imgW="1574640" imgH="9270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44800" y="3429000"/>
                        <a:ext cx="15748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1336</TotalTime>
  <Words>760</Words>
  <Application>Microsoft Office PowerPoint</Application>
  <PresentationFormat>On-screen Show (4:3)</PresentationFormat>
  <Paragraphs>73</Paragraphs>
  <Slides>20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6" baseType="lpstr">
      <vt:lpstr>Arial</vt:lpstr>
      <vt:lpstr>Calibri</vt:lpstr>
      <vt:lpstr>Symbol</vt:lpstr>
      <vt:lpstr>Ti86pc</vt:lpstr>
      <vt:lpstr>Office Theme</vt:lpstr>
      <vt:lpstr>Equation</vt:lpstr>
      <vt:lpstr>Section 12.3</vt:lpstr>
      <vt:lpstr>Theorem: The Pythagorean Theorem</vt:lpstr>
      <vt:lpstr>Formula: The Distance Formula</vt:lpstr>
      <vt:lpstr>Example 1: Using the Distance Formula</vt:lpstr>
      <vt:lpstr>Example 2: Determining If a Triangle is a Right Triangle</vt:lpstr>
      <vt:lpstr>Example 2: Determining If a Triangle is a Right Triangle (cont.)</vt:lpstr>
      <vt:lpstr>Example 2: Determining If a Triangle is a Right Triangle (cont.)</vt:lpstr>
      <vt:lpstr>Formula: Midpoint Formula </vt:lpstr>
      <vt:lpstr>Example 3: Finding the Midpoint</vt:lpstr>
      <vt:lpstr>Definition: Circle, Center, Radius, and Diameter</vt:lpstr>
      <vt:lpstr>Definition: Circle, Center, Radius, and Diameter (cont.)</vt:lpstr>
      <vt:lpstr>Definition: Equation of a Circle</vt:lpstr>
      <vt:lpstr>Example 4: Finding the Equation of a Circle</vt:lpstr>
      <vt:lpstr>Example 4: Finding the Equation of a Circle (cont.)</vt:lpstr>
      <vt:lpstr>Example 5: Finding the Equation of a Circle</vt:lpstr>
      <vt:lpstr>Example 6: Graphing a Circle</vt:lpstr>
      <vt:lpstr>Example 6: Graphing a Circle (cont.)</vt:lpstr>
      <vt:lpstr>Example 6: Graphing a Circle (cont.)</vt:lpstr>
      <vt:lpstr>Example 7: Using a Graphing Calculator to Graph Circles</vt:lpstr>
      <vt:lpstr>Example 7: Using a Graphing Calculator to Graph Circles (cont.)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Introductory &amp; Intermediate Algebra, 3rd Edition</dc:title>
  <dc:creator>Hawkes Learning</dc:creator>
  <cp:lastModifiedBy>Rebecca Johnson</cp:lastModifiedBy>
  <cp:revision>161</cp:revision>
  <dcterms:created xsi:type="dcterms:W3CDTF">2013-04-26T14:43:13Z</dcterms:created>
  <dcterms:modified xsi:type="dcterms:W3CDTF">2024-09-12T13:58:30Z</dcterms:modified>
</cp:coreProperties>
</file>