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85" r:id="rId3"/>
    <p:sldId id="274" r:id="rId4"/>
    <p:sldId id="275" r:id="rId5"/>
    <p:sldId id="276" r:id="rId6"/>
    <p:sldId id="277" r:id="rId7"/>
    <p:sldId id="278" r:id="rId8"/>
    <p:sldId id="279" r:id="rId9"/>
    <p:sldId id="280" r:id="rId10"/>
    <p:sldId id="281" r:id="rId11"/>
    <p:sldId id="283" r:id="rId12"/>
    <p:sldId id="28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105" d="100"/>
          <a:sy n="105" d="100"/>
        </p:scale>
        <p:origin x="156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9/12/2024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3.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image" Target="../media/image40.png"/><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name="Equation" r:id="rId2" imgW="2120760" imgH="444240" progId="Equation.DSMT4">
                  <p:embed/>
                </p:oleObj>
              </mc:Choice>
              <mc:Fallback>
                <p:oleObj name="Equation" r:id="rId2" imgW="2120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name="Equation" r:id="rId2" imgW="2679480" imgH="927000" progId="Equation.DSMT4">
                  <p:embed/>
                </p:oleObj>
              </mc:Choice>
              <mc:Fallback>
                <p:oleObj name="Equation" r:id="rId2" imgW="26794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name="Equation" r:id="rId4" imgW="3047760" imgH="444240" progId="Equation.DSMT4">
                  <p:embed/>
                </p:oleObj>
              </mc:Choice>
              <mc:Fallback>
                <p:oleObj name="Equation" r:id="rId4" imgW="304776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name="Equation" r:id="rId6" imgW="2044440" imgH="533160" progId="Equation.DSMT4">
                  <p:embed/>
                </p:oleObj>
              </mc:Choice>
              <mc:Fallback>
                <p:oleObj name="Equation" r:id="rId6" imgW="20444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name="Equation" r:id="rId8" imgW="2145960" imgH="482400" progId="Equation.DSMT4">
                  <p:embed/>
                </p:oleObj>
              </mc:Choice>
              <mc:Fallback>
                <p:oleObj name="Equation" r:id="rId8" imgW="21459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name="Equation" r:id="rId10" imgW="2247840" imgH="1180800" progId="Equation.DSMT4">
                  <p:embed/>
                </p:oleObj>
              </mc:Choice>
              <mc:Fallback>
                <p:oleObj name="Equation" r:id="rId10" imgW="2247840" imgH="1180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2"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paraboloids (the reflective surfaces of telescopes).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Definition: Equations of Horizontal Parabolas </a:t>
            </a:r>
          </a:p>
        </p:txBody>
      </p:sp>
      <p:graphicFrame>
        <p:nvGraphicFramePr>
          <p:cNvPr id="30721" name="Object 1"/>
          <p:cNvGraphicFramePr>
            <a:graphicFrameLocks noChangeAspect="1"/>
          </p:cNvGraphicFramePr>
          <p:nvPr>
            <p:extLst>
              <p:ext uri="{D42A27DB-BD31-4B8C-83A1-F6EECF244321}">
                <p14:modId xmlns:p14="http://schemas.microsoft.com/office/powerpoint/2010/main" val="2865867880"/>
              </p:ext>
            </p:extLst>
          </p:nvPr>
        </p:nvGraphicFramePr>
        <p:xfrm>
          <a:off x="774700" y="2209800"/>
          <a:ext cx="7594600" cy="533400"/>
        </p:xfrm>
        <a:graphic>
          <a:graphicData uri="http://schemas.openxmlformats.org/presentationml/2006/ole">
            <mc:AlternateContent xmlns:mc="http://schemas.openxmlformats.org/markup-compatibility/2006">
              <mc:Choice xmlns:v="urn:schemas-microsoft-com:vml" Requires="v">
                <p:oleObj name="Equation" r:id="rId2" imgW="7594560" imgH="533160" progId="Equation.DSMT4">
                  <p:embed/>
                </p:oleObj>
              </mc:Choice>
              <mc:Fallback>
                <p:oleObj name="Equation" r:id="rId2" imgW="7594560" imgH="53316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2209800"/>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name="Equation" r:id="rId2" imgW="2654280" imgH="927000" progId="Equation.DSMT4">
                  <p:embed/>
                </p:oleObj>
              </mc:Choice>
              <mc:Fallback>
                <p:oleObj name="Equation" r:id="rId2" imgW="26542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name="Equation" r:id="rId6" imgW="3225600" imgH="507960" progId="Equation.DSMT4">
                  <p:embed/>
                </p:oleObj>
              </mc:Choice>
              <mc:Fallback>
                <p:oleObj name="Equation" r:id="rId6" imgW="3225600" imgH="507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name="Equation" r:id="rId8" imgW="2057400" imgH="533160" progId="Equation.DSMT4">
                  <p:embed/>
                </p:oleObj>
              </mc:Choice>
              <mc:Fallback>
                <p:oleObj name="Equation" r:id="rId8" imgW="2057400" imgH="5331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name="Equation" r:id="rId10" imgW="1054080" imgH="495000" progId="Equation.DSMT4">
                  <p:embed/>
                </p:oleObj>
              </mc:Choice>
              <mc:Fallback>
                <p:oleObj name="Equation" r:id="rId10" imgW="1054080" imgH="495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3874316182"/>
              </p:ext>
            </p:extLst>
          </p:nvPr>
        </p:nvGraphicFramePr>
        <p:xfrm>
          <a:off x="1076960" y="1310958"/>
          <a:ext cx="2095500" cy="444500"/>
        </p:xfrm>
        <a:graphic>
          <a:graphicData uri="http://schemas.openxmlformats.org/presentationml/2006/ole">
            <mc:AlternateContent xmlns:mc="http://schemas.openxmlformats.org/markup-compatibility/2006">
              <mc:Choice xmlns:v="urn:schemas-microsoft-com:vml" Requires="v">
                <p:oleObj name="Equation" r:id="rId12" imgW="2095200" imgH="444240" progId="Equation.DSMT4">
                  <p:embed/>
                </p:oleObj>
              </mc:Choice>
              <mc:Fallback>
                <p:oleObj name="Equation" r:id="rId12" imgW="2095200" imgH="444240" progId="Equation.DSMT4">
                  <p:embed/>
                  <p:pic>
                    <p:nvPicPr>
                      <p:cNvPr id="40964" name="Object 4"/>
                      <p:cNvPicPr>
                        <a:picLocks noChangeAspect="1" noChangeArrowheads="1"/>
                      </p:cNvPicPr>
                      <p:nvPr/>
                    </p:nvPicPr>
                    <p:blipFill>
                      <a:blip r:embed="rId13"/>
                      <a:srcRect/>
                      <a:stretch>
                        <a:fillRect/>
                      </a:stretch>
                    </p:blipFill>
                    <p:spPr bwMode="auto">
                      <a:xfrm>
                        <a:off x="1076960" y="1310958"/>
                        <a:ext cx="2095500" cy="4445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name="Equation" r:id="rId2" imgW="965160" imgH="495000" progId="Equation.DSMT4">
                  <p:embed/>
                </p:oleObj>
              </mc:Choice>
              <mc:Fallback>
                <p:oleObj name="Equation" r:id="rId2" imgW="965160" imgH="495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name="Equation" r:id="rId4" imgW="2057400" imgH="533160" progId="Equation.DSMT4">
                  <p:embed/>
                </p:oleObj>
              </mc:Choice>
              <mc:Fallback>
                <p:oleObj name="Equation" r:id="rId4" imgW="2057400" imgH="533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name="Equation" r:id="rId6" imgW="1574640" imgH="533160" progId="Equation.DSMT4">
                  <p:embed/>
                </p:oleObj>
              </mc:Choice>
              <mc:Fallback>
                <p:oleObj name="Equation" r:id="rId6" imgW="15746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name="Equation" r:id="rId8" imgW="1676160" imgH="482400" progId="Equation.DSMT4">
                  <p:embed/>
                </p:oleObj>
              </mc:Choice>
              <mc:Fallback>
                <p:oleObj name="Equation" r:id="rId8" imgW="16761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name="Equation" r:id="rId10" imgW="1460160" imgH="482400" progId="Equation.DSMT4">
                  <p:embed/>
                </p:oleObj>
              </mc:Choice>
              <mc:Fallback>
                <p:oleObj name="Equation" r:id="rId10" imgW="1460160" imgH="482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name="Equation" r:id="rId2" imgW="3771720" imgH="558720" progId="Equation.DSMT4">
                  <p:embed/>
                </p:oleObj>
              </mc:Choice>
              <mc:Fallback>
                <p:oleObj name="Equation" r:id="rId2" imgW="3771720" imgH="5587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name="Equation" r:id="rId4" imgW="2654280" imgH="507960" progId="Equation.DSMT4">
                  <p:embed/>
                </p:oleObj>
              </mc:Choice>
              <mc:Fallback>
                <p:oleObj name="Equation" r:id="rId4" imgW="26542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132539595"/>
              </p:ext>
            </p:extLst>
          </p:nvPr>
        </p:nvGraphicFramePr>
        <p:xfrm>
          <a:off x="1065848" y="1301433"/>
          <a:ext cx="2463800" cy="444500"/>
        </p:xfrm>
        <a:graphic>
          <a:graphicData uri="http://schemas.openxmlformats.org/presentationml/2006/ole">
            <mc:AlternateContent xmlns:mc="http://schemas.openxmlformats.org/markup-compatibility/2006">
              <mc:Choice xmlns:v="urn:schemas-microsoft-com:vml" Requires="v">
                <p:oleObj name="Equation" r:id="rId6" imgW="2463480" imgH="444240" progId="Equation.DSMT4">
                  <p:embed/>
                </p:oleObj>
              </mc:Choice>
              <mc:Fallback>
                <p:oleObj name="Equation" r:id="rId6" imgW="2463480" imgH="444240" progId="Equation.DSMT4">
                  <p:embed/>
                  <p:pic>
                    <p:nvPicPr>
                      <p:cNvPr id="45059" name="Object 3"/>
                      <p:cNvPicPr>
                        <a:picLocks noChangeAspect="1" noChangeArrowheads="1"/>
                      </p:cNvPicPr>
                      <p:nvPr/>
                    </p:nvPicPr>
                    <p:blipFill>
                      <a:blip r:embed="rId7"/>
                      <a:srcRect/>
                      <a:stretch>
                        <a:fillRect/>
                      </a:stretch>
                    </p:blipFill>
                    <p:spPr bwMode="auto">
                      <a:xfrm>
                        <a:off x="1065848" y="1301433"/>
                        <a:ext cx="246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name="Equation" r:id="rId2" imgW="3581280" imgH="507960" progId="Equation.DSMT4">
                  <p:embed/>
                </p:oleObj>
              </mc:Choice>
              <mc:Fallback>
                <p:oleObj name="Equation" r:id="rId2" imgW="35812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name="Equation" r:id="rId4" imgW="3111480" imgH="507960" progId="Equation.DSMT4">
                  <p:embed/>
                </p:oleObj>
              </mc:Choice>
              <mc:Fallback>
                <p:oleObj name="Equation" r:id="rId4" imgW="31114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name="Equation" r:id="rId6" imgW="2463480" imgH="533160" progId="Equation.DSMT4">
                  <p:embed/>
                </p:oleObj>
              </mc:Choice>
              <mc:Fallback>
                <p:oleObj name="Equation" r:id="rId6" imgW="246348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0" y="3109456"/>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name="Equation" r:id="rId8" imgW="3568680" imgH="507960" progId="Equation.DSMT4">
                  <p:embed/>
                </p:oleObj>
              </mc:Choice>
              <mc:Fallback>
                <p:oleObj name="Equation" r:id="rId8" imgW="3568680" imgH="507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1551930821"/>
              </p:ext>
            </p:extLst>
          </p:nvPr>
        </p:nvGraphicFramePr>
        <p:xfrm>
          <a:off x="4659687" y="1268730"/>
          <a:ext cx="2260600" cy="927100"/>
        </p:xfrm>
        <a:graphic>
          <a:graphicData uri="http://schemas.openxmlformats.org/presentationml/2006/ole">
            <mc:AlternateContent xmlns:mc="http://schemas.openxmlformats.org/markup-compatibility/2006">
              <mc:Choice xmlns:v="urn:schemas-microsoft-com:vml" Requires="v">
                <p:oleObj name="Equation" r:id="rId10" imgW="2260440" imgH="927000" progId="Equation.DSMT4">
                  <p:embed/>
                </p:oleObj>
              </mc:Choice>
              <mc:Fallback>
                <p:oleObj name="Equation" r:id="rId10" imgW="2260440" imgH="9270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9687" y="1268730"/>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4572000" y="2298700"/>
            <a:ext cx="3910225" cy="707886"/>
          </a:xfrm>
          <a:prstGeom prst="rect">
            <a:avLst/>
          </a:prstGeom>
        </p:spPr>
        <p:txBody>
          <a:bodyPr wrap="squar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name="Equation" r:id="rId12" imgW="1028520" imgH="495000" progId="Equation.DSMT4">
                  <p:embed/>
                </p:oleObj>
              </mc:Choice>
              <mc:Fallback>
                <p:oleObj name="Equation" r:id="rId12" imgW="10285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457200" y="1409648"/>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name="Equation" r:id="rId4" imgW="2641320" imgH="507960" progId="Equation.DSMT4">
                  <p:embed/>
                </p:oleObj>
              </mc:Choice>
              <mc:Fallback>
                <p:oleObj name="Equation" r:id="rId4" imgW="2641320" imgH="5079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name="Equation" r:id="rId6" imgW="2743200" imgH="457200" progId="Equation.DSMT4">
                  <p:embed/>
                </p:oleObj>
              </mc:Choice>
              <mc:Fallback>
                <p:oleObj name="Equation" r:id="rId6" imgW="2743200" imgH="4572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name="Equation" r:id="rId8" imgW="927000" imgH="355320" progId="Equation.DSMT4">
                  <p:embed/>
                </p:oleObj>
              </mc:Choice>
              <mc:Fallback>
                <p:oleObj name="Equation" r:id="rId8" imgW="927000" imgH="35532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name="Equation" r:id="rId10" imgW="711000" imgH="355320" progId="Equation.DSMT4">
                  <p:embed/>
                </p:oleObj>
              </mc:Choice>
              <mc:Fallback>
                <p:oleObj name="Equation" r:id="rId10" imgW="711000" imgH="355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name="Equation" r:id="rId12" imgW="342720" imgH="241200" progId="Equation.DSMT4">
                  <p:embed/>
                </p:oleObj>
              </mc:Choice>
              <mc:Fallback>
                <p:oleObj name="Equation" r:id="rId12" imgW="342720" imgH="2412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TotalTime>
  <Words>495</Words>
  <Application>Microsoft Office PowerPoint</Application>
  <PresentationFormat>On-screen Show (4:3)</PresentationFormat>
  <Paragraphs>52</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Symbol</vt:lpstr>
      <vt:lpstr>Office Theme</vt:lpstr>
      <vt:lpstr>Equation</vt:lpstr>
      <vt:lpstr>Section 12.2</vt:lpstr>
      <vt:lpstr>Note</vt:lpstr>
      <vt:lpstr>Definition: 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108</cp:revision>
  <dcterms:created xsi:type="dcterms:W3CDTF">2013-04-26T14:43:13Z</dcterms:created>
  <dcterms:modified xsi:type="dcterms:W3CDTF">2024-09-12T13:57:25Z</dcterms:modified>
</cp:coreProperties>
</file>