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7" r:id="rId4"/>
    <p:sldId id="288" r:id="rId5"/>
    <p:sldId id="289" r:id="rId6"/>
    <p:sldId id="299" r:id="rId7"/>
    <p:sldId id="290" r:id="rId8"/>
    <p:sldId id="291" r:id="rId9"/>
    <p:sldId id="292" r:id="rId10"/>
    <p:sldId id="293" r:id="rId11"/>
    <p:sldId id="294" r:id="rId12"/>
    <p:sldId id="297" r:id="rId13"/>
    <p:sldId id="298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8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00FF"/>
    <a:srgbClr val="366092"/>
    <a:srgbClr val="000099"/>
    <a:srgbClr val="007E7E"/>
    <a:srgbClr val="00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Translations and Reflections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(4 units left) and the vertical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 (1 unit down). The effect is that the vertex is now at the point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4, 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310389" y="1320567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69800" progId="Equation.DSMT4">
                  <p:embed/>
                </p:oleObj>
              </mc:Choice>
              <mc:Fallback>
                <p:oleObj name="Equation" r:id="rId2" imgW="1879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389" y="1320567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6358" y="1219200"/>
            <a:ext cx="42912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2, 7)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2 (2 units left) and the vertical translation is 7 (7 units up). The effect is that the vertex is now at the point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2, 7).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314700" y="132895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2895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1371600"/>
            <a:ext cx="438912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The reflection is performed first, followed by the translations.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2, 5)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and the graph is reflected across the </a:t>
            </a:r>
            <a:r>
              <a:rPr lang="en-US" i="1" dirty="0"/>
              <a:t>x</a:t>
            </a:r>
            <a:r>
              <a:rPr lang="en-US" dirty="0"/>
              <a:t>-axis. We show step-by-step how to “arrive” at the graph. (You may do these steps mentally and graph only the last step.)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14467" y="1342122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469800" progId="Equation.DSMT4">
                  <p:embed/>
                </p:oleObj>
              </mc:Choice>
              <mc:Fallback>
                <p:oleObj name="Equation" r:id="rId2" imgW="2120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467" y="1342122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</a:t>
            </a:r>
            <a:r>
              <a:rPr lang="en-US" dirty="0"/>
              <a:t>Graph the reflection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114800" cy="385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601478" y="1303789"/>
          <a:ext cx="128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495000" progId="Equation.DSMT4">
                  <p:embed/>
                </p:oleObj>
              </mc:Choice>
              <mc:Fallback>
                <p:oleObj name="Equation" r:id="rId3" imgW="12826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478" y="1303789"/>
                        <a:ext cx="128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Translate the graph 2 units to the left.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0C235-AC8E-41AC-B317-67A8EC64E9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5082" y="1905000"/>
            <a:ext cx="3813835" cy="38095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Translate the graph 5 units up.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752600"/>
            <a:ext cx="4114800" cy="416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If               is written                  then                         is the same as                              So                         and there is a horizontal translation of 2 units to the right and a vertical translation of 1 unit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446789" y="1253455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482400" progId="Equation.DSMT4">
                  <p:embed/>
                </p:oleObj>
              </mc:Choice>
              <mc:Fallback>
                <p:oleObj name="Equation" r:id="rId2" imgW="1015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789" y="1253455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0178" y="1744211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482400" progId="Equation.DSMT4">
                  <p:embed/>
                </p:oleObj>
              </mc:Choice>
              <mc:Fallback>
                <p:oleObj name="Equation" r:id="rId4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1744211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837967" y="2794233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82400" progId="Equation.DSMT4">
                  <p:embed/>
                </p:oleObj>
              </mc:Choice>
              <mc:Fallback>
                <p:oleObj name="Equation" r:id="rId6" imgW="1015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67" y="2794233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352567" y="2878822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469800" progId="Equation.DSMT4">
                  <p:embed/>
                </p:oleObj>
              </mc:Choice>
              <mc:Fallback>
                <p:oleObj name="Equation" r:id="rId8" imgW="1320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567" y="2878822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5478011" y="28194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320" imgH="482400" progId="Equation.DSMT4">
                  <p:embed/>
                </p:oleObj>
              </mc:Choice>
              <mc:Fallback>
                <p:oleObj name="Equation" r:id="rId10" imgW="1930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011" y="28194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769378" y="3284989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469800" progId="Equation.DSMT4">
                  <p:embed/>
                </p:oleObj>
              </mc:Choice>
              <mc:Fallback>
                <p:oleObj name="Equation" r:id="rId12" imgW="2222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378" y="3284989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4512578" y="3276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42920" imgH="495000" progId="Equation.DSMT4">
                  <p:embed/>
                </p:oleObj>
              </mc:Choice>
              <mc:Fallback>
                <p:oleObj name="Equation" r:id="rId14" imgW="1942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2578" y="3276600"/>
                        <a:ext cx="1943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76976"/>
            <a:ext cx="4114800" cy="413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76977"/>
            <a:ext cx="4114800" cy="410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                          find: </a:t>
            </a:r>
          </a:p>
          <a:p>
            <a:pPr marL="461963" indent="-461963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(3)	</a:t>
            </a:r>
            <a:r>
              <a:rPr lang="en-US" dirty="0"/>
              <a:t>b.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	</a:t>
            </a:r>
            <a:r>
              <a:rPr lang="en-US" dirty="0"/>
              <a:t> c.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  <a:endParaRPr lang="en-US" dirty="0"/>
          </a:p>
          <a:p>
            <a:pPr marL="461963" indent="-461963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a.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895600" y="131217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482400" progId="Equation.DSMT4">
                  <p:embed/>
                </p:oleObj>
              </mc:Choice>
              <mc:Fallback>
                <p:oleObj name="Equation" r:id="rId2" imgW="2095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2178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215403"/>
              </p:ext>
            </p:extLst>
          </p:nvPr>
        </p:nvGraphicFramePr>
        <p:xfrm>
          <a:off x="1043342" y="3151644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533160" progId="Equation.DSMT4">
                  <p:embed/>
                </p:oleObj>
              </mc:Choice>
              <mc:Fallback>
                <p:oleObj name="Equation" r:id="rId4" imgW="2222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342" y="3151644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449851"/>
              </p:ext>
            </p:extLst>
          </p:nvPr>
        </p:nvGraphicFramePr>
        <p:xfrm>
          <a:off x="1729142" y="3871699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91960" progId="Equation.DSMT4">
                  <p:embed/>
                </p:oleObj>
              </mc:Choice>
              <mc:Fallback>
                <p:oleObj name="Equation" r:id="rId6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142" y="3871699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45338"/>
              </p:ext>
            </p:extLst>
          </p:nvPr>
        </p:nvGraphicFramePr>
        <p:xfrm>
          <a:off x="3033630" y="386331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630" y="386331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317259"/>
              </p:ext>
            </p:extLst>
          </p:nvPr>
        </p:nvGraphicFramePr>
        <p:xfrm>
          <a:off x="4235353" y="3846066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353" y="3846066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817094"/>
              </p:ext>
            </p:extLst>
          </p:nvPr>
        </p:nvGraphicFramePr>
        <p:xfrm>
          <a:off x="1066800" y="4731317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469800" progId="Equation.DSMT4">
                  <p:embed/>
                </p:oleObj>
              </mc:Choice>
              <mc:Fallback>
                <p:oleObj name="Equation" r:id="rId12" imgW="672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31317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362433"/>
              </p:ext>
            </p:extLst>
          </p:nvPr>
        </p:nvGraphicFramePr>
        <p:xfrm>
          <a:off x="1760989" y="4689372"/>
          <a:ext cx="154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533160" progId="Equation.DSMT4">
                  <p:embed/>
                </p:oleObj>
              </mc:Choice>
              <mc:Fallback>
                <p:oleObj name="Equation" r:id="rId14" imgW="15490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989" y="4689372"/>
                        <a:ext cx="154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214234"/>
              </p:ext>
            </p:extLst>
          </p:nvPr>
        </p:nvGraphicFramePr>
        <p:xfrm>
          <a:off x="1770077" y="5324139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380880" progId="Equation.DSMT4">
                  <p:embed/>
                </p:oleObj>
              </mc:Choice>
              <mc:Fallback>
                <p:oleObj name="Equation" r:id="rId16" imgW="1282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77" y="5324139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  is given. Graph the function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459489" y="131217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489" y="131217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01211" y="17526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469800" progId="Equation.DSMT4">
                  <p:embed/>
                </p:oleObj>
              </mc:Choice>
              <mc:Fallback>
                <p:oleObj name="Equation" r:id="rId4" imgW="2222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1" y="17526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6B0EB13C-257F-B44A-D676-87DB97C29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814096"/>
            <a:ext cx="4114800" cy="412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Here                            so translate the graph horizontally 3 units to the right and vertically −2 units down. (Add 3 to each </a:t>
            </a:r>
            <a:r>
              <a:rPr lang="en-US" i="1" dirty="0"/>
              <a:t>x</a:t>
            </a:r>
            <a:r>
              <a:rPr lang="en-US" dirty="0"/>
              <a:t>-value and −2 to each </a:t>
            </a:r>
            <a:r>
              <a:rPr lang="en-US" i="1" dirty="0"/>
              <a:t>y</a:t>
            </a:r>
            <a:r>
              <a:rPr lang="en-US" dirty="0"/>
              <a:t>-value.)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780326"/>
              </p:ext>
            </p:extLst>
          </p:nvPr>
        </p:nvGraphicFramePr>
        <p:xfrm>
          <a:off x="1295400" y="1828800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95000" progId="Equation.DSMT4">
                  <p:embed/>
                </p:oleObj>
              </mc:Choice>
              <mc:Fallback>
                <p:oleObj name="Equation" r:id="rId2" imgW="2145960" imgH="495000" progId="Equation.DSMT4">
                  <p:embed/>
                  <p:pic>
                    <p:nvPicPr>
                      <p:cNvPr id="706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20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368529"/>
            <a:ext cx="4114800" cy="4120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r>
              <a:rPr lang="en-US" dirty="0"/>
              <a:t>c.  Replace </a:t>
            </a:r>
            <a:r>
              <a:rPr lang="en-US" i="1" dirty="0">
                <a:solidFill>
                  <a:srgbClr val="7F00FF"/>
                </a:solidFill>
              </a:rPr>
              <a:t>x</a:t>
            </a:r>
            <a:r>
              <a:rPr lang="en-US" i="1" dirty="0"/>
              <a:t> </a:t>
            </a:r>
            <a:r>
              <a:rPr lang="en-US" dirty="0"/>
              <a:t>with </a:t>
            </a:r>
            <a:r>
              <a:rPr lang="en-US" i="1" dirty="0">
                <a:solidFill>
                  <a:srgbClr val="7F00FF"/>
                </a:solidFill>
              </a:rPr>
              <a:t>a</a:t>
            </a:r>
            <a:r>
              <a:rPr lang="en-US" dirty="0">
                <a:solidFill>
                  <a:srgbClr val="7F00FF"/>
                </a:solidFill>
              </a:rPr>
              <a:t> + 1 </a:t>
            </a:r>
            <a:r>
              <a:rPr lang="en-US" dirty="0"/>
              <a:t>and simplify.</a:t>
            </a:r>
          </a:p>
          <a:p>
            <a:pPr marL="461963" indent="-461963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 (cont.)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827189"/>
              </p:ext>
            </p:extLst>
          </p:nvPr>
        </p:nvGraphicFramePr>
        <p:xfrm>
          <a:off x="1066800" y="19812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469800" progId="Equation.DSMT4">
                  <p:embed/>
                </p:oleObj>
              </mc:Choice>
              <mc:Fallback>
                <p:oleObj name="Equation" r:id="rId2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936545"/>
              </p:ext>
            </p:extLst>
          </p:nvPr>
        </p:nvGraphicFramePr>
        <p:xfrm>
          <a:off x="2209800" y="1905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711632"/>
              </p:ext>
            </p:extLst>
          </p:nvPr>
        </p:nvGraphicFramePr>
        <p:xfrm>
          <a:off x="2209800" y="254815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571320" progId="Equation.DSMT4">
                  <p:embed/>
                </p:oleObj>
              </mc:Choice>
              <mc:Fallback>
                <p:oleObj name="Equation" r:id="rId6" imgW="265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4815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13998"/>
              </p:ext>
            </p:extLst>
          </p:nvPr>
        </p:nvGraphicFramePr>
        <p:xfrm>
          <a:off x="2209800" y="32004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380880" progId="Equation.DSMT4">
                  <p:embed/>
                </p:oleObj>
              </mc:Choice>
              <mc:Fallback>
                <p:oleObj name="Equation" r:id="rId8" imgW="2425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004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923299"/>
              </p:ext>
            </p:extLst>
          </p:nvPr>
        </p:nvGraphicFramePr>
        <p:xfrm>
          <a:off x="2209800" y="38100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380880" progId="Equation.DSMT4">
                  <p:embed/>
                </p:oleObj>
              </mc:Choice>
              <mc:Fallback>
                <p:oleObj name="Equation" r:id="rId10" imgW="1942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688822" y="1337345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69800" progId="Equation.DSMT4">
                  <p:embed/>
                </p:oleObj>
              </mc:Choice>
              <mc:Fallback>
                <p:oleObj name="Equation" r:id="rId2" imgW="1930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1337345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0352" y="2337033"/>
          <a:ext cx="561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120" imgH="469800" progId="Equation.DSMT4">
                  <p:embed/>
                </p:oleObj>
              </mc:Choice>
              <mc:Fallback>
                <p:oleObj name="Equation" r:id="rId4" imgW="561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7033"/>
                        <a:ext cx="561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887211"/>
            <a:ext cx="4919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Substituting gives the following.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728444" y="3505200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505200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2912378" y="3479800"/>
          <a:ext cx="361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19440" imgH="939600" progId="Equation.DSMT4">
                  <p:embed/>
                </p:oleObj>
              </mc:Choice>
              <mc:Fallback>
                <p:oleObj name="Equation" r:id="rId8" imgW="36194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479800"/>
                        <a:ext cx="361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920767" y="44958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97000" imgH="838080" progId="Equation.DSMT4">
                  <p:embed/>
                </p:oleObj>
              </mc:Choice>
              <mc:Fallback>
                <p:oleObj name="Equation" r:id="rId10" imgW="299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44958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5943600" y="4495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838080" progId="Equation.DSMT4">
                  <p:embed/>
                </p:oleObj>
              </mc:Choice>
              <mc:Fallback>
                <p:oleObj name="Equation" r:id="rId12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34200" y="4800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91960" progId="Equation.DSMT4">
                  <p:embed/>
                </p:oleObj>
              </mc:Choice>
              <mc:Fallback>
                <p:oleObj name="Equation" r:id="rId14" imgW="774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00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r>
              <a:rPr lang="en-US" dirty="0"/>
              <a:t>Substituting gives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663655" y="1337811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482400" progId="Equation.DSMT4">
                  <p:embed/>
                </p:oleObj>
              </mc:Choice>
              <mc:Fallback>
                <p:oleObj name="Equation" r:id="rId2" imgW="2247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655" y="1337811"/>
                        <a:ext cx="224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30352" y="2305050"/>
          <a:ext cx="699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97680" imgH="533160" progId="Equation.DSMT4">
                  <p:embed/>
                </p:oleObj>
              </mc:Choice>
              <mc:Fallback>
                <p:oleObj name="Equation" r:id="rId4" imgW="6997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5050"/>
                        <a:ext cx="699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5556" y="3674378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56" y="3674378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115811" y="3547145"/>
          <a:ext cx="510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05160" imgH="1028520" progId="Equation.DSMT4">
                  <p:embed/>
                </p:oleObj>
              </mc:Choice>
              <mc:Fallback>
                <p:oleObj name="Equation" r:id="rId8" imgW="510516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811" y="3547145"/>
                        <a:ext cx="510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 </a:t>
            </a:r>
            <a:r>
              <a:rPr lang="en-US" dirty="0"/>
              <a:t>(cont.)</a:t>
            </a:r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28444" y="23622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876240" progId="Equation.DSMT4">
                  <p:embed/>
                </p:oleObj>
              </mc:Choice>
              <mc:Fallback>
                <p:oleObj name="Equation" r:id="rId2" imgW="2361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2362200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28444" y="3454400"/>
          <a:ext cx="2311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888840" progId="Equation.DSMT4">
                  <p:embed/>
                </p:oleObj>
              </mc:Choice>
              <mc:Fallback>
                <p:oleObj name="Equation" r:id="rId4" imgW="23112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454400"/>
                        <a:ext cx="2311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720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304560" progId="Equation.DSMT4">
                  <p:embed/>
                </p:oleObj>
              </mc:Choice>
              <mc:Fallback>
                <p:oleObj name="Equation" r:id="rId6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45720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28444" y="1447800"/>
          <a:ext cx="527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70400" imgH="876240" progId="Equation.DSMT4">
                  <p:embed/>
                </p:oleObj>
              </mc:Choice>
              <mc:Fallback>
                <p:oleObj name="Equation" r:id="rId8" imgW="52704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1447800"/>
                        <a:ext cx="527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700244" y="3784833"/>
            <a:ext cx="1504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4600" y="1600200"/>
            <a:ext cx="2047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Expand 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+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)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</a:p>
          <a:p>
            <a:r>
              <a:rPr lang="en-US" sz="2000" dirty="0">
                <a:solidFill>
                  <a:srgbClr val="007E7E"/>
                </a:solidFill>
              </a:rPr>
              <a:t>and multiply by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Given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horizontal translation of </a:t>
            </a:r>
            <a:r>
              <a:rPr lang="en-US" i="1" dirty="0">
                <a:solidFill>
                  <a:srgbClr val="000000"/>
                </a:solidFill>
              </a:rPr>
              <a:t>h </a:t>
            </a:r>
            <a:r>
              <a:rPr lang="en-US" dirty="0">
                <a:solidFill>
                  <a:srgbClr val="000000"/>
                </a:solidFill>
              </a:rPr>
              <a:t>units and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vertical translation of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units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of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</a:t>
            </a:r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Draw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in relation to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as if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were the origin, (0, 0). This new graph will be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Horizontal and Vertical Translations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                        Use the graph in Figure 5 as a reference.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(3, 2)</a:t>
            </a:r>
            <a:r>
              <a:rPr lang="en-US" dirty="0">
                <a:solidFill>
                  <a:schemeClr val="tx1"/>
                </a:solidFill>
              </a:rPr>
              <a:t>, so there </a:t>
            </a:r>
            <a:r>
              <a:rPr lang="en-US" dirty="0"/>
              <a:t>is a horizontal translation of 3 units right and 2 units up. In effect, </a:t>
            </a:r>
            <a:r>
              <a:rPr lang="en-US" dirty="0">
                <a:solidFill>
                  <a:schemeClr val="tx1"/>
                </a:solidFill>
              </a:rPr>
              <a:t>(3, 2)</a:t>
            </a:r>
            <a:r>
              <a:rPr lang="en-US" dirty="0"/>
              <a:t> is now the vertex of the new graph just as </a:t>
            </a:r>
            <a:r>
              <a:rPr lang="en-US" dirty="0">
                <a:solidFill>
                  <a:schemeClr val="tx1"/>
                </a:solidFill>
              </a:rPr>
              <a:t>(0, 0) </a:t>
            </a:r>
            <a:r>
              <a:rPr lang="en-US" dirty="0"/>
              <a:t>is the vertex of the original graph. You should check that the points shown on the graph here do indeed satisfy the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30779" y="1320567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79" y="1320567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851" y="1371600"/>
            <a:ext cx="4138298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869</Words>
  <Application>Microsoft Office PowerPoint</Application>
  <PresentationFormat>On-screen Show (4:3)</PresentationFormat>
  <Paragraphs>71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Symbol</vt:lpstr>
      <vt:lpstr>Office Theme</vt:lpstr>
      <vt:lpstr>Equation</vt:lpstr>
      <vt:lpstr>Section 12.1</vt:lpstr>
      <vt:lpstr>Example 1: Using f(x) Notation</vt:lpstr>
      <vt:lpstr>Example 1: Using f(x) Notation (cont.)</vt:lpstr>
      <vt:lpstr>Example 2: Finding the Difference Quotient f(x+h) - f(x)/h</vt:lpstr>
      <vt:lpstr>Example 3: Finding the Difference Quotient f(x+h) - f(x)/h</vt:lpstr>
      <vt:lpstr>Example 3: Finding the Difference Quotient f(x+h) - f(x)/h (cont.)</vt:lpstr>
      <vt:lpstr>Procedure: Horizontal and Vertical Translations</vt:lpstr>
      <vt:lpstr>Example 4: Graphing Horizontal and Vertical Translations of y = |x|</vt:lpstr>
      <vt:lpstr>Example 4: Graphing Horizontal and Vertical Translations of y = |x| (cont.)</vt:lpstr>
      <vt:lpstr>Example 5: Graphing Horizontal and Vertical Translations of y = |x|</vt:lpstr>
      <vt:lpstr>Example 5: Graphing Horizontal and Vertical Translations of y = |x| (cont.)</vt:lpstr>
      <vt:lpstr>Example 6: Graphing Horizontal and Vertical Translations of y = |x|</vt:lpstr>
      <vt:lpstr>Example 6: Graphing Horizontal and Vertical Translations of y = |x| (cont.)</vt:lpstr>
      <vt:lpstr>Example 7: Graphing Reflections and Translations of y = |x|</vt:lpstr>
      <vt:lpstr>Example 7: Graphing Reflections and Translations of y = |x| (cont.)</vt:lpstr>
      <vt:lpstr>Example 7: Graphing Reflections and Translations of y = |x| (cont.)</vt:lpstr>
      <vt:lpstr>Example 7: Graphing Reflections and Translations of y = |x| (cont.)</vt:lpstr>
      <vt:lpstr>Example 8: Graphing Translations of a Function Given its Graph</vt:lpstr>
      <vt:lpstr>Example 8: Graphing Translations of a Function Given its Graph (cont.)</vt:lpstr>
      <vt:lpstr>Example 9: Graphing Translations of a Function Given its Graph</vt:lpstr>
      <vt:lpstr>Example 9: Graphing Translations of a Function Given its Graph (cont.)</vt:lpstr>
      <vt:lpstr>Example 9: Graphing Translations of a Function Given its Graph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113</cp:revision>
  <dcterms:created xsi:type="dcterms:W3CDTF">2013-04-26T14:43:13Z</dcterms:created>
  <dcterms:modified xsi:type="dcterms:W3CDTF">2024-09-12T13:56:36Z</dcterms:modified>
</cp:coreProperties>
</file>