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61" r:id="rId3"/>
    <p:sldId id="285" r:id="rId4"/>
    <p:sldId id="286" r:id="rId5"/>
    <p:sldId id="287" r:id="rId6"/>
    <p:sldId id="263" r:id="rId7"/>
    <p:sldId id="265" r:id="rId8"/>
    <p:sldId id="264" r:id="rId9"/>
    <p:sldId id="262" r:id="rId10"/>
    <p:sldId id="266" r:id="rId11"/>
    <p:sldId id="284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1CAC04"/>
    <a:srgbClr val="FF33CC"/>
    <a:srgbClr val="9900FF"/>
    <a:srgbClr val="008000"/>
    <a:srgbClr val="000000"/>
    <a:srgbClr val="000099"/>
    <a:srgbClr val="0000FF"/>
    <a:srgbClr val="007E7E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 autoAdjust="0"/>
    <p:restoredTop sz="94721" autoAdjust="0"/>
  </p:normalViewPr>
  <p:slideViewPr>
    <p:cSldViewPr>
      <p:cViewPr varScale="1">
        <p:scale>
          <a:sx n="105" d="100"/>
          <a:sy n="105" d="100"/>
        </p:scale>
        <p:origin x="156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6011A-4C38-4C3B-B2B7-75AC36C84675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8F894-6428-4D12-AB49-131DD0FC4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4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C8F894-6428-4D12-AB49-131DD0FC4CDE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550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1.bin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2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9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33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8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png"/><Relationship Id="rId4" Type="http://schemas.openxmlformats.org/officeDocument/2006/relationships/image" Target="../media/image41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Exponential Functions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97730"/>
          </a:xfrm>
        </p:spPr>
        <p:txBody>
          <a:bodyPr/>
          <a:lstStyle/>
          <a:p>
            <a:r>
              <a:rPr lang="en-US" dirty="0"/>
              <a:t>A scientist has </a:t>
            </a:r>
            <a:r>
              <a:rPr lang="en-US" dirty="0">
                <a:solidFill>
                  <a:srgbClr val="0000FF"/>
                </a:solidFill>
              </a:rPr>
              <a:t>10,000</a:t>
            </a:r>
            <a:r>
              <a:rPr lang="en-US" dirty="0"/>
              <a:t> bacteria present when </a:t>
            </a:r>
            <a:r>
              <a:rPr lang="en-US" i="1" dirty="0">
                <a:solidFill>
                  <a:srgbClr val="0000FF"/>
                </a:solidFill>
              </a:rPr>
              <a:t>t </a:t>
            </a:r>
            <a:r>
              <a:rPr lang="en-US" dirty="0">
                <a:solidFill>
                  <a:srgbClr val="0000FF"/>
                </a:solidFill>
              </a:rPr>
              <a:t>= 0</a:t>
            </a:r>
            <a:r>
              <a:rPr lang="en-US" dirty="0"/>
              <a:t>. She knows the bacteria grow according to the function </a:t>
            </a:r>
            <a:br>
              <a:rPr lang="en-US" dirty="0"/>
            </a:br>
            <a:r>
              <a:rPr lang="en-US" dirty="0"/>
              <a:t>                     where </a:t>
            </a:r>
            <a:r>
              <a:rPr lang="en-US" i="1" dirty="0"/>
              <a:t>t</a:t>
            </a:r>
            <a:r>
              <a:rPr lang="en-US" dirty="0"/>
              <a:t> is measured in hours. How many bacteria will be present at the end of one day?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99"/>
                </a:solidFill>
              </a:rPr>
              <a:t>t </a:t>
            </a:r>
            <a:r>
              <a:rPr lang="en-US" dirty="0">
                <a:solidFill>
                  <a:srgbClr val="000099"/>
                </a:solidFill>
              </a:rPr>
              <a:t>= </a:t>
            </a:r>
            <a:r>
              <a:rPr lang="en-US" dirty="0">
                <a:solidFill>
                  <a:srgbClr val="FF33CC"/>
                </a:solidFill>
              </a:rPr>
              <a:t>24</a:t>
            </a:r>
            <a:r>
              <a:rPr lang="en-US" dirty="0">
                <a:solidFill>
                  <a:srgbClr val="000099"/>
                </a:solidFill>
              </a:rPr>
              <a:t> hours</a:t>
            </a:r>
            <a:r>
              <a:rPr lang="en-US" dirty="0"/>
              <a:t> and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baseline="-25000" dirty="0">
                <a:solidFill>
                  <a:srgbClr val="000099"/>
                </a:solidFill>
              </a:rPr>
              <a:t>0</a:t>
            </a:r>
            <a:r>
              <a:rPr lang="en-US" dirty="0">
                <a:solidFill>
                  <a:srgbClr val="000099"/>
                </a:solidFill>
              </a:rPr>
              <a:t> = </a:t>
            </a:r>
            <a:r>
              <a:rPr lang="en-US" dirty="0">
                <a:solidFill>
                  <a:srgbClr val="00CC00"/>
                </a:solidFill>
              </a:rPr>
              <a:t>10,000</a:t>
            </a:r>
            <a:r>
              <a:rPr lang="en-US" dirty="0"/>
              <a:t> into the function.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Application: Calculating Bacterial Growth</a:t>
            </a:r>
          </a:p>
        </p:txBody>
      </p:sp>
      <p:graphicFrame>
        <p:nvGraphicFramePr>
          <p:cNvPr id="78850" name="Object 2"/>
          <p:cNvGraphicFramePr>
            <a:graphicFrameLocks noChangeAspect="1"/>
          </p:cNvGraphicFramePr>
          <p:nvPr/>
        </p:nvGraphicFramePr>
        <p:xfrm>
          <a:off x="542278" y="2183166"/>
          <a:ext cx="1651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50960" imgH="469800" progId="Equation.DSMT4">
                  <p:embed/>
                </p:oleObj>
              </mc:Choice>
              <mc:Fallback>
                <p:oleObj name="Equation" r:id="rId2" imgW="16509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78" y="2183166"/>
                        <a:ext cx="1651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8209974"/>
              </p:ext>
            </p:extLst>
          </p:nvPr>
        </p:nvGraphicFramePr>
        <p:xfrm>
          <a:off x="1090613" y="4419600"/>
          <a:ext cx="2463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63480" imgH="482400" progId="Equation.DSMT4">
                  <p:embed/>
                </p:oleObj>
              </mc:Choice>
              <mc:Fallback>
                <p:oleObj name="Equation" r:id="rId4" imgW="246348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0613" y="4419600"/>
                        <a:ext cx="2463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048724"/>
              </p:ext>
            </p:extLst>
          </p:nvPr>
        </p:nvGraphicFramePr>
        <p:xfrm>
          <a:off x="3598863" y="4460875"/>
          <a:ext cx="1828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28800" imgH="419040" progId="Equation.DSMT4">
                  <p:embed/>
                </p:oleObj>
              </mc:Choice>
              <mc:Fallback>
                <p:oleObj name="Equation" r:id="rId6" imgW="1828800" imgH="419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8863" y="4460875"/>
                        <a:ext cx="18288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1248076"/>
              </p:ext>
            </p:extLst>
          </p:nvPr>
        </p:nvGraphicFramePr>
        <p:xfrm>
          <a:off x="1336088" y="5046956"/>
          <a:ext cx="2286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86000" imgH="469800" progId="Equation.DSMT4">
                  <p:embed/>
                </p:oleObj>
              </mc:Choice>
              <mc:Fallback>
                <p:oleObj name="Equation" r:id="rId8" imgW="22860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088" y="5046956"/>
                        <a:ext cx="2286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327715"/>
              </p:ext>
            </p:extLst>
          </p:nvPr>
        </p:nvGraphicFramePr>
        <p:xfrm>
          <a:off x="3619500" y="5132034"/>
          <a:ext cx="1968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68480" imgH="330120" progId="Equation.DSMT4">
                  <p:embed/>
                </p:oleObj>
              </mc:Choice>
              <mc:Fallback>
                <p:oleObj name="Equation" r:id="rId10" imgW="196848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5132034"/>
                        <a:ext cx="1968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828843"/>
              </p:ext>
            </p:extLst>
          </p:nvPr>
        </p:nvGraphicFramePr>
        <p:xfrm>
          <a:off x="5600700" y="5038078"/>
          <a:ext cx="186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66600" imgH="380880" progId="Equation.DSMT4">
                  <p:embed/>
                </p:oleObj>
              </mc:Choice>
              <mc:Fallback>
                <p:oleObj name="Equation" r:id="rId12" imgW="18666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0700" y="5038078"/>
                        <a:ext cx="186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5486400"/>
            <a:ext cx="83725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At the end of one day, there will be </a:t>
            </a:r>
            <a:r>
              <a:rPr lang="en-US" sz="2800" dirty="0">
                <a:solidFill>
                  <a:srgbClr val="FF0000"/>
                </a:solidFill>
              </a:rPr>
              <a:t>40,960,000</a:t>
            </a:r>
            <a:r>
              <a:rPr lang="en-US" sz="2800" dirty="0"/>
              <a:t> bacteria.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Calculators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95400"/>
            <a:ext cx="8229600" cy="35204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Calculating Bacterial Growth </a:t>
            </a:r>
          </a:p>
          <a:p>
            <a:r>
              <a:rPr lang="en-US" sz="2800" dirty="0">
                <a:solidFill>
                  <a:srgbClr val="000000"/>
                </a:solidFill>
              </a:rPr>
              <a:t>You could also use your calculator to calculate the result by entering the numbers as shown in the following display. Press             to get the result. </a:t>
            </a:r>
            <a:endParaRPr lang="en-US" sz="2800" b="1" dirty="0">
              <a:solidFill>
                <a:srgbClr val="000000"/>
              </a:solidFill>
            </a:endParaRPr>
          </a:p>
          <a:p>
            <a:pPr algn="ctr"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</a:endParaRPr>
          </a:p>
        </p:txBody>
      </p:sp>
      <p:pic>
        <p:nvPicPr>
          <p:cNvPr id="7987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40982" y="2667000"/>
            <a:ext cx="93581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77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71800" y="3429000"/>
            <a:ext cx="3200400" cy="1132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527316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formula for exponential growth,                 to determine the exponential function that fits the following information: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-25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= 5000</a:t>
            </a:r>
            <a:r>
              <a:rPr lang="en-US" dirty="0"/>
              <a:t> bacteria with </a:t>
            </a:r>
            <a:r>
              <a:rPr lang="en-US" dirty="0">
                <a:solidFill>
                  <a:srgbClr val="0000FF"/>
                </a:solidFill>
              </a:rPr>
              <a:t>135,000</a:t>
            </a:r>
            <a:r>
              <a:rPr lang="en-US" dirty="0"/>
              <a:t> bacteria present after 3 days.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Use                where </a:t>
            </a:r>
            <a:r>
              <a:rPr lang="en-US" i="1" dirty="0"/>
              <a:t>t</a:t>
            </a:r>
            <a:r>
              <a:rPr lang="en-US" dirty="0"/>
              <a:t> is measured in days. Substitute 135,000 for </a:t>
            </a:r>
            <a:r>
              <a:rPr lang="en-US" i="1" dirty="0"/>
              <a:t>y</a:t>
            </a:r>
            <a:r>
              <a:rPr lang="en-US" dirty="0"/>
              <a:t>, 3 for </a:t>
            </a:r>
            <a:r>
              <a:rPr lang="en-US" i="1" dirty="0"/>
              <a:t>t</a:t>
            </a:r>
            <a:r>
              <a:rPr lang="en-US" dirty="0"/>
              <a:t>, and 5000 for </a:t>
            </a:r>
            <a:r>
              <a:rPr lang="en-US" i="1" dirty="0"/>
              <a:t>y</a:t>
            </a:r>
            <a:r>
              <a:rPr lang="en-US" baseline="-25000" dirty="0"/>
              <a:t>0</a:t>
            </a:r>
            <a:r>
              <a:rPr lang="en-US" dirty="0"/>
              <a:t> , then solve for </a:t>
            </a:r>
            <a:r>
              <a:rPr lang="en-US" i="1" dirty="0"/>
              <a:t>b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Application: Calculating Bacterial Growth </a:t>
            </a:r>
          </a:p>
        </p:txBody>
      </p:sp>
      <p:graphicFrame>
        <p:nvGraphicFramePr>
          <p:cNvPr id="80898" name="Object 2"/>
          <p:cNvGraphicFramePr>
            <a:graphicFrameLocks noChangeAspect="1"/>
          </p:cNvGraphicFramePr>
          <p:nvPr/>
        </p:nvGraphicFramePr>
        <p:xfrm>
          <a:off x="6422378" y="1295400"/>
          <a:ext cx="1206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06360" imgH="469800" progId="Equation.DSMT4">
                  <p:embed/>
                </p:oleObj>
              </mc:Choice>
              <mc:Fallback>
                <p:oleObj name="Equation" r:id="rId2" imgW="12063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2378" y="1295400"/>
                        <a:ext cx="1206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899" name="Object 3"/>
          <p:cNvGraphicFramePr>
            <a:graphicFrameLocks noChangeAspect="1"/>
          </p:cNvGraphicFramePr>
          <p:nvPr/>
        </p:nvGraphicFramePr>
        <p:xfrm>
          <a:off x="1204913" y="3640138"/>
          <a:ext cx="111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440" imgH="469800" progId="Equation.DSMT4">
                  <p:embed/>
                </p:oleObj>
              </mc:Choice>
              <mc:Fallback>
                <p:oleObj name="Equation" r:id="rId4" imgW="11174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4913" y="3640138"/>
                        <a:ext cx="111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7790" y="4206240"/>
            <a:ext cx="8229600" cy="670560"/>
          </a:xfrm>
        </p:spPr>
        <p:txBody>
          <a:bodyPr/>
          <a:lstStyle/>
          <a:p>
            <a:r>
              <a:rPr lang="en-US" dirty="0"/>
              <a:t>The function is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Application: Calculating Bacterial Growth (cont.)</a:t>
            </a:r>
          </a:p>
        </p:txBody>
      </p:sp>
      <p:graphicFrame>
        <p:nvGraphicFramePr>
          <p:cNvPr id="819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4185178"/>
              </p:ext>
            </p:extLst>
          </p:nvPr>
        </p:nvGraphicFramePr>
        <p:xfrm>
          <a:off x="2872668" y="4232874"/>
          <a:ext cx="173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39880" imgH="444240" progId="Equation.DSMT4">
                  <p:embed/>
                </p:oleObj>
              </mc:Choice>
              <mc:Fallback>
                <p:oleObj name="Equation" r:id="rId2" imgW="173988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2668" y="4232874"/>
                        <a:ext cx="173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800105"/>
              </p:ext>
            </p:extLst>
          </p:nvPr>
        </p:nvGraphicFramePr>
        <p:xfrm>
          <a:off x="3302000" y="1515169"/>
          <a:ext cx="2540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39800" imgH="419040" progId="Equation.DSMT4">
                  <p:embed/>
                </p:oleObj>
              </mc:Choice>
              <mc:Fallback>
                <p:oleObj name="Equation" r:id="rId4" imgW="253980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1515169"/>
                        <a:ext cx="2540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2812157"/>
              </p:ext>
            </p:extLst>
          </p:nvPr>
        </p:nvGraphicFramePr>
        <p:xfrm>
          <a:off x="4135024" y="2166691"/>
          <a:ext cx="1003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02960" imgH="380880" progId="Equation.DSMT4">
                  <p:embed/>
                </p:oleObj>
              </mc:Choice>
              <mc:Fallback>
                <p:oleObj name="Equation" r:id="rId6" imgW="10029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5024" y="2166691"/>
                        <a:ext cx="1003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3159464"/>
              </p:ext>
            </p:extLst>
          </p:nvPr>
        </p:nvGraphicFramePr>
        <p:xfrm>
          <a:off x="3614324" y="2780101"/>
          <a:ext cx="2044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44440" imgH="672840" progId="Equation.DSMT4">
                  <p:embed/>
                </p:oleObj>
              </mc:Choice>
              <mc:Fallback>
                <p:oleObj name="Equation" r:id="rId8" imgW="2044440" imgH="672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4324" y="2780101"/>
                        <a:ext cx="2044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9797548"/>
              </p:ext>
            </p:extLst>
          </p:nvPr>
        </p:nvGraphicFramePr>
        <p:xfrm>
          <a:off x="4330640" y="3642407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304560" progId="Equation.DSMT4">
                  <p:embed/>
                </p:oleObj>
              </mc:Choice>
              <mc:Fallback>
                <p:oleObj name="Equation" r:id="rId10" imgW="72360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640" y="3642407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490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Compound interest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on a principal 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 invested at an annual interest rate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(in decimal form) for </a:t>
            </a:r>
            <a:r>
              <a:rPr lang="en-US" i="1" dirty="0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 years that is compounded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times per year can be calculated using the following formula, 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the amount accumulated.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Formula: Compound Interest </a:t>
            </a:r>
          </a:p>
        </p:txBody>
      </p:sp>
      <p:graphicFrame>
        <p:nvGraphicFramePr>
          <p:cNvPr id="829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1966222"/>
              </p:ext>
            </p:extLst>
          </p:nvPr>
        </p:nvGraphicFramePr>
        <p:xfrm>
          <a:off x="3505200" y="3505200"/>
          <a:ext cx="20320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1840" imgH="1002960" progId="Equation.DSMT4">
                  <p:embed/>
                </p:oleObj>
              </mc:Choice>
              <mc:Fallback>
                <p:oleObj name="Equation" r:id="rId2" imgW="2031840" imgH="1002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505200"/>
                        <a:ext cx="20320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</a:t>
            </a:r>
            <a:r>
              <a:rPr lang="en-US" i="1" dirty="0"/>
              <a:t>P </a:t>
            </a:r>
            <a:r>
              <a:rPr lang="en-US" dirty="0"/>
              <a:t>dollars are invested at a rate of interest </a:t>
            </a:r>
            <a:r>
              <a:rPr lang="en-US" i="1" dirty="0"/>
              <a:t>r</a:t>
            </a:r>
            <a:r>
              <a:rPr lang="en-US" dirty="0"/>
              <a:t> (in decimal form) compounded annually (once a year, </a:t>
            </a:r>
            <a:br>
              <a:rPr lang="en-US" dirty="0"/>
            </a:br>
            <a:r>
              <a:rPr lang="en-US" i="1" dirty="0"/>
              <a:t>n</a:t>
            </a:r>
            <a:r>
              <a:rPr lang="en-US" dirty="0"/>
              <a:t> = 1) for </a:t>
            </a:r>
            <a:r>
              <a:rPr lang="en-US" i="1" dirty="0"/>
              <a:t>t</a:t>
            </a:r>
            <a:r>
              <a:rPr lang="en-US" dirty="0"/>
              <a:t> years, the formula for the amount </a:t>
            </a:r>
            <a:r>
              <a:rPr lang="en-US" i="1" dirty="0"/>
              <a:t>A</a:t>
            </a:r>
            <a:r>
              <a:rPr lang="en-US" dirty="0"/>
              <a:t> </a:t>
            </a:r>
          </a:p>
          <a:p>
            <a:pPr>
              <a:spcBef>
                <a:spcPts val="1200"/>
              </a:spcBef>
            </a:pPr>
            <a:r>
              <a:rPr lang="en-US" dirty="0"/>
              <a:t>becomes                                                Find the value of </a:t>
            </a:r>
          </a:p>
          <a:p>
            <a:pPr>
              <a:spcBef>
                <a:spcPts val="1200"/>
              </a:spcBef>
            </a:pPr>
            <a:r>
              <a:rPr lang="en-US" dirty="0"/>
              <a:t>$1000 invested at </a:t>
            </a:r>
            <a:r>
              <a:rPr lang="en-US" i="1" dirty="0"/>
              <a:t>r</a:t>
            </a:r>
            <a:r>
              <a:rPr lang="en-US" dirty="0"/>
              <a:t> = 6% = 0.06 for 3 years.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Application: Calculating Compound Interest </a:t>
            </a:r>
          </a:p>
        </p:txBody>
      </p:sp>
      <p:graphicFrame>
        <p:nvGraphicFramePr>
          <p:cNvPr id="839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6248094"/>
              </p:ext>
            </p:extLst>
          </p:nvPr>
        </p:nvGraphicFramePr>
        <p:xfrm>
          <a:off x="1944688" y="2490788"/>
          <a:ext cx="36703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70200" imgH="1002960" progId="Equation.DSMT4">
                  <p:embed/>
                </p:oleObj>
              </mc:Choice>
              <mc:Fallback>
                <p:oleObj name="Equation" r:id="rId2" imgW="3670200" imgH="1002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4688" y="2490788"/>
                        <a:ext cx="36703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86200"/>
            <a:ext cx="8229600" cy="1051560"/>
          </a:xfrm>
        </p:spPr>
        <p:txBody>
          <a:bodyPr>
            <a:normAutofit/>
          </a:bodyPr>
          <a:lstStyle/>
          <a:p>
            <a:r>
              <a:rPr lang="en-US" dirty="0"/>
              <a:t>The account will have </a:t>
            </a:r>
            <a:r>
              <a:rPr lang="en-US" dirty="0">
                <a:solidFill>
                  <a:srgbClr val="FF0000"/>
                </a:solidFill>
              </a:rPr>
              <a:t>$1191.02</a:t>
            </a:r>
            <a:r>
              <a:rPr lang="en-US" dirty="0"/>
              <a:t> invested in it after 3 years.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Application: Calculating Compound Interest (cont.)</a:t>
            </a:r>
          </a:p>
        </p:txBody>
      </p:sp>
      <p:graphicFrame>
        <p:nvGraphicFramePr>
          <p:cNvPr id="849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3444469"/>
              </p:ext>
            </p:extLst>
          </p:nvPr>
        </p:nvGraphicFramePr>
        <p:xfrm>
          <a:off x="2514600" y="2057400"/>
          <a:ext cx="2743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43200" imgH="533160" progId="Equation.DSMT4">
                  <p:embed/>
                </p:oleObj>
              </mc:Choice>
              <mc:Fallback>
                <p:oleObj name="Equation" r:id="rId2" imgW="274320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057400"/>
                        <a:ext cx="2743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6386233"/>
              </p:ext>
            </p:extLst>
          </p:nvPr>
        </p:nvGraphicFramePr>
        <p:xfrm>
          <a:off x="2819400" y="2604734"/>
          <a:ext cx="1981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1080" imgH="533160" progId="Equation.DSMT4">
                  <p:embed/>
                </p:oleObj>
              </mc:Choice>
              <mc:Fallback>
                <p:oleObj name="Equation" r:id="rId4" imgW="198108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604734"/>
                        <a:ext cx="1981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06629"/>
              </p:ext>
            </p:extLst>
          </p:nvPr>
        </p:nvGraphicFramePr>
        <p:xfrm>
          <a:off x="2819400" y="3263900"/>
          <a:ext cx="259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90560" imgH="469800" progId="Equation.DSMT4">
                  <p:embed/>
                </p:oleObj>
              </mc:Choice>
              <mc:Fallback>
                <p:oleObj name="Equation" r:id="rId6" imgW="25905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263900"/>
                        <a:ext cx="259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3273242"/>
              </p:ext>
            </p:extLst>
          </p:nvPr>
        </p:nvGraphicFramePr>
        <p:xfrm>
          <a:off x="5450888" y="3322344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34960" imgH="291960" progId="Equation.DSMT4">
                  <p:embed/>
                </p:oleObj>
              </mc:Choice>
              <mc:Fallback>
                <p:oleObj name="Equation" r:id="rId8" imgW="14349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0888" y="3322344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03EEB0A-A673-E696-D4A3-D45A980BF7D1}"/>
              </a:ext>
            </a:extLst>
          </p:cNvPr>
          <p:cNvSpPr txBox="1"/>
          <p:nvPr/>
        </p:nvSpPr>
        <p:spPr>
          <a:xfrm>
            <a:off x="457200" y="1116659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Solution</a:t>
            </a:r>
          </a:p>
          <a:p>
            <a:r>
              <a:rPr lang="en-US" sz="2800" dirty="0"/>
              <a:t>We have </a:t>
            </a:r>
            <a:r>
              <a:rPr lang="en-US" sz="2800" i="1" dirty="0"/>
              <a:t>P </a:t>
            </a:r>
            <a:r>
              <a:rPr lang="en-US" sz="2800" dirty="0"/>
              <a:t>= 1000, </a:t>
            </a:r>
            <a:r>
              <a:rPr lang="en-US" sz="2800" i="1" dirty="0"/>
              <a:t>r</a:t>
            </a:r>
            <a:r>
              <a:rPr lang="en-US" sz="2800" dirty="0"/>
              <a:t> = 0.06, and </a:t>
            </a:r>
            <a:r>
              <a:rPr lang="en-US" sz="2800" i="1" dirty="0"/>
              <a:t>t</a:t>
            </a:r>
            <a:r>
              <a:rPr lang="en-US" sz="2800" dirty="0"/>
              <a:t> = 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will be the value of a principal investment of </a:t>
            </a:r>
            <a:r>
              <a:rPr lang="en-US" dirty="0">
                <a:solidFill>
                  <a:srgbClr val="0000FF"/>
                </a:solidFill>
              </a:rPr>
              <a:t>$1000</a:t>
            </a:r>
            <a:r>
              <a:rPr lang="en-US" dirty="0"/>
              <a:t> invested at 6% for 3 years if interest is compounded monthly (12 times per year)?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Use the formula for compound interest. </a:t>
            </a:r>
          </a:p>
          <a:p>
            <a:r>
              <a:rPr lang="en-US" dirty="0"/>
              <a:t>We have </a:t>
            </a:r>
            <a:r>
              <a:rPr lang="en-US" i="1" dirty="0">
                <a:solidFill>
                  <a:srgbClr val="000099"/>
                </a:solidFill>
              </a:rPr>
              <a:t>P </a:t>
            </a:r>
            <a:r>
              <a:rPr lang="en-US" dirty="0">
                <a:solidFill>
                  <a:srgbClr val="000099"/>
                </a:solidFill>
              </a:rPr>
              <a:t>= 1000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 = 0.06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>
                <a:solidFill>
                  <a:srgbClr val="000099"/>
                </a:solidFill>
              </a:rPr>
              <a:t> = 12</a:t>
            </a:r>
            <a:r>
              <a:rPr lang="en-US" dirty="0"/>
              <a:t>, and </a:t>
            </a:r>
            <a:r>
              <a:rPr lang="en-US" i="1" dirty="0">
                <a:solidFill>
                  <a:srgbClr val="000099"/>
                </a:solidFill>
              </a:rPr>
              <a:t>t</a:t>
            </a:r>
            <a:r>
              <a:rPr lang="en-US" dirty="0">
                <a:solidFill>
                  <a:srgbClr val="000099"/>
                </a:solidFill>
              </a:rPr>
              <a:t> = 3.</a:t>
            </a:r>
            <a:r>
              <a:rPr lang="en-US" i="1" dirty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Application: Calculating Compound Interest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5909" y="4649152"/>
            <a:ext cx="8229600" cy="482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value of the account after 3 years will be </a:t>
            </a:r>
            <a:r>
              <a:rPr lang="en-US" dirty="0">
                <a:solidFill>
                  <a:srgbClr val="FF0000"/>
                </a:solidFill>
              </a:rPr>
              <a:t>$1196.68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Application: Calculating Compound Interest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5571309" y="3658552"/>
            <a:ext cx="29808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Simplify using a calculator. </a:t>
            </a:r>
          </a:p>
        </p:txBody>
      </p:sp>
      <p:graphicFrame>
        <p:nvGraphicFramePr>
          <p:cNvPr id="860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1881059"/>
              </p:ext>
            </p:extLst>
          </p:nvPr>
        </p:nvGraphicFramePr>
        <p:xfrm>
          <a:off x="1544638" y="1219200"/>
          <a:ext cx="32385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38200" imgH="977760" progId="Equation.DSMT4">
                  <p:embed/>
                </p:oleObj>
              </mc:Choice>
              <mc:Fallback>
                <p:oleObj name="Equation" r:id="rId2" imgW="323820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4638" y="1219200"/>
                        <a:ext cx="32385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4125633"/>
              </p:ext>
            </p:extLst>
          </p:nvPr>
        </p:nvGraphicFramePr>
        <p:xfrm>
          <a:off x="1818399" y="2295830"/>
          <a:ext cx="2730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30240" imgH="533160" progId="Equation.DSMT4">
                  <p:embed/>
                </p:oleObj>
              </mc:Choice>
              <mc:Fallback>
                <p:oleObj name="Equation" r:id="rId4" imgW="27302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8399" y="2295830"/>
                        <a:ext cx="2730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3604195"/>
              </p:ext>
            </p:extLst>
          </p:nvPr>
        </p:nvGraphicFramePr>
        <p:xfrm>
          <a:off x="1822221" y="2954996"/>
          <a:ext cx="2260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60440" imgH="533160" progId="Equation.DSMT4">
                  <p:embed/>
                </p:oleObj>
              </mc:Choice>
              <mc:Fallback>
                <p:oleObj name="Equation" r:id="rId6" imgW="22604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221" y="2954996"/>
                        <a:ext cx="2260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5989938"/>
              </p:ext>
            </p:extLst>
          </p:nvPr>
        </p:nvGraphicFramePr>
        <p:xfrm>
          <a:off x="1828800" y="3576637"/>
          <a:ext cx="3136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36680" imgH="482400" progId="Equation.DSMT4">
                  <p:embed/>
                </p:oleObj>
              </mc:Choice>
              <mc:Fallback>
                <p:oleObj name="Equation" r:id="rId8" imgW="313668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576637"/>
                        <a:ext cx="3136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2621326"/>
              </p:ext>
            </p:extLst>
          </p:nvPr>
        </p:nvGraphicFramePr>
        <p:xfrm>
          <a:off x="1843088" y="4192587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34960" imgH="291960" progId="Equation.DSMT4">
                  <p:embed/>
                </p:oleObj>
              </mc:Choice>
              <mc:Fallback>
                <p:oleObj name="Equation" r:id="rId10" imgW="14349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088" y="4192587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value of </a:t>
            </a:r>
            <a:r>
              <a:rPr lang="en-US" i="1" dirty="0"/>
              <a:t>A </a:t>
            </a:r>
            <a:r>
              <a:rPr lang="en-US" dirty="0"/>
              <a:t>if </a:t>
            </a:r>
            <a:r>
              <a:rPr lang="en-US" dirty="0">
                <a:solidFill>
                  <a:srgbClr val="0000FF"/>
                </a:solidFill>
              </a:rPr>
              <a:t>$1000 </a:t>
            </a:r>
            <a:r>
              <a:rPr lang="en-US" dirty="0"/>
              <a:t>is invested at 6% for 3 years and interest is compounded daily (365 times per year).</a:t>
            </a:r>
            <a:r>
              <a:rPr lang="en-US" i="1" dirty="0"/>
              <a:t>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Use the formula for compound interest. </a:t>
            </a:r>
          </a:p>
          <a:p>
            <a:r>
              <a:rPr lang="en-US" dirty="0"/>
              <a:t>We have </a:t>
            </a:r>
            <a:r>
              <a:rPr lang="en-US" i="1" dirty="0">
                <a:solidFill>
                  <a:srgbClr val="000099"/>
                </a:solidFill>
              </a:rPr>
              <a:t>P </a:t>
            </a:r>
            <a:r>
              <a:rPr lang="en-US" dirty="0">
                <a:solidFill>
                  <a:srgbClr val="000099"/>
                </a:solidFill>
              </a:rPr>
              <a:t>= 1000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 = 0.06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>
                <a:solidFill>
                  <a:srgbClr val="000099"/>
                </a:solidFill>
              </a:rPr>
              <a:t> = 365</a:t>
            </a:r>
            <a:r>
              <a:rPr lang="en-US" dirty="0"/>
              <a:t>, and </a:t>
            </a:r>
            <a:r>
              <a:rPr lang="en-US" i="1" dirty="0">
                <a:solidFill>
                  <a:srgbClr val="000099"/>
                </a:solidFill>
              </a:rPr>
              <a:t>t</a:t>
            </a:r>
            <a:r>
              <a:rPr lang="en-US" dirty="0">
                <a:solidFill>
                  <a:srgbClr val="000099"/>
                </a:solidFill>
              </a:rPr>
              <a:t> = 3</a:t>
            </a:r>
            <a:r>
              <a:rPr lang="en-US" dirty="0"/>
              <a:t>.</a:t>
            </a:r>
            <a:r>
              <a:rPr lang="en-US" i="1" dirty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Application: Calculating Compound Interest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181588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An </a:t>
            </a:r>
            <a:r>
              <a:rPr lang="en-US" sz="2800" b="1" dirty="0">
                <a:solidFill>
                  <a:srgbClr val="C00000"/>
                </a:solidFill>
              </a:rPr>
              <a:t>exponential function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is a function of the form </a:t>
            </a:r>
          </a:p>
          <a:p>
            <a:endParaRPr lang="en-US" sz="2800" b="1" dirty="0">
              <a:solidFill>
                <a:srgbClr val="000000"/>
              </a:solidFill>
            </a:endParaRPr>
          </a:p>
          <a:p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where </a:t>
            </a:r>
            <a:r>
              <a:rPr lang="en-US" sz="2800" i="1" dirty="0">
                <a:solidFill>
                  <a:srgbClr val="000000"/>
                </a:solidFill>
              </a:rPr>
              <a:t>b </a:t>
            </a:r>
            <a:r>
              <a:rPr lang="en-US" sz="2800" dirty="0">
                <a:solidFill>
                  <a:srgbClr val="000000"/>
                </a:solidFill>
              </a:rPr>
              <a:t>&gt; 0,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1, and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is any real number.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Exponential Functions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5836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6852974"/>
              </p:ext>
            </p:extLst>
          </p:nvPr>
        </p:nvGraphicFramePr>
        <p:xfrm>
          <a:off x="3848100" y="1981200"/>
          <a:ext cx="1447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47560" imgH="482400" progId="Equation.DSMT4">
                  <p:embed/>
                </p:oleObj>
              </mc:Choice>
              <mc:Fallback>
                <p:oleObj name="Equation" r:id="rId2" imgW="1447560" imgH="4824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1981200"/>
                        <a:ext cx="1447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0263" y="4114800"/>
            <a:ext cx="8229600" cy="914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After three years, there will be </a:t>
            </a:r>
            <a:r>
              <a:rPr lang="en-US" dirty="0">
                <a:solidFill>
                  <a:srgbClr val="FF0000"/>
                </a:solidFill>
              </a:rPr>
              <a:t>$1197.20</a:t>
            </a:r>
            <a:r>
              <a:rPr lang="en-US" dirty="0"/>
              <a:t> in the account.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Application: Calculating Compound Interest (cont.)</a:t>
            </a:r>
          </a:p>
        </p:txBody>
      </p:sp>
      <p:graphicFrame>
        <p:nvGraphicFramePr>
          <p:cNvPr id="870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292987"/>
              </p:ext>
            </p:extLst>
          </p:nvPr>
        </p:nvGraphicFramePr>
        <p:xfrm>
          <a:off x="1543050" y="1212850"/>
          <a:ext cx="33528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52680" imgH="990360" progId="Equation.DSMT4">
                  <p:embed/>
                </p:oleObj>
              </mc:Choice>
              <mc:Fallback>
                <p:oleObj name="Equation" r:id="rId2" imgW="3352680" imgH="990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3050" y="1212850"/>
                        <a:ext cx="33528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522183"/>
              </p:ext>
            </p:extLst>
          </p:nvPr>
        </p:nvGraphicFramePr>
        <p:xfrm>
          <a:off x="1820863" y="2290763"/>
          <a:ext cx="3810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9880" imgH="558720" progId="Equation.DSMT4">
                  <p:embed/>
                </p:oleObj>
              </mc:Choice>
              <mc:Fallback>
                <p:oleObj name="Equation" r:id="rId4" imgW="3809880" imgH="558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0863" y="2290763"/>
                        <a:ext cx="3810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3590365"/>
              </p:ext>
            </p:extLst>
          </p:nvPr>
        </p:nvGraphicFramePr>
        <p:xfrm>
          <a:off x="1828800" y="2952750"/>
          <a:ext cx="3136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36680" imgH="482400" progId="Equation.DSMT4">
                  <p:embed/>
                </p:oleObj>
              </mc:Choice>
              <mc:Fallback>
                <p:oleObj name="Equation" r:id="rId6" imgW="313668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952750"/>
                        <a:ext cx="3136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0542322"/>
              </p:ext>
            </p:extLst>
          </p:nvPr>
        </p:nvGraphicFramePr>
        <p:xfrm>
          <a:off x="1841863" y="35814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47560" imgH="291960" progId="Equation.DSMT4">
                  <p:embed/>
                </p:oleObj>
              </mc:Choice>
              <mc:Fallback>
                <p:oleObj name="Equation" r:id="rId8" imgW="14475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863" y="3581400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5638800" y="2449453"/>
            <a:ext cx="29808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Simplify using a calculator.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number </a:t>
            </a:r>
            <a:r>
              <a:rPr lang="en-US" i="1" dirty="0">
                <a:solidFill>
                  <a:srgbClr val="000000"/>
                </a:solidFill>
              </a:rPr>
              <a:t>e </a:t>
            </a:r>
            <a:r>
              <a:rPr lang="en-US" dirty="0">
                <a:solidFill>
                  <a:srgbClr val="000000"/>
                </a:solidFill>
              </a:rPr>
              <a:t>is defined to be </a:t>
            </a:r>
          </a:p>
          <a:p>
            <a:pPr algn="ctr"/>
            <a:r>
              <a:rPr lang="en-US" b="1" i="1" dirty="0">
                <a:solidFill>
                  <a:srgbClr val="000000"/>
                </a:solidFill>
              </a:rPr>
              <a:t>e 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=</a:t>
            </a:r>
            <a:r>
              <a:rPr lang="en-US" b="1" dirty="0">
                <a:solidFill>
                  <a:srgbClr val="000000"/>
                </a:solidFill>
              </a:rPr>
              <a:t> 2.718281828459 </a:t>
            </a:r>
            <a:r>
              <a:rPr lang="en-US" dirty="0">
                <a:solidFill>
                  <a:srgbClr val="000000"/>
                </a:solidFill>
              </a:rPr>
              <a:t>…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The Number </a:t>
            </a:r>
            <a:r>
              <a:rPr lang="en-US" i="1" dirty="0"/>
              <a:t>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Continuously compounded interest on a principal </a:t>
            </a:r>
            <a:r>
              <a:rPr lang="en-US" i="1" dirty="0">
                <a:solidFill>
                  <a:srgbClr val="000000"/>
                </a:solidFill>
              </a:rPr>
              <a:t>P </a:t>
            </a:r>
            <a:r>
              <a:rPr lang="en-US" dirty="0">
                <a:solidFill>
                  <a:srgbClr val="000000"/>
                </a:solidFill>
              </a:rPr>
              <a:t>invested at an annual interest rate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for </a:t>
            </a:r>
            <a:r>
              <a:rPr lang="en-US" i="1" dirty="0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 years can be calculated using the following formula, 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the amount accumulated. </a:t>
            </a:r>
          </a:p>
          <a:p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Formula: Continuously Compounded Interest </a:t>
            </a:r>
            <a:endParaRPr lang="en-US" i="1" dirty="0"/>
          </a:p>
        </p:txBody>
      </p:sp>
      <p:graphicFrame>
        <p:nvGraphicFramePr>
          <p:cNvPr id="880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9587111"/>
              </p:ext>
            </p:extLst>
          </p:nvPr>
        </p:nvGraphicFramePr>
        <p:xfrm>
          <a:off x="4013200" y="3048000"/>
          <a:ext cx="1117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17440" imgH="380880" progId="Equation.DSMT4">
                  <p:embed/>
                </p:oleObj>
              </mc:Choice>
              <mc:Fallback>
                <p:oleObj name="Equation" r:id="rId2" imgW="11174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3048000"/>
                        <a:ext cx="1117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value of $1000 invested at 6% for 3 years if interest is compounded continuously. (In this case, </a:t>
            </a:r>
            <a:br>
              <a:rPr lang="en-US" dirty="0"/>
            </a:br>
            <a:r>
              <a:rPr lang="en-US" i="1" dirty="0">
                <a:solidFill>
                  <a:srgbClr val="0000FF"/>
                </a:solidFill>
              </a:rPr>
              <a:t>P </a:t>
            </a:r>
            <a:r>
              <a:rPr lang="en-US" dirty="0">
                <a:solidFill>
                  <a:srgbClr val="0000FF"/>
                </a:solidFill>
              </a:rPr>
              <a:t>= $1000</a:t>
            </a:r>
            <a:r>
              <a:rPr lang="en-US" dirty="0"/>
              <a:t>, </a:t>
            </a:r>
            <a:r>
              <a:rPr lang="en-US" i="1" dirty="0">
                <a:solidFill>
                  <a:srgbClr val="0000FF"/>
                </a:solidFill>
              </a:rPr>
              <a:t>r</a:t>
            </a:r>
            <a:r>
              <a:rPr lang="en-US" dirty="0">
                <a:solidFill>
                  <a:srgbClr val="0000FF"/>
                </a:solidFill>
              </a:rPr>
              <a:t> = 6% = 0.06</a:t>
            </a:r>
            <a:r>
              <a:rPr lang="en-US" dirty="0"/>
              <a:t>, and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 3</a:t>
            </a:r>
            <a:r>
              <a:rPr lang="en-US" dirty="0"/>
              <a:t>.)</a:t>
            </a:r>
            <a:r>
              <a:rPr lang="en-US" i="1" dirty="0"/>
              <a:t>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To find the value of </a:t>
            </a:r>
          </a:p>
          <a:p>
            <a:r>
              <a:rPr lang="en-US" dirty="0"/>
              <a:t>enter the numbers as shown </a:t>
            </a:r>
          </a:p>
          <a:p>
            <a:r>
              <a:rPr lang="en-US" dirty="0"/>
              <a:t>and press             to get the </a:t>
            </a:r>
          </a:p>
          <a:p>
            <a:r>
              <a:rPr lang="en-US" dirty="0"/>
              <a:t>result.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Using a Graphing Calculator to Calculate Continuously Compounded Interest </a:t>
            </a:r>
          </a:p>
        </p:txBody>
      </p:sp>
      <p:pic>
        <p:nvPicPr>
          <p:cNvPr id="8909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7265" y="4267200"/>
            <a:ext cx="944584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90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3266653"/>
              </p:ext>
            </p:extLst>
          </p:nvPr>
        </p:nvGraphicFramePr>
        <p:xfrm>
          <a:off x="3352800" y="3185160"/>
          <a:ext cx="287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869920" imgH="380880" progId="Equation.DSMT4">
                  <p:embed/>
                </p:oleObj>
              </mc:Choice>
              <mc:Fallback>
                <p:oleObj name="Equation" r:id="rId3" imgW="2869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185160"/>
                        <a:ext cx="287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9094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81600" y="3589020"/>
            <a:ext cx="3299171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Note: Press        and      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^</m:t>
                        </m:r>
                      </m:sup>
                    </m:sSup>
                  </m:oMath>
                </a14:m>
                <a:r>
                  <a:rPr lang="en-US" dirty="0"/>
                  <a:t>(will appear on the display.)</a:t>
                </a:r>
              </a:p>
              <a:p>
                <a:r>
                  <a:rPr lang="en-US" dirty="0"/>
                  <a:t>Thus, the value of $1000 compounded continuously at 6% for 3 years will be </a:t>
                </a:r>
                <a:r>
                  <a:rPr lang="en-US" dirty="0">
                    <a:solidFill>
                      <a:srgbClr val="FF0000"/>
                    </a:solidFill>
                  </a:rPr>
                  <a:t>$1197.22</a:t>
                </a:r>
                <a:r>
                  <a:rPr lang="en-US" dirty="0"/>
                  <a:t>. (Note that from Example 4 there is only a 54 cent gain in </a:t>
                </a:r>
                <a:r>
                  <a:rPr lang="en-US" i="1" dirty="0"/>
                  <a:t>A </a:t>
                </a:r>
                <a:r>
                  <a:rPr lang="en-US" dirty="0"/>
                  <a:t>when $1000 is compounded continuously instead of monthly at 6% for 3 years.)</a:t>
                </a:r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81" t="-933" r="-10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Example 6: Using a Graphing Calculator to Calculate Continuously Compounded Interest (cont.)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ADC064-C296-DF60-7995-4F7F966A61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6884" y="1419178"/>
            <a:ext cx="476316" cy="33342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B249CC2-213F-F45C-E059-78E63CF816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0" y="1388696"/>
            <a:ext cx="457264" cy="35247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369331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The two conditions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&gt; 0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1 found in the definition are important. We must have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&gt; 0 so that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is defined for all real numbers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 For example, we do not consider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 = (−2)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baseline="300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to be an exponential because       </a:t>
            </a:r>
          </a:p>
          <a:p>
            <a:pPr>
              <a:spcBef>
                <a:spcPts val="1200"/>
              </a:spcBef>
            </a:pPr>
            <a:r>
              <a:rPr lang="en-US" sz="2800" dirty="0">
                <a:solidFill>
                  <a:srgbClr val="000000"/>
                </a:solidFill>
              </a:rPr>
              <a:t>           is not a real number. Also,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1 because the function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 = 1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= 1 is not considered an exponential function for all real numbers </a:t>
            </a:r>
            <a:r>
              <a:rPr lang="en-US" sz="2800" i="1" dirty="0">
                <a:solidFill>
                  <a:srgbClr val="000000"/>
                </a:solidFill>
              </a:rPr>
              <a:t>x.</a:t>
            </a:r>
            <a:endParaRPr lang="en-US" sz="2800" i="1" dirty="0">
              <a:solidFill>
                <a:srgbClr val="000000"/>
              </a:solidFill>
              <a:latin typeface="Calibri" pitchFamily="34" charset="0"/>
            </a:endParaRPr>
          </a:p>
          <a:p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Note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1BCBE79D-2839-582D-297E-0D719A24CE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5288038"/>
              </p:ext>
            </p:extLst>
          </p:nvPr>
        </p:nvGraphicFramePr>
        <p:xfrm>
          <a:off x="533400" y="2971800"/>
          <a:ext cx="787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7320" imgH="672840" progId="Equation.DSMT4">
                  <p:embed/>
                </p:oleObj>
              </mc:Choice>
              <mc:Fallback>
                <p:oleObj name="Equation" r:id="rId2" imgW="787320" imgH="672840" progId="Equation.DSMT4">
                  <p:embed/>
                  <p:pic>
                    <p:nvPicPr>
                      <p:cNvPr id="9728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71800"/>
                        <a:ext cx="7874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3174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0000"/>
                </a:solidFill>
              </a:rPr>
              <a:t>Because 				    and so on, for fractions between 0 and 1, we can write </a:t>
            </a:r>
          </a:p>
          <a:p>
            <a:r>
              <a:rPr lang="en-US" sz="2800" dirty="0">
                <a:solidFill>
                  <a:srgbClr val="000000"/>
                </a:solidFill>
              </a:rPr>
              <a:t>an exponential function with a fractional base between 0 and 1 (these are exponential decay functions) in the form of an exponential function with a base greater than 1 and a negative exponent.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Note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FC6DB2A5-F839-7EE6-2881-8D9654016A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7001158"/>
              </p:ext>
            </p:extLst>
          </p:nvPr>
        </p:nvGraphicFramePr>
        <p:xfrm>
          <a:off x="1828800" y="1295400"/>
          <a:ext cx="351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17560" imgH="838080" progId="Equation.DSMT4">
                  <p:embed/>
                </p:oleObj>
              </mc:Choice>
              <mc:Fallback>
                <p:oleObj name="Equation" r:id="rId2" imgW="3517560" imgH="838080" progId="Equation.DSMT4">
                  <p:embed/>
                  <p:pic>
                    <p:nvPicPr>
                      <p:cNvPr id="9830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295400"/>
                        <a:ext cx="351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37305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3257174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0000"/>
                </a:solidFill>
              </a:rPr>
              <a:t> Thus, we write</a:t>
            </a: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00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800" dirty="0">
                <a:solidFill>
                  <a:srgbClr val="000000"/>
                </a:solidFill>
              </a:rPr>
              <a:t>and</a:t>
            </a:r>
          </a:p>
          <a:p>
            <a:pPr algn="ctr">
              <a:lnSpc>
                <a:spcPct val="150000"/>
              </a:lnSpc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Note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5BD1A2B-5C3F-28B1-A961-CDA3E5EED9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9964013"/>
              </p:ext>
            </p:extLst>
          </p:nvPr>
        </p:nvGraphicFramePr>
        <p:xfrm>
          <a:off x="2819400" y="1884403"/>
          <a:ext cx="31623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62240" imgH="1002960" progId="Equation.DSMT4">
                  <p:embed/>
                </p:oleObj>
              </mc:Choice>
              <mc:Fallback>
                <p:oleObj name="Equation" r:id="rId2" imgW="3162240" imgH="1002960" progId="Equation.DSMT4">
                  <p:embed/>
                  <p:pic>
                    <p:nvPicPr>
                      <p:cNvPr id="9933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884403"/>
                        <a:ext cx="31623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1D4CC567-BFC1-E965-959A-6BFD17DB00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0762255"/>
              </p:ext>
            </p:extLst>
          </p:nvPr>
        </p:nvGraphicFramePr>
        <p:xfrm>
          <a:off x="2819400" y="3101063"/>
          <a:ext cx="3225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25600" imgH="1002960" progId="Equation.DSMT4">
                  <p:embed/>
                </p:oleObj>
              </mc:Choice>
              <mc:Fallback>
                <p:oleObj name="Equation" r:id="rId4" imgW="3225600" imgH="1002960" progId="Equation.DSMT4">
                  <p:embed/>
                  <p:pic>
                    <p:nvPicPr>
                      <p:cNvPr id="993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101063"/>
                        <a:ext cx="32258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90700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24676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For </a:t>
            </a:r>
            <a:r>
              <a:rPr lang="en-US" sz="2800" b="1" i="1" dirty="0">
                <a:solidFill>
                  <a:srgbClr val="000000"/>
                </a:solidFill>
              </a:rPr>
              <a:t>b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&gt;</a:t>
            </a:r>
            <a:r>
              <a:rPr lang="en-US" sz="2800" b="1" dirty="0">
                <a:solidFill>
                  <a:srgbClr val="000000"/>
                </a:solidFill>
              </a:rPr>
              <a:t> 1: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&gt; 0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increases to the right and is called an </a:t>
            </a:r>
            <a:r>
              <a:rPr lang="en-US" sz="2800" b="1" dirty="0">
                <a:solidFill>
                  <a:srgbClr val="C00000"/>
                </a:solidFill>
              </a:rPr>
              <a:t>exponential growth function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baseline="30000" dirty="0">
                <a:solidFill>
                  <a:srgbClr val="000000"/>
                </a:solidFill>
              </a:rPr>
              <a:t>0</a:t>
            </a:r>
            <a:r>
              <a:rPr lang="en-US" sz="2800" dirty="0">
                <a:solidFill>
                  <a:srgbClr val="000000"/>
                </a:solidFill>
              </a:rPr>
              <a:t> = 1, so (0, 1) is the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‑intercept.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General Concepts of Exponential Functions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General Concepts of Exponential Functions (cont.)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097280"/>
            <a:ext cx="8229600" cy="484632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4.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approaches the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‑axis for negative values of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    (The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‑axis is a horizontal asymptote. </a:t>
            </a:r>
            <a:r>
              <a:rPr lang="en-US" sz="2800" b="1" dirty="0">
                <a:solidFill>
                  <a:srgbClr val="000000"/>
                </a:solidFill>
              </a:rPr>
              <a:t>See Figure 3</a:t>
            </a:r>
            <a:r>
              <a:rPr lang="en-US" sz="2800" dirty="0">
                <a:solidFill>
                  <a:srgbClr val="000000"/>
                </a:solidFill>
              </a:rPr>
              <a:t>.)</a:t>
            </a:r>
          </a:p>
        </p:txBody>
      </p:sp>
      <p:pic>
        <p:nvPicPr>
          <p:cNvPr id="7680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2766783" y="1905000"/>
            <a:ext cx="3657600" cy="3710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3896141" y="5420380"/>
            <a:ext cx="13517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Figure 3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24676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For 0 </a:t>
            </a:r>
            <a:r>
              <a:rPr lang="en-US" sz="2800" dirty="0">
                <a:solidFill>
                  <a:srgbClr val="000000"/>
                </a:solidFill>
              </a:rPr>
              <a:t>&lt;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b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&lt;</a:t>
            </a:r>
            <a:r>
              <a:rPr lang="en-US" sz="2800" b="1" dirty="0">
                <a:solidFill>
                  <a:srgbClr val="000000"/>
                </a:solidFill>
              </a:rPr>
              <a:t> 1: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&gt; 0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 </a:t>
            </a:r>
            <a:r>
              <a:rPr lang="en-US" sz="2800" dirty="0">
                <a:solidFill>
                  <a:srgbClr val="000000"/>
                </a:solidFill>
              </a:rPr>
              <a:t>decreases to the right and is called an    </a:t>
            </a:r>
            <a:r>
              <a:rPr lang="en-US" sz="2800" b="1" dirty="0">
                <a:solidFill>
                  <a:srgbClr val="C00000"/>
                </a:solidFill>
              </a:rPr>
              <a:t>exponential decay function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baseline="30000" dirty="0">
                <a:solidFill>
                  <a:srgbClr val="000000"/>
                </a:solidFill>
              </a:rPr>
              <a:t>0</a:t>
            </a:r>
            <a:r>
              <a:rPr lang="en-US" sz="2800" dirty="0">
                <a:solidFill>
                  <a:srgbClr val="000000"/>
                </a:solidFill>
              </a:rPr>
              <a:t> = 1, so (0, 1) is the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‑intercept.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General Concepts of Exponential Functions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Definition: General Concepts of Exponential Functions (cont.)</a:t>
            </a: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457200" y="1066800"/>
            <a:ext cx="8229600" cy="492252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4.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approaches the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‑axis for positive values of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 (The     </a:t>
            </a:r>
          </a:p>
          <a:p>
            <a:pPr>
              <a:spcBef>
                <a:spcPct val="0"/>
              </a:spcBef>
            </a:pPr>
            <a:r>
              <a:rPr lang="en-US" sz="2800" i="1" dirty="0">
                <a:solidFill>
                  <a:srgbClr val="000000"/>
                </a:solidFill>
              </a:rPr>
              <a:t>    x</a:t>
            </a:r>
            <a:r>
              <a:rPr lang="en-US" sz="2800" dirty="0">
                <a:solidFill>
                  <a:srgbClr val="000000"/>
                </a:solidFill>
              </a:rPr>
              <a:t>‑axis is a horizontal asymptote. </a:t>
            </a:r>
            <a:r>
              <a:rPr lang="en-US" sz="2800" b="1" dirty="0">
                <a:solidFill>
                  <a:srgbClr val="000000"/>
                </a:solidFill>
              </a:rPr>
              <a:t>See Figures 5a and       </a:t>
            </a:r>
          </a:p>
          <a:p>
            <a:pPr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    5b</a:t>
            </a:r>
            <a:r>
              <a:rPr lang="en-US" sz="2800" dirty="0">
                <a:solidFill>
                  <a:srgbClr val="000000"/>
                </a:solidFill>
              </a:rPr>
              <a:t>.) </a:t>
            </a:r>
          </a:p>
          <a:p>
            <a:pPr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05000" y="5496580"/>
            <a:ext cx="152323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Figure 5a</a:t>
            </a:r>
            <a:endParaRPr lang="en-US" sz="2600" dirty="0"/>
          </a:p>
        </p:txBody>
      </p:sp>
      <p:sp>
        <p:nvSpPr>
          <p:cNvPr id="9" name="Rectangle 8"/>
          <p:cNvSpPr/>
          <p:nvPr/>
        </p:nvSpPr>
        <p:spPr>
          <a:xfrm>
            <a:off x="5562600" y="5496580"/>
            <a:ext cx="144340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Figure 5b</a:t>
            </a:r>
            <a:endParaRPr lang="en-US" sz="2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50E4ED-A2E2-ADD1-FFB0-16D6CA93E1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864" y="2362200"/>
            <a:ext cx="7306271" cy="325783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1623</TotalTime>
  <Words>1093</Words>
  <Application>Microsoft Office PowerPoint</Application>
  <PresentationFormat>On-screen Show (4:3)</PresentationFormat>
  <Paragraphs>94</Paragraphs>
  <Slides>24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Cambria Math</vt:lpstr>
      <vt:lpstr>Symbol</vt:lpstr>
      <vt:lpstr>Office Theme</vt:lpstr>
      <vt:lpstr>Equation</vt:lpstr>
      <vt:lpstr>Section 11.3</vt:lpstr>
      <vt:lpstr>Definition: Exponential Functions </vt:lpstr>
      <vt:lpstr>Note</vt:lpstr>
      <vt:lpstr>Note</vt:lpstr>
      <vt:lpstr>Note (cont.)</vt:lpstr>
      <vt:lpstr>Definition: General Concepts of Exponential Functions</vt:lpstr>
      <vt:lpstr>Definition: General Concepts of Exponential Functions (cont.)</vt:lpstr>
      <vt:lpstr>Definition: General Concepts of Exponential Functions (cont.)</vt:lpstr>
      <vt:lpstr>Definition: General Concepts of Exponential Functions (cont.)</vt:lpstr>
      <vt:lpstr>Example 1 Application: Calculating Bacterial Growth</vt:lpstr>
      <vt:lpstr>Calculators</vt:lpstr>
      <vt:lpstr>Example 2 Application: Calculating Bacterial Growth </vt:lpstr>
      <vt:lpstr>Example 2 Application: Calculating Bacterial Growth (cont.)</vt:lpstr>
      <vt:lpstr>Formula: Compound Interest </vt:lpstr>
      <vt:lpstr>Example 3 Application: Calculating Compound Interest </vt:lpstr>
      <vt:lpstr>Example 3 Application: Calculating Compound Interest (cont.)</vt:lpstr>
      <vt:lpstr>Example 4 Application: Calculating Compound Interest </vt:lpstr>
      <vt:lpstr>Example 4 Application: Calculating Compound Interest (cont.)</vt:lpstr>
      <vt:lpstr>Example 5 Application: Calculating Compound Interest </vt:lpstr>
      <vt:lpstr>Example 5 Application: Calculating Compound Interest (cont.)</vt:lpstr>
      <vt:lpstr>Definition: The Number e</vt:lpstr>
      <vt:lpstr>Formula: Continuously Compounded Interest </vt:lpstr>
      <vt:lpstr>Example 6: Using a Graphing Calculator to Calculate Continuously Compounded Interest </vt:lpstr>
      <vt:lpstr>Example 6: Using a Graphing Calculator to Calculate Continuously Compounded Interest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190</cp:revision>
  <dcterms:created xsi:type="dcterms:W3CDTF">2013-04-26T14:43:13Z</dcterms:created>
  <dcterms:modified xsi:type="dcterms:W3CDTF">2024-09-12T13:29:33Z</dcterms:modified>
</cp:coreProperties>
</file>