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0" r:id="rId3"/>
    <p:sldId id="291" r:id="rId4"/>
    <p:sldId id="293" r:id="rId5"/>
    <p:sldId id="294" r:id="rId6"/>
    <p:sldId id="295" r:id="rId7"/>
    <p:sldId id="297" r:id="rId8"/>
    <p:sldId id="298" r:id="rId9"/>
    <p:sldId id="296" r:id="rId10"/>
    <p:sldId id="292" r:id="rId11"/>
    <p:sldId id="300" r:id="rId12"/>
    <p:sldId id="301" r:id="rId13"/>
    <p:sldId id="30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7E7E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image" Target="../media/image5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7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3.bin"/><Relationship Id="rId3" Type="http://schemas.openxmlformats.org/officeDocument/2006/relationships/image" Target="../media/image16.wmf"/><Relationship Id="rId21" Type="http://schemas.openxmlformats.org/officeDocument/2006/relationships/image" Target="../media/image25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3.wmf"/><Relationship Id="rId25" Type="http://schemas.openxmlformats.org/officeDocument/2006/relationships/image" Target="../media/image27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24" Type="http://schemas.openxmlformats.org/officeDocument/2006/relationships/oleObject" Target="../embeddings/oleObject26.bin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23" Type="http://schemas.openxmlformats.org/officeDocument/2006/relationships/image" Target="../media/image26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2.wmf"/><Relationship Id="rId3" Type="http://schemas.openxmlformats.org/officeDocument/2006/relationships/image" Target="../media/image5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48.bin"/><Relationship Id="rId3" Type="http://schemas.openxmlformats.org/officeDocument/2006/relationships/image" Target="../media/image40.wmf"/><Relationship Id="rId21" Type="http://schemas.openxmlformats.org/officeDocument/2006/relationships/image" Target="../media/image49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51.bin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Algebra of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>
            <a:normAutofit/>
          </a:bodyPr>
          <a:lstStyle/>
          <a:p>
            <a:r>
              <a:rPr lang="en-US" dirty="0"/>
              <a:t>Let                       and                           Find the following functions and state the domain of each function.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set of all real numbers. However, the domain of the sum is restricted to the domain of </a:t>
            </a:r>
            <a:r>
              <a:rPr lang="en-US" i="1" dirty="0"/>
              <a:t>g</a:t>
            </a:r>
            <a:r>
              <a:rPr lang="en-US" dirty="0"/>
              <a:t>, the radical function. In this case we must have               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 ≥ 0</a:t>
            </a:r>
            <a:r>
              <a:rPr lang="en-US" dirty="0"/>
              <a:t>. Thus, in interval notation, the domain is </a:t>
            </a:r>
            <a:r>
              <a:rPr lang="en-US" dirty="0">
                <a:solidFill>
                  <a:srgbClr val="FF0000"/>
                </a:solidFill>
              </a:rPr>
              <a:t>[2,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Using Algebraic Operations with Functions with Limited Domains 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2263"/>
              </p:ext>
            </p:extLst>
          </p:nvPr>
        </p:nvGraphicFramePr>
        <p:xfrm>
          <a:off x="562214" y="2147893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214" y="2147893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083135"/>
              </p:ext>
            </p:extLst>
          </p:nvPr>
        </p:nvGraphicFramePr>
        <p:xfrm>
          <a:off x="1088181" y="1148519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469800" progId="Equation.DSMT4">
                  <p:embed/>
                </p:oleObj>
              </mc:Choice>
              <mc:Fallback>
                <p:oleObj name="Equation" r:id="rId4" imgW="16887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181" y="1148519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101085"/>
              </p:ext>
            </p:extLst>
          </p:nvPr>
        </p:nvGraphicFramePr>
        <p:xfrm>
          <a:off x="3454878" y="1078347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520560" progId="Equation.DSMT4">
                  <p:embed/>
                </p:oleObj>
              </mc:Choice>
              <mc:Fallback>
                <p:oleObj name="Equation" r:id="rId6" imgW="199368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878" y="1078347"/>
                        <a:ext cx="1993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17981"/>
              </p:ext>
            </p:extLst>
          </p:nvPr>
        </p:nvGraphicFramePr>
        <p:xfrm>
          <a:off x="1081906" y="3052929"/>
          <a:ext cx="3695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95400" imgH="533160" progId="Equation.DSMT4">
                  <p:embed/>
                </p:oleObj>
              </mc:Choice>
              <mc:Fallback>
                <p:oleObj name="Equation" r:id="rId8" imgW="36954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906" y="3052929"/>
                        <a:ext cx="3695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615313C0-7E4E-9A55-BF59-5393F13522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07071"/>
              </p:ext>
            </p:extLst>
          </p:nvPr>
        </p:nvGraphicFramePr>
        <p:xfrm>
          <a:off x="5099050" y="1925638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990360" progId="Equation.DSMT4">
                  <p:embed/>
                </p:oleObj>
              </mc:Choice>
              <mc:Fallback>
                <p:oleObj name="Equation" r:id="rId10" imgW="1612800" imgH="99036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1925638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en-US" dirty="0"/>
          </a:p>
          <a:p>
            <a:endParaRPr lang="en-US" dirty="0"/>
          </a:p>
          <a:p>
            <a:r>
              <a:rPr lang="en-US" dirty="0"/>
              <a:t>For this function, the denominator cannot be 0, so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≠ 2. Therefore, we must have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 &gt; 0 </a:t>
            </a:r>
            <a:r>
              <a:rPr lang="en-US" dirty="0"/>
              <a:t>and the domain, in interval notation, is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r>
              <a:rPr lang="en-US" b="1" dirty="0"/>
              <a:t>Note:</a:t>
            </a:r>
            <a:r>
              <a:rPr lang="en-US" dirty="0"/>
              <a:t> The domain can become smaller than, but never larger than, the domain of the two original functions.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Using Algebraic Operations with Functions with Limited Domains  (cont.)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588995"/>
              </p:ext>
            </p:extLst>
          </p:nvPr>
        </p:nvGraphicFramePr>
        <p:xfrm>
          <a:off x="520700" y="1273175"/>
          <a:ext cx="2908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08080" imgH="990360" progId="Equation.DSMT4">
                  <p:embed/>
                </p:oleObj>
              </mc:Choice>
              <mc:Fallback>
                <p:oleObj name="Equation" r:id="rId2" imgW="2908080" imgH="990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1273175"/>
                        <a:ext cx="2908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Sally is analyzing the finances for her bakery. She finds that the bakery’s revenue can be represented by the function </a:t>
            </a:r>
            <a:r>
              <a:rPr lang="en-US" dirty="0">
                <a:solidFill>
                  <a:srgbClr val="0000FF"/>
                </a:solidFill>
              </a:rPr>
              <a:t>23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+ 18</a:t>
            </a:r>
            <a:r>
              <a:rPr lang="en-US" dirty="0"/>
              <a:t> when they sell </a:t>
            </a:r>
            <a:r>
              <a:rPr lang="en-US" i="1" dirty="0"/>
              <a:t>x</a:t>
            </a:r>
            <a:r>
              <a:rPr lang="en-US" dirty="0"/>
              <a:t> cakes. The cost function can be represented by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− 4</a:t>
            </a:r>
            <a:r>
              <a:rPr lang="en-US" dirty="0"/>
              <a:t> when they make </a:t>
            </a:r>
            <a:r>
              <a:rPr lang="en-US" i="1" dirty="0"/>
              <a:t>x</a:t>
            </a:r>
            <a:r>
              <a:rPr lang="en-US" dirty="0"/>
              <a:t> cakes. Using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, find an expression that represents the bakery’s profits when they sell </a:t>
            </a:r>
            <a:r>
              <a:rPr lang="en-US" i="1" dirty="0"/>
              <a:t>x</a:t>
            </a:r>
            <a:r>
              <a:rPr lang="en-US" dirty="0"/>
              <a:t> cakes, assuming they make and sell at least one cake.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Algebraic Operations with Functions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Plugging the algebraic expressions into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 and simplifying, we obtain the following.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Algebraic Operations with Functions (cont.)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7200" y="4953000"/>
            <a:ext cx="8229600" cy="89916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the profit function for the bakery can be represented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+ 22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they sell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cakes.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2584450" y="3194050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4760" imgH="469800" progId="Equation.DSMT4">
                  <p:embed/>
                </p:oleObj>
              </mc:Choice>
              <mc:Fallback>
                <p:oleObj name="Equation" r:id="rId2" imgW="3974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194050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3429000" y="3810000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320" imgH="291960" progId="Equation.DSMT4">
                  <p:embed/>
                </p:oleObj>
              </mc:Choice>
              <mc:Fallback>
                <p:oleObj name="Equation" r:id="rId4" imgW="26413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10000"/>
                        <a:ext cx="264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3429000" y="43434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291960" progId="Equation.DSMT4">
                  <p:embed/>
                </p:oleObj>
              </mc:Choice>
              <mc:Fallback>
                <p:oleObj name="Equation" r:id="rId6" imgW="14731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343400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If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and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represent two functions and 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 is a value in the </a:t>
            </a:r>
            <a:r>
              <a:rPr lang="en-US" sz="2700" b="1" dirty="0">
                <a:solidFill>
                  <a:srgbClr val="C00000"/>
                </a:solidFill>
              </a:rPr>
              <a:t>domain of both functions</a:t>
            </a:r>
            <a:r>
              <a:rPr lang="en-US" sz="2700" dirty="0">
                <a:solidFill>
                  <a:srgbClr val="000000"/>
                </a:solidFill>
              </a:rPr>
              <a:t>, then we define the following operations.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Sum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Difference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Product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Quotient of two functions:                           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Algebraic Operations with Functions </a:t>
            </a:r>
          </a:p>
        </p:txBody>
      </p:sp>
      <p:graphicFrame>
        <p:nvGraphicFramePr>
          <p:cNvPr id="5939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2496"/>
              </p:ext>
            </p:extLst>
          </p:nvPr>
        </p:nvGraphicFramePr>
        <p:xfrm>
          <a:off x="3714750" y="4483100"/>
          <a:ext cx="4229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28920" imgH="952200" progId="Equation.DSMT4">
                  <p:embed/>
                </p:oleObj>
              </mc:Choice>
              <mc:Fallback>
                <p:oleObj name="Equation" r:id="rId2" imgW="4228920" imgH="9522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4483100"/>
                        <a:ext cx="4229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                               and                       Perform the following operations.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d.   Evaluate each of the functions found in Parts a. through c. for </a:t>
            </a:r>
            <a:r>
              <a:rPr lang="en-US" i="1" dirty="0"/>
              <a:t>x </a:t>
            </a:r>
            <a:r>
              <a:rPr lang="en-US" dirty="0"/>
              <a:t>= 2.</a:t>
            </a:r>
            <a:r>
              <a:rPr lang="en-US" i="1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640" imgH="482400" progId="Equation.DSMT4">
                  <p:embed/>
                </p:oleObj>
              </mc:Choice>
              <mc:Fallback>
                <p:oleObj name="Equation" r:id="rId2" imgW="25016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469800" progId="Equation.DSMT4">
                  <p:embed/>
                </p:oleObj>
              </mc:Choice>
              <mc:Fallback>
                <p:oleObj name="Equation" r:id="rId4" imgW="1752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085655"/>
              </p:ext>
            </p:extLst>
          </p:nvPr>
        </p:nvGraphicFramePr>
        <p:xfrm>
          <a:off x="533400" y="2313484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92160" imgH="469800" progId="Equation.DSMT4">
                  <p:embed/>
                </p:oleObj>
              </mc:Choice>
              <mc:Fallback>
                <p:oleObj name="Equation" r:id="rId6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13484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77D9CDD9-A1CD-3650-2CF0-3DE45C7DB2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43631"/>
              </p:ext>
            </p:extLst>
          </p:nvPr>
        </p:nvGraphicFramePr>
        <p:xfrm>
          <a:off x="533400" y="2961412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92160" imgH="469800" progId="Equation.DSMT4">
                  <p:embed/>
                </p:oleObj>
              </mc:Choice>
              <mc:Fallback>
                <p:oleObj name="Equation" r:id="rId8" imgW="1892160" imgH="469800" progId="Equation.DSMT4">
                  <p:embed/>
                  <p:pic>
                    <p:nvPicPr>
                      <p:cNvPr id="737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61412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5193A75-5B9A-DC0F-5667-FB4E586B1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880851"/>
              </p:ext>
            </p:extLst>
          </p:nvPr>
        </p:nvGraphicFramePr>
        <p:xfrm>
          <a:off x="533400" y="3609340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9880" imgH="469800" progId="Equation.DSMT4">
                  <p:embed/>
                </p:oleObj>
              </mc:Choice>
              <mc:Fallback>
                <p:oleObj name="Equation" r:id="rId10" imgW="1739880" imgH="469800" progId="Equation.DSMT4">
                  <p:embed/>
                  <p:pic>
                    <p:nvPicPr>
                      <p:cNvPr id="737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09340"/>
                        <a:ext cx="173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    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454363"/>
              </p:ext>
            </p:extLst>
          </p:nvPr>
        </p:nvGraphicFramePr>
        <p:xfrm>
          <a:off x="869950" y="31940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1940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749919"/>
              </p:ext>
            </p:extLst>
          </p:nvPr>
        </p:nvGraphicFramePr>
        <p:xfrm>
          <a:off x="2784248" y="3184525"/>
          <a:ext cx="325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51160" imgH="583920" progId="Equation.DSMT4">
                  <p:embed/>
                </p:oleObj>
              </mc:Choice>
              <mc:Fallback>
                <p:oleObj name="Equation" r:id="rId4" imgW="3251160" imgH="583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3184525"/>
                        <a:ext cx="3251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066009"/>
              </p:ext>
            </p:extLst>
          </p:nvPr>
        </p:nvGraphicFramePr>
        <p:xfrm>
          <a:off x="2784248" y="4435368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380880" progId="Equation.DSMT4">
                  <p:embed/>
                </p:oleObj>
              </mc:Choice>
              <mc:Fallback>
                <p:oleObj name="Equation" r:id="rId6" imgW="126972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4435368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473106"/>
              </p:ext>
            </p:extLst>
          </p:nvPr>
        </p:nvGraphicFramePr>
        <p:xfrm>
          <a:off x="2784248" y="3857518"/>
          <a:ext cx="275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800" imgH="380880" progId="Equation.DSMT4">
                  <p:embed/>
                </p:oleObj>
              </mc:Choice>
              <mc:Fallback>
                <p:oleObj name="Equation" r:id="rId8" imgW="2755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3857518"/>
                        <a:ext cx="275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BCC747B4-89E3-AE2B-A49F-E4D72E37BC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456508"/>
              </p:ext>
            </p:extLst>
          </p:nvPr>
        </p:nvGraphicFramePr>
        <p:xfrm>
          <a:off x="1353780" y="1828800"/>
          <a:ext cx="467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73520" imgH="571320" progId="Equation.DSMT4">
                  <p:embed/>
                </p:oleObj>
              </mc:Choice>
              <mc:Fallback>
                <p:oleObj name="Equation" r:id="rId10" imgW="4673520" imgH="571320" progId="Equation.DSMT4">
                  <p:embed/>
                  <p:pic>
                    <p:nvPicPr>
                      <p:cNvPr id="7373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780" y="1828800"/>
                        <a:ext cx="4673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3142BA56-C90B-48E9-4D2B-8D56D446A0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834692"/>
              </p:ext>
            </p:extLst>
          </p:nvPr>
        </p:nvGraphicFramePr>
        <p:xfrm>
          <a:off x="2762250" y="2524232"/>
          <a:ext cx="210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08160" imgH="380880" progId="Equation.DSMT4">
                  <p:embed/>
                </p:oleObj>
              </mc:Choice>
              <mc:Fallback>
                <p:oleObj name="Equation" r:id="rId12" imgW="2108160" imgH="380880" progId="Equation.DSMT4">
                  <p:embed/>
                  <p:pic>
                    <p:nvPicPr>
                      <p:cNvPr id="737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2524232"/>
                        <a:ext cx="210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760602"/>
              </p:ext>
            </p:extLst>
          </p:nvPr>
        </p:nvGraphicFramePr>
        <p:xfrm>
          <a:off x="443753" y="1344221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469800" progId="Equation.DSMT4">
                  <p:embed/>
                </p:oleObj>
              </mc:Choice>
              <mc:Fallback>
                <p:oleObj name="Equation" r:id="rId2" imgW="17398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53" y="1344221"/>
                        <a:ext cx="173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662851"/>
              </p:ext>
            </p:extLst>
          </p:nvPr>
        </p:nvGraphicFramePr>
        <p:xfrm>
          <a:off x="2260600" y="1312553"/>
          <a:ext cx="2984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84400" imgH="583920" progId="Equation.DSMT4">
                  <p:embed/>
                </p:oleObj>
              </mc:Choice>
              <mc:Fallback>
                <p:oleObj name="Equation" r:id="rId4" imgW="2984400" imgH="583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1312553"/>
                        <a:ext cx="2984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717396"/>
              </p:ext>
            </p:extLst>
          </p:nvPr>
        </p:nvGraphicFramePr>
        <p:xfrm>
          <a:off x="2260600" y="1905000"/>
          <a:ext cx="440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06760" imgH="380880" progId="Equation.DSMT4">
                  <p:embed/>
                </p:oleObj>
              </mc:Choice>
              <mc:Fallback>
                <p:oleObj name="Equation" r:id="rId6" imgW="44067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1905000"/>
                        <a:ext cx="440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014209"/>
              </p:ext>
            </p:extLst>
          </p:nvPr>
        </p:nvGraphicFramePr>
        <p:xfrm>
          <a:off x="2260600" y="2488722"/>
          <a:ext cx="326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63760" imgH="380880" progId="Equation.DSMT4">
                  <p:embed/>
                </p:oleObj>
              </mc:Choice>
              <mc:Fallback>
                <p:oleObj name="Equation" r:id="rId8" imgW="32637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2488722"/>
                        <a:ext cx="326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Evaluating each of these functions for </a:t>
            </a:r>
            <a:r>
              <a:rPr lang="en-US" i="1" dirty="0"/>
              <a:t>x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 gives the following results.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68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955817"/>
              </p:ext>
            </p:extLst>
          </p:nvPr>
        </p:nvGraphicFramePr>
        <p:xfrm>
          <a:off x="1045286" y="23495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469800" progId="Equation.DSMT4">
                  <p:embed/>
                </p:oleObj>
              </mc:Choice>
              <mc:Fallback>
                <p:oleObj name="Equation" r:id="rId2" imgW="138420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286" y="23495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262952"/>
              </p:ext>
            </p:extLst>
          </p:nvPr>
        </p:nvGraphicFramePr>
        <p:xfrm>
          <a:off x="2467208" y="22860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960" imgH="533160" progId="Equation.DSMT4">
                  <p:embed/>
                </p:oleObj>
              </mc:Choice>
              <mc:Fallback>
                <p:oleObj name="Equation" r:id="rId4" imgW="2577960" imgH="533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7208" y="22860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674655"/>
              </p:ext>
            </p:extLst>
          </p:nvPr>
        </p:nvGraphicFramePr>
        <p:xfrm>
          <a:off x="5105400" y="240665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52480" imgH="291960" progId="Equation.DSMT4">
                  <p:embed/>
                </p:oleObj>
              </mc:Choice>
              <mc:Fallback>
                <p:oleObj name="Equation" r:id="rId6" imgW="17524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40665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500635"/>
              </p:ext>
            </p:extLst>
          </p:nvPr>
        </p:nvGraphicFramePr>
        <p:xfrm>
          <a:off x="6918092" y="240665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91960" progId="Equation.DSMT4">
                  <p:embed/>
                </p:oleObj>
              </mc:Choice>
              <mc:Fallback>
                <p:oleObj name="Equation" r:id="rId8" imgW="4824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8092" y="240665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652724"/>
              </p:ext>
            </p:extLst>
          </p:nvPr>
        </p:nvGraphicFramePr>
        <p:xfrm>
          <a:off x="1045286" y="29718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469800" progId="Equation.DSMT4">
                  <p:embed/>
                </p:oleObj>
              </mc:Choice>
              <mc:Fallback>
                <p:oleObj name="Equation" r:id="rId10" imgW="138420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286" y="29718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8761883"/>
              </p:ext>
            </p:extLst>
          </p:nvPr>
        </p:nvGraphicFramePr>
        <p:xfrm>
          <a:off x="2493086" y="2895600"/>
          <a:ext cx="1511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533160" progId="Equation.DSMT4">
                  <p:embed/>
                </p:oleObj>
              </mc:Choice>
              <mc:Fallback>
                <p:oleObj name="Equation" r:id="rId12" imgW="151128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086" y="2895600"/>
                        <a:ext cx="1511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74654"/>
              </p:ext>
            </p:extLst>
          </p:nvPr>
        </p:nvGraphicFramePr>
        <p:xfrm>
          <a:off x="4017086" y="3048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17440" imgH="279360" progId="Equation.DSMT4">
                  <p:embed/>
                </p:oleObj>
              </mc:Choice>
              <mc:Fallback>
                <p:oleObj name="Equation" r:id="rId14" imgW="111744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086" y="30480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505660"/>
              </p:ext>
            </p:extLst>
          </p:nvPr>
        </p:nvGraphicFramePr>
        <p:xfrm>
          <a:off x="5236286" y="30480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240" imgH="279360" progId="Equation.DSMT4">
                  <p:embed/>
                </p:oleObj>
              </mc:Choice>
              <mc:Fallback>
                <p:oleObj name="Equation" r:id="rId16" imgW="6602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286" y="3048000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657433"/>
              </p:ext>
            </p:extLst>
          </p:nvPr>
        </p:nvGraphicFramePr>
        <p:xfrm>
          <a:off x="1079790" y="3648974"/>
          <a:ext cx="123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31560" imgH="469800" progId="Equation.DSMT4">
                  <p:embed/>
                </p:oleObj>
              </mc:Choice>
              <mc:Fallback>
                <p:oleObj name="Equation" r:id="rId18" imgW="123156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790" y="3648974"/>
                        <a:ext cx="123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274781"/>
              </p:ext>
            </p:extLst>
          </p:nvPr>
        </p:nvGraphicFramePr>
        <p:xfrm>
          <a:off x="2357938" y="3581400"/>
          <a:ext cx="3975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974760" imgH="533160" progId="Equation.DSMT4">
                  <p:embed/>
                </p:oleObj>
              </mc:Choice>
              <mc:Fallback>
                <p:oleObj name="Equation" r:id="rId20" imgW="3974760" imgH="5331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938" y="3581400"/>
                        <a:ext cx="3975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974986"/>
              </p:ext>
            </p:extLst>
          </p:nvPr>
        </p:nvGraphicFramePr>
        <p:xfrm>
          <a:off x="2340686" y="4267200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28720" imgH="291960" progId="Equation.DSMT4">
                  <p:embed/>
                </p:oleObj>
              </mc:Choice>
              <mc:Fallback>
                <p:oleObj name="Equation" r:id="rId22" imgW="262872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686" y="4267200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796282"/>
              </p:ext>
            </p:extLst>
          </p:nvPr>
        </p:nvGraphicFramePr>
        <p:xfrm>
          <a:off x="2354133" y="476758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76240" imgH="291960" progId="Equation.DSMT4">
                  <p:embed/>
                </p:oleObj>
              </mc:Choice>
              <mc:Fallback>
                <p:oleObj name="Equation" r:id="rId24" imgW="8762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133" y="476758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Let                         and                          Find the following </a:t>
            </a:r>
          </a:p>
          <a:p>
            <a:r>
              <a:rPr lang="en-US" dirty="0"/>
              <a:t>functions.</a:t>
            </a:r>
          </a:p>
          <a:p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d.   Evaluate each of the functions found in Parts a.       </a:t>
            </a:r>
          </a:p>
          <a:p>
            <a:r>
              <a:rPr lang="en-US" dirty="0"/>
              <a:t>       through c. for </a:t>
            </a:r>
            <a:r>
              <a:rPr lang="en-US" i="1" dirty="0"/>
              <a:t>x </a:t>
            </a:r>
            <a:r>
              <a:rPr lang="en-US" dirty="0"/>
              <a:t>= 3.</a:t>
            </a:r>
            <a:endParaRPr lang="en-US" i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b="1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Using Algebraic Operations with Functions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644681"/>
              </p:ext>
            </p:extLst>
          </p:nvPr>
        </p:nvGraphicFramePr>
        <p:xfrm>
          <a:off x="533400" y="23177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177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417777"/>
              </p:ext>
            </p:extLst>
          </p:nvPr>
        </p:nvGraphicFramePr>
        <p:xfrm>
          <a:off x="1054100" y="4533900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52600" imgH="571320" progId="Equation.DSMT4">
                  <p:embed/>
                </p:oleObj>
              </mc:Choice>
              <mc:Fallback>
                <p:oleObj name="Equation" r:id="rId4" imgW="41526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4533900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142129"/>
              </p:ext>
            </p:extLst>
          </p:nvPr>
        </p:nvGraphicFramePr>
        <p:xfrm>
          <a:off x="2514600" y="5194300"/>
          <a:ext cx="158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368280" progId="Equation.DSMT4">
                  <p:embed/>
                </p:oleObj>
              </mc:Choice>
              <mc:Fallback>
                <p:oleObj name="Equation" r:id="rId6" imgW="158724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94300"/>
                        <a:ext cx="158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327923"/>
              </p:ext>
            </p:extLst>
          </p:nvPr>
        </p:nvGraphicFramePr>
        <p:xfrm>
          <a:off x="1066800" y="1293906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482400" progId="Equation.DSMT4">
                  <p:embed/>
                </p:oleObj>
              </mc:Choice>
              <mc:Fallback>
                <p:oleObj name="Equation" r:id="rId8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93906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280161"/>
              </p:ext>
            </p:extLst>
          </p:nvPr>
        </p:nvGraphicFramePr>
        <p:xfrm>
          <a:off x="3657600" y="132588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469800" progId="Equation.DSMT4">
                  <p:embed/>
                </p:oleObj>
              </mc:Choice>
              <mc:Fallback>
                <p:oleObj name="Equation" r:id="rId10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32588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63326492-C75B-E755-6FEF-AF3BCB7BC9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006628"/>
              </p:ext>
            </p:extLst>
          </p:nvPr>
        </p:nvGraphicFramePr>
        <p:xfrm>
          <a:off x="2995613" y="23177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92160" imgH="469800" progId="Equation.DSMT4">
                  <p:embed/>
                </p:oleObj>
              </mc:Choice>
              <mc:Fallback>
                <p:oleObj name="Equation" r:id="rId12" imgW="1892160" imgH="4698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23177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15D3793E-25E8-06D4-1913-CDD6EFC62B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15209"/>
              </p:ext>
            </p:extLst>
          </p:nvPr>
        </p:nvGraphicFramePr>
        <p:xfrm>
          <a:off x="5410200" y="2057400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990360" progId="Equation.DSMT4">
                  <p:embed/>
                </p:oleObj>
              </mc:Choice>
              <mc:Fallback>
                <p:oleObj name="Equation" r:id="rId14" imgW="1612800" imgH="99036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Using Algebraic Operations with Functions (cont.)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934665"/>
              </p:ext>
            </p:extLst>
          </p:nvPr>
        </p:nvGraphicFramePr>
        <p:xfrm>
          <a:off x="609600" y="1371600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304560" progId="Equation.DSMT4">
                  <p:embed/>
                </p:oleObj>
              </mc:Choice>
              <mc:Fallback>
                <p:oleObj name="Equation" r:id="rId2" imgW="279360" imgH="304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279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046017"/>
              </p:ext>
            </p:extLst>
          </p:nvPr>
        </p:nvGraphicFramePr>
        <p:xfrm>
          <a:off x="1041400" y="1248784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52600" imgH="571320" progId="Equation.DSMT4">
                  <p:embed/>
                </p:oleObj>
              </mc:Choice>
              <mc:Fallback>
                <p:oleObj name="Equation" r:id="rId4" imgW="415260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248784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837698"/>
              </p:ext>
            </p:extLst>
          </p:nvPr>
        </p:nvGraphicFramePr>
        <p:xfrm>
          <a:off x="2464756" y="1873991"/>
          <a:ext cx="223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4880" imgH="368280" progId="Equation.DSMT4">
                  <p:embed/>
                </p:oleObj>
              </mc:Choice>
              <mc:Fallback>
                <p:oleObj name="Equation" r:id="rId6" imgW="223488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4756" y="1873991"/>
                        <a:ext cx="223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49359"/>
              </p:ext>
            </p:extLst>
          </p:nvPr>
        </p:nvGraphicFramePr>
        <p:xfrm>
          <a:off x="2464756" y="2450521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380880" progId="Equation.DSMT4">
                  <p:embed/>
                </p:oleObj>
              </mc:Choice>
              <mc:Fallback>
                <p:oleObj name="Equation" r:id="rId8" imgW="19684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4756" y="2450521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F6C4D7C1-5A99-34A5-14AB-33FBB4BFB1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704342"/>
              </p:ext>
            </p:extLst>
          </p:nvPr>
        </p:nvGraphicFramePr>
        <p:xfrm>
          <a:off x="604221" y="3038406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990360" progId="Equation.DSMT4">
                  <p:embed/>
                </p:oleObj>
              </mc:Choice>
              <mc:Fallback>
                <p:oleObj name="Equation" r:id="rId10" imgW="1612800" imgH="99036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21" y="3038406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F7C759CF-9DF1-F00B-9B43-E40010C87E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990299"/>
              </p:ext>
            </p:extLst>
          </p:nvPr>
        </p:nvGraphicFramePr>
        <p:xfrm>
          <a:off x="2386013" y="3057525"/>
          <a:ext cx="563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638680" imgH="952200" progId="Equation.DSMT4">
                  <p:embed/>
                </p:oleObj>
              </mc:Choice>
              <mc:Fallback>
                <p:oleObj name="Equation" r:id="rId12" imgW="5638680" imgH="952200" progId="Equation.DSMT4">
                  <p:embed/>
                  <p:pic>
                    <p:nvPicPr>
                      <p:cNvPr id="809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3057525"/>
                        <a:ext cx="5638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Evaluating each of these functions for </a:t>
            </a:r>
            <a:r>
              <a:rPr lang="en-US" i="1" dirty="0"/>
              <a:t>x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gives the following results.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Algebraic Operations with Functions (cont.)</a:t>
            </a:r>
          </a:p>
        </p:txBody>
      </p:sp>
      <p:graphicFrame>
        <p:nvGraphicFramePr>
          <p:cNvPr id="768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574103"/>
              </p:ext>
            </p:extLst>
          </p:nvPr>
        </p:nvGraphicFramePr>
        <p:xfrm>
          <a:off x="838200" y="23495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469800" progId="Equation.DSMT4">
                  <p:embed/>
                </p:oleObj>
              </mc:Choice>
              <mc:Fallback>
                <p:oleObj name="Equation" r:id="rId2" imgW="138420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495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667600"/>
              </p:ext>
            </p:extLst>
          </p:nvPr>
        </p:nvGraphicFramePr>
        <p:xfrm>
          <a:off x="2286000" y="22860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533160" progId="Equation.DSMT4">
                  <p:embed/>
                </p:oleObj>
              </mc:Choice>
              <mc:Fallback>
                <p:oleObj name="Equation" r:id="rId4" imgW="2006280" imgH="533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562921"/>
              </p:ext>
            </p:extLst>
          </p:nvPr>
        </p:nvGraphicFramePr>
        <p:xfrm>
          <a:off x="4343400" y="2430463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400" imgH="291960" progId="Equation.DSMT4">
                  <p:embed/>
                </p:oleObj>
              </mc:Choice>
              <mc:Fallback>
                <p:oleObj name="Equation" r:id="rId6" imgW="140940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430463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581887"/>
              </p:ext>
            </p:extLst>
          </p:nvPr>
        </p:nvGraphicFramePr>
        <p:xfrm>
          <a:off x="5842000" y="2430463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291960" progId="Equation.DSMT4">
                  <p:embed/>
                </p:oleObj>
              </mc:Choice>
              <mc:Fallback>
                <p:oleObj name="Equation" r:id="rId8" imgW="6346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2430463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967214"/>
              </p:ext>
            </p:extLst>
          </p:nvPr>
        </p:nvGraphicFramePr>
        <p:xfrm>
          <a:off x="838200" y="29718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469800" progId="Equation.DSMT4">
                  <p:embed/>
                </p:oleObj>
              </mc:Choice>
              <mc:Fallback>
                <p:oleObj name="Equation" r:id="rId10" imgW="138420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9718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49962"/>
              </p:ext>
            </p:extLst>
          </p:nvPr>
        </p:nvGraphicFramePr>
        <p:xfrm>
          <a:off x="2286000" y="28956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38280" imgH="533160" progId="Equation.DSMT4">
                  <p:embed/>
                </p:oleObj>
              </mc:Choice>
              <mc:Fallback>
                <p:oleObj name="Equation" r:id="rId12" imgW="2438280" imgH="5331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899541"/>
              </p:ext>
            </p:extLst>
          </p:nvPr>
        </p:nvGraphicFramePr>
        <p:xfrm>
          <a:off x="4783826" y="304165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25400" imgH="291960" progId="Equation.DSMT4">
                  <p:embed/>
                </p:oleObj>
              </mc:Choice>
              <mc:Fallback>
                <p:oleObj name="Equation" r:id="rId14" imgW="162540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3826" y="304165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150301"/>
              </p:ext>
            </p:extLst>
          </p:nvPr>
        </p:nvGraphicFramePr>
        <p:xfrm>
          <a:off x="6468374" y="30480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7200" imgH="279360" progId="Equation.DSMT4">
                  <p:embed/>
                </p:oleObj>
              </mc:Choice>
              <mc:Fallback>
                <p:oleObj name="Equation" r:id="rId16" imgW="457200" imgH="2793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8374" y="30480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678825"/>
              </p:ext>
            </p:extLst>
          </p:nvPr>
        </p:nvGraphicFramePr>
        <p:xfrm>
          <a:off x="825500" y="3581400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4840" imgH="990360" progId="Equation.DSMT4">
                  <p:embed/>
                </p:oleObj>
              </mc:Choice>
              <mc:Fallback>
                <p:oleObj name="Equation" r:id="rId18" imgW="1104840" imgH="9903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3581400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538961"/>
              </p:ext>
            </p:extLst>
          </p:nvPr>
        </p:nvGraphicFramePr>
        <p:xfrm>
          <a:off x="1963948" y="3581400"/>
          <a:ext cx="1612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12800" imgH="1066680" progId="Equation.DSMT4">
                  <p:embed/>
                </p:oleObj>
              </mc:Choice>
              <mc:Fallback>
                <p:oleObj name="Equation" r:id="rId20" imgW="1612800" imgH="10666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948" y="3581400"/>
                        <a:ext cx="16129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56990"/>
              </p:ext>
            </p:extLst>
          </p:nvPr>
        </p:nvGraphicFramePr>
        <p:xfrm>
          <a:off x="3640348" y="3657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02960" imgH="838080" progId="Equation.DSMT4">
                  <p:embed/>
                </p:oleObj>
              </mc:Choice>
              <mc:Fallback>
                <p:oleObj name="Equation" r:id="rId22" imgW="100296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348" y="3657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142439"/>
              </p:ext>
            </p:extLst>
          </p:nvPr>
        </p:nvGraphicFramePr>
        <p:xfrm>
          <a:off x="4724400" y="36576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45760" imgH="838080" progId="Equation.DSMT4">
                  <p:embed/>
                </p:oleObj>
              </mc:Choice>
              <mc:Fallback>
                <p:oleObj name="Equation" r:id="rId24" imgW="5457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6576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</TotalTime>
  <Words>578</Words>
  <Application>Microsoft Office PowerPoint</Application>
  <PresentationFormat>On-screen Show (4:3)</PresentationFormat>
  <Paragraphs>51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Symbol</vt:lpstr>
      <vt:lpstr>Office Theme</vt:lpstr>
      <vt:lpstr>Equation</vt:lpstr>
      <vt:lpstr>Section 11.1</vt:lpstr>
      <vt:lpstr>Definition: Algebraic Operations with Functions </vt:lpstr>
      <vt:lpstr>Example 1: Using Algebraic Operations with Functions</vt:lpstr>
      <vt:lpstr>Example 1: Using Algebraic Operations with Functions (cont.)</vt:lpstr>
      <vt:lpstr>Example 1: Using Algebraic Operations with Functions (cont.)</vt:lpstr>
      <vt:lpstr>Example 1: Using Algebraic Operations with Functions (cont.)</vt:lpstr>
      <vt:lpstr>Example 2: Using Algebraic Operations with Functions</vt:lpstr>
      <vt:lpstr>Example 2: Using Algebraic Operations with Functions (cont.)</vt:lpstr>
      <vt:lpstr>Example 2: Using Algebraic Operations with Functions (cont.)</vt:lpstr>
      <vt:lpstr>Example 3: Using Algebraic Operations with Functions with Limited Domains </vt:lpstr>
      <vt:lpstr>Example 3: Using Algebraic Operations with Functions with Limited Domains  (cont.)</vt:lpstr>
      <vt:lpstr>Example 4: Using Algebraic Operations with Functions</vt:lpstr>
      <vt:lpstr>Example 4: Using Algebraic Operations with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134</cp:revision>
  <dcterms:created xsi:type="dcterms:W3CDTF">2013-04-26T14:43:13Z</dcterms:created>
  <dcterms:modified xsi:type="dcterms:W3CDTF">2024-09-12T13:25:22Z</dcterms:modified>
</cp:coreProperties>
</file>