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62" r:id="rId16"/>
    <p:sldId id="287" r:id="rId17"/>
    <p:sldId id="288" r:id="rId18"/>
    <p:sldId id="290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20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0.wmf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8.wmf"/><Relationship Id="rId2" Type="http://schemas.openxmlformats.org/officeDocument/2006/relationships/oleObject" Target="../embeddings/oleObject71.bin"/><Relationship Id="rId16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838080" progId="Equation.DSMT4">
                  <p:embed/>
                </p:oleObj>
              </mc:Choice>
              <mc:Fallback>
                <p:oleObj name="Equation" r:id="rId6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1168200" progId="Equation.DSMT4">
                  <p:embed/>
                </p:oleObj>
              </mc:Choice>
              <mc:Fallback>
                <p:oleObj name="Equation" r:id="rId8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914400" progId="Equation.DSMT4">
                  <p:embed/>
                </p:oleObj>
              </mc:Choice>
              <mc:Fallback>
                <p:oleObj name="Equation" r:id="rId10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838080" progId="Equation.DSMT4">
                  <p:embed/>
                </p:oleObj>
              </mc:Choice>
              <mc:Fallback>
                <p:oleObj name="Equation" r:id="rId12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469800" progId="Equation.DSMT4">
                  <p:embed/>
                </p:oleObj>
              </mc:Choice>
              <mc:Fallback>
                <p:oleObj name="Equation" r:id="rId4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91960" progId="Equation.DSMT4">
                  <p:embed/>
                </p:oleObj>
              </mc:Choice>
              <mc:Fallback>
                <p:oleObj name="Equation" r:id="rId6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41200" progId="Equation.DSMT4">
                  <p:embed/>
                </p:oleObj>
              </mc:Choice>
              <mc:Fallback>
                <p:oleObj name="Equation" r:id="rId8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91960" progId="Equation.DSMT4">
                  <p:embed/>
                </p:oleObj>
              </mc:Choice>
              <mc:Fallback>
                <p:oleObj name="Equation" r:id="rId10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600" imgH="279360" progId="Equation.DSMT4">
                  <p:embed/>
                </p:oleObj>
              </mc:Choice>
              <mc:Fallback>
                <p:oleObj name="Equation" r:id="rId14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4AB4F4D-C5B0-75AE-751A-CF75A5C01057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Note: </a:t>
            </a:r>
            <a:r>
              <a:rPr lang="en-US" dirty="0"/>
              <a:t>Whenever the solutions are rational numbers, the equation can be solved by factoring. In this example, we could have solved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 common mistake when simplifying fractions is to divide the denominator into only one of the terms in the numerator. 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318" y="209295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340" y="3829086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1152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390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76886" y="4436763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750703"/>
              </p:ext>
            </p:extLst>
          </p:nvPr>
        </p:nvGraphicFramePr>
        <p:xfrm>
          <a:off x="3021330" y="28980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850680" progId="Equation.DSMT4">
                  <p:embed/>
                </p:oleObj>
              </mc:Choice>
              <mc:Fallback>
                <p:oleObj name="Equation" r:id="rId2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330" y="28980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59532"/>
              </p:ext>
            </p:extLst>
          </p:nvPr>
        </p:nvGraphicFramePr>
        <p:xfrm>
          <a:off x="829286" y="4512963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799920" progId="Equation.DSMT4">
                  <p:embed/>
                </p:oleObj>
              </mc:Choice>
              <mc:Fallback>
                <p:oleObj name="Equation" r:id="rId4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86" y="4512963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214221"/>
              </p:ext>
            </p:extLst>
          </p:nvPr>
        </p:nvGraphicFramePr>
        <p:xfrm>
          <a:off x="4800564" y="4436763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952200" progId="Equation.DSMT4">
                  <p:embed/>
                </p:oleObj>
              </mc:Choice>
              <mc:Fallback>
                <p:oleObj name="Equation" r:id="rId6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564" y="4436763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24364" y="4436763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380880" progId="Equation.DSMT4">
                  <p:embed/>
                </p:oleObj>
              </mc:Choice>
              <mc:Fallback>
                <p:oleObj name="Equation" r:id="rId2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571320" progId="Equation.DSMT4">
                  <p:embed/>
                </p:oleObj>
              </mc:Choice>
              <mc:Fallback>
                <p:oleObj name="Equation" r:id="rId4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380880" progId="Equation.DSMT4">
                  <p:embed/>
                </p:oleObj>
              </mc:Choice>
              <mc:Fallback>
                <p:oleObj name="Equation" r:id="rId6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91960" progId="Equation.DSMT4">
                  <p:embed/>
                </p:oleObj>
              </mc:Choice>
              <mc:Fallback>
                <p:oleObj name="Equation" r:id="rId2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380880" progId="Equation.DSMT4">
                  <p:embed/>
                </p:oleObj>
              </mc:Choice>
              <mc:Fallback>
                <p:oleObj name="Equation" r:id="rId4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914400" progId="Equation.DSMT4">
                  <p:embed/>
                </p:oleObj>
              </mc:Choice>
              <mc:Fallback>
                <p:oleObj name="Equation" r:id="rId8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241200" progId="Equation.DSMT4">
                  <p:embed/>
                </p:oleObj>
              </mc:Choice>
              <mc:Fallback>
                <p:oleObj name="Equation" r:id="rId10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914400" progId="Equation.DSMT4">
                  <p:embed/>
                </p:oleObj>
              </mc:Choice>
              <mc:Fallback>
                <p:oleObj name="Equation" r:id="rId12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29908"/>
              </p:ext>
            </p:extLst>
          </p:nvPr>
        </p:nvGraphicFramePr>
        <p:xfrm>
          <a:off x="966787" y="1600200"/>
          <a:ext cx="72104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13320" imgH="2438280" progId="Equation.DSMT4">
                  <p:embed/>
                </p:oleObj>
              </mc:Choice>
              <mc:Fallback>
                <p:oleObj name="Equation" r:id="rId2" imgW="721332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7" y="1600200"/>
                        <a:ext cx="72104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7FEE8D-31EE-3AC4-AF64-CF1CFC2429E5}"/>
              </a:ext>
            </a:extLst>
          </p:cNvPr>
          <p:cNvSpPr txBox="1"/>
          <p:nvPr/>
        </p:nvSpPr>
        <p:spPr>
          <a:xfrm>
            <a:off x="4114800" y="4684291"/>
            <a:ext cx="1371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Table 1</a:t>
            </a:r>
            <a:endParaRPr lang="en-IN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380880" progId="Equation.DSMT4">
                  <p:embed/>
                </p:oleObj>
              </mc:Choice>
              <mc:Fallback>
                <p:oleObj name="Equation" r:id="rId2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533160" progId="Equation.DSMT4">
                  <p:embed/>
                </p:oleObj>
              </mc:Choice>
              <mc:Fallback>
                <p:oleObj name="Equation" r:id="rId6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291960" progId="Equation.DSMT4">
                  <p:embed/>
                </p:oleObj>
              </mc:Choice>
              <mc:Fallback>
                <p:oleObj name="Equation" r:id="rId8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291960" progId="Equation.DSMT4">
                  <p:embed/>
                </p:oleObj>
              </mc:Choice>
              <mc:Fallback>
                <p:oleObj name="Equation" r:id="rId10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F5689D0-F615-CEC1-2942-F55BB6BBF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683367"/>
              </p:ext>
            </p:extLst>
          </p:nvPr>
        </p:nvGraphicFramePr>
        <p:xfrm>
          <a:off x="3702996" y="224028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14600" imgH="380880" progId="Equation.DSMT4">
                  <p:embed/>
                </p:oleObj>
              </mc:Choice>
              <mc:Fallback>
                <p:oleObj name="Equation" r:id="rId12" imgW="2514600" imgH="380880" progId="Equation.DSMT4">
                  <p:embed/>
                  <p:pic>
                    <p:nvPicPr>
                      <p:cNvPr id="430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996" y="224028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18EDBC92-ACE3-8599-BF53-9A6946D921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385887"/>
              </p:ext>
            </p:extLst>
          </p:nvPr>
        </p:nvGraphicFramePr>
        <p:xfrm>
          <a:off x="6894922" y="224028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380880" progId="Equation.DSMT4">
                  <p:embed/>
                </p:oleObj>
              </mc:Choice>
              <mc:Fallback>
                <p:oleObj name="Equation" r:id="rId14" imgW="1307880" imgH="380880" progId="Equation.DSMT4">
                  <p:embed/>
                  <p:pic>
                    <p:nvPicPr>
                      <p:cNvPr id="440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922" y="224028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331089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099163"/>
              </p:ext>
            </p:extLst>
          </p:nvPr>
        </p:nvGraphicFramePr>
        <p:xfrm>
          <a:off x="1066800" y="2167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380880" progId="Equation.DSMT4">
                  <p:embed/>
                </p:oleObj>
              </mc:Choice>
              <mc:Fallback>
                <p:oleObj name="Equation" r:id="rId2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67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057589"/>
              </p:ext>
            </p:extLst>
          </p:nvPr>
        </p:nvGraphicFramePr>
        <p:xfrm>
          <a:off x="2286000" y="209169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533160" progId="Equation.DSMT4">
                  <p:embed/>
                </p:oleObj>
              </mc:Choice>
              <mc:Fallback>
                <p:oleObj name="Equation" r:id="rId4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9169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059826"/>
              </p:ext>
            </p:extLst>
          </p:nvPr>
        </p:nvGraphicFramePr>
        <p:xfrm>
          <a:off x="2286000" y="277749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7749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150841"/>
              </p:ext>
            </p:extLst>
          </p:nvPr>
        </p:nvGraphicFramePr>
        <p:xfrm>
          <a:off x="2292350" y="33108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3108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4584729-8D88-AF87-F1FD-9FAB3E653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30553"/>
              </p:ext>
            </p:extLst>
          </p:nvPr>
        </p:nvGraphicFramePr>
        <p:xfrm>
          <a:off x="1147724" y="425920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380880" progId="Equation.DSMT4">
                  <p:embed/>
                </p:oleObj>
              </mc:Choice>
              <mc:Fallback>
                <p:oleObj name="Equation" r:id="rId10" imgW="1180800" imgH="380880" progId="Equation.DSMT4">
                  <p:embed/>
                  <p:pic>
                    <p:nvPicPr>
                      <p:cNvPr id="440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24" y="425920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D66E8D4D-B84B-24D1-2F5B-9F278B651A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76982"/>
              </p:ext>
            </p:extLst>
          </p:nvPr>
        </p:nvGraphicFramePr>
        <p:xfrm>
          <a:off x="2407612" y="420963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84120" imgH="533160" progId="Equation.DSMT4">
                  <p:embed/>
                </p:oleObj>
              </mc:Choice>
              <mc:Fallback>
                <p:oleObj name="Equation" r:id="rId12" imgW="2184120" imgH="533160" progId="Equation.DSMT4">
                  <p:embed/>
                  <p:pic>
                    <p:nvPicPr>
                      <p:cNvPr id="44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20963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79A0DDA-C353-53F5-D7DD-862FE952D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140329"/>
              </p:ext>
            </p:extLst>
          </p:nvPr>
        </p:nvGraphicFramePr>
        <p:xfrm>
          <a:off x="2407612" y="4895436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291960" progId="Equation.DSMT4">
                  <p:embed/>
                </p:oleObj>
              </mc:Choice>
              <mc:Fallback>
                <p:oleObj name="Equation" r:id="rId14" imgW="977760" imgH="291960" progId="Equation.DSMT4">
                  <p:embed/>
                  <p:pic>
                    <p:nvPicPr>
                      <p:cNvPr id="440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895436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6F3D99-355B-1F98-B381-EE801F31E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202130"/>
              </p:ext>
            </p:extLst>
          </p:nvPr>
        </p:nvGraphicFramePr>
        <p:xfrm>
          <a:off x="2425700" y="54356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440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54356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3BC5DEA-750F-9BA1-2BCC-AE39839C04E7}"/>
              </a:ext>
            </a:extLst>
          </p:cNvPr>
          <p:cNvSpPr/>
          <p:nvPr/>
        </p:nvSpPr>
        <p:spPr>
          <a:xfrm>
            <a:off x="4110646" y="5402202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533160" progId="Equation.DSMT4">
                  <p:embed/>
                </p:oleObj>
              </mc:Choice>
              <mc:Fallback>
                <p:oleObj name="Equation" r:id="rId4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291960" progId="Equation.DSMT4">
                  <p:embed/>
                </p:oleObj>
              </mc:Choice>
              <mc:Fallback>
                <p:oleObj name="Equation" r:id="rId6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380880" progId="Equation.DSMT4">
                  <p:embed/>
                </p:oleObj>
              </mc:Choice>
              <mc:Fallback>
                <p:oleObj name="Equation" r:id="rId8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91960" progId="Equation.DSMT4">
                  <p:embed/>
                </p:oleObj>
              </mc:Choice>
              <mc:Fallback>
                <p:oleObj name="Equation" r:id="rId10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25680" imgH="482400" progId="Equation.DSMT4">
                  <p:embed/>
                </p:oleObj>
              </mc:Choice>
              <mc:Fallback>
                <p:oleObj name="Equation" r:id="rId12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380880" progId="Equation.DSMT4">
                  <p:embed/>
                </p:oleObj>
              </mc:Choice>
              <mc:Fallback>
                <p:oleObj name="Equation" r:id="rId14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533160" progId="Equation.DSMT4">
                  <p:embed/>
                </p:oleObj>
              </mc:Choice>
              <mc:Fallback>
                <p:oleObj name="Equation" r:id="rId16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52200" imgH="380880" progId="Equation.DSMT4">
                  <p:embed/>
                </p:oleObj>
              </mc:Choice>
              <mc:Fallback>
                <p:oleObj name="Equation" r:id="rId18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80880" progId="Equation.DSMT4">
                  <p:embed/>
                </p:oleObj>
              </mc:Choice>
              <mc:Fallback>
                <p:oleObj name="Equation" r:id="rId2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533160" progId="Equation.DSMT4">
                  <p:embed/>
                </p:oleObj>
              </mc:Choice>
              <mc:Fallback>
                <p:oleObj name="Equation" r:id="rId4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291960" progId="Equation.DSMT4">
                  <p:embed/>
                </p:oleObj>
              </mc:Choice>
              <mc:Fallback>
                <p:oleObj name="Equation" r:id="rId6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91960" progId="Equation.DSMT4">
                  <p:embed/>
                </p:oleObj>
              </mc:Choice>
              <mc:Fallback>
                <p:oleObj name="Equation" r:id="rId8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529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631797"/>
              </p:ext>
            </p:extLst>
          </p:nvPr>
        </p:nvGraphicFramePr>
        <p:xfrm>
          <a:off x="2743200" y="24511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900" imgH="977900" progId="Equation.DSMT4">
                  <p:embed/>
                </p:oleObj>
              </mc:Choice>
              <mc:Fallback>
                <p:oleObj name="Equation" r:id="rId2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511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The Coefficient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73240" imgH="1168200" progId="Equation.DSMT4">
                  <p:embed/>
                </p:oleObj>
              </mc:Choice>
              <mc:Fallback>
                <p:oleObj name="Equation" r:id="rId6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914400" progId="Equation.DSMT4">
                  <p:embed/>
                </p:oleObj>
              </mc:Choice>
              <mc:Fallback>
                <p:oleObj name="Equation" r:id="rId8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800" imgH="1168200" progId="Equation.DSMT4">
                  <p:embed/>
                </p:oleObj>
              </mc:Choice>
              <mc:Fallback>
                <p:oleObj name="Equation" r:id="rId6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914400" progId="Equation.DSMT4">
                  <p:embed/>
                </p:oleObj>
              </mc:Choice>
              <mc:Fallback>
                <p:oleObj name="Equation" r:id="rId8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914400" progId="Equation.DSMT4">
                  <p:embed/>
                </p:oleObj>
              </mc:Choice>
              <mc:Fallback>
                <p:oleObj name="Equation" r:id="rId2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14400" progId="Equation.DSMT4">
                  <p:embed/>
                </p:oleObj>
              </mc:Choice>
              <mc:Fallback>
                <p:oleObj name="Equation" r:id="rId4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1041120" progId="Equation.DSMT4">
                  <p:embed/>
                </p:oleObj>
              </mc:Choice>
              <mc:Fallback>
                <p:oleObj name="Equation" r:id="rId6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914400" progId="Equation.DSMT4">
                  <p:embed/>
                </p:oleObj>
              </mc:Choice>
              <mc:Fallback>
                <p:oleObj name="Equation" r:id="rId8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28920" imgH="914400" progId="Equation.DSMT4">
                  <p:embed/>
                </p:oleObj>
              </mc:Choice>
              <mc:Fallback>
                <p:oleObj name="Equation" r:id="rId10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77880" imgH="838080" progId="Equation.DSMT4">
                  <p:embed/>
                </p:oleObj>
              </mc:Choice>
              <mc:Fallback>
                <p:oleObj name="Equation" r:id="rId4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380880" progId="Equation.DSMT4">
                  <p:embed/>
                </p:oleObj>
              </mc:Choice>
              <mc:Fallback>
                <p:oleObj name="Equation" r:id="rId6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1996608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380880" progId="Equation.DSMT4">
                  <p:embed/>
                </p:oleObj>
              </mc:Choice>
              <mc:Fallback>
                <p:oleObj name="Equation" r:id="rId2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94160" imgH="1168200" progId="Equation.DSMT4">
                  <p:embed/>
                </p:oleObj>
              </mc:Choice>
              <mc:Fallback>
                <p:oleObj name="Equation" r:id="rId4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914400" progId="Equation.DSMT4">
                  <p:embed/>
                </p:oleObj>
              </mc:Choice>
              <mc:Fallback>
                <p:oleObj name="Equation" r:id="rId6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14400" progId="Equation.DSMT4">
                  <p:embed/>
                </p:oleObj>
              </mc:Choice>
              <mc:Fallback>
                <p:oleObj name="Equation" r:id="rId8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914400" progId="Equation.DSMT4">
                  <p:embed/>
                </p:oleObj>
              </mc:Choice>
              <mc:Fallback>
                <p:oleObj name="Equation" r:id="rId10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1041120" progId="Equation.DSMT4">
                  <p:embed/>
                </p:oleObj>
              </mc:Choice>
              <mc:Fallback>
                <p:oleObj name="Equation" r:id="rId12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914400" progId="Equation.DSMT4">
                  <p:embed/>
                </p:oleObj>
              </mc:Choice>
              <mc:Fallback>
                <p:oleObj name="Equation" r:id="rId14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469800" progId="Equation.DSMT4">
                  <p:embed/>
                </p:oleObj>
              </mc:Choice>
              <mc:Fallback>
                <p:oleObj name="Equation" r:id="rId2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469800" progId="Equation.DSMT4">
                  <p:embed/>
                </p:oleObj>
              </mc:Choice>
              <mc:Fallback>
                <p:oleObj name="Equation" r:id="rId4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380880" progId="Equation.DSMT4">
                  <p:embed/>
                </p:oleObj>
              </mc:Choice>
              <mc:Fallback>
                <p:oleObj name="Equation" r:id="rId6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714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Office Theme</vt:lpstr>
      <vt:lpstr>Equation</vt:lpstr>
      <vt:lpstr>Section 10.2</vt:lpstr>
      <vt:lpstr>Formula: The Quadratic Formula</vt:lpstr>
      <vt:lpstr>Note</vt:lpstr>
      <vt:lpstr>Example 1: Using the Quadratic Formula</vt:lpstr>
      <vt:lpstr>Example 2: Using the Quadratic Formula</vt:lpstr>
      <vt:lpstr>Example 2: Using the Quadratic Formula (cont.)</vt:lpstr>
      <vt:lpstr>Example 3: Using the Quadratic Formula</vt:lpstr>
      <vt:lpstr>Example 3: Using the Quadratic Formula (cont.)</vt:lpstr>
      <vt:lpstr>Example 4: Using the Quadratic Formula</vt:lpstr>
      <vt:lpstr>Example 4: Using the Quadratic Formula (cont.)</vt:lpstr>
      <vt:lpstr>Example 4: Using the Quadratic Formula (cont.)</vt:lpstr>
      <vt:lpstr>Caution: Common Error </vt:lpstr>
      <vt:lpstr>Example 5: Solving with Cubic Equations</vt:lpstr>
      <vt:lpstr>Example 5: Solving with Cubic Equations (cont.)</vt:lpstr>
      <vt:lpstr>The Discriminant </vt:lpstr>
      <vt:lpstr>Example 6: Finding the Discriminant 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109</cp:revision>
  <dcterms:created xsi:type="dcterms:W3CDTF">2013-04-26T14:43:13Z</dcterms:created>
  <dcterms:modified xsi:type="dcterms:W3CDTF">2024-09-12T13:14:18Z</dcterms:modified>
</cp:coreProperties>
</file>