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5" r:id="rId3"/>
    <p:sldId id="277" r:id="rId4"/>
    <p:sldId id="278" r:id="rId5"/>
    <p:sldId id="279" r:id="rId6"/>
    <p:sldId id="280" r:id="rId7"/>
    <p:sldId id="261" r:id="rId8"/>
    <p:sldId id="264" r:id="rId9"/>
    <p:sldId id="263" r:id="rId10"/>
    <p:sldId id="269" r:id="rId11"/>
    <p:sldId id="273" r:id="rId12"/>
    <p:sldId id="276" r:id="rId13"/>
    <p:sldId id="274" r:id="rId14"/>
    <p:sldId id="281" r:id="rId15"/>
    <p:sldId id="282" r:id="rId16"/>
    <p:sldId id="283" r:id="rId17"/>
    <p:sldId id="288" r:id="rId18"/>
    <p:sldId id="289" r:id="rId19"/>
    <p:sldId id="272" r:id="rId20"/>
    <p:sldId id="290" r:id="rId21"/>
    <p:sldId id="291" r:id="rId22"/>
    <p:sldId id="294" r:id="rId23"/>
    <p:sldId id="29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FF"/>
    <a:srgbClr val="000000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9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4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4.bin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40.bin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39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0.wmf"/><Relationship Id="rId18" Type="http://schemas.openxmlformats.org/officeDocument/2006/relationships/oleObject" Target="../embeddings/oleObject54.bin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52.wmf"/><Relationship Id="rId2" Type="http://schemas.openxmlformats.org/officeDocument/2006/relationships/oleObject" Target="../embeddings/oleObject46.bin"/><Relationship Id="rId16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53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5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5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image" Target="../media/image61.wmf"/><Relationship Id="rId7" Type="http://schemas.openxmlformats.org/officeDocument/2006/relationships/image" Target="../media/image63.wmf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4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image" Target="../media/image70.wmf"/><Relationship Id="rId18" Type="http://schemas.openxmlformats.org/officeDocument/2006/relationships/oleObject" Target="../embeddings/oleObject74.bin"/><Relationship Id="rId3" Type="http://schemas.openxmlformats.org/officeDocument/2006/relationships/image" Target="../media/image65.wmf"/><Relationship Id="rId21" Type="http://schemas.openxmlformats.org/officeDocument/2006/relationships/image" Target="../media/image74.wmf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72.wmf"/><Relationship Id="rId25" Type="http://schemas.openxmlformats.org/officeDocument/2006/relationships/image" Target="../media/image76.wmf"/><Relationship Id="rId2" Type="http://schemas.openxmlformats.org/officeDocument/2006/relationships/oleObject" Target="../embeddings/oleObject66.bin"/><Relationship Id="rId16" Type="http://schemas.openxmlformats.org/officeDocument/2006/relationships/oleObject" Target="../embeddings/oleObject73.bin"/><Relationship Id="rId20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69.wmf"/><Relationship Id="rId24" Type="http://schemas.openxmlformats.org/officeDocument/2006/relationships/oleObject" Target="../embeddings/oleObject77.bin"/><Relationship Id="rId5" Type="http://schemas.openxmlformats.org/officeDocument/2006/relationships/image" Target="../media/image66.wmf"/><Relationship Id="rId15" Type="http://schemas.openxmlformats.org/officeDocument/2006/relationships/image" Target="../media/image71.wmf"/><Relationship Id="rId23" Type="http://schemas.openxmlformats.org/officeDocument/2006/relationships/image" Target="../media/image75.wmf"/><Relationship Id="rId10" Type="http://schemas.openxmlformats.org/officeDocument/2006/relationships/oleObject" Target="../embeddings/oleObject70.bin"/><Relationship Id="rId19" Type="http://schemas.openxmlformats.org/officeDocument/2006/relationships/image" Target="../media/image73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72.bin"/><Relationship Id="rId22" Type="http://schemas.openxmlformats.org/officeDocument/2006/relationships/oleObject" Target="../embeddings/oleObject7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78.wmf"/><Relationship Id="rId4" Type="http://schemas.openxmlformats.org/officeDocument/2006/relationships/oleObject" Target="../embeddings/oleObject79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85.wmf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86.bin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3" Type="http://schemas.openxmlformats.org/officeDocument/2006/relationships/image" Target="../media/image86.wmf"/><Relationship Id="rId7" Type="http://schemas.openxmlformats.org/officeDocument/2006/relationships/image" Target="../media/image88.wmf"/><Relationship Id="rId2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9.bin"/><Relationship Id="rId5" Type="http://schemas.openxmlformats.org/officeDocument/2006/relationships/image" Target="../media/image87.wmf"/><Relationship Id="rId4" Type="http://schemas.openxmlformats.org/officeDocument/2006/relationships/oleObject" Target="../embeddings/oleObject88.bin"/><Relationship Id="rId9" Type="http://schemas.openxmlformats.org/officeDocument/2006/relationships/image" Target="../media/image8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3" Type="http://schemas.openxmlformats.org/officeDocument/2006/relationships/image" Target="../media/image90.wmf"/><Relationship Id="rId7" Type="http://schemas.openxmlformats.org/officeDocument/2006/relationships/image" Target="../media/image92.wmf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3.bin"/><Relationship Id="rId5" Type="http://schemas.openxmlformats.org/officeDocument/2006/relationships/image" Target="../media/image91.wmf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image" Target="../media/image15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5.bin"/><Relationship Id="rId5" Type="http://schemas.openxmlformats.org/officeDocument/2006/relationships/image" Target="../media/image12.wmf"/><Relationship Id="rId10" Type="http://schemas.openxmlformats.org/officeDocument/2006/relationships/image" Target="../media/image14.wmf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Square Root Method and Completing the Square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4: Using the Square Root Property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using </a:t>
            </a: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chemeClr val="tx1"/>
                </a:solidFill>
              </a:rPr>
              <a:t>square root property.</a:t>
            </a:r>
          </a:p>
          <a:p>
            <a:pPr marL="0" indent="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835748"/>
              </p:ext>
            </p:extLst>
          </p:nvPr>
        </p:nvGraphicFramePr>
        <p:xfrm>
          <a:off x="1368425" y="1982788"/>
          <a:ext cx="1993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900" imgH="558800" progId="Equation.DSMT4">
                  <p:embed/>
                </p:oleObj>
              </mc:Choice>
              <mc:Fallback>
                <p:oleObj name="Equation" r:id="rId2" imgW="1993900" imgH="558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425" y="1982788"/>
                        <a:ext cx="19939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092200" y="3416300"/>
          <a:ext cx="370840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08400" imgH="2222500" progId="Equation.DSMT4">
                  <p:embed/>
                </p:oleObj>
              </mc:Choice>
              <mc:Fallback>
                <p:oleObj name="Equation" r:id="rId4" imgW="3708400" imgH="222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416300"/>
                        <a:ext cx="3708400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7" name="Object 7"/>
          <p:cNvGraphicFramePr>
            <a:graphicFrameLocks noChangeAspect="1"/>
          </p:cNvGraphicFramePr>
          <p:nvPr/>
        </p:nvGraphicFramePr>
        <p:xfrm>
          <a:off x="3089275" y="460692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725" imgH="444307" progId="Equation.DSMT4">
                  <p:embed/>
                </p:oleObj>
              </mc:Choice>
              <mc:Fallback>
                <p:oleObj name="Equation" r:id="rId6" imgW="634725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75" y="460692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8" name="Object 8"/>
          <p:cNvGraphicFramePr>
            <a:graphicFrameLocks noChangeAspect="1"/>
          </p:cNvGraphicFramePr>
          <p:nvPr/>
        </p:nvGraphicFramePr>
        <p:xfrm>
          <a:off x="2981325" y="418782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291973" progId="Equation.DSMT4">
                  <p:embed/>
                </p:oleObj>
              </mc:Choice>
              <mc:Fallback>
                <p:oleObj name="Equation" r:id="rId8" imgW="380835" imgH="291973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4187825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9" name="Object 9"/>
          <p:cNvGraphicFramePr>
            <a:graphicFrameLocks noChangeAspect="1"/>
          </p:cNvGraphicFramePr>
          <p:nvPr/>
        </p:nvGraphicFramePr>
        <p:xfrm>
          <a:off x="4029075" y="515937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725" imgH="444307" progId="Equation.DSMT4">
                  <p:embed/>
                </p:oleObj>
              </mc:Choice>
              <mc:Fallback>
                <p:oleObj name="Equation" r:id="rId10" imgW="634725" imgH="444307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515937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70" name="Object 10"/>
          <p:cNvGraphicFramePr>
            <a:graphicFrameLocks noChangeAspect="1"/>
          </p:cNvGraphicFramePr>
          <p:nvPr/>
        </p:nvGraphicFramePr>
        <p:xfrm>
          <a:off x="2819400" y="52641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224" imgH="279279" progId="Equation.DSMT4">
                  <p:embed/>
                </p:oleObj>
              </mc:Choice>
              <mc:Fallback>
                <p:oleObj name="Equation" r:id="rId12" imgW="406224" imgH="279279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641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the constant that will complete the square for each expression, and write the new expression as the square of a binomial. </a:t>
            </a:r>
          </a:p>
          <a:p>
            <a:r>
              <a:rPr lang="en-US" dirty="0"/>
              <a:t>	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Completing the Square 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533400" y="266700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380880" progId="Equation.DSMT4">
                  <p:embed/>
                </p:oleObj>
              </mc:Choice>
              <mc:Fallback>
                <p:oleObj name="Equation" r:id="rId2" imgW="1676160" imgH="380880" progId="Equation.DSMT4">
                  <p:embed/>
                  <p:pic>
                    <p:nvPicPr>
                      <p:cNvPr id="215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914400" y="3505200"/>
          <a:ext cx="3784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84320" imgH="533160" progId="Equation.DSMT4">
                  <p:embed/>
                </p:oleObj>
              </mc:Choice>
              <mc:Fallback>
                <p:oleObj name="Equation" r:id="rId4" imgW="3784320" imgH="533160" progId="Equation.DSMT4">
                  <p:embed/>
                  <p:pic>
                    <p:nvPicPr>
                      <p:cNvPr id="215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05200"/>
                        <a:ext cx="3784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027176" y="4089400"/>
          <a:ext cx="335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52680" imgH="838080" progId="Equation.DSMT4">
                  <p:embed/>
                </p:oleObj>
              </mc:Choice>
              <mc:Fallback>
                <p:oleObj name="Equation" r:id="rId6" imgW="3352680" imgH="838080" progId="Equation.DSMT4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76" y="4089400"/>
                        <a:ext cx="335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30352" y="5190478"/>
          <a:ext cx="4838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38400" imgH="533160" progId="Equation.DSMT4">
                  <p:embed/>
                </p:oleObj>
              </mc:Choice>
              <mc:Fallback>
                <p:oleObj name="Equation" r:id="rId8" imgW="4838400" imgH="533160" progId="Equation.DSMT4">
                  <p:embed/>
                  <p:pic>
                    <p:nvPicPr>
                      <p:cNvPr id="2150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90478"/>
                        <a:ext cx="4838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3550384"/>
            <a:ext cx="4572000" cy="17081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Find     of the coefficient of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square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result. Add this square constant to complete the square. The resulting trinomial will equal the square of a binomial.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5410200" y="342900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622080" progId="Equation.DSMT4">
                  <p:embed/>
                </p:oleObj>
              </mc:Choice>
              <mc:Fallback>
                <p:oleObj name="Equation" r:id="rId10" imgW="190440" imgH="622080" progId="Equation.DSMT4">
                  <p:embed/>
                  <p:pic>
                    <p:nvPicPr>
                      <p:cNvPr id="215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2900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B1E4C72-D8E8-06A8-5CC1-22286BDF96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48025" y="26543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98320" imgH="380880" progId="Equation.DSMT4">
                  <p:embed/>
                </p:oleObj>
              </mc:Choice>
              <mc:Fallback>
                <p:oleObj name="Equation" r:id="rId12" imgW="1498320" imgH="38088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6B1E4C72-D8E8-06A8-5CC1-22286BDF96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025" y="26543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Completing the Square (cont.) 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193800" y="1325880"/>
          <a:ext cx="361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19440" imgH="533160" progId="Equation.DSMT4">
                  <p:embed/>
                </p:oleObj>
              </mc:Choice>
              <mc:Fallback>
                <p:oleObj name="Equation" r:id="rId2" imgW="3619440" imgH="533160" progId="Equation.DSMT4">
                  <p:embed/>
                  <p:pic>
                    <p:nvPicPr>
                      <p:cNvPr id="215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1325880"/>
                        <a:ext cx="3619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044448" y="2102350"/>
          <a:ext cx="4229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28920" imgH="990360" progId="Equation.DSMT4">
                  <p:embed/>
                </p:oleObj>
              </mc:Choice>
              <mc:Fallback>
                <p:oleObj name="Equation" r:id="rId4" imgW="4228920" imgH="990360" progId="Equation.DSMT4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448" y="2102350"/>
                        <a:ext cx="4229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685800" y="3397750"/>
          <a:ext cx="5054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54400" imgH="990360" progId="Equation.DSMT4">
                  <p:embed/>
                </p:oleObj>
              </mc:Choice>
              <mc:Fallback>
                <p:oleObj name="Equation" r:id="rId6" imgW="5054400" imgH="990360" progId="Equation.DSMT4">
                  <p:embed/>
                  <p:pic>
                    <p:nvPicPr>
                      <p:cNvPr id="2150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397750"/>
                        <a:ext cx="5054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715000" y="2205235"/>
            <a:ext cx="29718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Find     of the coefficient of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square the result.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6308102" y="204978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622080" progId="Equation.DSMT4">
                  <p:embed/>
                </p:oleObj>
              </mc:Choice>
              <mc:Fallback>
                <p:oleObj name="Equation" r:id="rId8" imgW="190440" imgH="622080" progId="Equation.DSMT4">
                  <p:embed/>
                  <p:pic>
                    <p:nvPicPr>
                      <p:cNvPr id="215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8102" y="204978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necessary, divide or multiply on both sides of the equation so that the leading coefficient (the coefficient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1.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necessary, isolate the constant term on one side of the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Solving a Quadratic Equation by</a:t>
            </a:r>
            <a:br>
              <a:rPr lang="en-US" dirty="0"/>
            </a:br>
            <a:r>
              <a:rPr lang="en-US" dirty="0"/>
              <a:t>Completing the Square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Find the constant that completes the square of the polynomial and </a:t>
            </a:r>
            <a:r>
              <a:rPr lang="en-US" b="1" dirty="0">
                <a:solidFill>
                  <a:srgbClr val="000000"/>
                </a:solidFill>
              </a:rPr>
              <a:t>add this constant to both sides</a:t>
            </a:r>
            <a:r>
              <a:rPr lang="en-US" dirty="0">
                <a:solidFill>
                  <a:srgbClr val="000000"/>
                </a:solidFill>
              </a:rPr>
              <a:t>. Remember that the constant term is the square of 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 	    of the coefficient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Rewrite the polynomial as 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	the square of a binomial.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Use the square root property to find the solutions of the equation.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Solving a Quadratic Equation by</a:t>
            </a:r>
            <a:br>
              <a:rPr lang="en-US" dirty="0"/>
            </a:br>
            <a:r>
              <a:rPr lang="en-US" dirty="0"/>
              <a:t>Completing the Square (cont.)</a:t>
            </a:r>
          </a:p>
        </p:txBody>
      </p:sp>
      <p:graphicFrame>
        <p:nvGraphicFramePr>
          <p:cNvPr id="23554" name="Object 6"/>
          <p:cNvGraphicFramePr>
            <a:graphicFrameLocks noChangeAspect="1"/>
          </p:cNvGraphicFramePr>
          <p:nvPr/>
        </p:nvGraphicFramePr>
        <p:xfrm>
          <a:off x="1079464" y="2480310"/>
          <a:ext cx="218209" cy="720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00" imgH="838080" progId="Equation.DSMT4">
                  <p:embed/>
                </p:oleObj>
              </mc:Choice>
              <mc:Fallback>
                <p:oleObj name="Equation" r:id="rId2" imgW="253800" imgH="838080" progId="Equation.DSMT4">
                  <p:embed/>
                  <p:pic>
                    <p:nvPicPr>
                      <p:cNvPr id="235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464" y="2480310"/>
                        <a:ext cx="218209" cy="7200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 </a:t>
            </a:r>
          </a:p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Solving Quadratic Equations by Completing the Square 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533400" y="18288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380880" progId="Equation.DSMT4">
                  <p:embed/>
                </p:oleObj>
              </mc:Choice>
              <mc:Fallback>
                <p:oleObj name="Equation" r:id="rId2" imgW="1701720" imgH="38088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228078" y="2801644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380880" progId="Equation.DSMT4">
                  <p:embed/>
                </p:oleObj>
              </mc:Choice>
              <mc:Fallback>
                <p:oleObj name="Equation" r:id="rId4" imgW="1701720" imgH="38088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078" y="2801644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610834" y="3626636"/>
          <a:ext cx="299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97000" imgH="380880" progId="Equation.DSMT4">
                  <p:embed/>
                </p:oleObj>
              </mc:Choice>
              <mc:Fallback>
                <p:oleObj name="Equation" r:id="rId6" imgW="2997000" imgH="380880" progId="Equation.DSMT4">
                  <p:embed/>
                  <p:pic>
                    <p:nvPicPr>
                      <p:cNvPr id="245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34" y="3626636"/>
                        <a:ext cx="299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201444" y="4262024"/>
          <a:ext cx="1778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7680" imgH="533160" progId="Equation.DSMT4">
                  <p:embed/>
                </p:oleObj>
              </mc:Choice>
              <mc:Fallback>
                <p:oleObj name="Equation" r:id="rId8" imgW="1777680" imgH="533160" progId="Equation.DSMT4">
                  <p:embed/>
                  <p:pic>
                    <p:nvPicPr>
                      <p:cNvPr id="245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444" y="4262024"/>
                        <a:ext cx="1778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2819400" y="48895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</a:t>
            </a:r>
          </a:p>
        </p:txBody>
      </p:sp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609600" y="48895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560" imgH="444240" progId="Equation.DSMT4">
                  <p:embed/>
                </p:oleObj>
              </mc:Choice>
              <mc:Fallback>
                <p:oleObj name="Equation" r:id="rId10" imgW="1663560" imgH="444240" progId="Equation.DSMT4">
                  <p:embed/>
                  <p:pic>
                    <p:nvPicPr>
                      <p:cNvPr id="245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895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1093434" y="54991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63560" imgH="444240" progId="Equation.DSMT4">
                  <p:embed/>
                </p:oleObj>
              </mc:Choice>
              <mc:Fallback>
                <p:oleObj name="Equation" r:id="rId12" imgW="1663560" imgH="444240" progId="Equation.DSMT4">
                  <p:embed/>
                  <p:pic>
                    <p:nvPicPr>
                      <p:cNvPr id="2458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434" y="54991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3572522" y="4889500"/>
          <a:ext cx="187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79560" imgH="444240" progId="Equation.DSMT4">
                  <p:embed/>
                </p:oleObj>
              </mc:Choice>
              <mc:Fallback>
                <p:oleObj name="Equation" r:id="rId14" imgW="1879560" imgH="444240" progId="Equation.DSMT4">
                  <p:embed/>
                  <p:pic>
                    <p:nvPicPr>
                      <p:cNvPr id="2458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522" y="4889500"/>
                        <a:ext cx="1879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4038600" y="54991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63560" imgH="444240" progId="Equation.DSMT4">
                  <p:embed/>
                </p:oleObj>
              </mc:Choice>
              <mc:Fallback>
                <p:oleObj name="Equation" r:id="rId16" imgW="1663560" imgH="444240" progId="Equation.DSMT4">
                  <p:embed/>
                  <p:pic>
                    <p:nvPicPr>
                      <p:cNvPr id="2458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4991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3792244" y="2770680"/>
            <a:ext cx="5257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coefficient of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is already 1 and the constant is isolated on one side of the equation.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2244" y="3506046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Complete the square: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Therefore, add 16 to both sides.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792244" y="43204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Factor the polynomial.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38800" y="49465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Use the square root property. </a:t>
            </a:r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6122634" y="3439232"/>
          <a:ext cx="2832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831760" imgH="622080" progId="Equation.DSMT4">
                  <p:embed/>
                </p:oleObj>
              </mc:Choice>
              <mc:Fallback>
                <p:oleObj name="Equation" r:id="rId18" imgW="2831760" imgH="622080" progId="Equation.DSMT4">
                  <p:embed/>
                  <p:pic>
                    <p:nvPicPr>
                      <p:cNvPr id="2458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634" y="3439232"/>
                        <a:ext cx="2832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7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real solutions: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write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Solving Quadratic Equations by Completing the Square (cont.)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609600" y="1802166"/>
          <a:ext cx="304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7760" imgH="444240" progId="Equation.DSMT4">
                  <p:embed/>
                </p:oleObj>
              </mc:Choice>
              <mc:Fallback>
                <p:oleObj name="Equation" r:id="rId2" imgW="3047760" imgH="444240" progId="Equation.DSMT4">
                  <p:embed/>
                  <p:pic>
                    <p:nvPicPr>
                      <p:cNvPr id="256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3048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972322" y="2790825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444240" progId="Equation.DSMT4">
                  <p:embed/>
                </p:oleObj>
              </mc:Choice>
              <mc:Fallback>
                <p:oleObj name="Equation" r:id="rId4" imgW="1726920" imgH="444240" progId="Equation.DSMT4">
                  <p:embed/>
                  <p:pic>
                    <p:nvPicPr>
                      <p:cNvPr id="2560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2322" y="2790825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Quadratic Equations by Completing the Square </a:t>
            </a:r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582966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3584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762000" y="30480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1520" imgH="380880" progId="Equation.DSMT4">
                  <p:embed/>
                </p:oleObj>
              </mc:Choice>
              <mc:Fallback>
                <p:oleObj name="Equation" r:id="rId4" imgW="2171520" imgH="380880" progId="Equation.DSMT4">
                  <p:embed/>
                  <p:pic>
                    <p:nvPicPr>
                      <p:cNvPr id="358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0480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407112" y="37338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380880" progId="Equation.DSMT4">
                  <p:embed/>
                </p:oleObj>
              </mc:Choice>
              <mc:Fallback>
                <p:oleObj name="Equation" r:id="rId6" imgW="1904760" imgH="380880" progId="Equation.DSMT4">
                  <p:embed/>
                  <p:pic>
                    <p:nvPicPr>
                      <p:cNvPr id="358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112" y="37338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14400" y="4419600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9160" imgH="380880" progId="Equation.DSMT4">
                  <p:embed/>
                </p:oleObj>
              </mc:Choice>
              <mc:Fallback>
                <p:oleObj name="Equation" r:id="rId8" imgW="2819160" imgH="380880" progId="Equation.DSMT4">
                  <p:embed/>
                  <p:pic>
                    <p:nvPicPr>
                      <p:cNvPr id="358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19600"/>
                        <a:ext cx="281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886200" y="37908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Isolate the constant term.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86200" y="4472226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Complete the square: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Therefore, add 1 to both sides.</a:t>
            </a:r>
          </a:p>
        </p:txBody>
      </p:sp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6266156" y="4383088"/>
          <a:ext cx="2667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66880" imgH="622080" progId="Equation.DSMT4">
                  <p:embed/>
                </p:oleObj>
              </mc:Choice>
              <mc:Fallback>
                <p:oleObj name="Equation" r:id="rId10" imgW="2666880" imgH="622080" progId="Equation.DSMT4">
                  <p:embed/>
                  <p:pic>
                    <p:nvPicPr>
                      <p:cNvPr id="1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6156" y="4383088"/>
                        <a:ext cx="2667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Quadratic Equations by Completing the Square (cont.)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762000" y="1524000"/>
          <a:ext cx="195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55520" imgH="533160" progId="Equation.DSMT4">
                  <p:embed/>
                </p:oleObj>
              </mc:Choice>
              <mc:Fallback>
                <p:oleObj name="Equation" r:id="rId2" imgW="1955520" imgH="533160" progId="Equation.DSMT4">
                  <p:embed/>
                  <p:pic>
                    <p:nvPicPr>
                      <p:cNvPr id="399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524000"/>
                        <a:ext cx="195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1111190" y="2298700"/>
          <a:ext cx="205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444240" progId="Equation.DSMT4">
                  <p:embed/>
                </p:oleObj>
              </mc:Choice>
              <mc:Fallback>
                <p:oleObj name="Equation" r:id="rId4" imgW="2057400" imgH="444240" progId="Equation.DSMT4">
                  <p:embed/>
                  <p:pic>
                    <p:nvPicPr>
                      <p:cNvPr id="399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190" y="2298700"/>
                        <a:ext cx="2057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131534" y="2997200"/>
          <a:ext cx="3238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38200" imgH="507960" progId="Equation.DSMT4">
                  <p:embed/>
                </p:oleObj>
              </mc:Choice>
              <mc:Fallback>
                <p:oleObj name="Equation" r:id="rId6" imgW="3238200" imgH="507960" progId="Equation.DSMT4">
                  <p:embed/>
                  <p:pic>
                    <p:nvPicPr>
                      <p:cNvPr id="399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534" y="2997200"/>
                        <a:ext cx="3238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1600200" y="3746500"/>
          <a:ext cx="171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444240" progId="Equation.DSMT4">
                  <p:embed/>
                </p:oleObj>
              </mc:Choice>
              <mc:Fallback>
                <p:oleObj name="Equation" r:id="rId8" imgW="1714320" imgH="444240" progId="Equation.DSMT4">
                  <p:embed/>
                  <p:pic>
                    <p:nvPicPr>
                      <p:cNvPr id="3994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746500"/>
                        <a:ext cx="171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381464" y="1590645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Factor the polynomial.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89084" y="2320895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Use the square root property.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37908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solutions are nonreal complex conjugates.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8: Completing the Square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16158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quadratic equation by completing the square.  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– 12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+ 2 = 0</a:t>
            </a: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8436" name="Object 7"/>
          <p:cNvGraphicFramePr>
            <a:graphicFrameLocks noChangeAspect="1"/>
          </p:cNvGraphicFramePr>
          <p:nvPr/>
        </p:nvGraphicFramePr>
        <p:xfrm>
          <a:off x="2706688" y="2251075"/>
          <a:ext cx="3579812" cy="371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81280" imgH="3720960" progId="Equation.DSMT4">
                  <p:embed/>
                </p:oleObj>
              </mc:Choice>
              <mc:Fallback>
                <p:oleObj name="Equation" r:id="rId2" imgW="3581280" imgH="3720960" progId="Equation.DSMT4">
                  <p:embed/>
                  <p:pic>
                    <p:nvPicPr>
                      <p:cNvPr id="1843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88" y="2251075"/>
                        <a:ext cx="3579812" cy="3719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0" name="Object 8"/>
          <p:cNvGraphicFramePr>
            <a:graphicFrameLocks noChangeAspect="1"/>
          </p:cNvGraphicFramePr>
          <p:nvPr/>
        </p:nvGraphicFramePr>
        <p:xfrm>
          <a:off x="4934744" y="2888682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140" imgH="253890" progId="Equation.DSMT4">
                  <p:embed/>
                </p:oleObj>
              </mc:Choice>
              <mc:Fallback>
                <p:oleObj name="Equation" r:id="rId4" imgW="368140" imgH="253890" progId="Equation.DSMT4">
                  <p:embed/>
                  <p:pic>
                    <p:nvPicPr>
                      <p:cNvPr id="7352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4744" y="2888682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1" name="Object 9"/>
          <p:cNvGraphicFramePr>
            <a:graphicFrameLocks noChangeAspect="1"/>
          </p:cNvGraphicFramePr>
          <p:nvPr/>
        </p:nvGraphicFramePr>
        <p:xfrm>
          <a:off x="4958874" y="3473269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140" imgH="253890" progId="Equation.DSMT4">
                  <p:embed/>
                </p:oleObj>
              </mc:Choice>
              <mc:Fallback>
                <p:oleObj name="Equation" r:id="rId6" imgW="368140" imgH="253890" progId="Equation.DSMT4">
                  <p:embed/>
                  <p:pic>
                    <p:nvPicPr>
                      <p:cNvPr id="73524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8874" y="3473269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2" name="Object 10"/>
          <p:cNvGraphicFramePr>
            <a:graphicFrameLocks noChangeAspect="1"/>
          </p:cNvGraphicFramePr>
          <p:nvPr/>
        </p:nvGraphicFramePr>
        <p:xfrm>
          <a:off x="4160520" y="4001202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335" imgH="266469" progId="Equation.DSMT4">
                  <p:embed/>
                </p:oleObj>
              </mc:Choice>
              <mc:Fallback>
                <p:oleObj name="Equation" r:id="rId8" imgW="190335" imgH="266469" progId="Equation.DSMT4">
                  <p:embed/>
                  <p:pic>
                    <p:nvPicPr>
                      <p:cNvPr id="73524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520" y="4001202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3" name="Object 11"/>
          <p:cNvGraphicFramePr>
            <a:graphicFrameLocks noChangeAspect="1"/>
          </p:cNvGraphicFramePr>
          <p:nvPr/>
        </p:nvGraphicFramePr>
        <p:xfrm>
          <a:off x="4971574" y="4012989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8140" imgH="253890" progId="Equation.DSMT4">
                  <p:embed/>
                </p:oleObj>
              </mc:Choice>
              <mc:Fallback>
                <p:oleObj name="Equation" r:id="rId10" imgW="368140" imgH="253890" progId="Equation.DSMT4">
                  <p:embed/>
                  <p:pic>
                    <p:nvPicPr>
                      <p:cNvPr id="73524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1574" y="4012989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4" name="Object 12"/>
          <p:cNvGraphicFramePr>
            <a:graphicFrameLocks noChangeAspect="1"/>
          </p:cNvGraphicFramePr>
          <p:nvPr/>
        </p:nvGraphicFramePr>
        <p:xfrm>
          <a:off x="5865178" y="3983466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335" imgH="266469" progId="Equation.DSMT4">
                  <p:embed/>
                </p:oleObj>
              </mc:Choice>
              <mc:Fallback>
                <p:oleObj name="Equation" r:id="rId12" imgW="190335" imgH="266469" progId="Equation.DSMT4">
                  <p:embed/>
                  <p:pic>
                    <p:nvPicPr>
                      <p:cNvPr id="73524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178" y="3983466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5" name="Object 13"/>
          <p:cNvGraphicFramePr>
            <a:graphicFrameLocks noChangeAspect="1"/>
          </p:cNvGraphicFramePr>
          <p:nvPr/>
        </p:nvGraphicFramePr>
        <p:xfrm>
          <a:off x="3888264" y="4610802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569" imgH="266353" progId="Equation.DSMT4">
                  <p:embed/>
                </p:oleObj>
              </mc:Choice>
              <mc:Fallback>
                <p:oleObj name="Equation" r:id="rId14" imgW="177569" imgH="266353" progId="Equation.DSMT4">
                  <p:embed/>
                  <p:pic>
                    <p:nvPicPr>
                      <p:cNvPr id="73524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8264" y="4610802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6" name="Object 14"/>
          <p:cNvGraphicFramePr>
            <a:graphicFrameLocks noChangeAspect="1"/>
          </p:cNvGraphicFramePr>
          <p:nvPr/>
        </p:nvGraphicFramePr>
        <p:xfrm>
          <a:off x="5087620" y="4576368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335" imgH="266469" progId="Equation.DSMT4">
                  <p:embed/>
                </p:oleObj>
              </mc:Choice>
              <mc:Fallback>
                <p:oleObj name="Equation" r:id="rId16" imgW="190335" imgH="266469" progId="Equation.DSMT4">
                  <p:embed/>
                  <p:pic>
                    <p:nvPicPr>
                      <p:cNvPr id="73524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620" y="4576368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7" name="Object 15"/>
          <p:cNvGraphicFramePr>
            <a:graphicFrameLocks noChangeAspect="1"/>
          </p:cNvGraphicFramePr>
          <p:nvPr/>
        </p:nvGraphicFramePr>
        <p:xfrm>
          <a:off x="4166870" y="5102850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569" imgH="266353" progId="Equation.DSMT4">
                  <p:embed/>
                </p:oleObj>
              </mc:Choice>
              <mc:Fallback>
                <p:oleObj name="Equation" r:id="rId18" imgW="177569" imgH="266353" progId="Equation.DSMT4">
                  <p:embed/>
                  <p:pic>
                    <p:nvPicPr>
                      <p:cNvPr id="73524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6870" y="5102850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8" name="Object 16"/>
          <p:cNvGraphicFramePr>
            <a:graphicFrameLocks noChangeAspect="1"/>
          </p:cNvGraphicFramePr>
          <p:nvPr/>
        </p:nvGraphicFramePr>
        <p:xfrm>
          <a:off x="5123974" y="5021262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31640" imgH="406080" progId="Equation.DSMT4">
                  <p:embed/>
                </p:oleObj>
              </mc:Choice>
              <mc:Fallback>
                <p:oleObj name="Equation" r:id="rId20" imgW="431640" imgH="406080" progId="Equation.DSMT4">
                  <p:embed/>
                  <p:pic>
                    <p:nvPicPr>
                      <p:cNvPr id="73524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3974" y="5021262"/>
                        <a:ext cx="4318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9" name="Object 17"/>
          <p:cNvGraphicFramePr>
            <a:graphicFrameLocks noChangeAspect="1"/>
          </p:cNvGraphicFramePr>
          <p:nvPr/>
        </p:nvGraphicFramePr>
        <p:xfrm>
          <a:off x="4963954" y="5627370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7569" imgH="266353" progId="Equation.DSMT4">
                  <p:embed/>
                </p:oleObj>
              </mc:Choice>
              <mc:Fallback>
                <p:oleObj name="Equation" r:id="rId22" imgW="177569" imgH="266353" progId="Equation.DSMT4">
                  <p:embed/>
                  <p:pic>
                    <p:nvPicPr>
                      <p:cNvPr id="73524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3954" y="5627370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50" name="Object 18"/>
          <p:cNvGraphicFramePr>
            <a:graphicFrameLocks noChangeAspect="1"/>
          </p:cNvGraphicFramePr>
          <p:nvPr/>
        </p:nvGraphicFramePr>
        <p:xfrm>
          <a:off x="5587048" y="5447030"/>
          <a:ext cx="571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71252" imgH="393529" progId="Equation.DSMT4">
                  <p:embed/>
                </p:oleObj>
              </mc:Choice>
              <mc:Fallback>
                <p:oleObj name="Equation" r:id="rId24" imgW="571252" imgH="393529" progId="Equation.DSMT4">
                  <p:embed/>
                  <p:pic>
                    <p:nvPicPr>
                      <p:cNvPr id="73525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7048" y="5447030"/>
                        <a:ext cx="571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the product of two (or more) factors is 0, then at least one of the factors must be 0. That is, 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·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0, then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 </a:t>
            </a:r>
            <a:r>
              <a:rPr lang="en-US" b="1" dirty="0">
                <a:solidFill>
                  <a:srgbClr val="0000FF"/>
                </a:solidFill>
              </a:rPr>
              <a:t>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dirty="0">
                <a:solidFill>
                  <a:srgbClr val="0000FF"/>
                </a:solidFill>
              </a:rPr>
              <a:t>both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Zero-Factor Law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35FB1C8F-6D4E-0A19-0EF9-614742134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10" y="1260077"/>
            <a:ext cx="8229600" cy="45735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a quadratic equation with the given roots.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Set the product of the two factors equal to 0 and simplify.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Quadratic Equations with Known Roots</a:t>
            </a:r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491490" y="2156441"/>
          <a:ext cx="321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13000" imgH="368280" progId="Equation.DSMT4">
                  <p:embed/>
                </p:oleObj>
              </mc:Choice>
              <mc:Fallback>
                <p:oleObj name="Equation" r:id="rId2" imgW="3213000" imgH="368280" progId="Equation.DSMT4">
                  <p:embed/>
                  <p:pic>
                    <p:nvPicPr>
                      <p:cNvPr id="3994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" y="2156441"/>
                        <a:ext cx="3213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791200" y="3962400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Get 0 on one side of each equation.</a:t>
            </a:r>
          </a:p>
        </p:txBody>
      </p:sp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54D5FB70-0D55-D8E0-78CA-98006BF975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4350" y="3486150"/>
          <a:ext cx="369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95400" imgH="380880" progId="Equation.DSMT4">
                  <p:embed/>
                </p:oleObj>
              </mc:Choice>
              <mc:Fallback>
                <p:oleObj name="Equation" r:id="rId4" imgW="3695400" imgH="380880" progId="Equation.DSMT4">
                  <p:embed/>
                  <p:pic>
                    <p:nvPicPr>
                      <p:cNvPr id="4" name="Object 6">
                        <a:extLst>
                          <a:ext uri="{FF2B5EF4-FFF2-40B4-BE49-F238E27FC236}">
                            <a16:creationId xmlns:a16="http://schemas.microsoft.com/office/drawing/2014/main" id="{54D5FB70-0D55-D8E0-78CA-98006BF975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3486150"/>
                        <a:ext cx="369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E9E01A27-0FBD-D92B-7903-7F1458473A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4031634"/>
          <a:ext cx="4229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228920" imgH="355320" progId="Equation.DSMT4">
                  <p:embed/>
                </p:oleObj>
              </mc:Choice>
              <mc:Fallback>
                <p:oleObj name="Equation" r:id="rId6" imgW="4228920" imgH="355320" progId="Equation.DSMT4">
                  <p:embed/>
                  <p:pic>
                    <p:nvPicPr>
                      <p:cNvPr id="5" name="Object 6">
                        <a:extLst>
                          <a:ext uri="{FF2B5EF4-FFF2-40B4-BE49-F238E27FC236}">
                            <a16:creationId xmlns:a16="http://schemas.microsoft.com/office/drawing/2014/main" id="{E9E01A27-0FBD-D92B-7903-7F1458473A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031634"/>
                        <a:ext cx="4229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174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Quadratic Equations with Known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840788" y="1373118"/>
          <a:ext cx="340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380880" progId="Equation.DSMT4">
                  <p:embed/>
                </p:oleObj>
              </mc:Choice>
              <mc:Fallback>
                <p:oleObj name="Equation" r:id="rId2" imgW="3403440" imgH="38088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788" y="1373118"/>
                        <a:ext cx="340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2034588" y="2763278"/>
          <a:ext cx="220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680" imgH="444240" progId="Equation.DSMT4">
                  <p:embed/>
                </p:oleObj>
              </mc:Choice>
              <mc:Fallback>
                <p:oleObj name="Equation" r:id="rId4" imgW="2209680" imgH="44424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588" y="2763278"/>
                        <a:ext cx="220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1771698" y="339065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76440" imgH="444240" progId="Equation.DSMT4">
                  <p:embed/>
                </p:oleObj>
              </mc:Choice>
              <mc:Fallback>
                <p:oleObj name="Equation" r:id="rId6" imgW="2476440" imgH="444240" progId="Equation.DSMT4">
                  <p:embed/>
                  <p:pic>
                    <p:nvPicPr>
                      <p:cNvPr id="245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98" y="3390658"/>
                        <a:ext cx="247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12322" y="1295400"/>
            <a:ext cx="4373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Regroup the terms to represent the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product of complex conjugates. This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makes the multiplication easier.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12322" y="2800290"/>
            <a:ext cx="3462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Remember,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−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E7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DF27232-3828-F3C7-E113-BA58EC792D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3550" y="2017713"/>
          <a:ext cx="3784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84320" imgH="482400" progId="Equation.DSMT4">
                  <p:embed/>
                </p:oleObj>
              </mc:Choice>
              <mc:Fallback>
                <p:oleObj name="Equation" r:id="rId8" imgW="3784320" imgH="4824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0DF27232-3828-F3C7-E113-BA58EC792D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2017713"/>
                        <a:ext cx="3784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F8673D3-6A3F-A8C4-964C-ED291E8F4F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98088" y="4018038"/>
          <a:ext cx="2146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45960" imgH="444240" progId="Equation.DSMT4">
                  <p:embed/>
                </p:oleObj>
              </mc:Choice>
              <mc:Fallback>
                <p:oleObj name="Equation" r:id="rId10" imgW="2145960" imgH="444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F8673D3-6A3F-A8C4-964C-ED291E8F4F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088" y="4018038"/>
                        <a:ext cx="2146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582DC4CC-EA0F-D2C7-58C8-226D00AED9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4140200"/>
          <a:ext cx="34417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41600" imgH="583920" progId="Equation.DSMT4">
                  <p:embed/>
                </p:oleObj>
              </mc:Choice>
              <mc:Fallback>
                <p:oleObj name="Equation" r:id="rId12" imgW="3441600" imgH="583920" progId="Equation.DSMT4">
                  <p:embed/>
                  <p:pic>
                    <p:nvPicPr>
                      <p:cNvPr id="7" name="Object 13">
                        <a:extLst>
                          <a:ext uri="{FF2B5EF4-FFF2-40B4-BE49-F238E27FC236}">
                            <a16:creationId xmlns:a16="http://schemas.microsoft.com/office/drawing/2014/main" id="{582DC4CC-EA0F-D2C7-58C8-226D00AED9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140200"/>
                        <a:ext cx="34417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568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US" b="1" dirty="0"/>
          </a:p>
          <a:p>
            <a:endParaRPr lang="en-US" b="1" dirty="0"/>
          </a:p>
          <a:p>
            <a:r>
              <a:rPr lang="en-US" dirty="0"/>
              <a:t> 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26ED7F43-F404-8DD3-9270-984FB886099F}"/>
              </a:ext>
            </a:extLst>
          </p:cNvPr>
          <p:cNvSpPr txBox="1">
            <a:spLocks/>
          </p:cNvSpPr>
          <p:nvPr/>
        </p:nvSpPr>
        <p:spPr>
          <a:xfrm>
            <a:off x="457200" y="1237142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Find a quadratic equation with the given roots.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Set the product of the two factors equal to 0 and simplify.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Quadratic Equations with Known Roots</a:t>
            </a:r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1E499E1C-8F86-7454-99E5-57865AFF8C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" y="2123378"/>
          <a:ext cx="3949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49560" imgH="507960" progId="Equation.DSMT4">
                  <p:embed/>
                </p:oleObj>
              </mc:Choice>
              <mc:Fallback>
                <p:oleObj name="Equation" r:id="rId2" imgW="3949560" imgH="50796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1E499E1C-8F86-7454-99E5-57865AFF8C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" y="2123378"/>
                        <a:ext cx="3949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D87F8628-64D0-3CDC-238F-AD24D4F5B5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" y="3962400"/>
          <a:ext cx="434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43400" imgH="444240" progId="Equation.DSMT4">
                  <p:embed/>
                </p:oleObj>
              </mc:Choice>
              <mc:Fallback>
                <p:oleObj name="Equation" r:id="rId4" imgW="4343400" imgH="44424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D87F8628-64D0-3CDC-238F-AD24D4F5B5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" y="3962400"/>
                        <a:ext cx="434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54C02501-399D-8800-5B0C-F7EF458D90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4114800"/>
          <a:ext cx="377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71720" imgH="279360" progId="Equation.DSMT4">
                  <p:embed/>
                </p:oleObj>
              </mc:Choice>
              <mc:Fallback>
                <p:oleObj name="Equation" r:id="rId6" imgW="3771720" imgH="279360" progId="Equation.DSMT4">
                  <p:embed/>
                  <p:pic>
                    <p:nvPicPr>
                      <p:cNvPr id="11" name="Object 13">
                        <a:extLst>
                          <a:ext uri="{FF2B5EF4-FFF2-40B4-BE49-F238E27FC236}">
                            <a16:creationId xmlns:a16="http://schemas.microsoft.com/office/drawing/2014/main" id="{54C02501-399D-8800-5B0C-F7EF458D90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114800"/>
                        <a:ext cx="377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C20B0CF7-9470-2CCD-D1D3-76BB74594B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458034"/>
              </p:ext>
            </p:extLst>
          </p:nvPr>
        </p:nvGraphicFramePr>
        <p:xfrm>
          <a:off x="1752600" y="3238500"/>
          <a:ext cx="3886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86200" imgH="507960" progId="Equation.DSMT4">
                  <p:embed/>
                </p:oleObj>
              </mc:Choice>
              <mc:Fallback>
                <p:oleObj name="Equation" r:id="rId8" imgW="3886200" imgH="50796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C20B0CF7-9470-2CCD-D1D3-76BB74594B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238500"/>
                        <a:ext cx="38862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404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26ED7F43-F404-8DD3-9270-984FB886099F}"/>
              </a:ext>
            </a:extLst>
          </p:cNvPr>
          <p:cNvSpPr txBox="1">
            <a:spLocks/>
          </p:cNvSpPr>
          <p:nvPr/>
        </p:nvSpPr>
        <p:spPr>
          <a:xfrm>
            <a:off x="457200" y="1237142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Quadratic Equations with Known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528955" y="1357406"/>
          <a:ext cx="4686300" cy="398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86120" imgH="3987720" progId="Equation.DSMT4">
                  <p:embed/>
                </p:oleObj>
              </mc:Choice>
              <mc:Fallback>
                <p:oleObj name="Equation" r:id="rId2" imgW="4686120" imgH="398772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55" y="1357406"/>
                        <a:ext cx="4686300" cy="398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3">
            <a:extLst>
              <a:ext uri="{FF2B5EF4-FFF2-40B4-BE49-F238E27FC236}">
                <a16:creationId xmlns:a16="http://schemas.microsoft.com/office/drawing/2014/main" id="{979F9266-88F9-D735-27BD-32C359EAC1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1155" y="1383192"/>
          <a:ext cx="3327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27120" imgH="583920" progId="Equation.DSMT4">
                  <p:embed/>
                </p:oleObj>
              </mc:Choice>
              <mc:Fallback>
                <p:oleObj name="Equation" r:id="rId4" imgW="3327120" imgH="583920" progId="Equation.DSMT4">
                  <p:embed/>
                  <p:pic>
                    <p:nvPicPr>
                      <p:cNvPr id="10" name="Object 13">
                        <a:extLst>
                          <a:ext uri="{FF2B5EF4-FFF2-40B4-BE49-F238E27FC236}">
                            <a16:creationId xmlns:a16="http://schemas.microsoft.com/office/drawing/2014/main" id="{979F9266-88F9-D735-27BD-32C359EAC1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1155" y="1383192"/>
                        <a:ext cx="33274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>
            <a:extLst>
              <a:ext uri="{FF2B5EF4-FFF2-40B4-BE49-F238E27FC236}">
                <a16:creationId xmlns:a16="http://schemas.microsoft.com/office/drawing/2014/main" id="{AFA8A831-6072-1D65-CC6C-FEA1228669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5755" y="5105400"/>
          <a:ext cx="337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77880" imgH="609480" progId="Equation.DSMT4">
                  <p:embed/>
                </p:oleObj>
              </mc:Choice>
              <mc:Fallback>
                <p:oleObj name="Equation" r:id="rId6" imgW="3377880" imgH="609480" progId="Equation.DSMT4">
                  <p:embed/>
                  <p:pic>
                    <p:nvPicPr>
                      <p:cNvPr id="12" name="Object 13">
                        <a:extLst>
                          <a:ext uri="{FF2B5EF4-FFF2-40B4-BE49-F238E27FC236}">
                            <a16:creationId xmlns:a16="http://schemas.microsoft.com/office/drawing/2014/main" id="{AFA8A831-6072-1D65-CC6C-FEA1228669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5755" y="5105400"/>
                        <a:ext cx="337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>
            <a:extLst>
              <a:ext uri="{FF2B5EF4-FFF2-40B4-BE49-F238E27FC236}">
                <a16:creationId xmlns:a16="http://schemas.microsoft.com/office/drawing/2014/main" id="{60FB2991-66A9-1896-294E-7626D435E8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53567" y="44196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19240" imgH="317160" progId="Equation.DSMT4">
                  <p:embed/>
                </p:oleObj>
              </mc:Choice>
              <mc:Fallback>
                <p:oleObj name="Equation" r:id="rId8" imgW="2019240" imgH="317160" progId="Equation.DSMT4">
                  <p:embed/>
                  <p:pic>
                    <p:nvPicPr>
                      <p:cNvPr id="5" name="Object 13">
                        <a:extLst>
                          <a:ext uri="{FF2B5EF4-FFF2-40B4-BE49-F238E27FC236}">
                            <a16:creationId xmlns:a16="http://schemas.microsoft.com/office/drawing/2014/main" id="{60FB2991-66A9-1896-294E-7626D435E8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567" y="44196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043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Add or subtract terms as necessary so that 0 is on one side of the equation and the equation is in the standard form </a:t>
            </a: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bx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 </a:t>
            </a:r>
          </a:p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Factor completely. (If there are any fractional coefficients, multiply each term by the least common denominator so that all coefficients will be integers.)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Quadratic Equations by Factoring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Set each nonconstant factor equal to 0 and solve each linear equation for the unknown. </a:t>
            </a:r>
          </a:p>
          <a:p>
            <a:pPr marL="461963" indent="-461963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Check each solution, one at a time, in the original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Quadratic Equations by Factoring (cont.)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quadratic equation by factoring.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33400" y="1820411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2600" imgH="380880" progId="Equation.DSMT4">
                  <p:embed/>
                </p:oleObj>
              </mc:Choice>
              <mc:Fallback>
                <p:oleObj name="Equation" r:id="rId2" imgW="2082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0411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574800" y="2878822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82600" imgH="380880" progId="Equation.DSMT4">
                  <p:embed/>
                </p:oleObj>
              </mc:Choice>
              <mc:Fallback>
                <p:oleObj name="Equation" r:id="rId4" imgW="2082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878822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914400" y="3395444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380880" progId="Equation.DSMT4">
                  <p:embed/>
                </p:oleObj>
              </mc:Choice>
              <mc:Fallback>
                <p:oleObj name="Equation" r:id="rId6" imgW="2361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95444"/>
                        <a:ext cx="236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710076" y="3979178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9800" imgH="469800" progId="Equation.DSMT4">
                  <p:embed/>
                </p:oleObj>
              </mc:Choice>
              <mc:Fallback>
                <p:oleObj name="Equation" r:id="rId8" imgW="25398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076" y="3979178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18671" y="3417580"/>
            <a:ext cx="46692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50 to both sides. </a:t>
            </a:r>
            <a:r>
              <a:rPr lang="en-US" sz="2000" b="1" dirty="0">
                <a:solidFill>
                  <a:srgbClr val="007E7E"/>
                </a:solidFill>
              </a:rPr>
              <a:t>One side must be 0.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18671" y="3985235"/>
            <a:ext cx="2840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left hand side.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18671" y="455289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18671" y="5145712"/>
            <a:ext cx="30571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linear equation. </a:t>
            </a:r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685800" y="4639811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8960" imgH="291960" progId="Equation.DSMT4">
                  <p:embed/>
                </p:oleObj>
              </mc:Choice>
              <mc:Fallback>
                <p:oleObj name="Equation" r:id="rId10" imgW="12189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639811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2171700" y="466567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66567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1156824" y="517350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291960" progId="Equation.DSMT4">
                  <p:embed/>
                </p:oleObj>
              </mc:Choice>
              <mc:Fallback>
                <p:oleObj name="Equation" r:id="rId14" imgW="723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824" y="517350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2743200" y="4631422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84200" imgH="291960" progId="Equation.DSMT4">
                  <p:embed/>
                </p:oleObj>
              </mc:Choice>
              <mc:Fallback>
                <p:oleObj name="Equation" r:id="rId16" imgW="13842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31422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3397868" y="5175587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01440" imgH="291960" progId="Equation.DSMT4">
                  <p:embed/>
                </p:oleObj>
              </mc:Choice>
              <mc:Fallback>
                <p:oleObj name="Equation" r:id="rId18" imgW="9014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868" y="5175587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 (cont.)</a:t>
            </a: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066800" y="2055361"/>
          <a:ext cx="2628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720" imgH="672840" progId="Equation.DSMT4">
                  <p:embed/>
                </p:oleObj>
              </mc:Choice>
              <mc:Fallback>
                <p:oleObj name="Equation" r:id="rId2" imgW="262872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5361"/>
                        <a:ext cx="2628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828800" y="287655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560" imgH="571320" progId="Equation.DSMT4">
                  <p:embed/>
                </p:oleObj>
              </mc:Choice>
              <mc:Fallback>
                <p:oleObj name="Equation" r:id="rId4" imgW="187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87655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226578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291960" progId="Equation.DSMT4">
                  <p:embed/>
                </p:oleObj>
              </mc:Choice>
              <mc:Fallback>
                <p:oleObj name="Equation" r:id="rId6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6578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5791200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291960" progId="Equation.DSMT4">
                  <p:embed/>
                </p:oleObj>
              </mc:Choice>
              <mc:Fallback>
                <p:oleObj name="Equation" r:id="rId8" imgW="14983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5037589" y="2876550"/>
          <a:ext cx="223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34880" imgH="571320" progId="Equation.DSMT4">
                  <p:embed/>
                </p:oleObj>
              </mc:Choice>
              <mc:Fallback>
                <p:oleObj name="Equation" r:id="rId9" imgW="22348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589" y="2876550"/>
                        <a:ext cx="2235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4267200" y="2055361"/>
          <a:ext cx="297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71800" imgH="672840" progId="Equation.DSMT4">
                  <p:embed/>
                </p:oleObj>
              </mc:Choice>
              <mc:Fallback>
                <p:oleObj name="Equation" r:id="rId11" imgW="2971800" imgH="672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055361"/>
                        <a:ext cx="2971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212365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b="1" i="1" dirty="0">
                <a:solidFill>
                  <a:srgbClr val="0000FF"/>
                </a:solidFill>
              </a:rPr>
              <a:t>x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then 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If                       then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800" b="1" dirty="0">
                <a:solidFill>
                  <a:srgbClr val="000000"/>
                </a:solidFill>
              </a:rPr>
              <a:t>Note: </a:t>
            </a: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c </a:t>
            </a:r>
            <a:r>
              <a:rPr lang="en-US" sz="2800" dirty="0">
                <a:solidFill>
                  <a:srgbClr val="000000"/>
                </a:solidFill>
              </a:rPr>
              <a:t>is negative (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 &lt; 0), then the solutions will be nonreal.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Square Root Property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250527"/>
              </p:ext>
            </p:extLst>
          </p:nvPr>
        </p:nvGraphicFramePr>
        <p:xfrm>
          <a:off x="2487999" y="1290191"/>
          <a:ext cx="128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444240" progId="Equation.DSMT4">
                  <p:embed/>
                </p:oleObj>
              </mc:Choice>
              <mc:Fallback>
                <p:oleObj name="Equation" r:id="rId2" imgW="12826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7999" y="1290191"/>
                        <a:ext cx="1282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464134"/>
              </p:ext>
            </p:extLst>
          </p:nvPr>
        </p:nvGraphicFramePr>
        <p:xfrm>
          <a:off x="865780" y="1836975"/>
          <a:ext cx="1701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545760" progId="Equation.DSMT4">
                  <p:embed/>
                </p:oleObj>
              </mc:Choice>
              <mc:Fallback>
                <p:oleObj name="Equation" r:id="rId4" imgW="170172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780" y="1836975"/>
                        <a:ext cx="1701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124490"/>
              </p:ext>
            </p:extLst>
          </p:nvPr>
        </p:nvGraphicFramePr>
        <p:xfrm>
          <a:off x="3344797" y="1853753"/>
          <a:ext cx="3962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62160" imgH="622080" progId="Equation.DSMT4">
                  <p:embed/>
                </p:oleObj>
              </mc:Choice>
              <mc:Fallback>
                <p:oleObj name="Equation" r:id="rId6" imgW="396216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797" y="1853753"/>
                        <a:ext cx="3962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Using the Square Root Property </a:t>
            </a:r>
          </a:p>
        </p:txBody>
      </p:sp>
      <p:sp>
        <p:nvSpPr>
          <p:cNvPr id="10096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Solve using the square root property.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</a:p>
          <a:p>
            <a:pPr>
              <a:spcBef>
                <a:spcPts val="4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9496" y="1790933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545760" progId="Equation.DSMT4">
                  <p:embed/>
                </p:oleObj>
              </mc:Choice>
              <mc:Fallback>
                <p:oleObj name="Equation" r:id="rId2" imgW="1600200" imgH="545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6" y="1790933"/>
                        <a:ext cx="16002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123950" y="2755900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545760" progId="Equation.DSMT4">
                  <p:embed/>
                </p:oleObj>
              </mc:Choice>
              <mc:Fallback>
                <p:oleObj name="Equation" r:id="rId4" imgW="16002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2755900"/>
                        <a:ext cx="160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503363" y="3435350"/>
          <a:ext cx="1703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720" imgH="482400" progId="Equation.DSMT4">
                  <p:embed/>
                </p:oleObj>
              </mc:Choice>
              <mc:Fallback>
                <p:oleObj name="Equation" r:id="rId6" imgW="170172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3435350"/>
                        <a:ext cx="17033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30413" y="4032250"/>
          <a:ext cx="18557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4000" imgH="482400" progId="Equation.DSMT4">
                  <p:embed/>
                </p:oleObj>
              </mc:Choice>
              <mc:Fallback>
                <p:oleObj name="Equation" r:id="rId8" imgW="185400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4032250"/>
                        <a:ext cx="18557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657600" y="2971800"/>
          <a:ext cx="161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241200" progId="Equation.DSMT4">
                  <p:embed/>
                </p:oleObj>
              </mc:Choice>
              <mc:Fallback>
                <p:oleObj name="Equation" r:id="rId10" imgW="161280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971800"/>
                        <a:ext cx="161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Using the Square Root Property </a:t>
            </a:r>
          </a:p>
        </p:txBody>
      </p:sp>
      <p:sp>
        <p:nvSpPr>
          <p:cNvPr id="9789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Solve using the square root property.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9496" y="1845578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393480" progId="Equation.DSMT4">
                  <p:embed/>
                </p:oleObj>
              </mc:Choice>
              <mc:Fallback>
                <p:oleObj name="Equation" r:id="rId2" imgW="125712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6" y="1845578"/>
                        <a:ext cx="1257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8951" name="Object 7"/>
          <p:cNvGraphicFramePr>
            <a:graphicFrameLocks noChangeAspect="1"/>
          </p:cNvGraphicFramePr>
          <p:nvPr/>
        </p:nvGraphicFramePr>
        <p:xfrm>
          <a:off x="4800600" y="3200400"/>
          <a:ext cx="1892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241200" progId="Equation.DSMT4">
                  <p:embed/>
                </p:oleObj>
              </mc:Choice>
              <mc:Fallback>
                <p:oleObj name="Equation" r:id="rId4" imgW="189216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00400"/>
                        <a:ext cx="18923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752600" y="3048000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120" imgH="380880" progId="Equation.DSMT4">
                  <p:embed/>
                </p:oleObj>
              </mc:Choice>
              <mc:Fallback>
                <p:oleObj name="Equation" r:id="rId6" imgW="125712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48000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905000" y="3581400"/>
          <a:ext cx="160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444240" progId="Equation.DSMT4">
                  <p:embed/>
                </p:oleObj>
              </mc:Choice>
              <mc:Fallback>
                <p:oleObj name="Equation" r:id="rId8" imgW="16002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81400"/>
                        <a:ext cx="160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946945" y="4241334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291960" progId="Equation.DSMT4">
                  <p:embed/>
                </p:oleObj>
              </mc:Choice>
              <mc:Fallback>
                <p:oleObj name="Equation" r:id="rId10" imgW="102852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945" y="4241334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832</Words>
  <Application>Microsoft Office PowerPoint</Application>
  <PresentationFormat>On-screen Show (4:3)</PresentationFormat>
  <Paragraphs>119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Office Theme</vt:lpstr>
      <vt:lpstr>Equation</vt:lpstr>
      <vt:lpstr>Section 10.1</vt:lpstr>
      <vt:lpstr>Properties: Zero-Factor Law</vt:lpstr>
      <vt:lpstr>Procedure: Solving Quadratic Equations by Factoring</vt:lpstr>
      <vt:lpstr>Procedure: Solving Quadratic Equations by Factoring (cont.)</vt:lpstr>
      <vt:lpstr>Example 1: Solving Quadratic Equations by Factoring</vt:lpstr>
      <vt:lpstr>Example 1: Solving Quadratic Equations by Factoring (cont.)</vt:lpstr>
      <vt:lpstr>Properties: Square Root Property</vt:lpstr>
      <vt:lpstr>Example 2: Using the Square Root Property </vt:lpstr>
      <vt:lpstr>Example 3: Using the Square Root Property </vt:lpstr>
      <vt:lpstr>Completion Example 4: Using the Square Root Property </vt:lpstr>
      <vt:lpstr>Example 5: Completing the Square </vt:lpstr>
      <vt:lpstr>Example 5: Completing the Square (cont.) </vt:lpstr>
      <vt:lpstr>Procedure: Solving a Quadratic Equation by Completing the Square</vt:lpstr>
      <vt:lpstr>Procedure: Solving a Quadratic Equation by Completing the Square (cont.)</vt:lpstr>
      <vt:lpstr>Example 6: Solving Quadratic Equations by Completing the Square </vt:lpstr>
      <vt:lpstr>Example 6: Solving Quadratic Equations by Completing the Square (cont.)</vt:lpstr>
      <vt:lpstr>Example 7: Solving Quadratic Equations by Completing the Square </vt:lpstr>
      <vt:lpstr>Example 7: Solving Quadratic Equations by Completing the Square (cont.)</vt:lpstr>
      <vt:lpstr>Completion Example 8: Completing the Square</vt:lpstr>
      <vt:lpstr>Example 9: Quadratic Equations with Known Roots</vt:lpstr>
      <vt:lpstr>Example 9: Quadratic Equations with Known Roots (cont.)</vt:lpstr>
      <vt:lpstr>Example 10: Quadratic Equations with Known Roots</vt:lpstr>
      <vt:lpstr>Example 10: Quadratic Equations with Known Roots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93</cp:revision>
  <dcterms:created xsi:type="dcterms:W3CDTF">2013-04-26T14:43:13Z</dcterms:created>
  <dcterms:modified xsi:type="dcterms:W3CDTF">2024-09-12T15:32:53Z</dcterms:modified>
</cp:coreProperties>
</file>