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60" r:id="rId4"/>
    <p:sldId id="274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FFFFCC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08" autoAdjust="0"/>
    <p:restoredTop sz="94660"/>
  </p:normalViewPr>
  <p:slideViewPr>
    <p:cSldViewPr>
      <p:cViewPr varScale="1">
        <p:scale>
          <a:sx n="111" d="100"/>
          <a:sy n="111" d="100"/>
        </p:scale>
        <p:origin x="15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19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3941B-4E4B-4371-93E2-BC474DD16822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7A8EA-C452-4A33-9BCF-E8B6F67FE7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93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8.wmf"/><Relationship Id="rId18" Type="http://schemas.openxmlformats.org/officeDocument/2006/relationships/oleObject" Target="../embeddings/oleObject59.bin"/><Relationship Id="rId3" Type="http://schemas.openxmlformats.org/officeDocument/2006/relationships/image" Target="../media/image53.emf"/><Relationship Id="rId21" Type="http://schemas.openxmlformats.org/officeDocument/2006/relationships/image" Target="../media/image61.wmf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59.wmf"/><Relationship Id="rId2" Type="http://schemas.openxmlformats.org/officeDocument/2006/relationships/oleObject" Target="../embeddings/oleObject51.bin"/><Relationship Id="rId16" Type="http://schemas.openxmlformats.org/officeDocument/2006/relationships/oleObject" Target="../embeddings/oleObject58.bin"/><Relationship Id="rId20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7.wmf"/><Relationship Id="rId5" Type="http://schemas.openxmlformats.org/officeDocument/2006/relationships/image" Target="../media/image54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55.bin"/><Relationship Id="rId19" Type="http://schemas.openxmlformats.org/officeDocument/2006/relationships/image" Target="../media/image60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5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9.wmf"/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69.bin"/><Relationship Id="rId2" Type="http://schemas.openxmlformats.org/officeDocument/2006/relationships/oleObject" Target="../embeddings/oleObject61.bin"/><Relationship Id="rId16" Type="http://schemas.openxmlformats.org/officeDocument/2006/relationships/image" Target="../media/image68.wmf"/><Relationship Id="rId20" Type="http://schemas.openxmlformats.org/officeDocument/2006/relationships/image" Target="../media/image5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oleObject" Target="../embeddings/oleObject66.bin"/><Relationship Id="rId5" Type="http://schemas.openxmlformats.org/officeDocument/2006/relationships/image" Target="../media/image63.wmf"/><Relationship Id="rId15" Type="http://schemas.openxmlformats.org/officeDocument/2006/relationships/oleObject" Target="../embeddings/oleObject68.bin"/><Relationship Id="rId10" Type="http://schemas.openxmlformats.org/officeDocument/2006/relationships/oleObject" Target="../embeddings/oleObject65.bin"/><Relationship Id="rId19" Type="http://schemas.openxmlformats.org/officeDocument/2006/relationships/oleObject" Target="../embeddings/oleObject70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5.wmf"/><Relationship Id="rId14" Type="http://schemas.openxmlformats.org/officeDocument/2006/relationships/image" Target="../media/image6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3.bin"/><Relationship Id="rId5" Type="http://schemas.openxmlformats.org/officeDocument/2006/relationships/image" Target="../media/image71.wmf"/><Relationship Id="rId4" Type="http://schemas.openxmlformats.org/officeDocument/2006/relationships/oleObject" Target="../embeddings/oleObject7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oleObject" Target="../embeddings/oleObject80.bin"/><Relationship Id="rId18" Type="http://schemas.openxmlformats.org/officeDocument/2006/relationships/oleObject" Target="../embeddings/oleObject84.bin"/><Relationship Id="rId3" Type="http://schemas.openxmlformats.org/officeDocument/2006/relationships/image" Target="../media/image72.wmf"/><Relationship Id="rId21" Type="http://schemas.openxmlformats.org/officeDocument/2006/relationships/image" Target="../media/image79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9.bin"/><Relationship Id="rId17" Type="http://schemas.openxmlformats.org/officeDocument/2006/relationships/oleObject" Target="../embeddings/oleObject83.bin"/><Relationship Id="rId2" Type="http://schemas.openxmlformats.org/officeDocument/2006/relationships/oleObject" Target="../embeddings/oleObject74.bin"/><Relationship Id="rId16" Type="http://schemas.openxmlformats.org/officeDocument/2006/relationships/image" Target="../media/image77.emf"/><Relationship Id="rId20" Type="http://schemas.openxmlformats.org/officeDocument/2006/relationships/oleObject" Target="../embeddings/oleObject8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oleObject" Target="../embeddings/oleObject82.bin"/><Relationship Id="rId10" Type="http://schemas.openxmlformats.org/officeDocument/2006/relationships/oleObject" Target="../embeddings/oleObject78.bin"/><Relationship Id="rId19" Type="http://schemas.openxmlformats.org/officeDocument/2006/relationships/image" Target="../media/image78.wmf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8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w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2.bin"/><Relationship Id="rId3" Type="http://schemas.openxmlformats.org/officeDocument/2006/relationships/image" Target="../media/image15.wmf"/><Relationship Id="rId21" Type="http://schemas.openxmlformats.org/officeDocument/2006/relationships/image" Target="../media/image24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22.wmf"/><Relationship Id="rId2" Type="http://schemas.openxmlformats.org/officeDocument/2006/relationships/oleObject" Target="../embeddings/oleObject14.bin"/><Relationship Id="rId16" Type="http://schemas.openxmlformats.org/officeDocument/2006/relationships/oleObject" Target="../embeddings/oleObject21.bin"/><Relationship Id="rId20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8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32.bin"/><Relationship Id="rId3" Type="http://schemas.openxmlformats.org/officeDocument/2006/relationships/image" Target="../media/image25.wmf"/><Relationship Id="rId21" Type="http://schemas.openxmlformats.org/officeDocument/2006/relationships/image" Target="../media/image34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2.wmf"/><Relationship Id="rId2" Type="http://schemas.openxmlformats.org/officeDocument/2006/relationships/oleObject" Target="../embeddings/oleObject24.bin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9.wmf"/><Relationship Id="rId24" Type="http://schemas.openxmlformats.org/officeDocument/2006/relationships/image" Target="../media/image36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23" Type="http://schemas.openxmlformats.org/officeDocument/2006/relationships/image" Target="../media/image35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3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0.bin"/><Relationship Id="rId22" Type="http://schemas.openxmlformats.org/officeDocument/2006/relationships/oleObject" Target="../embeddings/oleObject3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2.wmf"/><Relationship Id="rId18" Type="http://schemas.openxmlformats.org/officeDocument/2006/relationships/oleObject" Target="../embeddings/oleObject43.bin"/><Relationship Id="rId3" Type="http://schemas.openxmlformats.org/officeDocument/2006/relationships/image" Target="../media/image37.wmf"/><Relationship Id="rId21" Type="http://schemas.openxmlformats.org/officeDocument/2006/relationships/image" Target="../media/image46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44.wmf"/><Relationship Id="rId2" Type="http://schemas.openxmlformats.org/officeDocument/2006/relationships/oleObject" Target="../embeddings/oleObject35.bin"/><Relationship Id="rId16" Type="http://schemas.openxmlformats.org/officeDocument/2006/relationships/oleObject" Target="../embeddings/oleObject42.bin"/><Relationship Id="rId20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39.bin"/><Relationship Id="rId19" Type="http://schemas.openxmlformats.org/officeDocument/2006/relationships/image" Target="../media/image45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0.bin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1.wmf"/><Relationship Id="rId5" Type="http://schemas.openxmlformats.org/officeDocument/2006/relationships/image" Target="../media/image48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Order of Operations with   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</a:t>
            </a:r>
            <a:r>
              <a:rPr lang="en-US" sz="3200" dirty="0">
                <a:solidFill>
                  <a:schemeClr val="accent1"/>
                </a:solidFill>
              </a:rPr>
              <a:t>5: </a:t>
            </a:r>
            <a:r>
              <a:rPr lang="en-US" dirty="0"/>
              <a:t>Using the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</a:p>
          <a:p>
            <a:r>
              <a:rPr lang="en-US" b="1" dirty="0"/>
              <a:t>Solution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</p:txBody>
      </p:sp>
      <p:graphicFrame>
        <p:nvGraphicFramePr>
          <p:cNvPr id="92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16774"/>
              </p:ext>
            </p:extLst>
          </p:nvPr>
        </p:nvGraphicFramePr>
        <p:xfrm>
          <a:off x="2038350" y="1270000"/>
          <a:ext cx="2374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58720" imgH="621360" progId="Equation.DSMT4">
                  <p:embed/>
                </p:oleObj>
              </mc:Choice>
              <mc:Fallback>
                <p:oleObj name="Equation" r:id="rId2" imgW="2358720" imgH="621360" progId="Equation.DSMT4">
                  <p:embed/>
                  <p:pic>
                    <p:nvPicPr>
                      <p:cNvPr id="0" name="Picture 6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1270000"/>
                        <a:ext cx="2374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944765"/>
              </p:ext>
            </p:extLst>
          </p:nvPr>
        </p:nvGraphicFramePr>
        <p:xfrm>
          <a:off x="996950" y="2362200"/>
          <a:ext cx="2324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800" imgH="583920" progId="Equation.DSMT4">
                  <p:embed/>
                </p:oleObj>
              </mc:Choice>
              <mc:Fallback>
                <p:oleObj name="Equation" r:id="rId4" imgW="2323800" imgH="583920" progId="Equation.DSMT4">
                  <p:embed/>
                  <p:pic>
                    <p:nvPicPr>
                      <p:cNvPr id="0" name="Picture 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362200"/>
                        <a:ext cx="23241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890111"/>
              </p:ext>
            </p:extLst>
          </p:nvPr>
        </p:nvGraphicFramePr>
        <p:xfrm>
          <a:off x="1714500" y="3225800"/>
          <a:ext cx="3314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14520" imgH="482400" progId="Equation.DSMT4">
                  <p:embed/>
                </p:oleObj>
              </mc:Choice>
              <mc:Fallback>
                <p:oleObj name="Equation" r:id="rId6" imgW="3314520" imgH="482400" progId="Equation.DSMT4">
                  <p:embed/>
                  <p:pic>
                    <p:nvPicPr>
                      <p:cNvPr id="0" name="Picture 6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225800"/>
                        <a:ext cx="3314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88426"/>
              </p:ext>
            </p:extLst>
          </p:nvPr>
        </p:nvGraphicFramePr>
        <p:xfrm>
          <a:off x="1714500" y="5295900"/>
          <a:ext cx="850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266400" progId="Equation.DSMT4">
                  <p:embed/>
                </p:oleObj>
              </mc:Choice>
              <mc:Fallback>
                <p:oleObj name="Equation" r:id="rId8" imgW="850680" imgH="266400" progId="Equation.DSMT4">
                  <p:embed/>
                  <p:pic>
                    <p:nvPicPr>
                      <p:cNvPr id="0" name="Picture 6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5295900"/>
                        <a:ext cx="850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692080"/>
              </p:ext>
            </p:extLst>
          </p:nvPr>
        </p:nvGraphicFramePr>
        <p:xfrm>
          <a:off x="1752600" y="39878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63480" imgH="482400" progId="Equation.DSMT4">
                  <p:embed/>
                </p:oleObj>
              </mc:Choice>
              <mc:Fallback>
                <p:oleObj name="Equation" r:id="rId10" imgW="2463480" imgH="482400" progId="Equation.DSMT4">
                  <p:embed/>
                  <p:pic>
                    <p:nvPicPr>
                      <p:cNvPr id="0" name="Picture 6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87800"/>
                        <a:ext cx="246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482865"/>
              </p:ext>
            </p:extLst>
          </p:nvPr>
        </p:nvGraphicFramePr>
        <p:xfrm>
          <a:off x="1714500" y="4749800"/>
          <a:ext cx="1663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63560" imgH="266400" progId="Equation.DSMT4">
                  <p:embed/>
                </p:oleObj>
              </mc:Choice>
              <mc:Fallback>
                <p:oleObj name="Equation" r:id="rId12" imgW="1663560" imgH="266400" progId="Equation.DSMT4">
                  <p:embed/>
                  <p:pic>
                    <p:nvPicPr>
                      <p:cNvPr id="0" name="Picture 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749800"/>
                        <a:ext cx="1663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222955"/>
              </p:ext>
            </p:extLst>
          </p:nvPr>
        </p:nvGraphicFramePr>
        <p:xfrm>
          <a:off x="5422900" y="474345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087" imgH="279279" progId="Equation.DSMT4">
                  <p:embed/>
                </p:oleObj>
              </mc:Choice>
              <mc:Fallback>
                <p:oleObj name="Equation" r:id="rId14" imgW="952087" imgH="279279" progId="Equation.DSMT4">
                  <p:embed/>
                  <p:pic>
                    <p:nvPicPr>
                      <p:cNvPr id="0" name="Picture 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474345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870490"/>
              </p:ext>
            </p:extLst>
          </p:nvPr>
        </p:nvGraphicFramePr>
        <p:xfrm>
          <a:off x="5410200" y="53213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160" imgH="241200" progId="Equation.DSMT4">
                  <p:embed/>
                </p:oleObj>
              </mc:Choice>
              <mc:Fallback>
                <p:oleObj name="Equation" r:id="rId16" imgW="965160" imgH="241200" progId="Equation.DSMT4">
                  <p:embed/>
                  <p:pic>
                    <p:nvPicPr>
                      <p:cNvPr id="0" name="Picture 6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3213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080097"/>
              </p:ext>
            </p:extLst>
          </p:nvPr>
        </p:nvGraphicFramePr>
        <p:xfrm>
          <a:off x="5410200" y="4089400"/>
          <a:ext cx="297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971800" imgH="279360" progId="Equation.DSMT4">
                  <p:embed/>
                </p:oleObj>
              </mc:Choice>
              <mc:Fallback>
                <p:oleObj name="Equation" r:id="rId18" imgW="2971800" imgH="279360" progId="Equation.DSMT4">
                  <p:embed/>
                  <p:pic>
                    <p:nvPicPr>
                      <p:cNvPr id="0" name="Picture 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089400"/>
                        <a:ext cx="297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7555815"/>
              </p:ext>
            </p:extLst>
          </p:nvPr>
        </p:nvGraphicFramePr>
        <p:xfrm>
          <a:off x="5410200" y="3448909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20760" imgH="279360" progId="Equation.DSMT4">
                  <p:embed/>
                </p:oleObj>
              </mc:Choice>
              <mc:Fallback>
                <p:oleObj name="Equation" r:id="rId20" imgW="2120760" imgH="27936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48909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329832" y="31680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484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438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90800" y="3921940"/>
            <a:ext cx="424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81200" y="45396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11308" y="453828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01232" y="5069660"/>
            <a:ext cx="413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040285"/>
          </a:xfrm>
        </p:spPr>
        <p:txBody>
          <a:bodyPr>
            <a:spAutoFit/>
          </a:bodyPr>
          <a:lstStyle/>
          <a:p>
            <a:r>
              <a:rPr lang="en-US" dirty="0"/>
              <a:t>Simplify:</a:t>
            </a:r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57803"/>
              </p:ext>
            </p:extLst>
          </p:nvPr>
        </p:nvGraphicFramePr>
        <p:xfrm>
          <a:off x="2019300" y="1354123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95400" imgH="685800" progId="Equation.DSMT4">
                  <p:embed/>
                </p:oleObj>
              </mc:Choice>
              <mc:Fallback>
                <p:oleObj name="Equation" r:id="rId2" imgW="3695400" imgH="685800" progId="Equation.DSMT4">
                  <p:embed/>
                  <p:pic>
                    <p:nvPicPr>
                      <p:cNvPr id="0" name="Picture 7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354123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969579"/>
              </p:ext>
            </p:extLst>
          </p:nvPr>
        </p:nvGraphicFramePr>
        <p:xfrm>
          <a:off x="1447800" y="3190240"/>
          <a:ext cx="326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63760" imgH="482400" progId="Equation.DSMT4">
                  <p:embed/>
                </p:oleObj>
              </mc:Choice>
              <mc:Fallback>
                <p:oleObj name="Equation" r:id="rId4" imgW="3263760" imgH="482400" progId="Equation.DSMT4">
                  <p:embed/>
                  <p:pic>
                    <p:nvPicPr>
                      <p:cNvPr id="0" name="Picture 7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90240"/>
                        <a:ext cx="3263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1815999"/>
              </p:ext>
            </p:extLst>
          </p:nvPr>
        </p:nvGraphicFramePr>
        <p:xfrm>
          <a:off x="5129213" y="3313244"/>
          <a:ext cx="209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95200" imgH="279360" progId="Equation.DSMT4">
                  <p:embed/>
                </p:oleObj>
              </mc:Choice>
              <mc:Fallback>
                <p:oleObj name="Equation" r:id="rId6" imgW="2095200" imgH="279360" progId="Equation.DSMT4">
                  <p:embed/>
                  <p:pic>
                    <p:nvPicPr>
                      <p:cNvPr id="0" name="Picture 7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313244"/>
                        <a:ext cx="209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809725"/>
              </p:ext>
            </p:extLst>
          </p:nvPr>
        </p:nvGraphicFramePr>
        <p:xfrm>
          <a:off x="5119184" y="5180102"/>
          <a:ext cx="1816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15840" imgH="241200" progId="Equation.DSMT4">
                  <p:embed/>
                </p:oleObj>
              </mc:Choice>
              <mc:Fallback>
                <p:oleObj name="Equation" r:id="rId8" imgW="1815840" imgH="241200" progId="Equation.DSMT4">
                  <p:embed/>
                  <p:pic>
                    <p:nvPicPr>
                      <p:cNvPr id="0" name="Picture 7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184" y="5180102"/>
                        <a:ext cx="1816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115082"/>
              </p:ext>
            </p:extLst>
          </p:nvPr>
        </p:nvGraphicFramePr>
        <p:xfrm>
          <a:off x="914400" y="2362200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95400" imgH="685800" progId="Equation.DSMT4">
                  <p:embed/>
                </p:oleObj>
              </mc:Choice>
              <mc:Fallback>
                <p:oleObj name="Equation" r:id="rId10" imgW="3695400" imgH="685800" progId="Equation.DSMT4">
                  <p:embed/>
                  <p:pic>
                    <p:nvPicPr>
                      <p:cNvPr id="0" name="Picture 7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52853"/>
              </p:ext>
            </p:extLst>
          </p:nvPr>
        </p:nvGraphicFramePr>
        <p:xfrm>
          <a:off x="1447800" y="3815080"/>
          <a:ext cx="279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93960" imgH="482400" progId="Equation.DSMT4">
                  <p:embed/>
                </p:oleObj>
              </mc:Choice>
              <mc:Fallback>
                <p:oleObj name="Equation" r:id="rId11" imgW="2793960" imgH="482400" progId="Equation.DSMT4">
                  <p:embed/>
                  <p:pic>
                    <p:nvPicPr>
                      <p:cNvPr id="0" name="Picture 7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5080"/>
                        <a:ext cx="279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843104"/>
              </p:ext>
            </p:extLst>
          </p:nvPr>
        </p:nvGraphicFramePr>
        <p:xfrm>
          <a:off x="1435100" y="4559300"/>
          <a:ext cx="254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539800" imgH="291960" progId="Equation.DSMT4">
                  <p:embed/>
                </p:oleObj>
              </mc:Choice>
              <mc:Fallback>
                <p:oleObj name="Equation" r:id="rId13" imgW="2539800" imgH="291960" progId="Equation.DSMT4">
                  <p:embed/>
                  <p:pic>
                    <p:nvPicPr>
                      <p:cNvPr id="0" name="Picture 7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4559300"/>
                        <a:ext cx="254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966291"/>
              </p:ext>
            </p:extLst>
          </p:nvPr>
        </p:nvGraphicFramePr>
        <p:xfrm>
          <a:off x="1447800" y="5180102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52200" imgH="291960" progId="Equation.DSMT4">
                  <p:embed/>
                </p:oleObj>
              </mc:Choice>
              <mc:Fallback>
                <p:oleObj name="Equation" r:id="rId15" imgW="952200" imgH="291960" progId="Equation.DSMT4">
                  <p:embed/>
                  <p:pic>
                    <p:nvPicPr>
                      <p:cNvPr id="0" name="Picture 7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180102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1176947"/>
              </p:ext>
            </p:extLst>
          </p:nvPr>
        </p:nvGraphicFramePr>
        <p:xfrm>
          <a:off x="5129213" y="3916680"/>
          <a:ext cx="266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666880" imgH="279360" progId="Equation.DSMT4">
                  <p:embed/>
                </p:oleObj>
              </mc:Choice>
              <mc:Fallback>
                <p:oleObj name="Equation" r:id="rId17" imgW="2666880" imgH="279360" progId="Equation.DSMT4">
                  <p:embed/>
                  <p:pic>
                    <p:nvPicPr>
                      <p:cNvPr id="0" name="Picture 7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916680"/>
                        <a:ext cx="266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121137"/>
              </p:ext>
            </p:extLst>
          </p:nvPr>
        </p:nvGraphicFramePr>
        <p:xfrm>
          <a:off x="5129213" y="45720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52087" imgH="279279" progId="Equation.DSMT4">
                  <p:embed/>
                </p:oleObj>
              </mc:Choice>
              <mc:Fallback>
                <p:oleObj name="Equation" r:id="rId19" imgW="952087" imgH="279279" progId="Equation.DSMT4">
                  <p:embed/>
                  <p:pic>
                    <p:nvPicPr>
                      <p:cNvPr id="0" name="Picture 7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45720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Simplify:</a:t>
            </a:r>
          </a:p>
          <a:p>
            <a:endParaRPr lang="af-ZA" dirty="0"/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2253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373522"/>
              </p:ext>
            </p:extLst>
          </p:nvPr>
        </p:nvGraphicFramePr>
        <p:xfrm>
          <a:off x="2076450" y="106045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640" imgH="1002960" progId="Equation.DSMT4">
                  <p:embed/>
                </p:oleObj>
              </mc:Choice>
              <mc:Fallback>
                <p:oleObj name="Equation" r:id="rId2" imgW="2501640" imgH="100296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106045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291733"/>
              </p:ext>
            </p:extLst>
          </p:nvPr>
        </p:nvGraphicFramePr>
        <p:xfrm>
          <a:off x="1219200" y="4165600"/>
          <a:ext cx="281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19160" imgH="939600" progId="Equation.DSMT4">
                  <p:embed/>
                </p:oleObj>
              </mc:Choice>
              <mc:Fallback>
                <p:oleObj name="Equation" r:id="rId4" imgW="2819160" imgH="9396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65600"/>
                        <a:ext cx="281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648200" y="4419600"/>
            <a:ext cx="22745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Evaluate exponents.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977995"/>
              </p:ext>
            </p:extLst>
          </p:nvPr>
        </p:nvGraphicFramePr>
        <p:xfrm>
          <a:off x="1066800" y="288290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1002960" progId="Equation.DSMT4">
                  <p:embed/>
                </p:oleObj>
              </mc:Choice>
              <mc:Fallback>
                <p:oleObj name="Equation" r:id="rId6" imgW="2501640" imgH="1002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8290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Real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38488"/>
              </p:ext>
            </p:extLst>
          </p:nvPr>
        </p:nvGraphicFramePr>
        <p:xfrm>
          <a:off x="1295400" y="1066800"/>
          <a:ext cx="23368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36760" imgH="1269720" progId="Equation.DSMT4">
                  <p:embed/>
                </p:oleObj>
              </mc:Choice>
              <mc:Fallback>
                <p:oleObj name="Equation" r:id="rId2" imgW="2336760" imgH="126972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066800"/>
                        <a:ext cx="23368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810000" y="1416050"/>
            <a:ext cx="36501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Divide, then multiply and reduce.</a:t>
            </a:r>
          </a:p>
        </p:txBody>
      </p:sp>
      <p:graphicFrame>
        <p:nvGraphicFramePr>
          <p:cNvPr id="235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313476"/>
              </p:ext>
            </p:extLst>
          </p:nvPr>
        </p:nvGraphicFramePr>
        <p:xfrm>
          <a:off x="1295400" y="2393950"/>
          <a:ext cx="1536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36480" imgH="939600" progId="Equation.DSMT4">
                  <p:embed/>
                </p:oleObj>
              </mc:Choice>
              <mc:Fallback>
                <p:oleObj name="Equation" r:id="rId4" imgW="1536480" imgH="93960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93950"/>
                        <a:ext cx="1536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459631"/>
              </p:ext>
            </p:extLst>
          </p:nvPr>
        </p:nvGraphicFramePr>
        <p:xfrm>
          <a:off x="1295400" y="42862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838080" progId="Equation.DSMT4">
                  <p:embed/>
                </p:oleObj>
              </mc:Choice>
              <mc:Fallback>
                <p:oleObj name="Equation" r:id="rId6" imgW="1422360" imgH="8380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862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158873"/>
              </p:ext>
            </p:extLst>
          </p:nvPr>
        </p:nvGraphicFramePr>
        <p:xfrm>
          <a:off x="1295400" y="5181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838080" progId="Equation.DSMT4">
                  <p:embed/>
                </p:oleObj>
              </mc:Choice>
              <mc:Fallback>
                <p:oleObj name="Equation" r:id="rId8" imgW="711000" imgH="8380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81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810000" y="4552890"/>
            <a:ext cx="15528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LCD.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0000" y="5410200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Subtract.</a:t>
            </a:r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401110"/>
              </p:ext>
            </p:extLst>
          </p:nvPr>
        </p:nvGraphicFramePr>
        <p:xfrm>
          <a:off x="18161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7362" imgH="457002" progId="Equation.DSMT4">
                  <p:embed/>
                </p:oleObj>
              </mc:Choice>
              <mc:Fallback>
                <p:oleObj name="Equation" r:id="rId10" imgW="317362" imgH="457002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587600"/>
              </p:ext>
            </p:extLst>
          </p:nvPr>
        </p:nvGraphicFramePr>
        <p:xfrm>
          <a:off x="2197100" y="116487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7362" imgH="457002" progId="Equation.DSMT4">
                  <p:embed/>
                </p:oleObj>
              </mc:Choice>
              <mc:Fallback>
                <p:oleObj name="Equation" r:id="rId12" imgW="317362" imgH="457002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164872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813834"/>
              </p:ext>
            </p:extLst>
          </p:nvPr>
        </p:nvGraphicFramePr>
        <p:xfrm>
          <a:off x="1816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57559"/>
              </p:ext>
            </p:extLst>
          </p:nvPr>
        </p:nvGraphicFramePr>
        <p:xfrm>
          <a:off x="2197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7362" imgH="457002" progId="Equation.DSMT4">
                  <p:embed/>
                </p:oleObj>
              </mc:Choice>
              <mc:Fallback>
                <p:oleObj name="Equation" r:id="rId14" imgW="317362" imgH="457002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213919"/>
              </p:ext>
            </p:extLst>
          </p:nvPr>
        </p:nvGraphicFramePr>
        <p:xfrm>
          <a:off x="2806700" y="1695450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29040" imgH="493560" progId="Equation.DSMT4">
                  <p:embed/>
                </p:oleObj>
              </mc:Choice>
              <mc:Fallback>
                <p:oleObj name="Equation" r:id="rId15" imgW="329040" imgH="49356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695450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998035"/>
              </p:ext>
            </p:extLst>
          </p:nvPr>
        </p:nvGraphicFramePr>
        <p:xfrm>
          <a:off x="32766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17362" imgH="457002" progId="Equation.DSMT4">
                  <p:embed/>
                </p:oleObj>
              </mc:Choice>
              <mc:Fallback>
                <p:oleObj name="Equation" r:id="rId17" imgW="317362" imgH="45700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892647"/>
              </p:ext>
            </p:extLst>
          </p:nvPr>
        </p:nvGraphicFramePr>
        <p:xfrm>
          <a:off x="2298700" y="21399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39" imgH="190417" progId="Equation.DSMT4">
                  <p:embed/>
                </p:oleObj>
              </mc:Choice>
              <mc:Fallback>
                <p:oleObj name="Equation" r:id="rId18" imgW="139639" imgH="190417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1399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538072"/>
              </p:ext>
            </p:extLst>
          </p:nvPr>
        </p:nvGraphicFramePr>
        <p:xfrm>
          <a:off x="1295400" y="33909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31560" imgH="838080" progId="Equation.DSMT4">
                  <p:embed/>
                </p:oleObj>
              </mc:Choice>
              <mc:Fallback>
                <p:oleObj name="Equation" r:id="rId20" imgW="1231560" imgH="83808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909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810000" y="3638490"/>
            <a:ext cx="3108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Evaluate the absolute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" grpId="0"/>
      <p:bldP spid="13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Rules for Order of Operations</a:t>
            </a: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Simplify within grouping symbols, such as parentheses (  ), brackets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[  ]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braces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{  },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working from the innermost grouping outward.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Evaluate any exponential expressions.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multiplications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divisions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additions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subtractions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4536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Other grouping symbols are the absolute value bars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(such as           ),  the fraction bar (as in            ), and the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square root symbol (such as               ).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Note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0342620"/>
              </p:ext>
            </p:extLst>
          </p:nvPr>
        </p:nvGraphicFramePr>
        <p:xfrm>
          <a:off x="1752600" y="2057400"/>
          <a:ext cx="78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058" imgH="482391" progId="Equation.DSMT4">
                  <p:embed/>
                </p:oleObj>
              </mc:Choice>
              <mc:Fallback>
                <p:oleObj name="Equation" r:id="rId2" imgW="787058" imgH="482391" progId="Equation.DSMT4">
                  <p:embed/>
                  <p:pic>
                    <p:nvPicPr>
                      <p:cNvPr id="0" name="Picture 20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57400"/>
                        <a:ext cx="787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946830774"/>
              </p:ext>
            </p:extLst>
          </p:nvPr>
        </p:nvGraphicFramePr>
        <p:xfrm>
          <a:off x="6093177" y="18288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9000" imgH="838200" progId="Equation.DSMT4">
                  <p:embed/>
                </p:oleObj>
              </mc:Choice>
              <mc:Fallback>
                <p:oleObj name="Equation" r:id="rId4" imgW="889000" imgH="838200" progId="Equation.DSMT4">
                  <p:embed/>
                  <p:pic>
                    <p:nvPicPr>
                      <p:cNvPr id="0" name="Picture 20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3177" y="182880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887306"/>
              </p:ext>
            </p:extLst>
          </p:nvPr>
        </p:nvGraphicFramePr>
        <p:xfrm>
          <a:off x="4639733" y="2678289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17115" imgH="444307" progId="Equation.DSMT4">
                  <p:embed/>
                </p:oleObj>
              </mc:Choice>
              <mc:Fallback>
                <p:oleObj name="Equation" r:id="rId6" imgW="1117115" imgH="444307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9733" y="2678289"/>
                        <a:ext cx="1117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Caution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511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Even though the mnemonic </a:t>
            </a:r>
            <a:r>
              <a:rPr lang="en-US" sz="2800" b="1" dirty="0">
                <a:solidFill>
                  <a:srgbClr val="000000"/>
                </a:solidFill>
              </a:rPr>
              <a:t>PEMDAS</a:t>
            </a:r>
            <a:r>
              <a:rPr lang="en-US" sz="2800" dirty="0">
                <a:solidFill>
                  <a:srgbClr val="000000"/>
                </a:solidFill>
              </a:rPr>
              <a:t> is helpful, remember that multiplication and division are performed as they appear, left to right.  Also, addition and subtraction are performed as they appear, left to right.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For example,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but</a:t>
            </a:r>
          </a:p>
          <a:p>
            <a:pPr marL="15875" indent="-15875" algn="just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2211528"/>
              </p:ext>
            </p:extLst>
          </p:nvPr>
        </p:nvGraphicFramePr>
        <p:xfrm>
          <a:off x="2800350" y="3873500"/>
          <a:ext cx="2806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700" imgH="330200" progId="Equation.DSMT4">
                  <p:embed/>
                </p:oleObj>
              </mc:Choice>
              <mc:Fallback>
                <p:oleObj name="Equation" r:id="rId2" imgW="2806700" imgH="330200" progId="Equation.DSMT4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3873500"/>
                        <a:ext cx="2806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81633110"/>
              </p:ext>
            </p:extLst>
          </p:nvPr>
        </p:nvGraphicFramePr>
        <p:xfrm>
          <a:off x="2743200" y="4876800"/>
          <a:ext cx="292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21000" imgH="292100" progId="Equation.DSMT4">
                  <p:embed/>
                </p:oleObj>
              </mc:Choice>
              <mc:Fallback>
                <p:oleObj name="Equation" r:id="rId4" imgW="2921000" imgH="2921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876800"/>
                        <a:ext cx="292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803900" y="3854390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Division first</a:t>
            </a:r>
          </a:p>
        </p:txBody>
      </p:sp>
      <p:sp>
        <p:nvSpPr>
          <p:cNvPr id="8" name="Rectangle 7"/>
          <p:cNvSpPr/>
          <p:nvPr/>
        </p:nvSpPr>
        <p:spPr>
          <a:xfrm>
            <a:off x="5803900" y="4844990"/>
            <a:ext cx="24596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Multiplication first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Simplify: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sz="10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825078"/>
              </p:ext>
            </p:extLst>
          </p:nvPr>
        </p:nvGraphicFramePr>
        <p:xfrm>
          <a:off x="2057400" y="1349826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5080" imgH="380880" progId="Equation.DSMT4">
                  <p:embed/>
                </p:oleObj>
              </mc:Choice>
              <mc:Fallback>
                <p:oleObj name="Equation" r:id="rId2" imgW="1765080" imgH="380880" progId="Equation.DSMT4">
                  <p:embed/>
                  <p:pic>
                    <p:nvPicPr>
                      <p:cNvPr id="0" name="Picture 5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49826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495247"/>
              </p:ext>
            </p:extLst>
          </p:nvPr>
        </p:nvGraphicFramePr>
        <p:xfrm>
          <a:off x="3832561" y="3105151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760" imgH="279360" progId="Equation.DSMT4">
                  <p:embed/>
                </p:oleObj>
              </mc:Choice>
              <mc:Fallback>
                <p:oleObj name="Equation" r:id="rId4" imgW="2120760" imgH="279360" progId="Equation.DSMT4">
                  <p:embed/>
                  <p:pic>
                    <p:nvPicPr>
                      <p:cNvPr id="0" name="Picture 5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2561" y="3105151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418317"/>
              </p:ext>
            </p:extLst>
          </p:nvPr>
        </p:nvGraphicFramePr>
        <p:xfrm>
          <a:off x="3822700" y="3623734"/>
          <a:ext cx="3327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400" imgH="304800" progId="Equation.DSMT4">
                  <p:embed/>
                </p:oleObj>
              </mc:Choice>
              <mc:Fallback>
                <p:oleObj name="Equation" r:id="rId6" imgW="3327400" imgH="304800" progId="Equation.DSMT4">
                  <p:embed/>
                  <p:pic>
                    <p:nvPicPr>
                      <p:cNvPr id="0" name="Picture 5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623734"/>
                        <a:ext cx="3327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884426"/>
              </p:ext>
            </p:extLst>
          </p:nvPr>
        </p:nvGraphicFramePr>
        <p:xfrm>
          <a:off x="3822700" y="41275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200" imgH="241300" progId="Equation.DSMT4">
                  <p:embed/>
                </p:oleObj>
              </mc:Choice>
              <mc:Fallback>
                <p:oleObj name="Equation" r:id="rId8" imgW="965200" imgH="241300" progId="Equation.DSMT4">
                  <p:embed/>
                  <p:pic>
                    <p:nvPicPr>
                      <p:cNvPr id="0" name="Picture 5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1275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172628"/>
              </p:ext>
            </p:extLst>
          </p:nvPr>
        </p:nvGraphicFramePr>
        <p:xfrm>
          <a:off x="990600" y="2527300"/>
          <a:ext cx="177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8000" imgH="381000" progId="Equation.DSMT4">
                  <p:embed/>
                </p:oleObj>
              </mc:Choice>
              <mc:Fallback>
                <p:oleObj name="Equation" r:id="rId10" imgW="1778000" imgH="38100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27300"/>
                        <a:ext cx="177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235118"/>
              </p:ext>
            </p:extLst>
          </p:nvPr>
        </p:nvGraphicFramePr>
        <p:xfrm>
          <a:off x="1371600" y="3119967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68500" imgH="292100" progId="Equation.DSMT4">
                  <p:embed/>
                </p:oleObj>
              </mc:Choice>
              <mc:Fallback>
                <p:oleObj name="Equation" r:id="rId12" imgW="1968500" imgH="29210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19967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874638"/>
              </p:ext>
            </p:extLst>
          </p:nvPr>
        </p:nvGraphicFramePr>
        <p:xfrm>
          <a:off x="1371600" y="3623734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3000" imgH="292100" progId="Equation.DSMT4">
                  <p:embed/>
                </p:oleObj>
              </mc:Choice>
              <mc:Fallback>
                <p:oleObj name="Equation" r:id="rId14" imgW="1143000" imgH="2921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23734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540867"/>
              </p:ext>
            </p:extLst>
          </p:nvPr>
        </p:nvGraphicFramePr>
        <p:xfrm>
          <a:off x="1371600" y="41275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63225" imgH="291973" progId="Equation.DSMT4">
                  <p:embed/>
                </p:oleObj>
              </mc:Choice>
              <mc:Fallback>
                <p:oleObj name="Equation" r:id="rId16" imgW="863225" imgH="291973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2750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368898"/>
              </p:ext>
            </p:extLst>
          </p:nvPr>
        </p:nvGraphicFramePr>
        <p:xfrm>
          <a:off x="1981200" y="1295400"/>
          <a:ext cx="2133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3360" imgH="583920" progId="Equation.DSMT4">
                  <p:embed/>
                </p:oleObj>
              </mc:Choice>
              <mc:Fallback>
                <p:oleObj name="Equation" r:id="rId2" imgW="2133360" imgH="58392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295400"/>
                        <a:ext cx="2133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158984"/>
              </p:ext>
            </p:extLst>
          </p:nvPr>
        </p:nvGraphicFramePr>
        <p:xfrm>
          <a:off x="4094331" y="3213959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760" imgH="279360" progId="Equation.DSMT4">
                  <p:embed/>
                </p:oleObj>
              </mc:Choice>
              <mc:Fallback>
                <p:oleObj name="Equation" r:id="rId4" imgW="2120760" imgH="27936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331" y="3213959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700396"/>
              </p:ext>
            </p:extLst>
          </p:nvPr>
        </p:nvGraphicFramePr>
        <p:xfrm>
          <a:off x="4094331" y="4321083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087" imgH="279279" progId="Equation.DSMT4">
                  <p:embed/>
                </p:oleObj>
              </mc:Choice>
              <mc:Fallback>
                <p:oleObj name="Equation" r:id="rId6" imgW="952087" imgH="279279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331" y="4321083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9662896"/>
              </p:ext>
            </p:extLst>
          </p:nvPr>
        </p:nvGraphicFramePr>
        <p:xfrm>
          <a:off x="4094331" y="4831117"/>
          <a:ext cx="323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38500" imgH="304800" progId="Equation.DSMT4">
                  <p:embed/>
                </p:oleObj>
              </mc:Choice>
              <mc:Fallback>
                <p:oleObj name="Equation" r:id="rId8" imgW="3238500" imgH="304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331" y="4831117"/>
                        <a:ext cx="323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697768"/>
              </p:ext>
            </p:extLst>
          </p:nvPr>
        </p:nvGraphicFramePr>
        <p:xfrm>
          <a:off x="4098832" y="3769267"/>
          <a:ext cx="2717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17640" imgH="279360" progId="Equation.DSMT4">
                  <p:embed/>
                </p:oleObj>
              </mc:Choice>
              <mc:Fallback>
                <p:oleObj name="Equation" r:id="rId10" imgW="2717640" imgH="27936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832" y="3769267"/>
                        <a:ext cx="2717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9389922"/>
              </p:ext>
            </p:extLst>
          </p:nvPr>
        </p:nvGraphicFramePr>
        <p:xfrm>
          <a:off x="977900" y="2438400"/>
          <a:ext cx="2120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20900" imgH="571500" progId="Equation.DSMT4">
                  <p:embed/>
                </p:oleObj>
              </mc:Choice>
              <mc:Fallback>
                <p:oleObj name="Equation" r:id="rId12" imgW="2120900" imgH="57150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438400"/>
                        <a:ext cx="2120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381642"/>
              </p:ext>
            </p:extLst>
          </p:nvPr>
        </p:nvGraphicFramePr>
        <p:xfrm>
          <a:off x="1615831" y="3071446"/>
          <a:ext cx="2222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22500" imgH="495300" progId="Equation.DSMT4">
                  <p:embed/>
                </p:oleObj>
              </mc:Choice>
              <mc:Fallback>
                <p:oleObj name="Equation" r:id="rId14" imgW="2222500" imgH="4953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071446"/>
                        <a:ext cx="2222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502673"/>
              </p:ext>
            </p:extLst>
          </p:nvPr>
        </p:nvGraphicFramePr>
        <p:xfrm>
          <a:off x="1615831" y="3668346"/>
          <a:ext cx="170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01800" imgH="469900" progId="Equation.DSMT4">
                  <p:embed/>
                </p:oleObj>
              </mc:Choice>
              <mc:Fallback>
                <p:oleObj name="Equation" r:id="rId16" imgW="1701800" imgH="46990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668346"/>
                        <a:ext cx="170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177915"/>
              </p:ext>
            </p:extLst>
          </p:nvPr>
        </p:nvGraphicFramePr>
        <p:xfrm>
          <a:off x="1615831" y="4278923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07532" imgH="291973" progId="Equation.DSMT4">
                  <p:embed/>
                </p:oleObj>
              </mc:Choice>
              <mc:Fallback>
                <p:oleObj name="Equation" r:id="rId18" imgW="1307532" imgH="291973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278923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145775"/>
              </p:ext>
            </p:extLst>
          </p:nvPr>
        </p:nvGraphicFramePr>
        <p:xfrm>
          <a:off x="1615831" y="48006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98197" imgH="291973" progId="Equation.DSMT4">
                  <p:embed/>
                </p:oleObj>
              </mc:Choice>
              <mc:Fallback>
                <p:oleObj name="Equation" r:id="rId20" imgW="698197" imgH="291973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8006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sz="2800" b="1" i="0" dirty="0">
              <a:solidFill>
                <a:schemeClr val="tx1"/>
              </a:solidFill>
            </a:endParaRPr>
          </a:p>
          <a:p>
            <a:pPr>
              <a:spcBef>
                <a:spcPct val="7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687"/>
              </p:ext>
            </p:extLst>
          </p:nvPr>
        </p:nvGraphicFramePr>
        <p:xfrm>
          <a:off x="1932432" y="12700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17640" imgH="583920" progId="Equation.DSMT4">
                  <p:embed/>
                </p:oleObj>
              </mc:Choice>
              <mc:Fallback>
                <p:oleObj name="Equation" r:id="rId2" imgW="2717640" imgH="58392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432" y="12700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297808"/>
              </p:ext>
            </p:extLst>
          </p:nvPr>
        </p:nvGraphicFramePr>
        <p:xfrm>
          <a:off x="4514514" y="3118223"/>
          <a:ext cx="336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5280" imgH="279360" progId="Equation.DSMT4">
                  <p:embed/>
                </p:oleObj>
              </mc:Choice>
              <mc:Fallback>
                <p:oleObj name="Equation" r:id="rId4" imgW="3365280" imgH="27936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514" y="3118223"/>
                        <a:ext cx="336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3558423"/>
              </p:ext>
            </p:extLst>
          </p:nvPr>
        </p:nvGraphicFramePr>
        <p:xfrm>
          <a:off x="4546786" y="3683111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20760" imgH="279360" progId="Equation.DSMT4">
                  <p:embed/>
                </p:oleObj>
              </mc:Choice>
              <mc:Fallback>
                <p:oleObj name="Equation" r:id="rId6" imgW="2120760" imgH="27936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786" y="3683111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292939"/>
              </p:ext>
            </p:extLst>
          </p:nvPr>
        </p:nvGraphicFramePr>
        <p:xfrm>
          <a:off x="4557545" y="4172212"/>
          <a:ext cx="4102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01840" imgH="241200" progId="Equation.DSMT4">
                  <p:embed/>
                </p:oleObj>
              </mc:Choice>
              <mc:Fallback>
                <p:oleObj name="Equation" r:id="rId8" imgW="4101840" imgH="24120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545" y="4172212"/>
                        <a:ext cx="4102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710405"/>
              </p:ext>
            </p:extLst>
          </p:nvPr>
        </p:nvGraphicFramePr>
        <p:xfrm>
          <a:off x="1295400" y="25146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17640" imgH="583920" progId="Equation.DSMT4">
                  <p:embed/>
                </p:oleObj>
              </mc:Choice>
              <mc:Fallback>
                <p:oleObj name="Equation" r:id="rId10" imgW="2717640" imgH="58392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146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634400"/>
              </p:ext>
            </p:extLst>
          </p:nvPr>
        </p:nvGraphicFramePr>
        <p:xfrm>
          <a:off x="1372731" y="3595092"/>
          <a:ext cx="2336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36760" imgH="482400" progId="Equation.DSMT4">
                  <p:embed/>
                </p:oleObj>
              </mc:Choice>
              <mc:Fallback>
                <p:oleObj name="Equation" r:id="rId12" imgW="2336760" imgH="4824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595092"/>
                        <a:ext cx="2336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888538"/>
              </p:ext>
            </p:extLst>
          </p:nvPr>
        </p:nvGraphicFramePr>
        <p:xfrm>
          <a:off x="1372731" y="4103135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08160" imgH="482400" progId="Equation.DSMT4">
                  <p:embed/>
                </p:oleObj>
              </mc:Choice>
              <mc:Fallback>
                <p:oleObj name="Equation" r:id="rId14" imgW="2108160" imgH="48240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4103135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284787"/>
              </p:ext>
            </p:extLst>
          </p:nvPr>
        </p:nvGraphicFramePr>
        <p:xfrm>
          <a:off x="1372731" y="5254625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400" imgH="279360" progId="Equation.DSMT4">
                  <p:embed/>
                </p:oleObj>
              </mc:Choice>
              <mc:Fallback>
                <p:oleObj name="Equation" r:id="rId16" imgW="698400" imgH="279360" progId="Equation.DSMT4">
                  <p:embed/>
                  <p:pic>
                    <p:nvPicPr>
                      <p:cNvPr id="0" name="Picture 8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5254625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452990"/>
              </p:ext>
            </p:extLst>
          </p:nvPr>
        </p:nvGraphicFramePr>
        <p:xfrm>
          <a:off x="4579059" y="4724251"/>
          <a:ext cx="294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946240" imgH="241200" progId="Equation.DSMT4">
                  <p:embed/>
                </p:oleObj>
              </mc:Choice>
              <mc:Fallback>
                <p:oleObj name="Equation" r:id="rId18" imgW="2946240" imgH="241200" progId="Equation.DSMT4">
                  <p:embed/>
                  <p:pic>
                    <p:nvPicPr>
                      <p:cNvPr id="0" name="Picture 8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059" y="4724251"/>
                        <a:ext cx="294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676528"/>
              </p:ext>
            </p:extLst>
          </p:nvPr>
        </p:nvGraphicFramePr>
        <p:xfrm>
          <a:off x="4581525" y="5206664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879560" imgH="241200" progId="Equation.DSMT4">
                  <p:embed/>
                </p:oleObj>
              </mc:Choice>
              <mc:Fallback>
                <p:oleObj name="Equation" r:id="rId20" imgW="1879560" imgH="241200" progId="Equation.DSMT4">
                  <p:embed/>
                  <p:pic>
                    <p:nvPicPr>
                      <p:cNvPr id="0" name="Picture 8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1525" y="5206664"/>
                        <a:ext cx="1879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17750"/>
              </p:ext>
            </p:extLst>
          </p:nvPr>
        </p:nvGraphicFramePr>
        <p:xfrm>
          <a:off x="1372731" y="3048000"/>
          <a:ext cx="2921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920680" imgH="583920" progId="Equation.DSMT4">
                  <p:embed/>
                </p:oleObj>
              </mc:Choice>
              <mc:Fallback>
                <p:oleObj name="Equation" r:id="rId22" imgW="2920680" imgH="583920" progId="Equation.DSMT4">
                  <p:embed/>
                  <p:pic>
                    <p:nvPicPr>
                      <p:cNvPr id="0" name="Picture 8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048000"/>
                        <a:ext cx="29210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D1C5235-C478-4D1D-9687-66D3DDE5772B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731" y="4705350"/>
            <a:ext cx="1727200" cy="31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530448"/>
              </p:ext>
            </p:extLst>
          </p:nvPr>
        </p:nvGraphicFramePr>
        <p:xfrm>
          <a:off x="5310542" y="5432463"/>
          <a:ext cx="2743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241300" progId="Equation.DSMT4">
                  <p:embed/>
                </p:oleObj>
              </mc:Choice>
              <mc:Fallback>
                <p:oleObj name="Equation" r:id="rId2" imgW="2743200" imgH="2413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0542" y="5432463"/>
                        <a:ext cx="2743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674712"/>
              </p:ext>
            </p:extLst>
          </p:nvPr>
        </p:nvGraphicFramePr>
        <p:xfrm>
          <a:off x="1358900" y="3308350"/>
          <a:ext cx="3644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44640" imgH="520560" progId="Equation.DSMT4">
                  <p:embed/>
                </p:oleObj>
              </mc:Choice>
              <mc:Fallback>
                <p:oleObj name="Equation" r:id="rId4" imgW="3644640" imgH="52056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3308350"/>
                        <a:ext cx="3644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946478"/>
              </p:ext>
            </p:extLst>
          </p:nvPr>
        </p:nvGraphicFramePr>
        <p:xfrm>
          <a:off x="1333500" y="4622800"/>
          <a:ext cx="3048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7760" imgH="558720" progId="Equation.DSMT4">
                  <p:embed/>
                </p:oleObj>
              </mc:Choice>
              <mc:Fallback>
                <p:oleObj name="Equation" r:id="rId6" imgW="3047760" imgH="55872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622800"/>
                        <a:ext cx="3048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473836"/>
              </p:ext>
            </p:extLst>
          </p:nvPr>
        </p:nvGraphicFramePr>
        <p:xfrm>
          <a:off x="5323989" y="3461796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20760" imgH="279360" progId="Equation.DSMT4">
                  <p:embed/>
                </p:oleObj>
              </mc:Choice>
              <mc:Fallback>
                <p:oleObj name="Equation" r:id="rId8" imgW="2120760" imgH="27936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3989" y="3461796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391142"/>
              </p:ext>
            </p:extLst>
          </p:nvPr>
        </p:nvGraphicFramePr>
        <p:xfrm>
          <a:off x="5321300" y="4114800"/>
          <a:ext cx="335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52680" imgH="304560" progId="Equation.DSMT4">
                  <p:embed/>
                </p:oleObj>
              </mc:Choice>
              <mc:Fallback>
                <p:oleObj name="Equation" r:id="rId10" imgW="3352680" imgH="304560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114800"/>
                        <a:ext cx="335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266843"/>
              </p:ext>
            </p:extLst>
          </p:nvPr>
        </p:nvGraphicFramePr>
        <p:xfrm>
          <a:off x="5332058" y="4758466"/>
          <a:ext cx="336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365280" imgH="304560" progId="Equation.DSMT4">
                  <p:embed/>
                </p:oleObj>
              </mc:Choice>
              <mc:Fallback>
                <p:oleObj name="Equation" r:id="rId12" imgW="3365280" imgH="304560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2058" y="4758466"/>
                        <a:ext cx="336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533400" y="1143000"/>
            <a:ext cx="14399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Simplify:</a:t>
            </a:r>
            <a:endParaRPr lang="en-US" sz="2800" b="1" dirty="0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557502"/>
              </p:ext>
            </p:extLst>
          </p:nvPr>
        </p:nvGraphicFramePr>
        <p:xfrm>
          <a:off x="1964944" y="1120712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9000" imgH="622080" progId="Equation.DSMT4">
                  <p:embed/>
                </p:oleObj>
              </mc:Choice>
              <mc:Fallback>
                <p:oleObj name="Equation" r:id="rId14" imgW="3429000" imgH="622080" progId="Equation.DSMT4">
                  <p:embed/>
                  <p:pic>
                    <p:nvPicPr>
                      <p:cNvPr id="0" name="Picture 7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4944" y="1120712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533400" y="19050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67953"/>
              </p:ext>
            </p:extLst>
          </p:nvPr>
        </p:nvGraphicFramePr>
        <p:xfrm>
          <a:off x="1144588" y="2552700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9000" imgH="622080" progId="Equation.DSMT4">
                  <p:embed/>
                </p:oleObj>
              </mc:Choice>
              <mc:Fallback>
                <p:oleObj name="Equation" r:id="rId16" imgW="3429000" imgH="622080" progId="Equation.DSMT4">
                  <p:embed/>
                  <p:pic>
                    <p:nvPicPr>
                      <p:cNvPr id="0" name="Picture 7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2552700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667074"/>
              </p:ext>
            </p:extLst>
          </p:nvPr>
        </p:nvGraphicFramePr>
        <p:xfrm>
          <a:off x="1333500" y="4013200"/>
          <a:ext cx="3479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79760" imgH="558720" progId="Equation.DSMT4">
                  <p:embed/>
                </p:oleObj>
              </mc:Choice>
              <mc:Fallback>
                <p:oleObj name="Equation" r:id="rId18" imgW="3479760" imgH="558720" progId="Equation.DSMT4">
                  <p:embed/>
                  <p:pic>
                    <p:nvPicPr>
                      <p:cNvPr id="0" name="Picture 7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013200"/>
                        <a:ext cx="3479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531293"/>
              </p:ext>
            </p:extLst>
          </p:nvPr>
        </p:nvGraphicFramePr>
        <p:xfrm>
          <a:off x="1333500" y="5384800"/>
          <a:ext cx="2222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222280" imgH="482400" progId="Equation.DSMT4">
                  <p:embed/>
                </p:oleObj>
              </mc:Choice>
              <mc:Fallback>
                <p:oleObj name="Equation" r:id="rId20" imgW="2222280" imgH="482400" progId="Equation.DSMT4">
                  <p:embed/>
                  <p:pic>
                    <p:nvPicPr>
                      <p:cNvPr id="0" name="Picture 7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5384800"/>
                        <a:ext cx="2222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9600" y="338929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Calibri" pitchFamily="34" charset="0"/>
              </a:rPr>
              <a:t>Note</a:t>
            </a:r>
            <a:r>
              <a:rPr lang="en-US" sz="2800" dirty="0">
                <a:latin typeface="Calibri" pitchFamily="34" charset="0"/>
              </a:rPr>
              <a:t>: </a:t>
            </a:r>
            <a:r>
              <a:rPr lang="en-US" sz="2800" dirty="0"/>
              <a:t>Because of the rules for order of operations at no time did we subtract</a:t>
            </a:r>
            <a:r>
              <a:rPr lang="en-US" sz="2800" dirty="0">
                <a:latin typeface="Calibri" pitchFamily="34" charset="0"/>
              </a:rPr>
              <a:t> 9 − 2.</a:t>
            </a:r>
          </a:p>
        </p:txBody>
      </p:sp>
      <p:graphicFrame>
        <p:nvGraphicFramePr>
          <p:cNvPr id="1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005845"/>
              </p:ext>
            </p:extLst>
          </p:nvPr>
        </p:nvGraphicFramePr>
        <p:xfrm>
          <a:off x="1320800" y="197021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29810" imgH="291973" progId="Equation.DSMT4">
                  <p:embed/>
                </p:oleObj>
              </mc:Choice>
              <mc:Fallback>
                <p:oleObj name="Equation" r:id="rId2" imgW="1129810" imgH="291973" progId="Equation.DSMT4">
                  <p:embed/>
                  <p:pic>
                    <p:nvPicPr>
                      <p:cNvPr id="0" name="Picture 4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970210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356125"/>
              </p:ext>
            </p:extLst>
          </p:nvPr>
        </p:nvGraphicFramePr>
        <p:xfrm>
          <a:off x="1320800" y="2492375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700" imgH="292100" progId="Equation.DSMT4">
                  <p:embed/>
                </p:oleObj>
              </mc:Choice>
              <mc:Fallback>
                <p:oleObj name="Equation" r:id="rId4" imgW="647700" imgH="292100" progId="Equation.DSMT4">
                  <p:embed/>
                  <p:pic>
                    <p:nvPicPr>
                      <p:cNvPr id="0" name="Picture 4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2492375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524131"/>
              </p:ext>
            </p:extLst>
          </p:nvPr>
        </p:nvGraphicFramePr>
        <p:xfrm>
          <a:off x="1320800" y="1371600"/>
          <a:ext cx="1727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482400" progId="Equation.DSMT4">
                  <p:embed/>
                </p:oleObj>
              </mc:Choice>
              <mc:Fallback>
                <p:oleObj name="Equation" r:id="rId6" imgW="1726920" imgH="4824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371600"/>
                        <a:ext cx="1727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9193186"/>
              </p:ext>
            </p:extLst>
          </p:nvPr>
        </p:nvGraphicFramePr>
        <p:xfrm>
          <a:off x="3581400" y="2018254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087" imgH="279279" progId="Equation.DSMT4">
                  <p:embed/>
                </p:oleObj>
              </mc:Choice>
              <mc:Fallback>
                <p:oleObj name="Equation" r:id="rId8" imgW="952087" imgH="279279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018254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476447"/>
              </p:ext>
            </p:extLst>
          </p:nvPr>
        </p:nvGraphicFramePr>
        <p:xfrm>
          <a:off x="3581400" y="2578100"/>
          <a:ext cx="520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20474" imgH="241195" progId="Equation.DSMT4">
                  <p:embed/>
                </p:oleObj>
              </mc:Choice>
              <mc:Fallback>
                <p:oleObj name="Equation" r:id="rId10" imgW="520474" imgH="241195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78100"/>
                        <a:ext cx="520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026292"/>
              </p:ext>
            </p:extLst>
          </p:nvPr>
        </p:nvGraphicFramePr>
        <p:xfrm>
          <a:off x="3581400" y="1511300"/>
          <a:ext cx="2527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27200" imgH="241200" progId="Equation.DSMT4">
                  <p:embed/>
                </p:oleObj>
              </mc:Choice>
              <mc:Fallback>
                <p:oleObj name="Equation" r:id="rId12" imgW="2527200" imgH="2412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511300"/>
                        <a:ext cx="2527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328</Words>
  <Application>Microsoft Office PowerPoint</Application>
  <PresentationFormat>On-screen Show (4:3)</PresentationFormat>
  <Paragraphs>66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Equation</vt:lpstr>
      <vt:lpstr>Section 1.8</vt:lpstr>
      <vt:lpstr>Procedure: Rules for Order of Operations</vt:lpstr>
      <vt:lpstr>Note</vt:lpstr>
      <vt:lpstr>Caution</vt:lpstr>
      <vt:lpstr>Example 1: Using the Order of Operations with Real Numbers</vt:lpstr>
      <vt:lpstr>Example 2: Using the Order of Operations with Real Numbers</vt:lpstr>
      <vt:lpstr>Example 3: Using the Order of Operations with Real Numbers</vt:lpstr>
      <vt:lpstr>Example 4: Using the Order of Operations with Real Numbers</vt:lpstr>
      <vt:lpstr>Example 4: Using the Order of Operations with Real Numbers (cont.)</vt:lpstr>
      <vt:lpstr>Completion Example 5: Using the Order of Operations</vt:lpstr>
      <vt:lpstr>Example 6: Using the Order of Operations with Real Numbers</vt:lpstr>
      <vt:lpstr>Example 7: Using the Order of Operations with Real Numbers</vt:lpstr>
      <vt:lpstr>Example 7: Using the Order of Operations with Real Numbers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134</cp:revision>
  <dcterms:created xsi:type="dcterms:W3CDTF">2013-04-26T14:43:13Z</dcterms:created>
  <dcterms:modified xsi:type="dcterms:W3CDTF">2024-09-11T19:08:44Z</dcterms:modified>
</cp:coreProperties>
</file>