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handoutMasterIdLst>
    <p:handoutMasterId r:id="rId25"/>
  </p:handoutMasterIdLst>
  <p:sldIdLst>
    <p:sldId id="256" r:id="rId2"/>
    <p:sldId id="262" r:id="rId3"/>
    <p:sldId id="263" r:id="rId4"/>
    <p:sldId id="264" r:id="rId5"/>
    <p:sldId id="260" r:id="rId6"/>
    <p:sldId id="261" r:id="rId7"/>
    <p:sldId id="265" r:id="rId8"/>
    <p:sldId id="283" r:id="rId9"/>
    <p:sldId id="266" r:id="rId10"/>
    <p:sldId id="267" r:id="rId11"/>
    <p:sldId id="285" r:id="rId12"/>
    <p:sldId id="268" r:id="rId13"/>
    <p:sldId id="269" r:id="rId14"/>
    <p:sldId id="270" r:id="rId15"/>
    <p:sldId id="271" r:id="rId16"/>
    <p:sldId id="273" r:id="rId17"/>
    <p:sldId id="274" r:id="rId18"/>
    <p:sldId id="275" r:id="rId19"/>
    <p:sldId id="276" r:id="rId20"/>
    <p:sldId id="277" r:id="rId21"/>
    <p:sldId id="278" r:id="rId22"/>
    <p:sldId id="279" r:id="rId2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2D7D9F"/>
    <a:srgbClr val="000099"/>
    <a:srgbClr val="0000F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43" autoAdjust="0"/>
    <p:restoredTop sz="94646"/>
  </p:normalViewPr>
  <p:slideViewPr>
    <p:cSldViewPr>
      <p:cViewPr varScale="1">
        <p:scale>
          <a:sx n="105" d="100"/>
          <a:sy n="105" d="100"/>
        </p:scale>
        <p:origin x="1728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2243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2737CE6-6388-4465-8009-42633971005F}" type="datetimeFigureOut">
              <a:rPr lang="en-US" smtClean="0"/>
              <a:pPr/>
              <a:t>9/11/2024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A50CDF-6A44-4AB0-BE7F-565A987C14C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9194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36933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0.bin"/><Relationship Id="rId13" Type="http://schemas.openxmlformats.org/officeDocument/2006/relationships/image" Target="../media/image55.wmf"/><Relationship Id="rId3" Type="http://schemas.openxmlformats.org/officeDocument/2006/relationships/image" Target="../media/image50.wmf"/><Relationship Id="rId7" Type="http://schemas.openxmlformats.org/officeDocument/2006/relationships/image" Target="../media/image52.wmf"/><Relationship Id="rId12" Type="http://schemas.openxmlformats.org/officeDocument/2006/relationships/oleObject" Target="../embeddings/oleObject62.bin"/><Relationship Id="rId2" Type="http://schemas.openxmlformats.org/officeDocument/2006/relationships/oleObject" Target="../embeddings/oleObject5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9.bin"/><Relationship Id="rId11" Type="http://schemas.openxmlformats.org/officeDocument/2006/relationships/image" Target="../media/image54.emf"/><Relationship Id="rId5" Type="http://schemas.openxmlformats.org/officeDocument/2006/relationships/image" Target="../media/image51.wmf"/><Relationship Id="rId10" Type="http://schemas.openxmlformats.org/officeDocument/2006/relationships/oleObject" Target="../embeddings/oleObject61.bin"/><Relationship Id="rId4" Type="http://schemas.openxmlformats.org/officeDocument/2006/relationships/oleObject" Target="../embeddings/oleObject58.bin"/><Relationship Id="rId9" Type="http://schemas.openxmlformats.org/officeDocument/2006/relationships/image" Target="../media/image53.e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wmf"/><Relationship Id="rId7" Type="http://schemas.openxmlformats.org/officeDocument/2006/relationships/image" Target="../media/image57.wmf"/><Relationship Id="rId2" Type="http://schemas.openxmlformats.org/officeDocument/2006/relationships/oleObject" Target="../embeddings/oleObject63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5.bin"/><Relationship Id="rId5" Type="http://schemas.openxmlformats.org/officeDocument/2006/relationships/image" Target="../media/image56.wmf"/><Relationship Id="rId4" Type="http://schemas.openxmlformats.org/officeDocument/2006/relationships/oleObject" Target="../embeddings/oleObject64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0.bin"/><Relationship Id="rId13" Type="http://schemas.openxmlformats.org/officeDocument/2006/relationships/image" Target="../media/image14.wmf"/><Relationship Id="rId18" Type="http://schemas.openxmlformats.org/officeDocument/2006/relationships/image" Target="../media/image64.wmf"/><Relationship Id="rId26" Type="http://schemas.openxmlformats.org/officeDocument/2006/relationships/oleObject" Target="../embeddings/oleObject81.bin"/><Relationship Id="rId3" Type="http://schemas.openxmlformats.org/officeDocument/2006/relationships/image" Target="../media/image59.wmf"/><Relationship Id="rId21" Type="http://schemas.openxmlformats.org/officeDocument/2006/relationships/oleObject" Target="../embeddings/oleObject78.bin"/><Relationship Id="rId7" Type="http://schemas.openxmlformats.org/officeDocument/2006/relationships/image" Target="../media/image61.wmf"/><Relationship Id="rId12" Type="http://schemas.openxmlformats.org/officeDocument/2006/relationships/oleObject" Target="../embeddings/oleObject72.bin"/><Relationship Id="rId17" Type="http://schemas.openxmlformats.org/officeDocument/2006/relationships/oleObject" Target="../embeddings/oleObject76.bin"/><Relationship Id="rId25" Type="http://schemas.openxmlformats.org/officeDocument/2006/relationships/oleObject" Target="../embeddings/oleObject80.bin"/><Relationship Id="rId2" Type="http://schemas.openxmlformats.org/officeDocument/2006/relationships/oleObject" Target="../embeddings/oleObject67.bin"/><Relationship Id="rId16" Type="http://schemas.openxmlformats.org/officeDocument/2006/relationships/oleObject" Target="../embeddings/oleObject75.bin"/><Relationship Id="rId20" Type="http://schemas.openxmlformats.org/officeDocument/2006/relationships/image" Target="../media/image6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9.bin"/><Relationship Id="rId11" Type="http://schemas.openxmlformats.org/officeDocument/2006/relationships/image" Target="../media/image63.wmf"/><Relationship Id="rId24" Type="http://schemas.openxmlformats.org/officeDocument/2006/relationships/image" Target="../media/image67.wmf"/><Relationship Id="rId5" Type="http://schemas.openxmlformats.org/officeDocument/2006/relationships/image" Target="../media/image60.wmf"/><Relationship Id="rId15" Type="http://schemas.openxmlformats.org/officeDocument/2006/relationships/oleObject" Target="../embeddings/oleObject74.bin"/><Relationship Id="rId23" Type="http://schemas.openxmlformats.org/officeDocument/2006/relationships/oleObject" Target="../embeddings/oleObject79.bin"/><Relationship Id="rId28" Type="http://schemas.openxmlformats.org/officeDocument/2006/relationships/oleObject" Target="../embeddings/oleObject83.bin"/><Relationship Id="rId10" Type="http://schemas.openxmlformats.org/officeDocument/2006/relationships/oleObject" Target="../embeddings/oleObject71.bin"/><Relationship Id="rId19" Type="http://schemas.openxmlformats.org/officeDocument/2006/relationships/oleObject" Target="../embeddings/oleObject77.bin"/><Relationship Id="rId4" Type="http://schemas.openxmlformats.org/officeDocument/2006/relationships/oleObject" Target="../embeddings/oleObject68.bin"/><Relationship Id="rId9" Type="http://schemas.openxmlformats.org/officeDocument/2006/relationships/image" Target="../media/image62.wmf"/><Relationship Id="rId14" Type="http://schemas.openxmlformats.org/officeDocument/2006/relationships/oleObject" Target="../embeddings/oleObject73.bin"/><Relationship Id="rId22" Type="http://schemas.openxmlformats.org/officeDocument/2006/relationships/image" Target="../media/image66.wmf"/><Relationship Id="rId27" Type="http://schemas.openxmlformats.org/officeDocument/2006/relationships/oleObject" Target="../embeddings/oleObject8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7.bin"/><Relationship Id="rId13" Type="http://schemas.openxmlformats.org/officeDocument/2006/relationships/image" Target="../media/image73.wmf"/><Relationship Id="rId3" Type="http://schemas.openxmlformats.org/officeDocument/2006/relationships/image" Target="../media/image68.wmf"/><Relationship Id="rId7" Type="http://schemas.openxmlformats.org/officeDocument/2006/relationships/image" Target="../media/image70.emf"/><Relationship Id="rId12" Type="http://schemas.openxmlformats.org/officeDocument/2006/relationships/oleObject" Target="../embeddings/oleObject89.bin"/><Relationship Id="rId2" Type="http://schemas.openxmlformats.org/officeDocument/2006/relationships/oleObject" Target="../embeddings/oleObject8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6.bin"/><Relationship Id="rId11" Type="http://schemas.openxmlformats.org/officeDocument/2006/relationships/image" Target="../media/image72.wmf"/><Relationship Id="rId5" Type="http://schemas.openxmlformats.org/officeDocument/2006/relationships/image" Target="../media/image69.wmf"/><Relationship Id="rId10" Type="http://schemas.openxmlformats.org/officeDocument/2006/relationships/oleObject" Target="../embeddings/oleObject88.bin"/><Relationship Id="rId4" Type="http://schemas.openxmlformats.org/officeDocument/2006/relationships/oleObject" Target="../embeddings/oleObject85.bin"/><Relationship Id="rId9" Type="http://schemas.openxmlformats.org/officeDocument/2006/relationships/image" Target="../media/image71.emf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4.wmf"/><Relationship Id="rId2" Type="http://schemas.openxmlformats.org/officeDocument/2006/relationships/oleObject" Target="../embeddings/oleObject90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5.wmf"/><Relationship Id="rId4" Type="http://schemas.openxmlformats.org/officeDocument/2006/relationships/oleObject" Target="../embeddings/oleObject91.bin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3" Type="http://schemas.openxmlformats.org/officeDocument/2006/relationships/image" Target="../media/image7.wmf"/><Relationship Id="rId18" Type="http://schemas.openxmlformats.org/officeDocument/2006/relationships/oleObject" Target="../embeddings/oleObject9.bin"/><Relationship Id="rId26" Type="http://schemas.openxmlformats.org/officeDocument/2006/relationships/oleObject" Target="../embeddings/oleObject13.bin"/><Relationship Id="rId3" Type="http://schemas.openxmlformats.org/officeDocument/2006/relationships/image" Target="../media/image2.wmf"/><Relationship Id="rId21" Type="http://schemas.openxmlformats.org/officeDocument/2006/relationships/image" Target="../media/image11.wmf"/><Relationship Id="rId34" Type="http://schemas.openxmlformats.org/officeDocument/2006/relationships/image" Target="../media/image16.wmf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17" Type="http://schemas.openxmlformats.org/officeDocument/2006/relationships/image" Target="../media/image9.wmf"/><Relationship Id="rId25" Type="http://schemas.openxmlformats.org/officeDocument/2006/relationships/image" Target="../media/image13.wmf"/><Relationship Id="rId33" Type="http://schemas.openxmlformats.org/officeDocument/2006/relationships/oleObject" Target="../embeddings/oleObject18.bin"/><Relationship Id="rId2" Type="http://schemas.openxmlformats.org/officeDocument/2006/relationships/oleObject" Target="../embeddings/oleObject1.bin"/><Relationship Id="rId16" Type="http://schemas.openxmlformats.org/officeDocument/2006/relationships/oleObject" Target="../embeddings/oleObject8.bin"/><Relationship Id="rId20" Type="http://schemas.openxmlformats.org/officeDocument/2006/relationships/oleObject" Target="../embeddings/oleObject10.bin"/><Relationship Id="rId29" Type="http://schemas.openxmlformats.org/officeDocument/2006/relationships/oleObject" Target="../embeddings/oleObject1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24" Type="http://schemas.openxmlformats.org/officeDocument/2006/relationships/oleObject" Target="../embeddings/oleObject12.bin"/><Relationship Id="rId32" Type="http://schemas.openxmlformats.org/officeDocument/2006/relationships/image" Target="../media/image15.wmf"/><Relationship Id="rId5" Type="http://schemas.openxmlformats.org/officeDocument/2006/relationships/image" Target="../media/image3.emf"/><Relationship Id="rId15" Type="http://schemas.openxmlformats.org/officeDocument/2006/relationships/image" Target="../media/image8.wmf"/><Relationship Id="rId23" Type="http://schemas.openxmlformats.org/officeDocument/2006/relationships/image" Target="../media/image12.wmf"/><Relationship Id="rId28" Type="http://schemas.openxmlformats.org/officeDocument/2006/relationships/oleObject" Target="../embeddings/oleObject14.bin"/><Relationship Id="rId36" Type="http://schemas.openxmlformats.org/officeDocument/2006/relationships/image" Target="../media/image17.wmf"/><Relationship Id="rId10" Type="http://schemas.openxmlformats.org/officeDocument/2006/relationships/oleObject" Target="../embeddings/oleObject5.bin"/><Relationship Id="rId19" Type="http://schemas.openxmlformats.org/officeDocument/2006/relationships/image" Target="../media/image10.emf"/><Relationship Id="rId31" Type="http://schemas.openxmlformats.org/officeDocument/2006/relationships/oleObject" Target="../embeddings/oleObject17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7.bin"/><Relationship Id="rId22" Type="http://schemas.openxmlformats.org/officeDocument/2006/relationships/oleObject" Target="../embeddings/oleObject11.bin"/><Relationship Id="rId27" Type="http://schemas.openxmlformats.org/officeDocument/2006/relationships/image" Target="../media/image14.wmf"/><Relationship Id="rId30" Type="http://schemas.openxmlformats.org/officeDocument/2006/relationships/oleObject" Target="../embeddings/oleObject16.bin"/><Relationship Id="rId35" Type="http://schemas.openxmlformats.org/officeDocument/2006/relationships/oleObject" Target="../embeddings/oleObject19.bin"/><Relationship Id="rId8" Type="http://schemas.openxmlformats.org/officeDocument/2006/relationships/oleObject" Target="../embeddings/oleObject4.bin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5.bin"/><Relationship Id="rId13" Type="http://schemas.openxmlformats.org/officeDocument/2006/relationships/image" Target="../media/image81.wmf"/><Relationship Id="rId18" Type="http://schemas.openxmlformats.org/officeDocument/2006/relationships/oleObject" Target="../embeddings/oleObject100.bin"/><Relationship Id="rId3" Type="http://schemas.openxmlformats.org/officeDocument/2006/relationships/image" Target="../media/image76.wmf"/><Relationship Id="rId7" Type="http://schemas.openxmlformats.org/officeDocument/2006/relationships/image" Target="../media/image78.wmf"/><Relationship Id="rId12" Type="http://schemas.openxmlformats.org/officeDocument/2006/relationships/oleObject" Target="../embeddings/oleObject97.bin"/><Relationship Id="rId17" Type="http://schemas.openxmlformats.org/officeDocument/2006/relationships/image" Target="../media/image83.wmf"/><Relationship Id="rId2" Type="http://schemas.openxmlformats.org/officeDocument/2006/relationships/oleObject" Target="../embeddings/oleObject92.bin"/><Relationship Id="rId16" Type="http://schemas.openxmlformats.org/officeDocument/2006/relationships/oleObject" Target="../embeddings/oleObject9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4.bin"/><Relationship Id="rId11" Type="http://schemas.openxmlformats.org/officeDocument/2006/relationships/image" Target="../media/image80.wmf"/><Relationship Id="rId5" Type="http://schemas.openxmlformats.org/officeDocument/2006/relationships/image" Target="../media/image77.wmf"/><Relationship Id="rId15" Type="http://schemas.openxmlformats.org/officeDocument/2006/relationships/image" Target="../media/image82.wmf"/><Relationship Id="rId10" Type="http://schemas.openxmlformats.org/officeDocument/2006/relationships/oleObject" Target="../embeddings/oleObject96.bin"/><Relationship Id="rId19" Type="http://schemas.openxmlformats.org/officeDocument/2006/relationships/image" Target="../media/image84.wmf"/><Relationship Id="rId4" Type="http://schemas.openxmlformats.org/officeDocument/2006/relationships/oleObject" Target="../embeddings/oleObject93.bin"/><Relationship Id="rId9" Type="http://schemas.openxmlformats.org/officeDocument/2006/relationships/image" Target="../media/image79.wmf"/><Relationship Id="rId14" Type="http://schemas.openxmlformats.org/officeDocument/2006/relationships/oleObject" Target="../embeddings/oleObject98.bin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5.wmf"/><Relationship Id="rId2" Type="http://schemas.openxmlformats.org/officeDocument/2006/relationships/oleObject" Target="../embeddings/oleObject101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6.wmf"/><Relationship Id="rId4" Type="http://schemas.openxmlformats.org/officeDocument/2006/relationships/oleObject" Target="../embeddings/oleObject102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3.wmf"/><Relationship Id="rId18" Type="http://schemas.openxmlformats.org/officeDocument/2006/relationships/oleObject" Target="../embeddings/oleObject28.bin"/><Relationship Id="rId26" Type="http://schemas.openxmlformats.org/officeDocument/2006/relationships/oleObject" Target="../embeddings/oleObject33.bin"/><Relationship Id="rId3" Type="http://schemas.openxmlformats.org/officeDocument/2006/relationships/image" Target="../media/image18.wmf"/><Relationship Id="rId21" Type="http://schemas.openxmlformats.org/officeDocument/2006/relationships/image" Target="../media/image27.wmf"/><Relationship Id="rId7" Type="http://schemas.openxmlformats.org/officeDocument/2006/relationships/image" Target="../media/image20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25.wmf"/><Relationship Id="rId25" Type="http://schemas.openxmlformats.org/officeDocument/2006/relationships/oleObject" Target="../embeddings/oleObject32.bin"/><Relationship Id="rId2" Type="http://schemas.openxmlformats.org/officeDocument/2006/relationships/oleObject" Target="../embeddings/oleObject20.bin"/><Relationship Id="rId16" Type="http://schemas.openxmlformats.org/officeDocument/2006/relationships/oleObject" Target="../embeddings/oleObject27.bin"/><Relationship Id="rId20" Type="http://schemas.openxmlformats.org/officeDocument/2006/relationships/oleObject" Target="../embeddings/oleObject29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2.wmf"/><Relationship Id="rId24" Type="http://schemas.openxmlformats.org/officeDocument/2006/relationships/oleObject" Target="../embeddings/oleObject31.bin"/><Relationship Id="rId5" Type="http://schemas.openxmlformats.org/officeDocument/2006/relationships/image" Target="../media/image19.wmf"/><Relationship Id="rId15" Type="http://schemas.openxmlformats.org/officeDocument/2006/relationships/image" Target="../media/image24.wmf"/><Relationship Id="rId23" Type="http://schemas.openxmlformats.org/officeDocument/2006/relationships/image" Target="../media/image14.wmf"/><Relationship Id="rId10" Type="http://schemas.openxmlformats.org/officeDocument/2006/relationships/oleObject" Target="../embeddings/oleObject24.bin"/><Relationship Id="rId19" Type="http://schemas.openxmlformats.org/officeDocument/2006/relationships/image" Target="../media/image26.wmf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1.wmf"/><Relationship Id="rId14" Type="http://schemas.openxmlformats.org/officeDocument/2006/relationships/oleObject" Target="../embeddings/oleObject26.bin"/><Relationship Id="rId22" Type="http://schemas.openxmlformats.org/officeDocument/2006/relationships/oleObject" Target="../embeddings/oleObject30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9.wmf"/><Relationship Id="rId4" Type="http://schemas.openxmlformats.org/officeDocument/2006/relationships/oleObject" Target="../embeddings/oleObject35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7" Type="http://schemas.openxmlformats.org/officeDocument/2006/relationships/image" Target="../media/image32.wmf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5" Type="http://schemas.openxmlformats.org/officeDocument/2006/relationships/image" Target="../media/image31.wmf"/><Relationship Id="rId4" Type="http://schemas.openxmlformats.org/officeDocument/2006/relationships/oleObject" Target="../embeddings/oleObject3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oleObject" Target="../embeddings/oleObject39.bin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3" Type="http://schemas.openxmlformats.org/officeDocument/2006/relationships/image" Target="../media/image34.wmf"/><Relationship Id="rId7" Type="http://schemas.openxmlformats.org/officeDocument/2006/relationships/image" Target="../media/image36.wmf"/><Relationship Id="rId2" Type="http://schemas.openxmlformats.org/officeDocument/2006/relationships/oleObject" Target="../embeddings/oleObject4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2.bin"/><Relationship Id="rId5" Type="http://schemas.openxmlformats.org/officeDocument/2006/relationships/image" Target="../media/image35.emf"/><Relationship Id="rId4" Type="http://schemas.openxmlformats.org/officeDocument/2006/relationships/oleObject" Target="../embeddings/oleObject41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7.bin"/><Relationship Id="rId13" Type="http://schemas.openxmlformats.org/officeDocument/2006/relationships/image" Target="../media/image42.emf"/><Relationship Id="rId3" Type="http://schemas.openxmlformats.org/officeDocument/2006/relationships/image" Target="../media/image37.emf"/><Relationship Id="rId7" Type="http://schemas.openxmlformats.org/officeDocument/2006/relationships/image" Target="../media/image39.emf"/><Relationship Id="rId12" Type="http://schemas.openxmlformats.org/officeDocument/2006/relationships/oleObject" Target="../embeddings/oleObject49.bin"/><Relationship Id="rId2" Type="http://schemas.openxmlformats.org/officeDocument/2006/relationships/oleObject" Target="../embeddings/oleObject4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6.bin"/><Relationship Id="rId11" Type="http://schemas.openxmlformats.org/officeDocument/2006/relationships/image" Target="../media/image41.wmf"/><Relationship Id="rId5" Type="http://schemas.openxmlformats.org/officeDocument/2006/relationships/image" Target="../media/image38.emf"/><Relationship Id="rId15" Type="http://schemas.openxmlformats.org/officeDocument/2006/relationships/image" Target="../media/image43.wmf"/><Relationship Id="rId10" Type="http://schemas.openxmlformats.org/officeDocument/2006/relationships/oleObject" Target="../embeddings/oleObject48.bin"/><Relationship Id="rId4" Type="http://schemas.openxmlformats.org/officeDocument/2006/relationships/oleObject" Target="../embeddings/oleObject45.bin"/><Relationship Id="rId9" Type="http://schemas.openxmlformats.org/officeDocument/2006/relationships/image" Target="../media/image40.wmf"/><Relationship Id="rId14" Type="http://schemas.openxmlformats.org/officeDocument/2006/relationships/oleObject" Target="../embeddings/oleObject50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4.bin"/><Relationship Id="rId13" Type="http://schemas.openxmlformats.org/officeDocument/2006/relationships/image" Target="../media/image49.emf"/><Relationship Id="rId3" Type="http://schemas.openxmlformats.org/officeDocument/2006/relationships/image" Target="../media/image44.wmf"/><Relationship Id="rId7" Type="http://schemas.openxmlformats.org/officeDocument/2006/relationships/image" Target="../media/image46.wmf"/><Relationship Id="rId12" Type="http://schemas.openxmlformats.org/officeDocument/2006/relationships/oleObject" Target="../embeddings/oleObject56.bin"/><Relationship Id="rId2" Type="http://schemas.openxmlformats.org/officeDocument/2006/relationships/oleObject" Target="../embeddings/oleObject5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3.bin"/><Relationship Id="rId11" Type="http://schemas.openxmlformats.org/officeDocument/2006/relationships/image" Target="../media/image48.emf"/><Relationship Id="rId5" Type="http://schemas.openxmlformats.org/officeDocument/2006/relationships/image" Target="../media/image45.wmf"/><Relationship Id="rId10" Type="http://schemas.openxmlformats.org/officeDocument/2006/relationships/oleObject" Target="../embeddings/oleObject55.bin"/><Relationship Id="rId4" Type="http://schemas.openxmlformats.org/officeDocument/2006/relationships/oleObject" Target="../embeddings/oleObject52.bin"/><Relationship Id="rId9" Type="http://schemas.openxmlformats.org/officeDocument/2006/relationships/image" Target="../media/image47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1.7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Multiplication and Division</a:t>
            </a:r>
            <a:br>
              <a:rPr lang="en-US" b="1" i="1" dirty="0">
                <a:solidFill>
                  <a:srgbClr val="1F497D"/>
                </a:solidFill>
              </a:rPr>
            </a:br>
            <a:r>
              <a:rPr lang="en-US" b="1" i="1" dirty="0">
                <a:solidFill>
                  <a:srgbClr val="1F497D"/>
                </a:solidFill>
              </a:rPr>
              <a:t>with Real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br>
              <a:rPr lang="en-US" dirty="0"/>
            </a:b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4"/>
            </a:pPr>
            <a:r>
              <a:rPr lang="en-US" dirty="0"/>
              <a:t> </a:t>
            </a:r>
          </a:p>
          <a:p>
            <a:pPr marL="514350" indent="-514350"/>
            <a:endParaRPr lang="en-US" dirty="0"/>
          </a:p>
          <a:p>
            <a:pPr marL="514350" indent="-514350">
              <a:buFont typeface="+mj-lt"/>
              <a:buAutoNum type="alphaLcPeriod" startAt="4"/>
            </a:pPr>
            <a:endParaRPr lang="en-US" dirty="0"/>
          </a:p>
          <a:p>
            <a:pPr marL="514350" indent="-514350">
              <a:buFont typeface="+mj-lt"/>
              <a:buAutoNum type="alphaLcPeriod" startAt="6"/>
            </a:pPr>
            <a:r>
              <a:rPr lang="en-US" dirty="0"/>
              <a:t> </a:t>
            </a:r>
          </a:p>
        </p:txBody>
      </p:sp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1"/>
          <p:cNvGraphicFramePr>
            <a:graphicFrameLocks noChangeAspect="1"/>
          </p:cNvGraphicFramePr>
          <p:nvPr/>
        </p:nvGraphicFramePr>
        <p:xfrm>
          <a:off x="1028700" y="11811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838080" progId="Equation.DSMT4">
                  <p:embed/>
                </p:oleObj>
              </mc:Choice>
              <mc:Fallback>
                <p:oleObj name="Equation" r:id="rId2" imgW="6476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8700" y="1181100"/>
                        <a:ext cx="647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856642"/>
              </p:ext>
            </p:extLst>
          </p:nvPr>
        </p:nvGraphicFramePr>
        <p:xfrm>
          <a:off x="990600" y="2619375"/>
          <a:ext cx="4000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06080" imgH="838080" progId="Equation.DSMT4">
                  <p:embed/>
                </p:oleObj>
              </mc:Choice>
              <mc:Fallback>
                <p:oleObj name="Equation" r:id="rId4" imgW="40608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19375"/>
                        <a:ext cx="4000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51402136"/>
              </p:ext>
            </p:extLst>
          </p:nvPr>
        </p:nvGraphicFramePr>
        <p:xfrm>
          <a:off x="984250" y="4162425"/>
          <a:ext cx="46355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838080" progId="Equation.DSMT4">
                  <p:embed/>
                </p:oleObj>
              </mc:Choice>
              <mc:Fallback>
                <p:oleObj name="Equation" r:id="rId6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4250" y="4162425"/>
                        <a:ext cx="46355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1410409"/>
              </p:ext>
            </p:extLst>
          </p:nvPr>
        </p:nvGraphicFramePr>
        <p:xfrm>
          <a:off x="1778000" y="1295400"/>
          <a:ext cx="3683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675240" imgH="585000" progId="Equation.DSMT4">
                  <p:embed/>
                </p:oleObj>
              </mc:Choice>
              <mc:Fallback>
                <p:oleObj name="Equation" r:id="rId8" imgW="3675240" imgH="58500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8000" y="1295400"/>
                        <a:ext cx="3683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4040701"/>
              </p:ext>
            </p:extLst>
          </p:nvPr>
        </p:nvGraphicFramePr>
        <p:xfrm>
          <a:off x="1371600" y="2851150"/>
          <a:ext cx="67056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6692400" imgH="356400" progId="Equation.DSMT4">
                  <p:embed/>
                </p:oleObj>
              </mc:Choice>
              <mc:Fallback>
                <p:oleObj name="Equation" r:id="rId10" imgW="6692400" imgH="356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2851150"/>
                        <a:ext cx="67056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1524000" y="4435475"/>
          <a:ext cx="3289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89300" imgH="304800" progId="Equation.DSMT4">
                  <p:embed/>
                </p:oleObj>
              </mc:Choice>
              <mc:Fallback>
                <p:oleObj name="Equation" r:id="rId12" imgW="3289300" imgH="3048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4435475"/>
                        <a:ext cx="3289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sp>
        <p:nvSpPr>
          <p:cNvPr id="4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3520440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/>
          <a:lstStyle/>
          <a:p>
            <a:pPr marL="12700" indent="-12700">
              <a:buFont typeface="Courier New" pitchFamily="49" charset="0"/>
              <a:buNone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The following common rules about multiplication and division with two nonzero real numbers are helpful in remembering the signs of answers. </a:t>
            </a:r>
          </a:p>
          <a:p>
            <a:pPr marL="514350" indent="-514350">
              <a:buFont typeface="Courier New" pitchFamily="49" charset="0"/>
              <a:buAutoNum type="arabicPeriod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the same sign, both the 	product and quotient will be positive. </a:t>
            </a:r>
          </a:p>
          <a:p>
            <a:pPr marL="514350" indent="-514350">
              <a:buFont typeface="+mj-lt"/>
              <a:buAutoNum type="arabicPeriod" startAt="2"/>
              <a:tabLst>
                <a:tab pos="520700" algn="l"/>
              </a:tabLst>
            </a:pPr>
            <a:r>
              <a:rPr lang="en-US" i="0" dirty="0">
                <a:solidFill>
                  <a:srgbClr val="000000"/>
                </a:solidFill>
              </a:rPr>
              <a:t>If the numbers have different signs, both the 	product and quotient will be negative.</a:t>
            </a:r>
            <a:r>
              <a:rPr lang="en-US" dirty="0">
                <a:solidFill>
                  <a:srgbClr val="000000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2710495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 (where           ),</a:t>
            </a: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positive numbers is positive: </a:t>
            </a: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spcAft>
                <a:spcPts val="1200"/>
              </a:spcAft>
              <a:buNone/>
              <a:tabLst>
                <a:tab pos="463550" algn="l"/>
              </a:tabLst>
            </a:pPr>
            <a:endParaRPr lang="en-US" sz="10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14350" indent="-514350" algn="just" eaLnBrk="0" hangingPunct="0">
              <a:spcAft>
                <a:spcPts val="1200"/>
              </a:spcAft>
              <a:buFont typeface="+mj-lt"/>
              <a:buAutoNum type="arabicPeriod" startAt="2"/>
              <a:tabLst>
                <a:tab pos="46355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quotient of two negative numbers is positive:</a:t>
            </a: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algn="just" eaLnBrk="0" hangingPunct="0">
              <a:spcAft>
                <a:spcPts val="1200"/>
              </a:spcAft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</a:t>
            </a:r>
          </a:p>
        </p:txBody>
      </p:sp>
      <p:graphicFrame>
        <p:nvGraphicFramePr>
          <p:cNvPr id="14340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65195463"/>
              </p:ext>
            </p:extLst>
          </p:nvPr>
        </p:nvGraphicFramePr>
        <p:xfrm>
          <a:off x="6850944" y="139446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304668" progId="Equation.DSMT4">
                  <p:embed/>
                </p:oleObj>
              </mc:Choice>
              <mc:Fallback>
                <p:oleObj name="Equation" r:id="rId2" imgW="723586" imgH="304668" progId="Equation.DSMT4">
                  <p:embed/>
                  <p:pic>
                    <p:nvPicPr>
                      <p:cNvPr id="0" name="Picture 43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0944" y="139446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054871648"/>
              </p:ext>
            </p:extLst>
          </p:nvPr>
        </p:nvGraphicFramePr>
        <p:xfrm>
          <a:off x="3968750" y="2461260"/>
          <a:ext cx="1206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206500" imgH="838200" progId="Equation.DSMT4">
                  <p:embed/>
                </p:oleObj>
              </mc:Choice>
              <mc:Fallback>
                <p:oleObj name="Equation" r:id="rId4" imgW="1206500" imgH="838200" progId="Equation.DSMT4">
                  <p:embed/>
                  <p:pic>
                    <p:nvPicPr>
                      <p:cNvPr id="0" name="Picture 437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461260"/>
                        <a:ext cx="1206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2408979"/>
              </p:ext>
            </p:extLst>
          </p:nvPr>
        </p:nvGraphicFramePr>
        <p:xfrm>
          <a:off x="3860800" y="4095327"/>
          <a:ext cx="1422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422400" imgH="838200" progId="Equation.DSMT4">
                  <p:embed/>
                </p:oleObj>
              </mc:Choice>
              <mc:Fallback>
                <p:oleObj name="Equation" r:id="rId6" imgW="1422400" imgH="838200" progId="Equation.DSMT4">
                  <p:embed/>
                  <p:pic>
                    <p:nvPicPr>
                      <p:cNvPr id="0" name="Picture 4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4095327"/>
                        <a:ext cx="1422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Procedure: Rules for Division with Real Numbers (cont.)</a:t>
            </a:r>
          </a:p>
        </p:txBody>
      </p:sp>
      <p:sp>
        <p:nvSpPr>
          <p:cNvPr id="15363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9202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 algn="just" eaLnBrk="0" hangingPunct="0">
              <a:buFont typeface="+mj-lt"/>
              <a:buAutoNum type="arabicPeriod" startAt="3"/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quotient of a positive number and a negative </a:t>
            </a:r>
          </a:p>
          <a:p>
            <a:pPr marL="14288" indent="-14288" algn="just" eaLnBrk="0" hangingPunct="0">
              <a:tabLst>
                <a:tab pos="463550" algn="l"/>
              </a:tabLst>
            </a:pPr>
            <a:endParaRPr lang="en-US" sz="500" dirty="0">
              <a:solidFill>
                <a:srgbClr val="000000"/>
              </a:solidFill>
              <a:latin typeface="Calibri" pitchFamily="34" charset="0"/>
            </a:endParaRPr>
          </a:p>
          <a:p>
            <a:pPr marL="14288" indent="-14288" algn="just" eaLnBrk="0" hangingPunct="0">
              <a:tabLst>
                <a:tab pos="46355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	number is negative </a:t>
            </a:r>
          </a:p>
        </p:txBody>
      </p:sp>
      <p:graphicFrame>
        <p:nvGraphicFramePr>
          <p:cNvPr id="1536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9103827"/>
              </p:ext>
            </p:extLst>
          </p:nvPr>
        </p:nvGraphicFramePr>
        <p:xfrm>
          <a:off x="4050594" y="1817934"/>
          <a:ext cx="3505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505200" imgH="838200" progId="Equation.DSMT4">
                  <p:embed/>
                </p:oleObj>
              </mc:Choice>
              <mc:Fallback>
                <p:oleObj name="Equation" r:id="rId2" imgW="3505200" imgH="838200" progId="Equation.DSMT4">
                  <p:embed/>
                  <p:pic>
                    <p:nvPicPr>
                      <p:cNvPr id="0" name="Picture 1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50594" y="1817934"/>
                        <a:ext cx="3505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Divide. Reduce fractions to lowest terms. Round answers with decimals to the nearest tenth.</a:t>
            </a:r>
            <a:r>
              <a:rPr lang="en-US" i="1" dirty="0">
                <a:latin typeface="Calibri" pitchFamily="34" charset="0"/>
              </a:rPr>
              <a:t> </a:t>
            </a:r>
          </a:p>
          <a:p>
            <a:pPr marL="514350" indent="-514350">
              <a:lnSpc>
                <a:spcPct val="150000"/>
              </a:lnSpc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(Reminder: To divide by a fraction, multiply by its </a:t>
            </a:r>
          </a:p>
          <a:p>
            <a:pPr>
              <a:spcBef>
                <a:spcPts val="1200"/>
              </a:spcBef>
              <a:tabLst>
                <a:tab pos="623888" algn="l"/>
              </a:tabLst>
            </a:pPr>
            <a:r>
              <a:rPr lang="en-US" dirty="0"/>
              <a:t>	reciprocal.)</a:t>
            </a:r>
          </a:p>
          <a:p>
            <a:pPr marL="514350" indent="-514350">
              <a:lnSpc>
                <a:spcPct val="150000"/>
              </a:lnSpc>
              <a:spcBef>
                <a:spcPts val="1200"/>
              </a:spcBef>
              <a:buFont typeface="+mj-lt"/>
              <a:buAutoNum type="alphaLcPeriod" startAt="2"/>
              <a:tabLst>
                <a:tab pos="623888" algn="l"/>
              </a:tabLst>
            </a:pPr>
            <a:r>
              <a:rPr lang="en-US" dirty="0"/>
              <a:t> </a:t>
            </a:r>
          </a:p>
        </p:txBody>
      </p:sp>
      <p:graphicFrame>
        <p:nvGraphicFramePr>
          <p:cNvPr id="10245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721310"/>
              </p:ext>
            </p:extLst>
          </p:nvPr>
        </p:nvGraphicFramePr>
        <p:xfrm>
          <a:off x="1054100" y="2219325"/>
          <a:ext cx="19939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93680" imgH="927000" progId="Equation.DSMT4">
                  <p:embed/>
                </p:oleObj>
              </mc:Choice>
              <mc:Fallback>
                <p:oleObj name="Equation" r:id="rId2" imgW="1993680" imgH="927000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4100" y="2219325"/>
                        <a:ext cx="19939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79039411"/>
              </p:ext>
            </p:extLst>
          </p:nvPr>
        </p:nvGraphicFramePr>
        <p:xfrm>
          <a:off x="3116792" y="2206272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95500" imgH="927100" progId="Equation.DSMT4">
                  <p:embed/>
                </p:oleObj>
              </mc:Choice>
              <mc:Fallback>
                <p:oleObj name="Equation" r:id="rId4" imgW="2095500" imgH="9271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792" y="2206272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7072833"/>
              </p:ext>
            </p:extLst>
          </p:nvPr>
        </p:nvGraphicFramePr>
        <p:xfrm>
          <a:off x="5290609" y="2230438"/>
          <a:ext cx="172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727200" imgH="838200" progId="Equation.DSMT4">
                  <p:embed/>
                </p:oleObj>
              </mc:Choice>
              <mc:Fallback>
                <p:oleObj name="Equation" r:id="rId6" imgW="1727200" imgH="83820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0609" y="2230438"/>
                        <a:ext cx="1727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4896353"/>
              </p:ext>
            </p:extLst>
          </p:nvPr>
        </p:nvGraphicFramePr>
        <p:xfrm>
          <a:off x="7096125" y="2217561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11200" imgH="838200" progId="Equation.DSMT4">
                  <p:embed/>
                </p:oleObj>
              </mc:Choice>
              <mc:Fallback>
                <p:oleObj name="Equation" r:id="rId8" imgW="711200" imgH="8382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6125" y="2217561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27281594"/>
              </p:ext>
            </p:extLst>
          </p:nvPr>
        </p:nvGraphicFramePr>
        <p:xfrm>
          <a:off x="7885641" y="2502606"/>
          <a:ext cx="876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300" imgH="279400" progId="Equation.DSMT4">
                  <p:embed/>
                </p:oleObj>
              </mc:Choice>
              <mc:Fallback>
                <p:oleObj name="Equation" r:id="rId10" imgW="876300" imgH="2794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85641" y="2502606"/>
                        <a:ext cx="876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7300207"/>
              </p:ext>
            </p:extLst>
          </p:nvPr>
        </p:nvGraphicFramePr>
        <p:xfrm>
          <a:off x="6729942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17362" imgH="457002" progId="Equation.DSMT4">
                  <p:embed/>
                </p:oleObj>
              </mc:Choice>
              <mc:Fallback>
                <p:oleObj name="Equation" r:id="rId12" imgW="317362" imgH="457002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29942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06040174"/>
              </p:ext>
            </p:extLst>
          </p:nvPr>
        </p:nvGraphicFramePr>
        <p:xfrm>
          <a:off x="6063897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317362" imgH="457002" progId="Equation.DSMT4">
                  <p:embed/>
                </p:oleObj>
              </mc:Choice>
              <mc:Fallback>
                <p:oleObj name="Equation" r:id="rId14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3897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312491"/>
              </p:ext>
            </p:extLst>
          </p:nvPr>
        </p:nvGraphicFramePr>
        <p:xfrm>
          <a:off x="6391275" y="26860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5" imgW="317362" imgH="457002" progId="Equation.DSMT4">
                  <p:embed/>
                </p:oleObj>
              </mc:Choice>
              <mc:Fallback>
                <p:oleObj name="Equation" r:id="rId15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1275" y="26860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3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8621629"/>
              </p:ext>
            </p:extLst>
          </p:nvPr>
        </p:nvGraphicFramePr>
        <p:xfrm>
          <a:off x="5780264" y="215265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317362" imgH="457002" progId="Equation.DSMT4">
                  <p:embed/>
                </p:oleObj>
              </mc:Choice>
              <mc:Fallback>
                <p:oleObj name="Equation" r:id="rId16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0264" y="215265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4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263003"/>
              </p:ext>
            </p:extLst>
          </p:nvPr>
        </p:nvGraphicFramePr>
        <p:xfrm>
          <a:off x="1158875" y="4178300"/>
          <a:ext cx="1384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1384200" imgH="838080" progId="Equation.DSMT4">
                  <p:embed/>
                </p:oleObj>
              </mc:Choice>
              <mc:Fallback>
                <p:oleObj name="Equation" r:id="rId17" imgW="1384200" imgH="838080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8875" y="4178300"/>
                        <a:ext cx="1384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5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9082565"/>
              </p:ext>
            </p:extLst>
          </p:nvPr>
        </p:nvGraphicFramePr>
        <p:xfrm>
          <a:off x="2629370" y="4186767"/>
          <a:ext cx="1485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485900" imgH="838200" progId="Equation.DSMT4">
                  <p:embed/>
                </p:oleObj>
              </mc:Choice>
              <mc:Fallback>
                <p:oleObj name="Equation" r:id="rId19" imgW="1485900" imgH="838200" progId="Equation.DSMT4">
                  <p:embed/>
                  <p:pic>
                    <p:nvPicPr>
                      <p:cNvPr id="0" name="Picture 4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9370" y="4186767"/>
                        <a:ext cx="1485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6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6486744"/>
              </p:ext>
            </p:extLst>
          </p:nvPr>
        </p:nvGraphicFramePr>
        <p:xfrm>
          <a:off x="4230040" y="4185708"/>
          <a:ext cx="173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1" imgW="1739900" imgH="838200" progId="Equation.DSMT4">
                  <p:embed/>
                </p:oleObj>
              </mc:Choice>
              <mc:Fallback>
                <p:oleObj name="Equation" r:id="rId21" imgW="1739900" imgH="8382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0040" y="4185708"/>
                        <a:ext cx="1739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7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02777624"/>
              </p:ext>
            </p:extLst>
          </p:nvPr>
        </p:nvGraphicFramePr>
        <p:xfrm>
          <a:off x="6078538" y="4187296"/>
          <a:ext cx="787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3" imgW="787400" imgH="838200" progId="Equation.DSMT4">
                  <p:embed/>
                </p:oleObj>
              </mc:Choice>
              <mc:Fallback>
                <p:oleObj name="Equation" r:id="rId23" imgW="787400" imgH="83820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78538" y="4187296"/>
                        <a:ext cx="787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8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1457345"/>
              </p:ext>
            </p:extLst>
          </p:nvPr>
        </p:nvGraphicFramePr>
        <p:xfrm>
          <a:off x="56388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388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59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89823350"/>
              </p:ext>
            </p:extLst>
          </p:nvPr>
        </p:nvGraphicFramePr>
        <p:xfrm>
          <a:off x="4711700" y="46524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1700" y="46524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0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2641467"/>
              </p:ext>
            </p:extLst>
          </p:nvPr>
        </p:nvGraphicFramePr>
        <p:xfrm>
          <a:off x="5161845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7" imgW="317362" imgH="457002" progId="Equation.DSMT4">
                  <p:embed/>
                </p:oleObj>
              </mc:Choice>
              <mc:Fallback>
                <p:oleObj name="Equation" r:id="rId27" imgW="317362" imgH="457002" progId="Equation.DSMT4">
                  <p:embed/>
                  <p:pic>
                    <p:nvPicPr>
                      <p:cNvPr id="0" name="Picture 4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1845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61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3783639"/>
              </p:ext>
            </p:extLst>
          </p:nvPr>
        </p:nvGraphicFramePr>
        <p:xfrm>
          <a:off x="4875389" y="41529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75389" y="41529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</p:spPr>
        <p:txBody>
          <a:bodyPr/>
          <a:lstStyle/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pPr marL="514350" indent="-514350">
              <a:buFont typeface="+mj-lt"/>
              <a:buAutoNum type="alphaLcPeriod" startAt="3"/>
            </a:pPr>
            <a:r>
              <a:rPr lang="en-US" dirty="0"/>
              <a:t> </a:t>
            </a:r>
          </a:p>
          <a:p>
            <a:pPr marL="514350" indent="-514350">
              <a:buFont typeface="+mj-lt"/>
              <a:buAutoNum type="alphaLcPeriod" startAt="3"/>
            </a:pPr>
            <a:endParaRPr lang="en-US" dirty="0"/>
          </a:p>
          <a:p>
            <a:endParaRPr lang="en-US" dirty="0"/>
          </a:p>
        </p:txBody>
      </p:sp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</a:t>
            </a:r>
            <a:r>
              <a:rPr lang="en-US" dirty="0"/>
              <a:t>Dividing Fractions and Decimals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741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9757919"/>
              </p:ext>
            </p:extLst>
          </p:nvPr>
        </p:nvGraphicFramePr>
        <p:xfrm>
          <a:off x="927100" y="1412875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434960" imgH="291960" progId="Equation.DSMT4">
                  <p:embed/>
                </p:oleObj>
              </mc:Choice>
              <mc:Fallback>
                <p:oleObj name="Equation" r:id="rId2" imgW="1434960" imgH="29196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412875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/>
        </p:nvGraphicFramePr>
        <p:xfrm>
          <a:off x="965200" y="2349500"/>
          <a:ext cx="2235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234880" imgH="469800" progId="Equation.DSMT4">
                  <p:embed/>
                </p:oleObj>
              </mc:Choice>
              <mc:Fallback>
                <p:oleObj name="Equation" r:id="rId4" imgW="2234880" imgH="46980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5200" y="2349500"/>
                        <a:ext cx="2235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0380799"/>
              </p:ext>
            </p:extLst>
          </p:nvPr>
        </p:nvGraphicFramePr>
        <p:xfrm>
          <a:off x="4605338" y="14287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221560" imgH="264960" progId="Equation.DSMT4">
                  <p:embed/>
                </p:oleObj>
              </mc:Choice>
              <mc:Fallback>
                <p:oleObj name="Equation" r:id="rId6" imgW="2221560" imgH="26496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05338" y="14287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45920285"/>
              </p:ext>
            </p:extLst>
          </p:nvPr>
        </p:nvGraphicFramePr>
        <p:xfrm>
          <a:off x="4670425" y="2482850"/>
          <a:ext cx="223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221560" imgH="264960" progId="Equation.DSMT4">
                  <p:embed/>
                </p:oleObj>
              </mc:Choice>
              <mc:Fallback>
                <p:oleObj name="Equation" r:id="rId8" imgW="2221560" imgH="26496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0425" y="2482850"/>
                        <a:ext cx="223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0700485"/>
              </p:ext>
            </p:extLst>
          </p:nvPr>
        </p:nvGraphicFramePr>
        <p:xfrm>
          <a:off x="2435225" y="1392414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965200" imgH="279400" progId="Equation.DSMT4">
                  <p:embed/>
                </p:oleObj>
              </mc:Choice>
              <mc:Fallback>
                <p:oleObj name="Equation" r:id="rId10" imgW="965200" imgH="2794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5225" y="1392414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3208867" y="2425700"/>
          <a:ext cx="939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39392" imgH="291973" progId="Equation.DSMT4">
                  <p:embed/>
                </p:oleObj>
              </mc:Choice>
              <mc:Fallback>
                <p:oleObj name="Equation" r:id="rId12" imgW="939392" imgH="291973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8867" y="2425700"/>
                        <a:ext cx="939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Average</a:t>
            </a:r>
          </a:p>
        </p:txBody>
      </p:sp>
      <p:sp>
        <p:nvSpPr>
          <p:cNvPr id="19459" name="TextBox 3"/>
          <p:cNvSpPr>
            <a:spLocks noGrp="1" noChangeArrowheads="1"/>
          </p:cNvSpPr>
          <p:nvPr>
            <p:ph idx="1"/>
          </p:nvPr>
        </p:nvSpPr>
        <p:spPr>
          <a:xfrm>
            <a:off x="457200" y="1280160"/>
            <a:ext cx="8229600" cy="138684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12700" indent="-12700" eaLnBrk="0" hangingPunct="0">
              <a:tabLst>
                <a:tab pos="5207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average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 (or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mean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) of a set of numbers is the value found by adding the numbers in the set and then dividing the sum by the number of numbers in the set.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0483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4676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At noon on five consecutive days in Aspen, Colorado,  the temperatures were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5</a:t>
            </a:r>
            <a:r>
              <a:rPr lang="en-US" i="0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6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  <a:latin typeface="Symbol" pitchFamily="18" charset="2"/>
              </a:rPr>
              <a:t>-</a:t>
            </a:r>
            <a:r>
              <a:rPr lang="en-US" i="0" dirty="0">
                <a:solidFill>
                  <a:srgbClr val="0000FF"/>
                </a:solidFill>
              </a:rPr>
              <a:t>7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14</a:t>
            </a:r>
            <a:r>
              <a:rPr lang="en-US" dirty="0">
                <a:solidFill>
                  <a:srgbClr val="0000FF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i="0" dirty="0">
                <a:solidFill>
                  <a:schemeClr val="tx1"/>
                </a:solidFill>
              </a:rPr>
              <a:t> (in degrees Fahrenheit). (Negative numbers represent temperatures below zero). Find the average of these noonday temperatures.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27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First, add the five temperatures.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Now divide the sum, 15, by the number of temperatures, 5. </a:t>
            </a: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endParaRPr lang="en-US" sz="2800" i="0" dirty="0">
              <a:solidFill>
                <a:schemeClr val="tx1"/>
              </a:solidFill>
            </a:endParaRPr>
          </a:p>
          <a:p>
            <a:pPr marL="0" indent="0">
              <a:spcAft>
                <a:spcPts val="1200"/>
              </a:spcAft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The average noon temperature was </a:t>
            </a:r>
            <a:r>
              <a:rPr lang="en-US" sz="2800" i="0" dirty="0">
                <a:solidFill>
                  <a:srgbClr val="FF0008"/>
                </a:solidFill>
              </a:rPr>
              <a:t>3 </a:t>
            </a:r>
            <a:r>
              <a:rPr lang="en-US" sz="2800" i="0" dirty="0">
                <a:solidFill>
                  <a:srgbClr val="FF0008"/>
                </a:solidFill>
                <a:latin typeface="Symbol" charset="2"/>
                <a:cs typeface="Symbol" charset="2"/>
                <a:sym typeface="Symbol"/>
              </a:rPr>
              <a:t>°</a:t>
            </a:r>
            <a:r>
              <a:rPr lang="en-US" sz="2800" i="0" dirty="0">
                <a:solidFill>
                  <a:srgbClr val="FF0008"/>
                </a:solidFill>
              </a:rPr>
              <a:t>F</a:t>
            </a:r>
            <a:r>
              <a:rPr lang="en-US" sz="2800" i="0" dirty="0">
                <a:solidFill>
                  <a:schemeClr val="tx1"/>
                </a:solidFill>
              </a:rPr>
              <a:t>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6: </a:t>
            </a:r>
            <a:r>
              <a:rPr lang="en-US" dirty="0"/>
              <a:t>Application: Calculating an Average </a:t>
            </a:r>
            <a:r>
              <a:rPr lang="en-US" sz="3200" dirty="0">
                <a:solidFill>
                  <a:schemeClr val="accent1"/>
                </a:solidFill>
              </a:rPr>
              <a:t>(cont.)</a:t>
            </a:r>
          </a:p>
        </p:txBody>
      </p:sp>
      <p:graphicFrame>
        <p:nvGraphicFramePr>
          <p:cNvPr id="12291" name="Object 5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79329527"/>
              </p:ext>
            </p:extLst>
          </p:nvPr>
        </p:nvGraphicFramePr>
        <p:xfrm>
          <a:off x="4114800" y="4114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914400" imgH="838200" progId="Equation.DSMT4">
                  <p:embed/>
                </p:oleObj>
              </mc:Choice>
              <mc:Fallback>
                <p:oleObj name="Equation" r:id="rId2" imgW="914400" imgH="838200" progId="Equation.DSMT4">
                  <p:embed/>
                  <p:pic>
                    <p:nvPicPr>
                      <p:cNvPr id="0" name="Picture 292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114800"/>
                        <a:ext cx="914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6860130"/>
              </p:ext>
            </p:extLst>
          </p:nvPr>
        </p:nvGraphicFramePr>
        <p:xfrm>
          <a:off x="2628900" y="2578100"/>
          <a:ext cx="3886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886200" imgH="469900" progId="Equation.DSMT4">
                  <p:embed/>
                </p:oleObj>
              </mc:Choice>
              <mc:Fallback>
                <p:oleObj name="Equation" r:id="rId4" imgW="3886200" imgH="4699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900" y="2578100"/>
                        <a:ext cx="3886200" cy="469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662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In a placement exam for mathematics, a group of ten students had the following scores: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75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2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80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82</a:t>
            </a:r>
            <a:r>
              <a:rPr lang="en-US" i="0" dirty="0">
                <a:solidFill>
                  <a:schemeClr val="tx1"/>
                </a:solidFill>
              </a:rPr>
              <a:t>, </a:t>
            </a:r>
            <a:r>
              <a:rPr lang="en-US" i="0" dirty="0">
                <a:solidFill>
                  <a:srgbClr val="0000FF"/>
                </a:solidFill>
              </a:rPr>
              <a:t>3 students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85</a:t>
            </a:r>
            <a:r>
              <a:rPr lang="en-US" i="0" dirty="0">
                <a:solidFill>
                  <a:schemeClr val="tx1"/>
                </a:solidFill>
              </a:rPr>
              <a:t>, and </a:t>
            </a:r>
            <a:r>
              <a:rPr lang="en-US" i="0" dirty="0">
                <a:solidFill>
                  <a:srgbClr val="0000FF"/>
                </a:solidFill>
              </a:rPr>
              <a:t>1 student </a:t>
            </a:r>
            <a:r>
              <a:rPr lang="en-US" i="0" dirty="0">
                <a:solidFill>
                  <a:schemeClr val="tx1"/>
                </a:solidFill>
              </a:rPr>
              <a:t>scored </a:t>
            </a:r>
            <a:r>
              <a:rPr lang="en-US" i="0" dirty="0">
                <a:solidFill>
                  <a:srgbClr val="0000FF"/>
                </a:solidFill>
              </a:rPr>
              <a:t>88</a:t>
            </a:r>
            <a:r>
              <a:rPr lang="en-US" i="0" dirty="0">
                <a:solidFill>
                  <a:schemeClr val="tx1"/>
                </a:solidFill>
              </a:rPr>
              <a:t>. What was the mean score for this group of students?</a:t>
            </a: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  <a:tabLst>
                <a:tab pos="457200" algn="l"/>
              </a:tabLst>
            </a:pPr>
            <a:r>
              <a:rPr lang="en-US" i="0" dirty="0">
                <a:solidFill>
                  <a:schemeClr val="tx1"/>
                </a:solidFill>
              </a:rPr>
              <a:t>To find the total of all the scores, we multiply and then add. This is more efficient than adding all ten scores.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ontent Placeholder 13"/>
          <p:cNvSpPr>
            <a:spLocks noGrp="1"/>
          </p:cNvSpPr>
          <p:nvPr>
            <p:ph idx="1"/>
          </p:nvPr>
        </p:nvSpPr>
        <p:spPr>
          <a:xfrm>
            <a:off x="391948" y="1047750"/>
            <a:ext cx="8229600" cy="4663440"/>
          </a:xfrm>
        </p:spPr>
        <p:txBody>
          <a:bodyPr/>
          <a:lstStyle/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>
              <a:spcAft>
                <a:spcPts val="1200"/>
              </a:spcAft>
            </a:pPr>
            <a:endParaRPr lang="en-US" dirty="0"/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1: </a:t>
            </a:r>
            <a:r>
              <a:rPr lang="en-US" dirty="0"/>
              <a:t>Multiplying Positive and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30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4622119"/>
              </p:ext>
            </p:extLst>
          </p:nvPr>
        </p:nvGraphicFramePr>
        <p:xfrm>
          <a:off x="1016000" y="1783715"/>
          <a:ext cx="8509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850680" imgH="469800" progId="Equation.DSMT4">
                  <p:embed/>
                </p:oleObj>
              </mc:Choice>
              <mc:Fallback>
                <p:oleObj name="Equation" r:id="rId2" imgW="850680" imgH="469800" progId="Equation.DSMT4">
                  <p:embed/>
                  <p:pic>
                    <p:nvPicPr>
                      <p:cNvPr id="0" name="Picture 40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6000" y="1783715"/>
                        <a:ext cx="8509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4005114"/>
              </p:ext>
            </p:extLst>
          </p:nvPr>
        </p:nvGraphicFramePr>
        <p:xfrm>
          <a:off x="1898650" y="1732915"/>
          <a:ext cx="45212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507200" imgH="585000" progId="Equation.DSMT4">
                  <p:embed/>
                </p:oleObj>
              </mc:Choice>
              <mc:Fallback>
                <p:oleObj name="Equation" r:id="rId4" imgW="4507200" imgH="585000" progId="Equation.DSMT4">
                  <p:embed/>
                  <p:pic>
                    <p:nvPicPr>
                      <p:cNvPr id="0" name="Picture 4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98650" y="1732915"/>
                        <a:ext cx="45212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3069993"/>
              </p:ext>
            </p:extLst>
          </p:nvPr>
        </p:nvGraphicFramePr>
        <p:xfrm>
          <a:off x="6541912" y="1874025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863225" imgH="291973" progId="Equation.DSMT4">
                  <p:embed/>
                </p:oleObj>
              </mc:Choice>
              <mc:Fallback>
                <p:oleObj name="Equation" r:id="rId6" imgW="863225" imgH="291973" progId="Equation.DSMT4">
                  <p:embed/>
                  <p:pic>
                    <p:nvPicPr>
                      <p:cNvPr id="0" name="Picture 4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41912" y="1874025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62436860"/>
              </p:ext>
            </p:extLst>
          </p:nvPr>
        </p:nvGraphicFramePr>
        <p:xfrm>
          <a:off x="903287" y="3098165"/>
          <a:ext cx="1039813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028520" imgH="469800" progId="Equation.DSMT4">
                  <p:embed/>
                </p:oleObj>
              </mc:Choice>
              <mc:Fallback>
                <p:oleObj name="Equation" r:id="rId8" imgW="1028520" imgH="469800" progId="Equation.DSMT4">
                  <p:embed/>
                  <p:pic>
                    <p:nvPicPr>
                      <p:cNvPr id="0" name="Picture 4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3287" y="3098165"/>
                        <a:ext cx="1039813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79227802"/>
              </p:ext>
            </p:extLst>
          </p:nvPr>
        </p:nvGraphicFramePr>
        <p:xfrm>
          <a:off x="2009423" y="3179303"/>
          <a:ext cx="876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876300" imgH="292100" progId="Equation.DSMT4">
                  <p:embed/>
                </p:oleObj>
              </mc:Choice>
              <mc:Fallback>
                <p:oleObj name="Equation" r:id="rId10" imgW="876300" imgH="292100" progId="Equation.DSMT4">
                  <p:embed/>
                  <p:pic>
                    <p:nvPicPr>
                      <p:cNvPr id="0" name="Picture 4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9423" y="3179303"/>
                        <a:ext cx="876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24885213"/>
              </p:ext>
            </p:extLst>
          </p:nvPr>
        </p:nvGraphicFramePr>
        <p:xfrm>
          <a:off x="923925" y="3741103"/>
          <a:ext cx="1036637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028520" imgH="469800" progId="Equation.DSMT4">
                  <p:embed/>
                </p:oleObj>
              </mc:Choice>
              <mc:Fallback>
                <p:oleObj name="Equation" r:id="rId12" imgW="1028520" imgH="469800" progId="Equation.DSMT4">
                  <p:embed/>
                  <p:pic>
                    <p:nvPicPr>
                      <p:cNvPr id="0" name="Picture 4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741103"/>
                        <a:ext cx="1036637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7952223"/>
              </p:ext>
            </p:extLst>
          </p:nvPr>
        </p:nvGraphicFramePr>
        <p:xfrm>
          <a:off x="1981200" y="3827533"/>
          <a:ext cx="863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25" imgH="279279" progId="Equation.DSMT4">
                  <p:embed/>
                </p:oleObj>
              </mc:Choice>
              <mc:Fallback>
                <p:oleObj name="Equation" r:id="rId14" imgW="863225" imgH="279279" progId="Equation.DSMT4">
                  <p:embed/>
                  <p:pic>
                    <p:nvPicPr>
                      <p:cNvPr id="0" name="Picture 4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3827533"/>
                        <a:ext cx="863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0772759"/>
              </p:ext>
            </p:extLst>
          </p:nvPr>
        </p:nvGraphicFramePr>
        <p:xfrm>
          <a:off x="987425" y="4414203"/>
          <a:ext cx="1136650" cy="477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130040" imgH="469800" progId="Equation.DSMT4">
                  <p:embed/>
                </p:oleObj>
              </mc:Choice>
              <mc:Fallback>
                <p:oleObj name="Equation" r:id="rId16" imgW="1130040" imgH="469800" progId="Equation.DSMT4">
                  <p:embed/>
                  <p:pic>
                    <p:nvPicPr>
                      <p:cNvPr id="0" name="Picture 4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87425" y="4414203"/>
                        <a:ext cx="1136650" cy="477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3999996"/>
              </p:ext>
            </p:extLst>
          </p:nvPr>
        </p:nvGraphicFramePr>
        <p:xfrm>
          <a:off x="2146300" y="4493578"/>
          <a:ext cx="1117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106280" imgH="264960" progId="Equation.DSMT4">
                  <p:embed/>
                </p:oleObj>
              </mc:Choice>
              <mc:Fallback>
                <p:oleObj name="Equation" r:id="rId18" imgW="1106280" imgH="264960" progId="Equation.DSMT4">
                  <p:embed/>
                  <p:pic>
                    <p:nvPicPr>
                      <p:cNvPr id="0" name="Picture 4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6300" y="4493578"/>
                        <a:ext cx="1117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76308803"/>
              </p:ext>
            </p:extLst>
          </p:nvPr>
        </p:nvGraphicFramePr>
        <p:xfrm>
          <a:off x="960438" y="4924425"/>
          <a:ext cx="1430337" cy="936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22360" imgH="927000" progId="Equation.DSMT4">
                  <p:embed/>
                </p:oleObj>
              </mc:Choice>
              <mc:Fallback>
                <p:oleObj name="Equation" r:id="rId20" imgW="1422360" imgH="927000" progId="Equation.DSMT4">
                  <p:embed/>
                  <p:pic>
                    <p:nvPicPr>
                      <p:cNvPr id="0" name="Picture 4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60438" y="4924425"/>
                        <a:ext cx="1430337" cy="936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7360713"/>
              </p:ext>
            </p:extLst>
          </p:nvPr>
        </p:nvGraphicFramePr>
        <p:xfrm>
          <a:off x="2442985" y="498108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409700" imgH="838200" progId="Equation.DSMT4">
                  <p:embed/>
                </p:oleObj>
              </mc:Choice>
              <mc:Fallback>
                <p:oleObj name="Equation" r:id="rId22" imgW="1409700" imgH="838200" progId="Equation.DSMT4">
                  <p:embed/>
                  <p:pic>
                    <p:nvPicPr>
                      <p:cNvPr id="0" name="Picture 4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42985" y="498108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0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7302288"/>
              </p:ext>
            </p:extLst>
          </p:nvPr>
        </p:nvGraphicFramePr>
        <p:xfrm>
          <a:off x="4029075" y="4981084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774364" imgH="837836" progId="Equation.DSMT4">
                  <p:embed/>
                </p:oleObj>
              </mc:Choice>
              <mc:Fallback>
                <p:oleObj name="Equation" r:id="rId24" imgW="774364" imgH="837836" progId="Equation.DSMT4">
                  <p:embed/>
                  <p:pic>
                    <p:nvPicPr>
                      <p:cNvPr id="0" name="Picture 4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29075" y="4981084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1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6729973"/>
              </p:ext>
            </p:extLst>
          </p:nvPr>
        </p:nvGraphicFramePr>
        <p:xfrm>
          <a:off x="3556222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4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56222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2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583127"/>
              </p:ext>
            </p:extLst>
          </p:nvPr>
        </p:nvGraphicFramePr>
        <p:xfrm>
          <a:off x="2929176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317362" imgH="457002" progId="Equation.DSMT4">
                  <p:embed/>
                </p:oleObj>
              </mc:Choice>
              <mc:Fallback>
                <p:oleObj name="Equation" r:id="rId28" imgW="317362" imgH="457002" progId="Equation.DSMT4">
                  <p:embed/>
                  <p:pic>
                    <p:nvPicPr>
                      <p:cNvPr id="0" name="Picture 4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29176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29682873"/>
              </p:ext>
            </p:extLst>
          </p:nvPr>
        </p:nvGraphicFramePr>
        <p:xfrm>
          <a:off x="2945211" y="49712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9" imgW="317362" imgH="457002" progId="Equation.DSMT4">
                  <p:embed/>
                </p:oleObj>
              </mc:Choice>
              <mc:Fallback>
                <p:oleObj name="Equation" r:id="rId29" imgW="317362" imgH="457002" progId="Equation.DSMT4">
                  <p:embed/>
                  <p:pic>
                    <p:nvPicPr>
                      <p:cNvPr id="0" name="Picture 4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5211" y="49712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94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8485881"/>
              </p:ext>
            </p:extLst>
          </p:nvPr>
        </p:nvGraphicFramePr>
        <p:xfrm>
          <a:off x="3240133" y="5428432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317362" imgH="457002" progId="Equation.DSMT4">
                  <p:embed/>
                </p:oleObj>
              </mc:Choice>
              <mc:Fallback>
                <p:oleObj name="Equation" r:id="rId30" imgW="317362" imgH="457002" progId="Equation.DSMT4">
                  <p:embed/>
                  <p:pic>
                    <p:nvPicPr>
                      <p:cNvPr id="0" name="Picture 4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0133" y="5428432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2" name="Object 418"/>
          <p:cNvGraphicFramePr>
            <a:graphicFrameLocks noChangeAspect="1"/>
          </p:cNvGraphicFramePr>
          <p:nvPr/>
        </p:nvGraphicFramePr>
        <p:xfrm>
          <a:off x="1885950" y="2440940"/>
          <a:ext cx="2781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1" imgW="2781000" imgH="469800" progId="Equation.DSMT4">
                  <p:embed/>
                </p:oleObj>
              </mc:Choice>
              <mc:Fallback>
                <p:oleObj name="Equation" r:id="rId31" imgW="2781000" imgH="469800" progId="Equation.DSMT4">
                  <p:embed/>
                  <p:pic>
                    <p:nvPicPr>
                      <p:cNvPr id="0" name="Picture 4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85950" y="2440940"/>
                        <a:ext cx="2781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3" name="Object 419"/>
          <p:cNvGraphicFramePr>
            <a:graphicFrameLocks noChangeAspect="1"/>
          </p:cNvGraphicFramePr>
          <p:nvPr/>
        </p:nvGraphicFramePr>
        <p:xfrm>
          <a:off x="4686300" y="2517140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3" imgW="863280" imgH="291960" progId="Equation.DSMT4">
                  <p:embed/>
                </p:oleObj>
              </mc:Choice>
              <mc:Fallback>
                <p:oleObj name="Equation" r:id="rId33" imgW="863280" imgH="291960" progId="Equation.DSMT4">
                  <p:embed/>
                  <p:pic>
                    <p:nvPicPr>
                      <p:cNvPr id="0" name="Picture 4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86300" y="2517140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284" name="Object 420"/>
          <p:cNvGraphicFramePr>
            <a:graphicFrameLocks noChangeAspect="1"/>
          </p:cNvGraphicFramePr>
          <p:nvPr/>
        </p:nvGraphicFramePr>
        <p:xfrm>
          <a:off x="1009650" y="2440940"/>
          <a:ext cx="838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5" imgW="838080" imgH="469800" progId="Equation.DSMT4">
                  <p:embed/>
                </p:oleObj>
              </mc:Choice>
              <mc:Fallback>
                <p:oleObj name="Equation" r:id="rId35" imgW="838080" imgH="469800" progId="Equation.DSMT4">
                  <p:embed/>
                  <p:pic>
                    <p:nvPicPr>
                      <p:cNvPr id="0" name="Picture 4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440940"/>
                        <a:ext cx="838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2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7: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endParaRPr lang="en-US" dirty="0">
              <a:latin typeface="Calibri" pitchFamily="34" charset="0"/>
            </a:endParaRPr>
          </a:p>
          <a:p>
            <a:r>
              <a:rPr lang="en-US" dirty="0">
                <a:latin typeface="Calibri" pitchFamily="34" charset="0"/>
              </a:rPr>
              <a:t>The mean score on the placement test for this group of students was </a:t>
            </a:r>
            <a:r>
              <a:rPr lang="en-US" dirty="0">
                <a:solidFill>
                  <a:srgbClr val="FF0000"/>
                </a:solidFill>
                <a:latin typeface="Calibri" pitchFamily="34" charset="0"/>
              </a:rPr>
              <a:t>81</a:t>
            </a:r>
            <a:r>
              <a:rPr lang="en-US" dirty="0">
                <a:latin typeface="Calibri" pitchFamily="34" charset="0"/>
              </a:rPr>
              <a:t>. </a:t>
            </a:r>
          </a:p>
          <a:p>
            <a:endParaRPr lang="en-US" dirty="0"/>
          </a:p>
        </p:txBody>
      </p:sp>
      <p:graphicFrame>
        <p:nvGraphicFramePr>
          <p:cNvPr id="25603" name="Object 3"/>
          <p:cNvGraphicFramePr>
            <a:graphicFrameLocks noChangeAspect="1"/>
          </p:cNvGraphicFramePr>
          <p:nvPr/>
        </p:nvGraphicFramePr>
        <p:xfrm>
          <a:off x="5520266" y="4541661"/>
          <a:ext cx="33020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302000" imgH="279400" progId="Equation.DSMT4">
                  <p:embed/>
                </p:oleObj>
              </mc:Choice>
              <mc:Fallback>
                <p:oleObj name="Equation" r:id="rId2" imgW="3302000" imgH="279400" progId="Equation.DSMT4">
                  <p:embed/>
                  <p:pic>
                    <p:nvPicPr>
                      <p:cNvPr id="0" name="Picture 27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541661"/>
                        <a:ext cx="33020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4" name="Object 4"/>
          <p:cNvGraphicFramePr>
            <a:graphicFrameLocks noChangeAspect="1"/>
          </p:cNvGraphicFramePr>
          <p:nvPr/>
        </p:nvGraphicFramePr>
        <p:xfrm>
          <a:off x="5520266" y="4064000"/>
          <a:ext cx="5080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08000" imgH="241300" progId="Equation.DSMT4">
                  <p:embed/>
                </p:oleObj>
              </mc:Choice>
              <mc:Fallback>
                <p:oleObj name="Equation" r:id="rId4" imgW="508000" imgH="241300" progId="Equation.DSMT4">
                  <p:embed/>
                  <p:pic>
                    <p:nvPicPr>
                      <p:cNvPr id="0" name="Picture 28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0266" y="4064000"/>
                        <a:ext cx="5080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5" name="Object 5"/>
          <p:cNvGraphicFramePr>
            <a:graphicFrameLocks noChangeAspect="1"/>
          </p:cNvGraphicFramePr>
          <p:nvPr/>
        </p:nvGraphicFramePr>
        <p:xfrm>
          <a:off x="914400" y="1295400"/>
          <a:ext cx="2794000" cy="2628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2794000" imgH="2628900" progId="Equation.DSMT4">
                  <p:embed/>
                </p:oleObj>
              </mc:Choice>
              <mc:Fallback>
                <p:oleObj name="Equation" r:id="rId6" imgW="2794000" imgH="2628900" progId="Equation.DSMT4">
                  <p:embed/>
                  <p:pic>
                    <p:nvPicPr>
                      <p:cNvPr id="0" name="Picture 28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295400"/>
                        <a:ext cx="2794000" cy="2628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7" name="Object 7"/>
          <p:cNvGraphicFramePr>
            <a:graphicFrameLocks noChangeAspect="1"/>
          </p:cNvGraphicFramePr>
          <p:nvPr/>
        </p:nvGraphicFramePr>
        <p:xfrm>
          <a:off x="914400" y="4038600"/>
          <a:ext cx="4406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406900" imgH="292100" progId="Equation.DSMT4">
                  <p:embed/>
                </p:oleObj>
              </mc:Choice>
              <mc:Fallback>
                <p:oleObj name="Equation" r:id="rId8" imgW="4406900" imgH="292100" progId="Equation.DSMT4">
                  <p:embed/>
                  <p:pic>
                    <p:nvPicPr>
                      <p:cNvPr id="0" name="Picture 2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038600"/>
                        <a:ext cx="4406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8" name="Object 8"/>
          <p:cNvGraphicFramePr>
            <a:graphicFrameLocks noChangeAspect="1"/>
          </p:cNvGraphicFramePr>
          <p:nvPr/>
        </p:nvGraphicFramePr>
        <p:xfrm>
          <a:off x="914400" y="4535311"/>
          <a:ext cx="1892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892300" imgH="292100" progId="Equation.DSMT4">
                  <p:embed/>
                </p:oleObj>
              </mc:Choice>
              <mc:Fallback>
                <p:oleObj name="Equation" r:id="rId10" imgW="1892300" imgH="292100" progId="Equation.DSMT4">
                  <p:embed/>
                  <p:pic>
                    <p:nvPicPr>
                      <p:cNvPr id="0" name="Picture 2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535311"/>
                        <a:ext cx="1892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0" name="Object 10"/>
          <p:cNvGraphicFramePr>
            <a:graphicFrameLocks noChangeAspect="1"/>
          </p:cNvGraphicFramePr>
          <p:nvPr/>
        </p:nvGraphicFramePr>
        <p:xfrm>
          <a:off x="914400" y="1905000"/>
          <a:ext cx="1562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62100" imgH="292100" progId="Equation.DSMT4">
                  <p:embed/>
                </p:oleObj>
              </mc:Choice>
              <mc:Fallback>
                <p:oleObj name="Equation" r:id="rId12" imgW="1562100" imgH="292100" progId="Equation.DSMT4">
                  <p:embed/>
                  <p:pic>
                    <p:nvPicPr>
                      <p:cNvPr id="0" name="Picture 28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905000"/>
                        <a:ext cx="1562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1" name="Object 11"/>
          <p:cNvGraphicFramePr>
            <a:graphicFrameLocks noChangeAspect="1"/>
          </p:cNvGraphicFramePr>
          <p:nvPr/>
        </p:nvGraphicFramePr>
        <p:xfrm>
          <a:off x="914400" y="2438400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71600" imgH="292100" progId="Equation.DSMT4">
                  <p:embed/>
                </p:oleObj>
              </mc:Choice>
              <mc:Fallback>
                <p:oleObj name="Equation" r:id="rId14" imgW="1371600" imgH="292100" progId="Equation.DSMT4">
                  <p:embed/>
                  <p:pic>
                    <p:nvPicPr>
                      <p:cNvPr id="0" name="Picture 28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438400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2" name="Object 12"/>
          <p:cNvGraphicFramePr>
            <a:graphicFrameLocks noChangeAspect="1"/>
          </p:cNvGraphicFramePr>
          <p:nvPr/>
        </p:nvGraphicFramePr>
        <p:xfrm>
          <a:off x="914400" y="2895600"/>
          <a:ext cx="15494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548728" imgH="291973" progId="Equation.DSMT4">
                  <p:embed/>
                </p:oleObj>
              </mc:Choice>
              <mc:Fallback>
                <p:oleObj name="Equation" r:id="rId16" imgW="1548728" imgH="291973" progId="Equation.DSMT4">
                  <p:embed/>
                  <p:pic>
                    <p:nvPicPr>
                      <p:cNvPr id="0" name="Picture 28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895600"/>
                        <a:ext cx="15494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13" name="Object 13"/>
          <p:cNvGraphicFramePr>
            <a:graphicFrameLocks noChangeAspect="1"/>
          </p:cNvGraphicFramePr>
          <p:nvPr/>
        </p:nvGraphicFramePr>
        <p:xfrm>
          <a:off x="914400" y="3429000"/>
          <a:ext cx="1384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84300" imgH="292100" progId="Equation.DSMT4">
                  <p:embed/>
                </p:oleObj>
              </mc:Choice>
              <mc:Fallback>
                <p:oleObj name="Equation" r:id="rId18" imgW="1384300" imgH="292100" progId="Equation.DSMT4">
                  <p:embed/>
                  <p:pic>
                    <p:nvPicPr>
                      <p:cNvPr id="0" name="Picture 28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429000"/>
                        <a:ext cx="1384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24579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The following speeds (in miles per hour) of fifteen cars were recorded at a certain point on a freeway.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i="0" dirty="0">
                <a:solidFill>
                  <a:srgbClr val="0000FF"/>
                </a:solidFill>
              </a:rPr>
              <a:t>70	75	65	60	61	64	68	72	</a:t>
            </a:r>
            <a:br>
              <a:rPr lang="en-US" i="0" dirty="0">
                <a:solidFill>
                  <a:srgbClr val="0000FF"/>
                </a:solidFill>
              </a:rPr>
            </a:br>
            <a:r>
              <a:rPr lang="en-US" i="0" dirty="0">
                <a:solidFill>
                  <a:srgbClr val="0000FF"/>
                </a:solidFill>
              </a:rPr>
              <a:t>	59	68	82	76	70	68 	50</a:t>
            </a: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endParaRPr lang="en-US" i="0" dirty="0">
              <a:solidFill>
                <a:schemeClr val="tx1"/>
              </a:solidFill>
            </a:endParaRPr>
          </a:p>
          <a:p>
            <a:pPr marL="0" indent="0" defTabSz="1092200">
              <a:lnSpc>
                <a:spcPct val="90000"/>
              </a:lnSpc>
              <a:buFont typeface="Courier New" pitchFamily="49" charset="0"/>
              <a:buNone/>
              <a:tabLst>
                <a:tab pos="457200" algn="l"/>
                <a:tab pos="1206500" algn="l"/>
              </a:tabLst>
            </a:pPr>
            <a:r>
              <a:rPr lang="en-US" i="0" dirty="0">
                <a:solidFill>
                  <a:schemeClr val="tx1"/>
                </a:solidFill>
              </a:rPr>
              <a:t>Find the average speed of these cars.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280160"/>
            <a:ext cx="8229600" cy="4144963"/>
          </a:xfrm>
          <a:prstGeom prst="rect">
            <a:avLst/>
          </a:prstGeom>
        </p:spPr>
        <p:txBody>
          <a:bodyPr/>
          <a:lstStyle/>
          <a:p>
            <a:pPr marL="0" indent="0">
              <a:buFont typeface="Courier New" pitchFamily="49" charset="0"/>
              <a:buNone/>
            </a:pPr>
            <a:r>
              <a:rPr lang="en-US" sz="2800" b="1" i="0" dirty="0">
                <a:solidFill>
                  <a:schemeClr val="tx1"/>
                </a:solidFill>
              </a:rPr>
              <a:t>Solution</a:t>
            </a:r>
          </a:p>
          <a:p>
            <a:pPr marL="0" indent="0"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Using a calculator, the sum of the speeds is </a:t>
            </a:r>
            <a:r>
              <a:rPr lang="en-US" sz="2800" i="0" dirty="0">
                <a:solidFill>
                  <a:srgbClr val="0000FF"/>
                </a:solidFill>
              </a:rPr>
              <a:t>1008 mph</a:t>
            </a:r>
            <a:r>
              <a:rPr lang="en-US" sz="2800" i="0" dirty="0">
                <a:solidFill>
                  <a:schemeClr val="tx1"/>
                </a:solidFill>
              </a:rPr>
              <a:t>. Dividing by </a:t>
            </a:r>
            <a:r>
              <a:rPr lang="en-US" sz="2800" i="0" dirty="0">
                <a:solidFill>
                  <a:srgbClr val="0000FF"/>
                </a:solidFill>
              </a:rPr>
              <a:t>15</a:t>
            </a:r>
            <a:r>
              <a:rPr lang="en-US" sz="2800" i="0" dirty="0">
                <a:solidFill>
                  <a:schemeClr val="tx1"/>
                </a:solidFill>
              </a:rPr>
              <a:t> gives the average speed.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endParaRPr lang="en-US" sz="2800" dirty="0"/>
          </a:p>
          <a:p>
            <a:pPr marL="0" indent="0">
              <a:buFont typeface="Courier New" pitchFamily="49" charset="0"/>
              <a:buNone/>
            </a:pPr>
            <a:endParaRPr lang="en-US" sz="2800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r>
              <a:rPr lang="en-US" sz="2800" dirty="0"/>
              <a:t>The average speed was </a:t>
            </a:r>
            <a:r>
              <a:rPr lang="en-US" sz="2800" dirty="0">
                <a:solidFill>
                  <a:srgbClr val="FF0000"/>
                </a:solidFill>
              </a:rPr>
              <a:t>67.2 mph</a:t>
            </a:r>
            <a:r>
              <a:rPr lang="en-US" sz="2800" dirty="0"/>
              <a:t>.</a:t>
            </a:r>
            <a:endParaRPr lang="en-US" sz="2800" dirty="0">
              <a:solidFill>
                <a:schemeClr val="tx1"/>
              </a:solidFill>
            </a:endParaRPr>
          </a:p>
        </p:txBody>
      </p:sp>
      <p:sp>
        <p:nvSpPr>
          <p:cNvPr id="2560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8: </a:t>
            </a:r>
            <a:r>
              <a:rPr lang="en-US" dirty="0"/>
              <a:t>Application: Calculating an Average</a:t>
            </a:r>
            <a:r>
              <a:rPr lang="en-US" sz="3200" dirty="0">
                <a:solidFill>
                  <a:schemeClr val="accent1"/>
                </a:solidFill>
              </a:rPr>
              <a:t> (cont.)</a:t>
            </a:r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4572000" y="3089275"/>
          <a:ext cx="16637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663700" imgH="368300" progId="Equation.DSMT4">
                  <p:embed/>
                </p:oleObj>
              </mc:Choice>
              <mc:Fallback>
                <p:oleObj name="Equation" r:id="rId2" imgW="1663700" imgH="368300" progId="Equation.DSMT4">
                  <p:embed/>
                  <p:pic>
                    <p:nvPicPr>
                      <p:cNvPr id="0" name="Picture 29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0" y="3089275"/>
                        <a:ext cx="16637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124200" y="3127375"/>
          <a:ext cx="1371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71600" imgH="292100" progId="Equation.DSMT4">
                  <p:embed/>
                </p:oleObj>
              </mc:Choice>
              <mc:Fallback>
                <p:oleObj name="Equation" r:id="rId4" imgW="1371600" imgH="292100" progId="Equation.DSMT4">
                  <p:embed/>
                  <p:pic>
                    <p:nvPicPr>
                      <p:cNvPr id="0" name="Picture 29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3127375"/>
                        <a:ext cx="1371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 Reduce fractions to lowest terms.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lnSpc>
                <a:spcPct val="150000"/>
              </a:lnSpc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2: </a:t>
            </a:r>
            <a:r>
              <a:rPr lang="en-US" dirty="0"/>
              <a:t>Multiplying Two Negative Real Numbers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graphicFrame>
        <p:nvGraphicFramePr>
          <p:cNvPr id="41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97191173"/>
              </p:ext>
            </p:extLst>
          </p:nvPr>
        </p:nvGraphicFramePr>
        <p:xfrm>
          <a:off x="908050" y="1987550"/>
          <a:ext cx="13208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20480" imgH="469800" progId="Equation.DSMT4">
                  <p:embed/>
                </p:oleObj>
              </mc:Choice>
              <mc:Fallback>
                <p:oleObj name="Equation" r:id="rId2" imgW="1320480" imgH="469800" progId="Equation.DSMT4">
                  <p:embed/>
                  <p:pic>
                    <p:nvPicPr>
                      <p:cNvPr id="0" name="Picture 100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1987550"/>
                        <a:ext cx="13208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705835"/>
              </p:ext>
            </p:extLst>
          </p:nvPr>
        </p:nvGraphicFramePr>
        <p:xfrm>
          <a:off x="2314221" y="2053166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63225" imgH="291973" progId="Equation.DSMT4">
                  <p:embed/>
                </p:oleObj>
              </mc:Choice>
              <mc:Fallback>
                <p:oleObj name="Equation" r:id="rId4" imgW="863225" imgH="291973" progId="Equation.DSMT4">
                  <p:embed/>
                  <p:pic>
                    <p:nvPicPr>
                      <p:cNvPr id="0" name="Picture 100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4221" y="2053166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4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9074172"/>
              </p:ext>
            </p:extLst>
          </p:nvPr>
        </p:nvGraphicFramePr>
        <p:xfrm>
          <a:off x="882650" y="3683000"/>
          <a:ext cx="1346200" cy="47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469800" progId="Equation.DSMT4">
                  <p:embed/>
                </p:oleObj>
              </mc:Choice>
              <mc:Fallback>
                <p:oleObj name="Equation" r:id="rId6" imgW="1333440" imgH="469800" progId="Equation.DSMT4">
                  <p:embed/>
                  <p:pic>
                    <p:nvPicPr>
                      <p:cNvPr id="0" name="Picture 100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2650" y="3683000"/>
                        <a:ext cx="1346200" cy="4794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5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504982"/>
              </p:ext>
            </p:extLst>
          </p:nvPr>
        </p:nvGraphicFramePr>
        <p:xfrm>
          <a:off x="2286000" y="3752850"/>
          <a:ext cx="1143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43000" imgH="292100" progId="Equation.DSMT4">
                  <p:embed/>
                </p:oleObj>
              </mc:Choice>
              <mc:Fallback>
                <p:oleObj name="Equation" r:id="rId8" imgW="1143000" imgH="292100" progId="Equation.DSMT4">
                  <p:embed/>
                  <p:pic>
                    <p:nvPicPr>
                      <p:cNvPr id="0" name="Picture 100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752850"/>
                        <a:ext cx="1143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6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3539809"/>
              </p:ext>
            </p:extLst>
          </p:nvPr>
        </p:nvGraphicFramePr>
        <p:xfrm>
          <a:off x="971550" y="4419600"/>
          <a:ext cx="2578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77960" imgH="469800" progId="Equation.DSMT4">
                  <p:embed/>
                </p:oleObj>
              </mc:Choice>
              <mc:Fallback>
                <p:oleObj name="Equation" r:id="rId10" imgW="2577960" imgH="469800" progId="Equation.DSMT4">
                  <p:embed/>
                  <p:pic>
                    <p:nvPicPr>
                      <p:cNvPr id="0" name="Picture 100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550" y="4419600"/>
                        <a:ext cx="2578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7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8266250"/>
              </p:ext>
            </p:extLst>
          </p:nvPr>
        </p:nvGraphicFramePr>
        <p:xfrm>
          <a:off x="3625850" y="4422070"/>
          <a:ext cx="328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289300" imgH="469900" progId="Equation.DSMT4">
                  <p:embed/>
                </p:oleObj>
              </mc:Choice>
              <mc:Fallback>
                <p:oleObj name="Equation" r:id="rId12" imgW="3289300" imgH="469900" progId="Equation.DSMT4">
                  <p:embed/>
                  <p:pic>
                    <p:nvPicPr>
                      <p:cNvPr id="0" name="Picture 100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5850" y="4422070"/>
                        <a:ext cx="328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9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98075727"/>
              </p:ext>
            </p:extLst>
          </p:nvPr>
        </p:nvGraphicFramePr>
        <p:xfrm>
          <a:off x="6985000" y="4496858"/>
          <a:ext cx="863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863225" imgH="291973" progId="Equation.DSMT4">
                  <p:embed/>
                </p:oleObj>
              </mc:Choice>
              <mc:Fallback>
                <p:oleObj name="Equation" r:id="rId14" imgW="863225" imgH="291973" progId="Equation.DSMT4">
                  <p:embed/>
                  <p:pic>
                    <p:nvPicPr>
                      <p:cNvPr id="0" name="Picture 100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0" y="4496858"/>
                        <a:ext cx="863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0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8261520"/>
              </p:ext>
            </p:extLst>
          </p:nvPr>
        </p:nvGraphicFramePr>
        <p:xfrm>
          <a:off x="895350" y="2616200"/>
          <a:ext cx="13716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71600" imgH="927000" progId="Equation.DSMT4">
                  <p:embed/>
                </p:oleObj>
              </mc:Choice>
              <mc:Fallback>
                <p:oleObj name="Equation" r:id="rId16" imgW="1371600" imgH="927000" progId="Equation.DSMT4">
                  <p:embed/>
                  <p:pic>
                    <p:nvPicPr>
                      <p:cNvPr id="0" name="Picture 100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95350" y="2616200"/>
                        <a:ext cx="13716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2149770"/>
              </p:ext>
            </p:extLst>
          </p:nvPr>
        </p:nvGraphicFramePr>
        <p:xfrm>
          <a:off x="2333625" y="2620963"/>
          <a:ext cx="1397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7000" imgH="838200" progId="Equation.DSMT4">
                  <p:embed/>
                </p:oleObj>
              </mc:Choice>
              <mc:Fallback>
                <p:oleObj name="Equation" r:id="rId18" imgW="1397000" imgH="838200" progId="Equation.DSMT4">
                  <p:embed/>
                  <p:pic>
                    <p:nvPicPr>
                      <p:cNvPr id="0" name="Picture 10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3625" y="2620963"/>
                        <a:ext cx="1397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5990773"/>
              </p:ext>
            </p:extLst>
          </p:nvPr>
        </p:nvGraphicFramePr>
        <p:xfrm>
          <a:off x="3794125" y="2613025"/>
          <a:ext cx="774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774364" imgH="837836" progId="Equation.DSMT4">
                  <p:embed/>
                </p:oleObj>
              </mc:Choice>
              <mc:Fallback>
                <p:oleObj name="Equation" r:id="rId20" imgW="774364" imgH="837836" progId="Equation.DSMT4">
                  <p:embed/>
                  <p:pic>
                    <p:nvPicPr>
                      <p:cNvPr id="0" name="Picture 10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94125" y="2613025"/>
                        <a:ext cx="774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2223397"/>
              </p:ext>
            </p:extLst>
          </p:nvPr>
        </p:nvGraphicFramePr>
        <p:xfrm>
          <a:off x="2952397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317362" imgH="457002" progId="Equation.DSMT4">
                  <p:embed/>
                </p:oleObj>
              </mc:Choice>
              <mc:Fallback>
                <p:oleObj name="Equation" r:id="rId22" imgW="317362" imgH="457002" progId="Equation.DSMT4">
                  <p:embed/>
                  <p:pic>
                    <p:nvPicPr>
                      <p:cNvPr id="0" name="Picture 10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52397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1802299"/>
              </p:ext>
            </p:extLst>
          </p:nvPr>
        </p:nvGraphicFramePr>
        <p:xfrm>
          <a:off x="3279775" y="2590800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317362" imgH="457002" progId="Equation.DSMT4">
                  <p:embed/>
                </p:oleObj>
              </mc:Choice>
              <mc:Fallback>
                <p:oleObj name="Equation" r:id="rId24" imgW="317362" imgH="457002" progId="Equation.DSMT4">
                  <p:embed/>
                  <p:pic>
                    <p:nvPicPr>
                      <p:cNvPr id="0" name="Picture 10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9775" y="2590800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6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92632228"/>
              </p:ext>
            </p:extLst>
          </p:nvPr>
        </p:nvGraphicFramePr>
        <p:xfrm>
          <a:off x="3116439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5" imgW="317362" imgH="457002" progId="Equation.DSMT4">
                  <p:embed/>
                </p:oleObj>
              </mc:Choice>
              <mc:Fallback>
                <p:oleObj name="Equation" r:id="rId25" imgW="317362" imgH="457002" progId="Equation.DSMT4">
                  <p:embed/>
                  <p:pic>
                    <p:nvPicPr>
                      <p:cNvPr id="0" name="Picture 10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6439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7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28888518"/>
              </p:ext>
            </p:extLst>
          </p:nvPr>
        </p:nvGraphicFramePr>
        <p:xfrm>
          <a:off x="2809875" y="3090333"/>
          <a:ext cx="3175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317362" imgH="457002" progId="Equation.DSMT4">
                  <p:embed/>
                </p:oleObj>
              </mc:Choice>
              <mc:Fallback>
                <p:oleObj name="Equation" r:id="rId26" imgW="317362" imgH="457002" progId="Equation.DSMT4">
                  <p:embed/>
                  <p:pic>
                    <p:nvPicPr>
                      <p:cNvPr id="0" name="Picture 10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09875" y="3090333"/>
                        <a:ext cx="317500" cy="457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</a:t>
            </a:r>
            <a:r>
              <a:rPr lang="en-US" dirty="0"/>
              <a:t>Multiplying by 0</a:t>
            </a:r>
            <a:r>
              <a:rPr lang="en-US" sz="3200" dirty="0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110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Multiply.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</p:txBody>
      </p:sp>
      <p:graphicFrame>
        <p:nvGraphicFramePr>
          <p:cNvPr id="11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7082234"/>
              </p:ext>
            </p:extLst>
          </p:nvPr>
        </p:nvGraphicFramePr>
        <p:xfrm>
          <a:off x="865187" y="2085975"/>
          <a:ext cx="1077913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066680" imgH="291960" progId="Equation.DSMT4">
                  <p:embed/>
                </p:oleObj>
              </mc:Choice>
              <mc:Fallback>
                <p:oleObj name="Equation" r:id="rId2" imgW="1066680" imgH="291960" progId="Equation.DSMT4">
                  <p:embed/>
                  <p:pic>
                    <p:nvPicPr>
                      <p:cNvPr id="0" name="Picture 2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65187" y="2085975"/>
                        <a:ext cx="1077913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82953736"/>
              </p:ext>
            </p:extLst>
          </p:nvPr>
        </p:nvGraphicFramePr>
        <p:xfrm>
          <a:off x="908050" y="2724150"/>
          <a:ext cx="1454150" cy="300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447560" imgH="291960" progId="Equation.DSMT4">
                  <p:embed/>
                </p:oleObj>
              </mc:Choice>
              <mc:Fallback>
                <p:oleObj name="Equation" r:id="rId4" imgW="1447560" imgH="291960" progId="Equation.DSMT4">
                  <p:embed/>
                  <p:pic>
                    <p:nvPicPr>
                      <p:cNvPr id="0" name="Picture 2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08050" y="2724150"/>
                        <a:ext cx="1454150" cy="3000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</a:t>
            </a:r>
          </a:p>
        </p:txBody>
      </p:sp>
      <p:sp>
        <p:nvSpPr>
          <p:cNvPr id="16" name="TextBox 3"/>
          <p:cNvSpPr>
            <a:spLocks noChangeArrowheads="1"/>
          </p:cNvSpPr>
          <p:nvPr/>
        </p:nvSpPr>
        <p:spPr bwMode="auto">
          <a:xfrm>
            <a:off x="457200" y="1280160"/>
            <a:ext cx="8229600" cy="4419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are positive real numbers, then </a:t>
            </a: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positive numbers is positive: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two negative numbers is positive: </a:t>
            </a:r>
          </a:p>
          <a:p>
            <a:pPr marL="533400" indent="-533400" eaLnBrk="0" hangingPunct="0">
              <a:spcBef>
                <a:spcPct val="20000"/>
              </a:spcBef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spcBef>
                <a:spcPct val="20000"/>
              </a:spcBef>
              <a:buFont typeface="+mj-lt"/>
              <a:buAutoNum type="arabicPeriod" startAt="3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a positive number and a negative number is negative: </a:t>
            </a:r>
          </a:p>
        </p:txBody>
      </p:sp>
      <p:graphicFrame>
        <p:nvGraphicFramePr>
          <p:cNvPr id="17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19840444"/>
              </p:ext>
            </p:extLst>
          </p:nvPr>
        </p:nvGraphicFramePr>
        <p:xfrm>
          <a:off x="3815080" y="2472690"/>
          <a:ext cx="15367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36033" imgH="304668" progId="Equation.DSMT4">
                  <p:embed/>
                </p:oleObj>
              </mc:Choice>
              <mc:Fallback>
                <p:oleObj name="Equation" r:id="rId2" imgW="1536033" imgH="304668" progId="Equation.DSMT4">
                  <p:embed/>
                  <p:pic>
                    <p:nvPicPr>
                      <p:cNvPr id="0" name="Picture 43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5080" y="2472690"/>
                        <a:ext cx="15367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5649382"/>
              </p:ext>
            </p:extLst>
          </p:nvPr>
        </p:nvGraphicFramePr>
        <p:xfrm>
          <a:off x="3427730" y="3463290"/>
          <a:ext cx="2311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311400" imgH="469900" progId="Equation.DSMT4">
                  <p:embed/>
                </p:oleObj>
              </mc:Choice>
              <mc:Fallback>
                <p:oleObj name="Equation" r:id="rId4" imgW="2311400" imgH="469900" progId="Equation.DSMT4">
                  <p:embed/>
                  <p:pic>
                    <p:nvPicPr>
                      <p:cNvPr id="0" name="Picture 4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7730" y="3463290"/>
                        <a:ext cx="2311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495464"/>
              </p:ext>
            </p:extLst>
          </p:nvPr>
        </p:nvGraphicFramePr>
        <p:xfrm>
          <a:off x="3656330" y="4746344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200" imgH="469900" progId="Equation.DSMT4">
                  <p:embed/>
                </p:oleObj>
              </mc:Choice>
              <mc:Fallback>
                <p:oleObj name="Equation" r:id="rId6" imgW="1854200" imgH="469900" progId="Equation.DSMT4">
                  <p:embed/>
                  <p:pic>
                    <p:nvPicPr>
                      <p:cNvPr id="0" name="Picture 44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6330" y="4746344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18288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lnSpc>
                <a:spcPct val="90000"/>
              </a:lnSpc>
              <a:buNone/>
              <a:tabLst>
                <a:tab pos="520700" algn="l"/>
              </a:tabLst>
            </a:pPr>
            <a:endParaRPr lang="en-US" sz="1500" b="1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lnSpc>
                <a:spcPct val="90000"/>
              </a:lnSpc>
              <a:buFont typeface="+mj-lt"/>
              <a:buAutoNum type="arabicPeriod" startAt="4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The product of 0 and any number is 0: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Procedure: Rules for Multiplication with Real Numbers (cont.)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75889016"/>
              </p:ext>
            </p:extLst>
          </p:nvPr>
        </p:nvGraphicFramePr>
        <p:xfrm>
          <a:off x="2870200" y="2160270"/>
          <a:ext cx="3403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403600" imgH="469900" progId="Equation.DSMT4">
                  <p:embed/>
                </p:oleObj>
              </mc:Choice>
              <mc:Fallback>
                <p:oleObj name="Equation" r:id="rId2" imgW="3403600" imgH="469900" progId="Equation.DSMT4">
                  <p:embed/>
                  <p:pic>
                    <p:nvPicPr>
                      <p:cNvPr id="0" name="Picture 148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0200" y="2160270"/>
                        <a:ext cx="3403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80160"/>
            <a:ext cx="8229600" cy="35814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,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x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  <a:p>
            <a:pPr marL="533400" indent="-533400" eaLnBrk="0" hangingPunct="0"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For real numbers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and 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b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(where           ),</a:t>
            </a:r>
          </a:p>
          <a:p>
            <a:pPr marL="533400" indent="-533400" eaLnBrk="0" hangingPunct="0">
              <a:buNone/>
              <a:tabLst>
                <a:tab pos="520700" algn="l"/>
              </a:tabLst>
            </a:pP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Definition: Division with Real Numbers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14219592"/>
              </p:ext>
            </p:extLst>
          </p:nvPr>
        </p:nvGraphicFramePr>
        <p:xfrm>
          <a:off x="5775678" y="142494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23586" imgH="304668" progId="Equation.DSMT4">
                  <p:embed/>
                </p:oleObj>
              </mc:Choice>
              <mc:Fallback>
                <p:oleObj name="Equation" r:id="rId2" imgW="723586" imgH="304668" progId="Equation.DSMT4">
                  <p:embed/>
                  <p:pic>
                    <p:nvPicPr>
                      <p:cNvPr id="0" name="Picture 58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5678" y="142494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Grp="1" noChangeAspect="1"/>
          </p:cNvGraphicFramePr>
          <p:nvPr>
            <p:ph sz="quarter" idx="4294967295"/>
            <p:extLst>
              <p:ext uri="{D42A27DB-BD31-4B8C-83A1-F6EECF244321}">
                <p14:modId xmlns:p14="http://schemas.microsoft.com/office/powerpoint/2010/main" val="201710693"/>
              </p:ext>
            </p:extLst>
          </p:nvPr>
        </p:nvGraphicFramePr>
        <p:xfrm>
          <a:off x="2900363" y="1882140"/>
          <a:ext cx="334168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29520" imgH="905040" progId="Equation.DSMT4">
                  <p:embed/>
                </p:oleObj>
              </mc:Choice>
              <mc:Fallback>
                <p:oleObj name="Equation" r:id="rId4" imgW="3629520" imgH="905040" progId="Equation.DSMT4">
                  <p:embed/>
                  <p:pic>
                    <p:nvPicPr>
                      <p:cNvPr id="0" name="Picture 58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0363" y="1882140"/>
                        <a:ext cx="3341687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89759077"/>
              </p:ext>
            </p:extLst>
          </p:nvPr>
        </p:nvGraphicFramePr>
        <p:xfrm>
          <a:off x="2768600" y="3442123"/>
          <a:ext cx="360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606800" imgH="838200" progId="Equation.DSMT4">
                  <p:embed/>
                </p:oleObj>
              </mc:Choice>
              <mc:Fallback>
                <p:oleObj name="Equation" r:id="rId6" imgW="3606800" imgH="838200" progId="Equation.DSMT4">
                  <p:embed/>
                  <p:pic>
                    <p:nvPicPr>
                      <p:cNvPr id="0" name="Picture 58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8600" y="3442123"/>
                        <a:ext cx="360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7994392"/>
              </p:ext>
            </p:extLst>
          </p:nvPr>
        </p:nvGraphicFramePr>
        <p:xfrm>
          <a:off x="5391855" y="2948940"/>
          <a:ext cx="723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23586" imgH="304668" progId="Equation.DSMT4">
                  <p:embed/>
                </p:oleObj>
              </mc:Choice>
              <mc:Fallback>
                <p:oleObj name="Equation" r:id="rId8" imgW="723586" imgH="304668" progId="Equation.DSMT4">
                  <p:embed/>
                  <p:pic>
                    <p:nvPicPr>
                      <p:cNvPr id="0" name="Picture 58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855" y="2948940"/>
                        <a:ext cx="723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7" name="TextBox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143000"/>
            <a:ext cx="8229600" cy="4800600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marL="514350" indent="-514350" eaLnBrk="0" hangingPunct="0">
              <a:spcBef>
                <a:spcPts val="1200"/>
              </a:spcBef>
              <a:buAutoNum type="arabicPeriod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and            Then, since division is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related to multiplication, we must have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but this is not possible because               for any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value of </a:t>
            </a:r>
            <a:r>
              <a:rPr lang="en-US" sz="2800" i="1" dirty="0">
                <a:solidFill>
                  <a:srgbClr val="000000"/>
                </a:solidFill>
              </a:rPr>
              <a:t>x </a:t>
            </a:r>
            <a:r>
              <a:rPr lang="en-US" sz="2800" dirty="0">
                <a:solidFill>
                  <a:srgbClr val="000000"/>
                </a:solidFill>
              </a:rPr>
              <a:t>and we stated that </a:t>
            </a:r>
          </a:p>
          <a:p>
            <a:pPr marL="514350" indent="-514350" eaLnBrk="0" hangingPunct="0">
              <a:spcBef>
                <a:spcPts val="1200"/>
              </a:spcBef>
              <a:buAutoNum type="arabicPeriod" startAt="2"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Suppose that            Then,               which is true for 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all values of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 But, for the division to be defined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	we must have a unique answer for </a:t>
            </a: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.</a:t>
            </a:r>
          </a:p>
          <a:p>
            <a:pPr marL="0" indent="0" eaLnBrk="0" hangingPunct="0">
              <a:spcBef>
                <a:spcPts val="1200"/>
              </a:spcBef>
              <a:buNone/>
              <a:tabLst>
                <a:tab pos="520700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Therefore, in any case, we conclude that division by 0 is undefined.</a:t>
            </a:r>
            <a:endParaRPr lang="en-US" sz="2800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marL="533400" indent="-533400" eaLnBrk="0" hangingPunct="0">
              <a:tabLst>
                <a:tab pos="520700" algn="l"/>
              </a:tabLst>
            </a:pPr>
            <a:r>
              <a:rPr lang="en-US" dirty="0">
                <a:solidFill>
                  <a:schemeClr val="accent1"/>
                </a:solidFill>
              </a:rPr>
              <a:t>Definition: Division by 0 is Undefined</a:t>
            </a:r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1268" name="Object 4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3965946"/>
              </p:ext>
            </p:extLst>
          </p:nvPr>
        </p:nvGraphicFramePr>
        <p:xfrm>
          <a:off x="3041497" y="1280333"/>
          <a:ext cx="669925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85440" imgH="283320" progId="Equation.DSMT4">
                  <p:embed/>
                </p:oleObj>
              </mc:Choice>
              <mc:Fallback>
                <p:oleObj name="Equation" r:id="rId2" imgW="685440" imgH="283320" progId="Equation.DSMT4">
                  <p:embed/>
                  <p:pic>
                    <p:nvPicPr>
                      <p:cNvPr id="0" name="Picture 630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1497" y="1280333"/>
                        <a:ext cx="669925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7439785"/>
              </p:ext>
            </p:extLst>
          </p:nvPr>
        </p:nvGraphicFramePr>
        <p:xfrm>
          <a:off x="4397987" y="99060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822600" imgH="886680" progId="Equation.DSMT4">
                  <p:embed/>
                </p:oleObj>
              </mc:Choice>
              <mc:Fallback>
                <p:oleObj name="Equation" r:id="rId4" imgW="822600" imgH="886680" progId="Equation.DSMT4">
                  <p:embed/>
                  <p:pic>
                    <p:nvPicPr>
                      <p:cNvPr id="0" name="Picture 6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7987" y="99060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45972422"/>
              </p:ext>
            </p:extLst>
          </p:nvPr>
        </p:nvGraphicFramePr>
        <p:xfrm>
          <a:off x="6818313" y="1838306"/>
          <a:ext cx="1071562" cy="327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106280" imgH="329040" progId="Equation.DSMT4">
                  <p:embed/>
                </p:oleObj>
              </mc:Choice>
              <mc:Fallback>
                <p:oleObj name="Equation" r:id="rId6" imgW="1106280" imgH="329040" progId="Equation.DSMT4">
                  <p:embed/>
                  <p:pic>
                    <p:nvPicPr>
                      <p:cNvPr id="0" name="Picture 6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18313" y="1838306"/>
                        <a:ext cx="1071562" cy="327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68576875"/>
              </p:ext>
            </p:extLst>
          </p:nvPr>
        </p:nvGraphicFramePr>
        <p:xfrm>
          <a:off x="5384483" y="2690813"/>
          <a:ext cx="779462" cy="2952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799920" imgH="291960" progId="Equation.DSMT4">
                  <p:embed/>
                </p:oleObj>
              </mc:Choice>
              <mc:Fallback>
                <p:oleObj name="Equation" r:id="rId8" imgW="799920" imgH="291960" progId="Equation.DSMT4">
                  <p:embed/>
                  <p:pic>
                    <p:nvPicPr>
                      <p:cNvPr id="0" name="Picture 6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84483" y="2690813"/>
                        <a:ext cx="779462" cy="2952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433727"/>
              </p:ext>
            </p:extLst>
          </p:nvPr>
        </p:nvGraphicFramePr>
        <p:xfrm>
          <a:off x="5643563" y="2284095"/>
          <a:ext cx="1025525" cy="288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054080" imgH="291960" progId="Equation.DSMT4">
                  <p:embed/>
                </p:oleObj>
              </mc:Choice>
              <mc:Fallback>
                <p:oleObj name="Equation" r:id="rId10" imgW="1054080" imgH="291960" progId="Equation.DSMT4">
                  <p:embed/>
                  <p:pic>
                    <p:nvPicPr>
                      <p:cNvPr id="0" name="Picture 6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43563" y="2284095"/>
                        <a:ext cx="1025525" cy="2889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3343281"/>
              </p:ext>
            </p:extLst>
          </p:nvPr>
        </p:nvGraphicFramePr>
        <p:xfrm>
          <a:off x="3082290" y="2945130"/>
          <a:ext cx="803275" cy="863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822600" imgH="886680" progId="Equation.DSMT4">
                  <p:embed/>
                </p:oleObj>
              </mc:Choice>
              <mc:Fallback>
                <p:oleObj name="Equation" r:id="rId12" imgW="822600" imgH="886680" progId="Equation.DSMT4">
                  <p:embed/>
                  <p:pic>
                    <p:nvPicPr>
                      <p:cNvPr id="0" name="Picture 6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2290" y="2945130"/>
                        <a:ext cx="803275" cy="863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696802"/>
              </p:ext>
            </p:extLst>
          </p:nvPr>
        </p:nvGraphicFramePr>
        <p:xfrm>
          <a:off x="4822825" y="3277235"/>
          <a:ext cx="1125538" cy="333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155600" imgH="330120" progId="Equation.DSMT4">
                  <p:embed/>
                </p:oleObj>
              </mc:Choice>
              <mc:Fallback>
                <p:oleObj name="Equation" r:id="rId14" imgW="1155600" imgH="330120" progId="Equation.DSMT4">
                  <p:embed/>
                  <p:pic>
                    <p:nvPicPr>
                      <p:cNvPr id="0" name="Picture 6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22825" y="3277235"/>
                        <a:ext cx="1125538" cy="333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948560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3"/>
          <p:cNvSpPr txBox="1">
            <a:spLocks/>
          </p:cNvSpPr>
          <p:nvPr/>
        </p:nvSpPr>
        <p:spPr>
          <a:xfrm>
            <a:off x="391948" y="1280160"/>
            <a:ext cx="8229600" cy="458724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FontTx/>
              <a:buNone/>
              <a:defRPr sz="2800" b="0" i="0" kern="1200" baseline="0">
                <a:solidFill>
                  <a:srgbClr val="366092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Aft>
                <a:spcPts val="1200"/>
              </a:spcAft>
            </a:pPr>
            <a:r>
              <a:rPr lang="en-US" dirty="0"/>
              <a:t>Divide.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r>
              <a:rPr lang="en-US" dirty="0"/>
              <a:t> </a:t>
            </a:r>
          </a:p>
          <a:p>
            <a:pPr marL="514350" indent="-514350">
              <a:spcAft>
                <a:spcPts val="1200"/>
              </a:spcAft>
              <a:buFont typeface="+mj-lt"/>
              <a:buAutoNum type="alphaLcPeriod"/>
            </a:pPr>
            <a:endParaRPr lang="en-US" dirty="0"/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Dividing Real Numbers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1229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31639420"/>
              </p:ext>
            </p:extLst>
          </p:nvPr>
        </p:nvGraphicFramePr>
        <p:xfrm>
          <a:off x="927100" y="1828800"/>
          <a:ext cx="444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4240" imgH="838080" progId="Equation.DSMT4">
                  <p:embed/>
                </p:oleObj>
              </mc:Choice>
              <mc:Fallback>
                <p:oleObj name="Equation" r:id="rId2" imgW="444240" imgH="838080" progId="Equation.DSMT4">
                  <p:embed/>
                  <p:pic>
                    <p:nvPicPr>
                      <p:cNvPr id="0" name="Picture 86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7100" y="1828800"/>
                        <a:ext cx="4445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7606021"/>
              </p:ext>
            </p:extLst>
          </p:nvPr>
        </p:nvGraphicFramePr>
        <p:xfrm>
          <a:off x="923925" y="3124200"/>
          <a:ext cx="647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838080" progId="Equation.DSMT4">
                  <p:embed/>
                </p:oleObj>
              </mc:Choice>
              <mc:Fallback>
                <p:oleObj name="Equation" r:id="rId4" imgW="647640" imgH="838080" progId="Equation.DSMT4">
                  <p:embed/>
                  <p:pic>
                    <p:nvPicPr>
                      <p:cNvPr id="0" name="Picture 86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3925" y="3124200"/>
                        <a:ext cx="647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4777477"/>
              </p:ext>
            </p:extLst>
          </p:nvPr>
        </p:nvGraphicFramePr>
        <p:xfrm>
          <a:off x="949325" y="4467225"/>
          <a:ext cx="469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800" imgH="838080" progId="Equation.DSMT4">
                  <p:embed/>
                </p:oleObj>
              </mc:Choice>
              <mc:Fallback>
                <p:oleObj name="Equation" r:id="rId6" imgW="469800" imgH="838080" progId="Equation.DSMT4">
                  <p:embed/>
                  <p:pic>
                    <p:nvPicPr>
                      <p:cNvPr id="0" name="Picture 87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49325" y="4467225"/>
                        <a:ext cx="469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4017486"/>
              </p:ext>
            </p:extLst>
          </p:nvPr>
        </p:nvGraphicFramePr>
        <p:xfrm>
          <a:off x="1447800" y="2085975"/>
          <a:ext cx="3073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3062520" imgH="292320" progId="Equation.DSMT4">
                  <p:embed/>
                </p:oleObj>
              </mc:Choice>
              <mc:Fallback>
                <p:oleObj name="Equation" r:id="rId8" imgW="3062520" imgH="292320" progId="Equation.DSMT4">
                  <p:embed/>
                  <p:pic>
                    <p:nvPicPr>
                      <p:cNvPr id="0" name="Picture 87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085975"/>
                        <a:ext cx="3073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9715066"/>
              </p:ext>
            </p:extLst>
          </p:nvPr>
        </p:nvGraphicFramePr>
        <p:xfrm>
          <a:off x="1676400" y="3246438"/>
          <a:ext cx="37719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3757680" imgH="585000" progId="Equation.DSMT4">
                  <p:embed/>
                </p:oleObj>
              </mc:Choice>
              <mc:Fallback>
                <p:oleObj name="Equation" r:id="rId10" imgW="3757680" imgH="585000" progId="Equation.DSMT4">
                  <p:embed/>
                  <p:pic>
                    <p:nvPicPr>
                      <p:cNvPr id="0" name="Picture 87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3246438"/>
                        <a:ext cx="37719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2058240"/>
              </p:ext>
            </p:extLst>
          </p:nvPr>
        </p:nvGraphicFramePr>
        <p:xfrm>
          <a:off x="1549400" y="4603750"/>
          <a:ext cx="38608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3849120" imgH="585000" progId="Equation.DSMT4">
                  <p:embed/>
                </p:oleObj>
              </mc:Choice>
              <mc:Fallback>
                <p:oleObj name="Equation" r:id="rId12" imgW="3849120" imgH="585000" progId="Equation.DSMT4">
                  <p:embed/>
                  <p:pic>
                    <p:nvPicPr>
                      <p:cNvPr id="0" name="Picture 87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9400" y="4603750"/>
                        <a:ext cx="38608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966</TotalTime>
  <Words>808</Words>
  <Application>Microsoft Office PowerPoint</Application>
  <PresentationFormat>On-screen Show (4:3)</PresentationFormat>
  <Paragraphs>115</Paragraphs>
  <Slides>22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Calibri</vt:lpstr>
      <vt:lpstr>Courier New</vt:lpstr>
      <vt:lpstr>Symbol</vt:lpstr>
      <vt:lpstr>Office Theme</vt:lpstr>
      <vt:lpstr>Equation</vt:lpstr>
      <vt:lpstr>Section 1.7</vt:lpstr>
      <vt:lpstr>Example 1: Multiplying Positive and Negative Real Numbers </vt:lpstr>
      <vt:lpstr>Example 2: Multiplying Two Negative Real Numbers </vt:lpstr>
      <vt:lpstr>Example 3: Multiplying by 0 </vt:lpstr>
      <vt:lpstr>Procedure: Rules for Multiplication with Real Numbers</vt:lpstr>
      <vt:lpstr>Procedure: Rules for Multiplication with Real Numbers (cont.)</vt:lpstr>
      <vt:lpstr>Definition: Division with Real Numbers</vt:lpstr>
      <vt:lpstr>Definition: Division by 0 is Undefined </vt:lpstr>
      <vt:lpstr>Example 4: Dividing Real Numbers</vt:lpstr>
      <vt:lpstr>Example 4: Dividing Real Numbers (cont.)</vt:lpstr>
      <vt:lpstr>Note</vt:lpstr>
      <vt:lpstr>Procedure: Rules for Division with Real Numbers</vt:lpstr>
      <vt:lpstr>Procedure: Rules for Division with Real Numbers (cont.)</vt:lpstr>
      <vt:lpstr>Example 5: Dividing Fractions and Decimals</vt:lpstr>
      <vt:lpstr>Example 5: Dividing Fractions and Decimals (cont.)</vt:lpstr>
      <vt:lpstr>Definition: Average</vt:lpstr>
      <vt:lpstr>Example 6: Application: Calculating an Average</vt:lpstr>
      <vt:lpstr>Example 6: Application: Calculating an Average (cont.)</vt:lpstr>
      <vt:lpstr>Example 7: Application: Calculating an Average</vt:lpstr>
      <vt:lpstr>Example 7: Application: Calculating an Average (cont.)</vt:lpstr>
      <vt:lpstr>Example 8: Application: Calculating an Average</vt:lpstr>
      <vt:lpstr>Example 8: Application: Calculating an Average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Introductory &amp; Intermediate Algebra, 3rd Edition</dc:title>
  <dc:creator>Hawkes Learning</dc:creator>
  <cp:lastModifiedBy>Jolie Even</cp:lastModifiedBy>
  <cp:revision>233</cp:revision>
  <cp:lastPrinted>2018-01-15T08:43:49Z</cp:lastPrinted>
  <dcterms:created xsi:type="dcterms:W3CDTF">2013-04-26T14:43:13Z</dcterms:created>
  <dcterms:modified xsi:type="dcterms:W3CDTF">2024-09-11T19:08:04Z</dcterms:modified>
</cp:coreProperties>
</file>