
<file path=[Content_Types].xml><?xml version="1.0" encoding="utf-8"?>
<Types xmlns="http://schemas.openxmlformats.org/package/2006/content-types">
  <Default Extension="bin" ContentType="application/vnd.openxmlformats-officedocument.oleObject"/>
  <Default Extension="fntdata" ContentType="application/x-fontdata"/>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1"/>
  </p:notesMasterIdLst>
  <p:handoutMasterIdLst>
    <p:handoutMasterId r:id="rId32"/>
  </p:handoutMasterIdLst>
  <p:sldIdLst>
    <p:sldId id="256" r:id="rId2"/>
    <p:sldId id="257" r:id="rId3"/>
    <p:sldId id="258" r:id="rId4"/>
    <p:sldId id="259" r:id="rId5"/>
    <p:sldId id="295" r:id="rId6"/>
    <p:sldId id="260" r:id="rId7"/>
    <p:sldId id="261" r:id="rId8"/>
    <p:sldId id="288" r:id="rId9"/>
    <p:sldId id="289" r:id="rId10"/>
    <p:sldId id="265" r:id="rId11"/>
    <p:sldId id="266" r:id="rId12"/>
    <p:sldId id="296" r:id="rId13"/>
    <p:sldId id="267" r:id="rId14"/>
    <p:sldId id="268" r:id="rId15"/>
    <p:sldId id="269" r:id="rId16"/>
    <p:sldId id="270" r:id="rId17"/>
    <p:sldId id="271" r:id="rId18"/>
    <p:sldId id="300" r:id="rId19"/>
    <p:sldId id="290" r:id="rId20"/>
    <p:sldId id="297" r:id="rId21"/>
    <p:sldId id="298" r:id="rId22"/>
    <p:sldId id="299" r:id="rId23"/>
    <p:sldId id="277" r:id="rId24"/>
    <p:sldId id="278" r:id="rId25"/>
    <p:sldId id="279" r:id="rId26"/>
    <p:sldId id="293" r:id="rId27"/>
    <p:sldId id="281" r:id="rId28"/>
    <p:sldId id="294" r:id="rId29"/>
    <p:sldId id="283" r:id="rId30"/>
  </p:sldIdLst>
  <p:sldSz cx="9144000" cy="6858000" type="screen4x3"/>
  <p:notesSz cx="6858000" cy="9144000"/>
  <p:embeddedFontLst>
    <p:embeddedFont>
      <p:font typeface="Cambria Math" panose="02040503050406030204" pitchFamily="18" charset="0"/>
      <p:regular r:id="rId3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llison Conger" initials="AC" lastIdx="1" clrIdx="1">
    <p:extLst>
      <p:ext uri="{19B8F6BF-5375-455C-9EA6-DF929625EA0E}">
        <p15:presenceInfo xmlns:p15="http://schemas.microsoft.com/office/powerpoint/2012/main" userId="S-1-5-21-1482476501-413027322-842925246-31193" providerId="AD"/>
      </p:ext>
    </p:extLst>
  </p:cmAuthor>
  <p:cmAuthor id="2" name="appaji" initials="a" lastIdx="11" clrIdx="2">
    <p:extLst>
      <p:ext uri="{19B8F6BF-5375-455C-9EA6-DF929625EA0E}">
        <p15:presenceInfo xmlns:p15="http://schemas.microsoft.com/office/powerpoint/2012/main" userId="S-1-5-21-1666015839-3846122634-945917319-222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000000"/>
    <a:srgbClr val="FF0000"/>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autoAdjust="0"/>
    <p:restoredTop sz="94660"/>
  </p:normalViewPr>
  <p:slideViewPr>
    <p:cSldViewPr>
      <p:cViewPr varScale="1">
        <p:scale>
          <a:sx n="111" d="100"/>
          <a:sy n="111" d="100"/>
        </p:scale>
        <p:origin x="1776"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1.fntdata"/><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9/12/2024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9/12/2024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dirty="0"/>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29287"/>
            <a:ext cx="8229600" cy="4967067"/>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4835CC4C-7826-4276-8F07-9AB9B81FAB55}"/>
              </a:ext>
            </a:extLst>
          </p:cNvPr>
          <p:cNvSpPr>
            <a:spLocks noGrp="1"/>
          </p:cNvSpPr>
          <p:nvPr>
            <p:ph type="pic" sz="quarter" idx="10"/>
          </p:nvPr>
        </p:nvSpPr>
        <p:spPr>
          <a:xfrm>
            <a:off x="457201" y="1082076"/>
            <a:ext cx="8229599" cy="4850597"/>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29287"/>
            <a:ext cx="8229600" cy="4967067"/>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F1AB0BDE-8359-4E8B-B7C6-A2E3F2B86EB9}"/>
              </a:ext>
            </a:extLst>
          </p:cNvPr>
          <p:cNvSpPr>
            <a:spLocks noGrp="1"/>
          </p:cNvSpPr>
          <p:nvPr>
            <p:ph type="pic" sz="quarter" idx="10"/>
          </p:nvPr>
        </p:nvSpPr>
        <p:spPr>
          <a:xfrm>
            <a:off x="457201" y="1082076"/>
            <a:ext cx="8229599" cy="4850597"/>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a:t>Click to edit Master title style</a:t>
            </a:r>
            <a:endParaRPr lang="en-US" dirty="0"/>
          </a:p>
        </p:txBody>
      </p:sp>
      <p:sp>
        <p:nvSpPr>
          <p:cNvPr id="12" name="TextBox 5"/>
          <p:cNvSpPr txBox="1">
            <a:spLocks noChangeArrowheads="1"/>
          </p:cNvSpPr>
          <p:nvPr/>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a:t>Click to edit Master text styles</a:t>
            </a:r>
          </a:p>
        </p:txBody>
      </p:sp>
      <p:cxnSp>
        <p:nvCxnSpPr>
          <p:cNvPr id="15" name="Straight Connector 14"/>
          <p:cNvCxnSpPr/>
          <p:nvPr/>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2" name="TextBox 5">
            <a:extLst>
              <a:ext uri="{FF2B5EF4-FFF2-40B4-BE49-F238E27FC236}">
                <a16:creationId xmlns:a16="http://schemas.microsoft.com/office/drawing/2014/main" id="{B464FE5A-EE51-30E1-77A2-A8397D13D108}"/>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cxnSp>
        <p:nvCxnSpPr>
          <p:cNvPr id="3" name="Straight Connector 2">
            <a:extLst>
              <a:ext uri="{FF2B5EF4-FFF2-40B4-BE49-F238E27FC236}">
                <a16:creationId xmlns:a16="http://schemas.microsoft.com/office/drawing/2014/main" id="{7C5DE1A6-0630-4690-1E2B-2EC150968342}"/>
              </a:ext>
            </a:extLst>
          </p:cNvPr>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 name="Straight Connector 3">
            <a:extLst>
              <a:ext uri="{FF2B5EF4-FFF2-40B4-BE49-F238E27FC236}">
                <a16:creationId xmlns:a16="http://schemas.microsoft.com/office/drawing/2014/main" id="{519F7C32-34CC-299E-26B0-0D883BD89D95}"/>
              </a:ext>
            </a:extLst>
          </p:cNvPr>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856939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5" name="Picture Placeholder 4">
            <a:extLst>
              <a:ext uri="{FF2B5EF4-FFF2-40B4-BE49-F238E27FC236}">
                <a16:creationId xmlns:a16="http://schemas.microsoft.com/office/drawing/2014/main" id="{47908FCB-C7EB-4A2E-AB4D-5C5FE1B17180}"/>
              </a:ext>
            </a:extLst>
          </p:cNvPr>
          <p:cNvSpPr>
            <a:spLocks noGrp="1"/>
          </p:cNvSpPr>
          <p:nvPr>
            <p:ph type="pic" sz="quarter" idx="10"/>
          </p:nvPr>
        </p:nvSpPr>
        <p:spPr>
          <a:xfrm>
            <a:off x="457201" y="1082076"/>
            <a:ext cx="8229599" cy="4850597"/>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86148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51F7AD25-EDF6-4D31-8211-FFD3700ADA4F}"/>
              </a:ext>
            </a:extLst>
          </p:cNvPr>
          <p:cNvSpPr>
            <a:spLocks noGrp="1"/>
          </p:cNvSpPr>
          <p:nvPr>
            <p:ph type="pic" sz="quarter" idx="10"/>
          </p:nvPr>
        </p:nvSpPr>
        <p:spPr>
          <a:xfrm>
            <a:off x="457201" y="1082076"/>
            <a:ext cx="8229599" cy="4850597"/>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9"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 id="2147483666" r:id="rId17"/>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oleObject" Target="../embeddings/oleObject4.bin"/><Relationship Id="rId1" Type="http://schemas.openxmlformats.org/officeDocument/2006/relationships/slideLayout" Target="../slideLayouts/slideLayout3.xml"/><Relationship Id="rId5" Type="http://schemas.openxmlformats.org/officeDocument/2006/relationships/image" Target="../media/image6.wmf"/><Relationship Id="rId4" Type="http://schemas.openxmlformats.org/officeDocument/2006/relationships/oleObject" Target="../embeddings/oleObject5.bin"/></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8" Type="http://schemas.openxmlformats.org/officeDocument/2006/relationships/image" Target="../media/image10.wmf"/><Relationship Id="rId13" Type="http://schemas.openxmlformats.org/officeDocument/2006/relationships/oleObject" Target="../embeddings/oleObject11.bin"/><Relationship Id="rId18" Type="http://schemas.openxmlformats.org/officeDocument/2006/relationships/image" Target="../media/image15.wmf"/><Relationship Id="rId3" Type="http://schemas.openxmlformats.org/officeDocument/2006/relationships/oleObject" Target="../embeddings/oleObject6.bin"/><Relationship Id="rId7" Type="http://schemas.openxmlformats.org/officeDocument/2006/relationships/oleObject" Target="../embeddings/oleObject8.bin"/><Relationship Id="rId12" Type="http://schemas.openxmlformats.org/officeDocument/2006/relationships/image" Target="../media/image12.wmf"/><Relationship Id="rId17" Type="http://schemas.openxmlformats.org/officeDocument/2006/relationships/oleObject" Target="../embeddings/oleObject13.bin"/><Relationship Id="rId2" Type="http://schemas.openxmlformats.org/officeDocument/2006/relationships/image" Target="../media/image8.png"/><Relationship Id="rId16" Type="http://schemas.openxmlformats.org/officeDocument/2006/relationships/image" Target="../media/image14.wmf"/><Relationship Id="rId1" Type="http://schemas.openxmlformats.org/officeDocument/2006/relationships/slideLayout" Target="../slideLayouts/slideLayout17.xml"/><Relationship Id="rId6" Type="http://schemas.openxmlformats.org/officeDocument/2006/relationships/image" Target="../media/image9.wmf"/><Relationship Id="rId11" Type="http://schemas.openxmlformats.org/officeDocument/2006/relationships/oleObject" Target="../embeddings/oleObject10.bin"/><Relationship Id="rId5" Type="http://schemas.openxmlformats.org/officeDocument/2006/relationships/oleObject" Target="../embeddings/oleObject7.bin"/><Relationship Id="rId15" Type="http://schemas.openxmlformats.org/officeDocument/2006/relationships/oleObject" Target="../embeddings/oleObject12.bin"/><Relationship Id="rId10" Type="http://schemas.openxmlformats.org/officeDocument/2006/relationships/image" Target="../media/image11.wmf"/><Relationship Id="rId4" Type="http://schemas.openxmlformats.org/officeDocument/2006/relationships/image" Target="../media/image8.wmf"/><Relationship Id="rId9" Type="http://schemas.openxmlformats.org/officeDocument/2006/relationships/oleObject" Target="../embeddings/oleObject9.bin"/><Relationship Id="rId14" Type="http://schemas.openxmlformats.org/officeDocument/2006/relationships/image" Target="../media/image13.wmf"/></Relationships>
</file>

<file path=ppt/slides/_rels/slide21.xml.rels><?xml version="1.0" encoding="UTF-8" standalone="yes"?>
<Relationships xmlns="http://schemas.openxmlformats.org/package/2006/relationships"><Relationship Id="rId8" Type="http://schemas.openxmlformats.org/officeDocument/2006/relationships/oleObject" Target="../embeddings/oleObject17.bin"/><Relationship Id="rId3" Type="http://schemas.openxmlformats.org/officeDocument/2006/relationships/image" Target="../media/image16.wmf"/><Relationship Id="rId7" Type="http://schemas.openxmlformats.org/officeDocument/2006/relationships/image" Target="../media/image18.wmf"/><Relationship Id="rId2" Type="http://schemas.openxmlformats.org/officeDocument/2006/relationships/oleObject" Target="../embeddings/oleObject14.bin"/><Relationship Id="rId1" Type="http://schemas.openxmlformats.org/officeDocument/2006/relationships/slideLayout" Target="../slideLayouts/slideLayout17.xml"/><Relationship Id="rId6" Type="http://schemas.openxmlformats.org/officeDocument/2006/relationships/oleObject" Target="../embeddings/oleObject16.bin"/><Relationship Id="rId11" Type="http://schemas.openxmlformats.org/officeDocument/2006/relationships/image" Target="../media/image20.wmf"/><Relationship Id="rId5" Type="http://schemas.openxmlformats.org/officeDocument/2006/relationships/image" Target="../media/image17.wmf"/><Relationship Id="rId10" Type="http://schemas.openxmlformats.org/officeDocument/2006/relationships/oleObject" Target="../embeddings/oleObject18.bin"/><Relationship Id="rId4" Type="http://schemas.openxmlformats.org/officeDocument/2006/relationships/oleObject" Target="../embeddings/oleObject15.bin"/><Relationship Id="rId9" Type="http://schemas.openxmlformats.org/officeDocument/2006/relationships/image" Target="../media/image19.wmf"/></Relationships>
</file>

<file path=ppt/slides/_rels/slide22.xml.rels><?xml version="1.0" encoding="UTF-8" standalone="yes"?>
<Relationships xmlns="http://schemas.openxmlformats.org/package/2006/relationships"><Relationship Id="rId3" Type="http://schemas.openxmlformats.org/officeDocument/2006/relationships/image" Target="../media/image21.wmf"/><Relationship Id="rId7" Type="http://schemas.openxmlformats.org/officeDocument/2006/relationships/image" Target="../media/image23.wmf"/><Relationship Id="rId2" Type="http://schemas.openxmlformats.org/officeDocument/2006/relationships/oleObject" Target="../embeddings/oleObject19.bin"/><Relationship Id="rId1" Type="http://schemas.openxmlformats.org/officeDocument/2006/relationships/slideLayout" Target="../slideLayouts/slideLayout17.xml"/><Relationship Id="rId6" Type="http://schemas.openxmlformats.org/officeDocument/2006/relationships/oleObject" Target="../embeddings/oleObject21.bin"/><Relationship Id="rId5" Type="http://schemas.openxmlformats.org/officeDocument/2006/relationships/image" Target="../media/image22.wmf"/><Relationship Id="rId4" Type="http://schemas.openxmlformats.org/officeDocument/2006/relationships/oleObject" Target="../embeddings/oleObject20.bin"/></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oleObject" Target="../embeddings/oleObject22.bin"/><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oleObject" Target="../embeddings/oleObject23.bin"/><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oleObject" Target="../embeddings/oleObject24.bin"/><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oleObject" Target="../embeddings/oleObject25.bin"/><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oleObject" Target="../embeddings/oleObject2.bin"/><Relationship Id="rId1" Type="http://schemas.openxmlformats.org/officeDocument/2006/relationships/slideLayout" Target="../slideLayouts/slideLayout7.xml"/><Relationship Id="rId5" Type="http://schemas.openxmlformats.org/officeDocument/2006/relationships/image" Target="../media/image4.wmf"/><Relationship Id="rId4" Type="http://schemas.openxmlformats.org/officeDocument/2006/relationships/oleObject" Target="../embeddings/oleObject3.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rPr dirty="0"/>
              <a:t>Exponents, Prime Numbers, and LCM</a:t>
            </a:r>
          </a:p>
        </p:txBody>
      </p:sp>
      <p:sp>
        <p:nvSpPr>
          <p:cNvPr id="3" name="Title 2"/>
          <p:cNvSpPr>
            <a:spLocks noGrp="1"/>
          </p:cNvSpPr>
          <p:nvPr>
            <p:ph type="title"/>
          </p:nvPr>
        </p:nvSpPr>
        <p:spPr/>
        <p:txBody>
          <a:bodyPr/>
          <a:lstStyle/>
          <a:p>
            <a:r>
              <a:rPr dirty="0"/>
              <a:t>Section </a:t>
            </a:r>
            <a:r>
              <a:rPr lang="en-US" dirty="0"/>
              <a:t>1</a:t>
            </a:r>
            <a:r>
              <a:rPr dirty="0"/>
              <a:t>.1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Definition: </a:t>
            </a:r>
            <a:r>
              <a:rPr dirty="0"/>
              <a:t>Prime Number</a:t>
            </a:r>
          </a:p>
        </p:txBody>
      </p:sp>
      <p:sp>
        <p:nvSpPr>
          <p:cNvPr id="3" name="Text Placeholder 2"/>
          <p:cNvSpPr>
            <a:spLocks noGrp="1"/>
          </p:cNvSpPr>
          <p:nvPr>
            <p:ph type="body" sz="quarter" idx="10"/>
          </p:nvPr>
        </p:nvSpPr>
        <p:spPr>
          <a:xfrm>
            <a:off x="457200" y="1082078"/>
            <a:ext cx="8229600" cy="1384995"/>
          </a:xfrm>
        </p:spPr>
        <p:txBody>
          <a:bodyPr>
            <a:spAutoFit/>
          </a:bodyPr>
          <a:lstStyle/>
          <a:p>
            <a:r>
              <a:rPr sz="2800" dirty="0"/>
              <a:t>A </a:t>
            </a:r>
            <a:r>
              <a:rPr sz="2800" b="1" dirty="0"/>
              <a:t>prime number</a:t>
            </a:r>
            <a:r>
              <a:rPr sz="2800" dirty="0"/>
              <a:t> is a counting number greater than 1 that has exactly two different factors (or divisors), namely</a:t>
            </a:r>
            <a:r>
              <a:rPr lang="en-US" sz="2800" dirty="0"/>
              <a:t> itself and</a:t>
            </a:r>
            <a:r>
              <a:rPr sz="2800" dirty="0"/>
              <a:t> </a:t>
            </a:r>
            <a:r>
              <a:rPr lang="en-US" sz="2800" dirty="0"/>
              <a:t>1. </a:t>
            </a:r>
            <a:endParaRPr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Definition: </a:t>
            </a:r>
            <a:r>
              <a:rPr dirty="0"/>
              <a:t>Composite Number</a:t>
            </a:r>
          </a:p>
        </p:txBody>
      </p:sp>
      <p:sp>
        <p:nvSpPr>
          <p:cNvPr id="3" name="Text Placeholder 2"/>
          <p:cNvSpPr>
            <a:spLocks noGrp="1"/>
          </p:cNvSpPr>
          <p:nvPr>
            <p:ph type="body" sz="quarter" idx="10"/>
          </p:nvPr>
        </p:nvSpPr>
        <p:spPr>
          <a:xfrm>
            <a:off x="457200" y="1082078"/>
            <a:ext cx="8229600" cy="954107"/>
          </a:xfrm>
        </p:spPr>
        <p:txBody>
          <a:bodyPr>
            <a:spAutoFit/>
          </a:bodyPr>
          <a:lstStyle/>
          <a:p>
            <a:r>
              <a:rPr sz="2800" dirty="0"/>
              <a:t>A </a:t>
            </a:r>
            <a:r>
              <a:rPr sz="2800" b="1" dirty="0"/>
              <a:t>composite number</a:t>
            </a:r>
            <a:r>
              <a:rPr sz="2800" dirty="0"/>
              <a:t> is a counting number with more than two different factors (or divisors).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Attention!</a:t>
            </a:r>
            <a:endParaRPr dirty="0"/>
          </a:p>
        </p:txBody>
      </p:sp>
      <p:sp>
        <p:nvSpPr>
          <p:cNvPr id="3" name="Text Placeholder 2"/>
          <p:cNvSpPr>
            <a:spLocks noGrp="1"/>
          </p:cNvSpPr>
          <p:nvPr>
            <p:ph type="body" sz="quarter" idx="10"/>
          </p:nvPr>
        </p:nvSpPr>
        <p:spPr>
          <a:xfrm>
            <a:off x="457200" y="1082078"/>
            <a:ext cx="8229600" cy="1815882"/>
          </a:xfrm>
        </p:spPr>
        <p:txBody>
          <a:bodyPr>
            <a:spAutoFit/>
          </a:bodyPr>
          <a:lstStyle/>
          <a:p>
            <a:r>
              <a:rPr lang="en-US" sz="2800" dirty="0"/>
              <a:t>1 = 1 ⋅ 1, and 1 is the only factor of 1.  1 does not have </a:t>
            </a:r>
            <a:r>
              <a:rPr lang="en-US" sz="2800" b="1" dirty="0"/>
              <a:t>exactly two different </a:t>
            </a:r>
            <a:r>
              <a:rPr lang="en-US" sz="2800" dirty="0"/>
              <a:t>factors, and it does not have more than two different factors. Thus, 1 is </a:t>
            </a:r>
            <a:r>
              <a:rPr lang="en-US" sz="2800" b="1" dirty="0"/>
              <a:t>neither</a:t>
            </a:r>
            <a:r>
              <a:rPr lang="en-US" sz="2800" dirty="0"/>
              <a:t> a prime nor a composite number.</a:t>
            </a:r>
          </a:p>
        </p:txBody>
      </p:sp>
    </p:spTree>
    <p:extLst>
      <p:ext uri="{BB962C8B-B14F-4D97-AF65-F5344CB8AC3E}">
        <p14:creationId xmlns:p14="http://schemas.microsoft.com/office/powerpoint/2010/main" val="23887062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3: Determining Prime Numbers</a:t>
            </a:r>
          </a:p>
        </p:txBody>
      </p:sp>
      <p:sp>
        <p:nvSpPr>
          <p:cNvPr id="3" name="Text Placeholder 2"/>
          <p:cNvSpPr>
            <a:spLocks noGrp="1"/>
          </p:cNvSpPr>
          <p:nvPr>
            <p:ph type="body" sz="quarter" idx="10"/>
          </p:nvPr>
        </p:nvSpPr>
        <p:spPr/>
        <p:txBody>
          <a:bodyPr>
            <a:normAutofit/>
          </a:bodyPr>
          <a:lstStyle/>
          <a:p>
            <a:r>
              <a:rPr sz="2800" dirty="0"/>
              <a:t>The following numbers are prime because each has exactly two different factors</a:t>
            </a:r>
            <a:r>
              <a:rPr lang="en-US" sz="2800" dirty="0"/>
              <a:t>, 1 and itse</a:t>
            </a:r>
            <a:r>
              <a:rPr lang="en-US" dirty="0"/>
              <a:t>lf</a:t>
            </a:r>
            <a:r>
              <a:rPr sz="2800" dirty="0"/>
              <a:t>.</a:t>
            </a:r>
            <a:endParaRPr lang="en-US" sz="2800" dirty="0"/>
          </a:p>
          <a:p>
            <a:r>
              <a:rPr lang="en-US" b="1" dirty="0"/>
              <a:t>2:</a:t>
            </a:r>
            <a:r>
              <a:rPr lang="en-US" dirty="0"/>
              <a:t>	2 has exactly two different factors, 1 and 2.</a:t>
            </a:r>
          </a:p>
          <a:p>
            <a:r>
              <a:rPr lang="en-US" b="1" dirty="0"/>
              <a:t>3:</a:t>
            </a:r>
            <a:r>
              <a:rPr lang="en-US" dirty="0"/>
              <a:t>	3 has exactly two different factors, 1 and 3.</a:t>
            </a:r>
          </a:p>
          <a:p>
            <a:r>
              <a:rPr lang="en-US" b="1" dirty="0"/>
              <a:t>11:</a:t>
            </a:r>
            <a:r>
              <a:rPr lang="en-US" dirty="0"/>
              <a:t>	11 has exactly two different factors, 1 and 11.</a:t>
            </a:r>
          </a:p>
          <a:p>
            <a:r>
              <a:rPr lang="en-US" b="1" dirty="0"/>
              <a:t>29:</a:t>
            </a:r>
            <a:r>
              <a:rPr lang="en-US" dirty="0"/>
              <a:t>	29 has exactly two different factors, 1 and 29.</a:t>
            </a:r>
          </a:p>
          <a:p>
            <a:endParaRPr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4: Determining Composite Numbers</a:t>
            </a:r>
          </a:p>
        </p:txBody>
      </p:sp>
      <p:sp>
        <p:nvSpPr>
          <p:cNvPr id="3" name="Text Placeholder 2"/>
          <p:cNvSpPr>
            <a:spLocks noGrp="1"/>
          </p:cNvSpPr>
          <p:nvPr>
            <p:ph type="body" sz="quarter" idx="10"/>
          </p:nvPr>
        </p:nvSpPr>
        <p:spPr/>
        <p:txBody>
          <a:bodyPr>
            <a:normAutofit/>
          </a:bodyPr>
          <a:lstStyle/>
          <a:p>
            <a:r>
              <a:rPr sz="2800" dirty="0"/>
              <a:t>The following numbers are composite.</a:t>
            </a:r>
            <a:endParaRPr lang="en-US" sz="2800" dirty="0"/>
          </a:p>
          <a:p>
            <a:r>
              <a:rPr lang="en-US" b="1" dirty="0"/>
              <a:t>15:</a:t>
            </a:r>
            <a:r>
              <a:rPr lang="en-US" dirty="0"/>
              <a:t>	1, 3, 5, and 15 are all factors of 15.</a:t>
            </a:r>
          </a:p>
          <a:p>
            <a:r>
              <a:rPr lang="en-US" b="1" dirty="0"/>
              <a:t>39:</a:t>
            </a:r>
            <a:r>
              <a:rPr lang="en-US" dirty="0"/>
              <a:t>	1, 3, 13, and 39 are all factors of 39.</a:t>
            </a:r>
          </a:p>
          <a:p>
            <a:r>
              <a:rPr lang="en-US" b="1" dirty="0"/>
              <a:t>49:</a:t>
            </a:r>
            <a:r>
              <a:rPr lang="en-US" dirty="0"/>
              <a:t>	1, 7, and 49 are all factors of 49.</a:t>
            </a:r>
          </a:p>
          <a:p>
            <a:r>
              <a:rPr lang="en-US" b="1" dirty="0"/>
              <a:t>51:</a:t>
            </a:r>
            <a:r>
              <a:rPr lang="en-US" dirty="0"/>
              <a:t>	1, 3, 17, and 51 are all factors of 51.</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Definition: </a:t>
            </a:r>
            <a:r>
              <a:rPr dirty="0"/>
              <a:t>Even and Odd Whole Numbers</a:t>
            </a:r>
          </a:p>
        </p:txBody>
      </p:sp>
      <p:sp>
        <p:nvSpPr>
          <p:cNvPr id="3" name="Text Placeholder 2"/>
          <p:cNvSpPr>
            <a:spLocks noGrp="1"/>
          </p:cNvSpPr>
          <p:nvPr>
            <p:ph type="body" sz="quarter" idx="10"/>
          </p:nvPr>
        </p:nvSpPr>
        <p:spPr>
          <a:xfrm>
            <a:off x="457200" y="1082078"/>
            <a:ext cx="8229600" cy="1040285"/>
          </a:xfrm>
        </p:spPr>
        <p:txBody>
          <a:bodyPr>
            <a:spAutoFit/>
          </a:bodyPr>
          <a:lstStyle/>
          <a:p>
            <a:r>
              <a:rPr lang="en-US" sz="2800" dirty="0"/>
              <a:t>If a whole number is divisible by 2, it is </a:t>
            </a:r>
            <a:r>
              <a:rPr lang="en-US" sz="2800" b="1" dirty="0"/>
              <a:t>even</a:t>
            </a:r>
            <a:r>
              <a:rPr lang="en-US" sz="2800" dirty="0"/>
              <a:t>.</a:t>
            </a:r>
          </a:p>
          <a:p>
            <a:r>
              <a:rPr sz="2800" dirty="0"/>
              <a:t>If a whole number is not divisible by </a:t>
            </a:r>
            <a:r>
              <a:rPr lang="en-US" sz="2800" i="0" dirty="0">
                <a:latin typeface="+mj-lt"/>
              </a:rPr>
              <a:t>2</a:t>
            </a:r>
            <a:r>
              <a:rPr sz="2800" dirty="0"/>
              <a:t>, it is </a:t>
            </a:r>
            <a:r>
              <a:rPr sz="2800" b="1" dirty="0"/>
              <a:t>odd</a:t>
            </a:r>
            <a:r>
              <a:rPr sz="2800" dirty="0"/>
              <a: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Procedure: Finding </a:t>
            </a:r>
            <a:r>
              <a:rPr dirty="0"/>
              <a:t>the Prime Factorization of a Composite Number</a:t>
            </a:r>
          </a:p>
        </p:txBody>
      </p:sp>
      <p:sp>
        <p:nvSpPr>
          <p:cNvPr id="3" name="Text Placeholder 2"/>
          <p:cNvSpPr>
            <a:spLocks noGrp="1"/>
          </p:cNvSpPr>
          <p:nvPr>
            <p:ph type="body" sz="quarter" idx="10"/>
          </p:nvPr>
        </p:nvSpPr>
        <p:spPr>
          <a:xfrm>
            <a:off x="457200" y="1082078"/>
            <a:ext cx="8229600" cy="2936188"/>
          </a:xfrm>
        </p:spPr>
        <p:txBody>
          <a:bodyPr>
            <a:spAutoFit/>
          </a:bodyPr>
          <a:lstStyle/>
          <a:p>
            <a:pPr marL="514350" indent="-514350">
              <a:buFont typeface="+mj-lt"/>
              <a:buAutoNum type="arabicPeriod"/>
              <a:defRPr sz="2800"/>
            </a:pPr>
            <a:r>
              <a:rPr dirty="0"/>
              <a:t>​</a:t>
            </a:r>
            <a:r>
              <a:rPr sz="2800" dirty="0"/>
              <a:t>Factor the composite number into any two factors.</a:t>
            </a:r>
          </a:p>
          <a:p>
            <a:pPr marL="514350" indent="-514350">
              <a:buFont typeface="+mj-lt"/>
              <a:buAutoNum type="arabicPeriod" startAt="2"/>
              <a:defRPr sz="2800"/>
            </a:pPr>
            <a:r>
              <a:rPr dirty="0"/>
              <a:t>​</a:t>
            </a:r>
            <a:r>
              <a:rPr sz="2800" dirty="0"/>
              <a:t>Factor each factor that is not prime into two more factors.</a:t>
            </a:r>
          </a:p>
          <a:p>
            <a:pPr marL="514350" indent="-514350">
              <a:buFont typeface="+mj-lt"/>
              <a:buAutoNum type="arabicPeriod" startAt="3"/>
              <a:defRPr sz="2800"/>
            </a:pPr>
            <a:r>
              <a:rPr dirty="0"/>
              <a:t>​</a:t>
            </a:r>
            <a:r>
              <a:rPr sz="2800" dirty="0"/>
              <a:t>Continue this process until all factors are prime.</a:t>
            </a:r>
          </a:p>
          <a:p>
            <a:r>
              <a:rPr sz="2800" dirty="0"/>
              <a:t>The </a:t>
            </a:r>
            <a:r>
              <a:rPr sz="2800" b="1" dirty="0"/>
              <a:t>prime factorization</a:t>
            </a:r>
            <a:r>
              <a:rPr sz="2800" dirty="0"/>
              <a:t> is the product of all the prime factors.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5: Finding the Prime Factorization of a Number</a:t>
            </a:r>
          </a:p>
        </p:txBody>
      </p:sp>
      <p:sp>
        <p:nvSpPr>
          <p:cNvPr id="3" name="Text Placeholder 2"/>
          <p:cNvSpPr>
            <a:spLocks noGrp="1"/>
          </p:cNvSpPr>
          <p:nvPr>
            <p:ph type="body" sz="quarter" idx="10"/>
          </p:nvPr>
        </p:nvSpPr>
        <p:spPr/>
        <p:txBody>
          <a:bodyPr>
            <a:normAutofit/>
          </a:bodyPr>
          <a:lstStyle/>
          <a:p>
            <a:r>
              <a:rPr sz="2800" dirty="0"/>
              <a:t>Find the prime factorization of </a:t>
            </a:r>
            <a:r>
              <a:rPr lang="en-US" sz="2800" i="0" dirty="0">
                <a:latin typeface="+mj-lt"/>
              </a:rPr>
              <a:t>90</a:t>
            </a:r>
            <a:r>
              <a:rPr sz="2800" dirty="0"/>
              <a:t>.</a:t>
            </a:r>
            <a:endParaRPr lang="en-US" sz="2800" dirty="0"/>
          </a:p>
          <a:p>
            <a:r>
              <a:rPr lang="en-US" b="1" dirty="0"/>
              <a:t>Solution</a:t>
            </a:r>
          </a:p>
          <a:p>
            <a:endParaRPr sz="2800" b="1" dirty="0"/>
          </a:p>
        </p:txBody>
      </p:sp>
      <p:graphicFrame>
        <p:nvGraphicFramePr>
          <p:cNvPr id="4" name="Object 3">
            <a:extLst>
              <a:ext uri="{FF2B5EF4-FFF2-40B4-BE49-F238E27FC236}">
                <a16:creationId xmlns:a16="http://schemas.microsoft.com/office/drawing/2014/main" id="{01E14DCE-7967-403F-DACF-275FA7102388}"/>
              </a:ext>
            </a:extLst>
          </p:cNvPr>
          <p:cNvGraphicFramePr>
            <a:graphicFrameLocks noChangeAspect="1"/>
          </p:cNvGraphicFramePr>
          <p:nvPr>
            <p:extLst>
              <p:ext uri="{D42A27DB-BD31-4B8C-83A1-F6EECF244321}">
                <p14:modId xmlns:p14="http://schemas.microsoft.com/office/powerpoint/2010/main" val="3436392167"/>
              </p:ext>
            </p:extLst>
          </p:nvPr>
        </p:nvGraphicFramePr>
        <p:xfrm>
          <a:off x="457200" y="2057400"/>
          <a:ext cx="3505200" cy="1189644"/>
        </p:xfrm>
        <a:graphic>
          <a:graphicData uri="http://schemas.openxmlformats.org/presentationml/2006/ole">
            <mc:AlternateContent xmlns:mc="http://schemas.openxmlformats.org/markup-compatibility/2006">
              <mc:Choice xmlns:v="urn:schemas-microsoft-com:vml" Requires="v">
                <p:oleObj name="Equation" r:id="rId2" imgW="2095200" imgH="711000" progId="Equation.DSMT4">
                  <p:embed/>
                </p:oleObj>
              </mc:Choice>
              <mc:Fallback>
                <p:oleObj name="Equation" r:id="rId2" imgW="2095200" imgH="711000" progId="Equation.DSMT4">
                  <p:embed/>
                  <p:pic>
                    <p:nvPicPr>
                      <p:cNvPr id="0" name=""/>
                      <p:cNvPicPr/>
                      <p:nvPr/>
                    </p:nvPicPr>
                    <p:blipFill>
                      <a:blip r:embed="rId3"/>
                      <a:stretch>
                        <a:fillRect/>
                      </a:stretch>
                    </p:blipFill>
                    <p:spPr>
                      <a:xfrm>
                        <a:off x="457200" y="2057400"/>
                        <a:ext cx="3505200" cy="1189644"/>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355BC0CD-E281-DC00-335D-D9712D2432E6}"/>
              </a:ext>
            </a:extLst>
          </p:cNvPr>
          <p:cNvGraphicFramePr>
            <a:graphicFrameLocks noChangeAspect="1"/>
          </p:cNvGraphicFramePr>
          <p:nvPr>
            <p:extLst>
              <p:ext uri="{D42A27DB-BD31-4B8C-83A1-F6EECF244321}">
                <p14:modId xmlns:p14="http://schemas.microsoft.com/office/powerpoint/2010/main" val="703239174"/>
              </p:ext>
            </p:extLst>
          </p:nvPr>
        </p:nvGraphicFramePr>
        <p:xfrm>
          <a:off x="457200" y="3801940"/>
          <a:ext cx="3505200" cy="1998358"/>
        </p:xfrm>
        <a:graphic>
          <a:graphicData uri="http://schemas.openxmlformats.org/presentationml/2006/ole">
            <mc:AlternateContent xmlns:mc="http://schemas.openxmlformats.org/markup-compatibility/2006">
              <mc:Choice xmlns:v="urn:schemas-microsoft-com:vml" Requires="v">
                <p:oleObj name="Equation" r:id="rId4" imgW="2095200" imgH="1193760" progId="Equation.DSMT4">
                  <p:embed/>
                </p:oleObj>
              </mc:Choice>
              <mc:Fallback>
                <p:oleObj name="Equation" r:id="rId4" imgW="2095200" imgH="1193760" progId="Equation.DSMT4">
                  <p:embed/>
                  <p:pic>
                    <p:nvPicPr>
                      <p:cNvPr id="4" name="Object 3">
                        <a:extLst>
                          <a:ext uri="{FF2B5EF4-FFF2-40B4-BE49-F238E27FC236}">
                            <a16:creationId xmlns:a16="http://schemas.microsoft.com/office/drawing/2014/main" id="{01E14DCE-7967-403F-DACF-275FA7102388}"/>
                          </a:ext>
                        </a:extLst>
                      </p:cNvPr>
                      <p:cNvPicPr/>
                      <p:nvPr/>
                    </p:nvPicPr>
                    <p:blipFill>
                      <a:blip r:embed="rId5"/>
                      <a:stretch>
                        <a:fillRect/>
                      </a:stretch>
                    </p:blipFill>
                    <p:spPr>
                      <a:xfrm>
                        <a:off x="457200" y="3801940"/>
                        <a:ext cx="3505200" cy="1998358"/>
                      </a:xfrm>
                      <a:prstGeom prst="rect">
                        <a:avLst/>
                      </a:prstGeom>
                    </p:spPr>
                  </p:pic>
                </p:oleObj>
              </mc:Fallback>
            </mc:AlternateContent>
          </a:graphicData>
        </a:graphic>
      </p:graphicFrame>
      <p:sp>
        <p:nvSpPr>
          <p:cNvPr id="6" name="TextBox 5">
            <a:extLst>
              <a:ext uri="{FF2B5EF4-FFF2-40B4-BE49-F238E27FC236}">
                <a16:creationId xmlns:a16="http://schemas.microsoft.com/office/drawing/2014/main" id="{36080B15-7E4C-31D5-29E9-179B29C8DAD2}"/>
              </a:ext>
            </a:extLst>
          </p:cNvPr>
          <p:cNvSpPr txBox="1"/>
          <p:nvPr/>
        </p:nvSpPr>
        <p:spPr>
          <a:xfrm>
            <a:off x="838200" y="3328154"/>
            <a:ext cx="914400" cy="369332"/>
          </a:xfrm>
          <a:prstGeom prst="rect">
            <a:avLst/>
          </a:prstGeom>
          <a:noFill/>
        </p:spPr>
        <p:txBody>
          <a:bodyPr wrap="square" rtlCol="0">
            <a:spAutoFit/>
          </a:bodyPr>
          <a:lstStyle/>
          <a:p>
            <a:r>
              <a:rPr lang="en-US" b="1" dirty="0"/>
              <a:t>OR</a:t>
            </a:r>
          </a:p>
        </p:txBody>
      </p:sp>
      <p:sp>
        <p:nvSpPr>
          <p:cNvPr id="7" name="TextBox 6">
            <a:extLst>
              <a:ext uri="{FF2B5EF4-FFF2-40B4-BE49-F238E27FC236}">
                <a16:creationId xmlns:a16="http://schemas.microsoft.com/office/drawing/2014/main" id="{84BA7C27-9816-8DEA-7589-D81D9BD033CA}"/>
              </a:ext>
            </a:extLst>
          </p:cNvPr>
          <p:cNvSpPr txBox="1"/>
          <p:nvPr/>
        </p:nvSpPr>
        <p:spPr>
          <a:xfrm>
            <a:off x="4191000" y="1841059"/>
            <a:ext cx="4343400" cy="646331"/>
          </a:xfrm>
          <a:prstGeom prst="rect">
            <a:avLst/>
          </a:prstGeom>
          <a:noFill/>
        </p:spPr>
        <p:txBody>
          <a:bodyPr wrap="square" rtlCol="0">
            <a:spAutoFit/>
          </a:bodyPr>
          <a:lstStyle/>
          <a:p>
            <a:r>
              <a:rPr lang="en-US" dirty="0">
                <a:solidFill>
                  <a:srgbClr val="2D7D9F"/>
                </a:solidFill>
              </a:rPr>
              <a:t>Since the units digit is 0, we know that 10 is a factor.</a:t>
            </a:r>
          </a:p>
        </p:txBody>
      </p:sp>
      <p:sp>
        <p:nvSpPr>
          <p:cNvPr id="8" name="TextBox 7">
            <a:extLst>
              <a:ext uri="{FF2B5EF4-FFF2-40B4-BE49-F238E27FC236}">
                <a16:creationId xmlns:a16="http://schemas.microsoft.com/office/drawing/2014/main" id="{FD1E6917-31C3-155B-60C1-4FC8FB0FF138}"/>
              </a:ext>
            </a:extLst>
          </p:cNvPr>
          <p:cNvSpPr txBox="1"/>
          <p:nvPr/>
        </p:nvSpPr>
        <p:spPr>
          <a:xfrm>
            <a:off x="4191000" y="2598420"/>
            <a:ext cx="4648200" cy="923330"/>
          </a:xfrm>
          <a:prstGeom prst="rect">
            <a:avLst/>
          </a:prstGeom>
          <a:noFill/>
        </p:spPr>
        <p:txBody>
          <a:bodyPr wrap="square" rtlCol="0">
            <a:spAutoFit/>
          </a:bodyPr>
          <a:lstStyle/>
          <a:p>
            <a:r>
              <a:rPr lang="en-US" dirty="0">
                <a:solidFill>
                  <a:srgbClr val="2D7D9F"/>
                </a:solidFill>
              </a:rPr>
              <a:t>9 and 10 can both be factored so that each factor is a prime number. This is the prime factorization.</a:t>
            </a:r>
          </a:p>
        </p:txBody>
      </p:sp>
      <p:sp>
        <p:nvSpPr>
          <p:cNvPr id="9" name="TextBox 8">
            <a:extLst>
              <a:ext uri="{FF2B5EF4-FFF2-40B4-BE49-F238E27FC236}">
                <a16:creationId xmlns:a16="http://schemas.microsoft.com/office/drawing/2014/main" id="{E9D383BF-DDA7-3CC0-DBE4-2CEAC483641B}"/>
              </a:ext>
            </a:extLst>
          </p:cNvPr>
          <p:cNvSpPr txBox="1"/>
          <p:nvPr/>
        </p:nvSpPr>
        <p:spPr>
          <a:xfrm>
            <a:off x="4191000" y="3801940"/>
            <a:ext cx="2895600" cy="369332"/>
          </a:xfrm>
          <a:prstGeom prst="rect">
            <a:avLst/>
          </a:prstGeom>
          <a:noFill/>
        </p:spPr>
        <p:txBody>
          <a:bodyPr wrap="square" rtlCol="0">
            <a:spAutoFit/>
          </a:bodyPr>
          <a:lstStyle/>
          <a:p>
            <a:r>
              <a:rPr lang="en-US" dirty="0">
                <a:solidFill>
                  <a:srgbClr val="2D7D9F"/>
                </a:solidFill>
              </a:rPr>
              <a:t>3 is prime, but 30 is not.</a:t>
            </a:r>
          </a:p>
        </p:txBody>
      </p:sp>
      <p:sp>
        <p:nvSpPr>
          <p:cNvPr id="10" name="TextBox 9">
            <a:extLst>
              <a:ext uri="{FF2B5EF4-FFF2-40B4-BE49-F238E27FC236}">
                <a16:creationId xmlns:a16="http://schemas.microsoft.com/office/drawing/2014/main" id="{888286A6-4B02-6421-6DBF-5D02A82B5DDE}"/>
              </a:ext>
            </a:extLst>
          </p:cNvPr>
          <p:cNvSpPr txBox="1"/>
          <p:nvPr/>
        </p:nvSpPr>
        <p:spPr>
          <a:xfrm>
            <a:off x="4195312" y="4545246"/>
            <a:ext cx="2510287" cy="369332"/>
          </a:xfrm>
          <a:prstGeom prst="rect">
            <a:avLst/>
          </a:prstGeom>
          <a:noFill/>
        </p:spPr>
        <p:txBody>
          <a:bodyPr wrap="square" rtlCol="0">
            <a:spAutoFit/>
          </a:bodyPr>
          <a:lstStyle/>
          <a:p>
            <a:r>
              <a:rPr lang="en-US" dirty="0">
                <a:solidFill>
                  <a:srgbClr val="2D7D9F"/>
                </a:solidFill>
              </a:rPr>
              <a:t>10 is not prime.</a:t>
            </a:r>
          </a:p>
        </p:txBody>
      </p:sp>
      <p:sp>
        <p:nvSpPr>
          <p:cNvPr id="11" name="TextBox 10">
            <a:extLst>
              <a:ext uri="{FF2B5EF4-FFF2-40B4-BE49-F238E27FC236}">
                <a16:creationId xmlns:a16="http://schemas.microsoft.com/office/drawing/2014/main" id="{484F142B-0532-D5FA-FEFB-6948B82346D7}"/>
              </a:ext>
            </a:extLst>
          </p:cNvPr>
          <p:cNvSpPr txBox="1"/>
          <p:nvPr/>
        </p:nvSpPr>
        <p:spPr>
          <a:xfrm>
            <a:off x="4267200" y="5410200"/>
            <a:ext cx="2209800" cy="369332"/>
          </a:xfrm>
          <a:prstGeom prst="rect">
            <a:avLst/>
          </a:prstGeom>
          <a:noFill/>
        </p:spPr>
        <p:txBody>
          <a:bodyPr wrap="square" rtlCol="0">
            <a:spAutoFit/>
          </a:bodyPr>
          <a:lstStyle/>
          <a:p>
            <a:r>
              <a:rPr lang="en-US" dirty="0">
                <a:solidFill>
                  <a:srgbClr val="2D7D9F"/>
                </a:solidFill>
              </a:rPr>
              <a:t>All factors are prime.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5: Finding the Prime Factorization of a Number</a:t>
            </a:r>
            <a:r>
              <a:rPr lang="en-US" dirty="0"/>
              <a:t> (cont.)</a:t>
            </a:r>
            <a:endParaRPr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r>
                  <a:rPr lang="en-US" sz="2800" dirty="0"/>
                  <a:t>Notice that the final prime factorization was the same in both factor trees even though the first pair of factors was different.</a:t>
                </a:r>
              </a:p>
              <a:p>
                <a:r>
                  <a:rPr lang="en-US" sz="2800" dirty="0"/>
                  <a:t>Since multiplication is commutative, the order of the factors is not important. What is important is that </a:t>
                </a:r>
                <a:r>
                  <a:rPr lang="en-US" sz="2800" b="1" dirty="0"/>
                  <a:t>all the factors are prime</a:t>
                </a:r>
                <a:r>
                  <a:rPr lang="en-US" sz="2800" dirty="0"/>
                  <a:t>. Writing the factors in ascending order, we can write </a:t>
                </a:r>
                <a14:m>
                  <m:oMath xmlns:m="http://schemas.openxmlformats.org/officeDocument/2006/math">
                    <m:r>
                      <a:rPr lang="en-US" sz="2800" i="1" dirty="0" smtClean="0">
                        <a:latin typeface="Cambria Math" panose="02040503050406030204" pitchFamily="18" charset="0"/>
                      </a:rPr>
                      <m:t>90=2⋅3⋅3⋅5</m:t>
                    </m:r>
                  </m:oMath>
                </a14:m>
                <a:r>
                  <a:rPr lang="en-US" sz="2800" dirty="0"/>
                  <a:t> or, with exponents, </a:t>
                </a:r>
                <a14:m>
                  <m:oMath xmlns:m="http://schemas.openxmlformats.org/officeDocument/2006/math">
                    <m:r>
                      <a:rPr lang="en-US" sz="2800" i="1" dirty="0" smtClean="0">
                        <a:latin typeface="Cambria Math" panose="02040503050406030204" pitchFamily="18" charset="0"/>
                      </a:rPr>
                      <m:t>90</m:t>
                    </m:r>
                    <m:r>
                      <a:rPr lang="en-US" sz="2800" b="0" i="1" dirty="0" smtClean="0">
                        <a:latin typeface="Cambria Math" panose="02040503050406030204" pitchFamily="18" charset="0"/>
                      </a:rPr>
                      <m:t>=</m:t>
                    </m:r>
                    <m:r>
                      <a:rPr lang="en-US" sz="2800" i="1" dirty="0" smtClean="0">
                        <a:latin typeface="Cambria Math" panose="02040503050406030204" pitchFamily="18" charset="0"/>
                      </a:rPr>
                      <m:t>2⋅</m:t>
                    </m:r>
                    <m:sSup>
                      <m:sSupPr>
                        <m:ctrlPr>
                          <a:rPr lang="en-US" sz="2800" i="1" dirty="0" smtClean="0">
                            <a:latin typeface="Cambria Math" panose="02040503050406030204" pitchFamily="18" charset="0"/>
                          </a:rPr>
                        </m:ctrlPr>
                      </m:sSupPr>
                      <m:e>
                        <m:r>
                          <a:rPr lang="en-US" sz="2800" b="0" i="1" dirty="0" smtClean="0">
                            <a:latin typeface="Cambria Math" panose="02040503050406030204" pitchFamily="18" charset="0"/>
                          </a:rPr>
                          <m:t>3</m:t>
                        </m:r>
                      </m:e>
                      <m:sup>
                        <m:r>
                          <a:rPr lang="en-US" sz="2800" b="0" i="1" dirty="0" smtClean="0">
                            <a:latin typeface="Cambria Math" panose="02040503050406030204" pitchFamily="18" charset="0"/>
                          </a:rPr>
                          <m:t>2</m:t>
                        </m:r>
                      </m:sup>
                    </m:sSup>
                    <m:r>
                      <a:rPr lang="en-US" sz="2800" i="1" dirty="0" smtClean="0">
                        <a:latin typeface="Cambria Math" panose="02040503050406030204" pitchFamily="18" charset="0"/>
                      </a:rPr>
                      <m:t>⋅5</m:t>
                    </m:r>
                  </m:oMath>
                </a14:m>
                <a:r>
                  <a:rPr lang="en-US" sz="2800" dirty="0"/>
                  <a:t>.</a:t>
                </a:r>
                <a:endParaRPr sz="2800" dirty="0"/>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1333"/>
                </a:stretch>
              </a:blipFill>
            </p:spPr>
            <p:txBody>
              <a:bodyPr/>
              <a:lstStyle/>
              <a:p>
                <a:r>
                  <a:rPr lang="en-US">
                    <a:noFill/>
                  </a:rPr>
                  <a:t> </a:t>
                </a:r>
              </a:p>
            </p:txBody>
          </p:sp>
        </mc:Fallback>
      </mc:AlternateContent>
    </p:spTree>
    <p:extLst>
      <p:ext uri="{BB962C8B-B14F-4D97-AF65-F5344CB8AC3E}">
        <p14:creationId xmlns:p14="http://schemas.microsoft.com/office/powerpoint/2010/main" val="19666654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Note</a:t>
            </a:r>
            <a:endParaRPr dirty="0"/>
          </a:p>
        </p:txBody>
      </p:sp>
      <p:sp>
        <p:nvSpPr>
          <p:cNvPr id="3" name="Text Placeholder 2"/>
          <p:cNvSpPr>
            <a:spLocks noGrp="1"/>
          </p:cNvSpPr>
          <p:nvPr>
            <p:ph type="body" sz="quarter" idx="10"/>
          </p:nvPr>
        </p:nvSpPr>
        <p:spPr>
          <a:xfrm>
            <a:off x="457200" y="1082078"/>
            <a:ext cx="8229600" cy="3194721"/>
          </a:xfrm>
        </p:spPr>
        <p:txBody>
          <a:bodyPr>
            <a:spAutoFit/>
          </a:bodyPr>
          <a:lstStyle/>
          <a:p>
            <a:r>
              <a:rPr lang="en-US" sz="2800" dirty="0"/>
              <a:t>You may have studied quick tests for divisibility by 2, 3, 4, 5, 6, 9, and 10 in a previous course in mathematics. For example, a number is divisible by 2, and therefore even, if the units digit is 0, 2, 4, 6, or 8. We will make reference to some of these tests for divisibility in the examples. See the end of the section for a brief review of this helpful topic.</a:t>
            </a:r>
          </a:p>
        </p:txBody>
      </p:sp>
    </p:spTree>
    <p:extLst>
      <p:ext uri="{BB962C8B-B14F-4D97-AF65-F5344CB8AC3E}">
        <p14:creationId xmlns:p14="http://schemas.microsoft.com/office/powerpoint/2010/main" val="31575588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Definition: Types of</a:t>
            </a:r>
            <a:r>
              <a:rPr sz="3200" dirty="0"/>
              <a:t> Numbers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082078"/>
                <a:ext cx="8229600" cy="4315027"/>
              </a:xfrm>
            </p:spPr>
            <p:txBody>
              <a:bodyPr>
                <a:spAutoFit/>
              </a:bodyPr>
              <a:lstStyle/>
              <a:p>
                <a:r>
                  <a:rPr lang="en-US" sz="2800" dirty="0"/>
                  <a:t>The </a:t>
                </a:r>
                <a:r>
                  <a:rPr lang="en-US" sz="2800" b="1" dirty="0"/>
                  <a:t>whole numbers</a:t>
                </a:r>
                <a:r>
                  <a:rPr lang="en-US" sz="2800" dirty="0"/>
                  <a:t> are the </a:t>
                </a:r>
                <a:r>
                  <a:rPr lang="en-US" sz="2800" b="1" dirty="0"/>
                  <a:t>natural numbers </a:t>
                </a:r>
                <a:r>
                  <a:rPr lang="en-US" sz="2800" dirty="0"/>
                  <a:t>(or </a:t>
                </a:r>
                <a:r>
                  <a:rPr lang="en-US" sz="2800" b="1" dirty="0"/>
                  <a:t>counting numbers</a:t>
                </a:r>
                <a:r>
                  <a:rPr lang="en-US" sz="2800" dirty="0"/>
                  <a:t>) a</a:t>
                </a:r>
                <a:r>
                  <a:rPr lang="en-US" dirty="0"/>
                  <a:t>long with </a:t>
                </a:r>
                <a:r>
                  <a:rPr lang="en-US" sz="2800" dirty="0"/>
                  <a:t>the number </a:t>
                </a:r>
                <a:r>
                  <a:rPr lang="en-US" sz="2800" dirty="0">
                    <a:latin typeface="Cambria Math"/>
                  </a:rPr>
                  <a:t>0</a:t>
                </a:r>
                <a:r>
                  <a:rPr lang="en-US" sz="2800" dirty="0"/>
                  <a:t>.</a:t>
                </a:r>
              </a:p>
              <a:p>
                <a:pPr algn="ctr">
                  <a:defRPr sz="2800"/>
                </a:pPr>
                <a:r>
                  <a:rPr lang="en-US" sz="2800" dirty="0"/>
                  <a:t>Natural numbers </a:t>
                </a:r>
                <a14:m>
                  <m:oMath xmlns:m="http://schemas.openxmlformats.org/officeDocument/2006/math">
                    <m:r>
                      <a:rPr lang="en-US">
                        <a:latin typeface="Cambria Math" panose="02040503050406030204" pitchFamily="18" charset="0"/>
                      </a:rPr>
                      <m:t>=</m:t>
                    </m:r>
                  </m:oMath>
                </a14:m>
                <a:endParaRPr lang="en-US" dirty="0">
                  <a:latin typeface="Cambria Math" panose="02040503050406030204" pitchFamily="18" charset="0"/>
                </a:endParaRPr>
              </a:p>
              <a:p>
                <a:pPr algn="ctr">
                  <a:defRPr sz="2800"/>
                </a:pPr>
                <a14:m>
                  <m:oMathPara xmlns:m="http://schemas.openxmlformats.org/officeDocument/2006/math">
                    <m:oMathParaPr>
                      <m:jc m:val="centerGroup"/>
                    </m:oMathParaPr>
                    <m:oMath xmlns:m="http://schemas.openxmlformats.org/officeDocument/2006/math">
                      <m:r>
                        <a:rPr lang="en-US">
                          <a:latin typeface="Cambria Math" panose="02040503050406030204" pitchFamily="18" charset="0"/>
                        </a:rPr>
                        <m:t>ℕ</m:t>
                      </m:r>
                      <m:r>
                        <a:rPr lang="en-US">
                          <a:latin typeface="Cambria Math" panose="02040503050406030204" pitchFamily="18" charset="0"/>
                        </a:rPr>
                        <m:t>={1, 2, 3, </m:t>
                      </m:r>
                      <m:r>
                        <a:rPr lang="en-US" b="0" i="0" smtClean="0">
                          <a:latin typeface="Cambria Math" panose="02040503050406030204" pitchFamily="18" charset="0"/>
                        </a:rPr>
                        <m:t>4, 5, 6, 7, 8, 9, 10, 11,…}</m:t>
                      </m:r>
                    </m:oMath>
                  </m:oMathPara>
                </a14:m>
                <a:endParaRPr lang="en-US" sz="2800" dirty="0"/>
              </a:p>
              <a:p>
                <a:pPr algn="ctr">
                  <a:defRPr sz="2800"/>
                </a:pPr>
                <a:r>
                  <a:rPr lang="en-US" sz="2800" dirty="0"/>
                  <a:t>Whole numbers </a:t>
                </a:r>
                <a14:m>
                  <m:oMath xmlns:m="http://schemas.openxmlformats.org/officeDocument/2006/math">
                    <m:r>
                      <a:rPr lang="en-US">
                        <a:latin typeface="Cambria Math" panose="02040503050406030204" pitchFamily="18" charset="0"/>
                      </a:rPr>
                      <m:t>=</m:t>
                    </m:r>
                  </m:oMath>
                </a14:m>
                <a:endParaRPr lang="en-US" dirty="0">
                  <a:latin typeface="Cambria Math" panose="02040503050406030204" pitchFamily="18" charset="0"/>
                </a:endParaRPr>
              </a:p>
              <a:p>
                <a:pPr algn="ctr">
                  <a:defRPr sz="2800"/>
                </a:pPr>
                <a14:m>
                  <m:oMathPara xmlns:m="http://schemas.openxmlformats.org/officeDocument/2006/math">
                    <m:oMathParaPr>
                      <m:jc m:val="centerGroup"/>
                    </m:oMathParaPr>
                    <m:oMath xmlns:m="http://schemas.openxmlformats.org/officeDocument/2006/math">
                      <m:r>
                        <a:rPr lang="en-US">
                          <a:latin typeface="Cambria Math" panose="02040503050406030204" pitchFamily="18" charset="0"/>
                        </a:rPr>
                        <m:t>𝕎</m:t>
                      </m:r>
                      <m:r>
                        <a:rPr lang="en-US">
                          <a:latin typeface="Cambria Math" panose="02040503050406030204" pitchFamily="18" charset="0"/>
                        </a:rPr>
                        <m:t>={0, 1, 2, 3, 4, 5, 6, 7, 8, 9, 10, 11,…}</m:t>
                      </m:r>
                    </m:oMath>
                  </m:oMathPara>
                </a14:m>
                <a:endParaRPr lang="en-US" sz="2800" dirty="0"/>
              </a:p>
              <a:p>
                <a:pPr>
                  <a:defRPr sz="2800"/>
                </a:pPr>
                <a:r>
                  <a:rPr lang="en-US" sz="2800" dirty="0"/>
                  <a:t>The set of numbers consisting of the whole numbers and their opposites is called the set of </a:t>
                </a:r>
                <a:r>
                  <a:rPr lang="en-US" sz="2800" b="1" dirty="0"/>
                  <a:t>integers</a:t>
                </a:r>
                <a:r>
                  <a:rPr lang="en-US" sz="2800" dirty="0"/>
                  <a:t>.</a:t>
                </a:r>
              </a:p>
              <a:p>
                <a:pPr algn="ctr">
                  <a:defRPr sz="2800"/>
                </a:pPr>
                <a:r>
                  <a:rPr lang="en-US" dirty="0">
                    <a:solidFill>
                      <a:srgbClr val="000000"/>
                    </a:solidFill>
                  </a:rPr>
                  <a:t>Integers </a:t>
                </a:r>
                <a14:m>
                  <m:oMath xmlns:m="http://schemas.openxmlformats.org/officeDocument/2006/math">
                    <m:r>
                      <a:rPr lang="en-US" spc="-30">
                        <a:latin typeface="Cambria Math" panose="02040503050406030204" pitchFamily="18" charset="0"/>
                      </a:rPr>
                      <m:t>=</m:t>
                    </m:r>
                  </m:oMath>
                </a14:m>
                <a:r>
                  <a:rPr lang="en-US" dirty="0">
                    <a:solidFill>
                      <a:srgbClr val="000000"/>
                    </a:solidFill>
                  </a:rPr>
                  <a:t> ℤ</a:t>
                </a:r>
                <a14:m>
                  <m:oMath xmlns:m="http://schemas.openxmlformats.org/officeDocument/2006/math">
                    <m:r>
                      <a:rPr lang="en-US" b="0" i="0" spc="-30" smtClean="0">
                        <a:solidFill>
                          <a:srgbClr val="000000"/>
                        </a:solidFill>
                        <a:latin typeface="Cambria Math" panose="02040503050406030204" pitchFamily="18" charset="0"/>
                      </a:rPr>
                      <m:t>=</m:t>
                    </m:r>
                    <m:d>
                      <m:dPr>
                        <m:begChr m:val="{"/>
                        <m:endChr m:val="}"/>
                        <m:ctrlPr>
                          <a:rPr lang="en-US" i="1" spc="-30" smtClean="0">
                            <a:solidFill>
                              <a:srgbClr val="000000"/>
                            </a:solidFill>
                            <a:latin typeface="Cambria Math" panose="02040503050406030204" pitchFamily="18" charset="0"/>
                          </a:rPr>
                        </m:ctrlPr>
                      </m:dPr>
                      <m:e>
                        <m:r>
                          <a:rPr lang="en-US" b="0" i="1" spc="-30" smtClean="0">
                            <a:solidFill>
                              <a:srgbClr val="000000"/>
                            </a:solidFill>
                            <a:latin typeface="Cambria Math" panose="02040503050406030204" pitchFamily="18" charset="0"/>
                          </a:rPr>
                          <m:t>…,−3,−2,−1, 0, 1, 2, 3,…</m:t>
                        </m:r>
                      </m:e>
                    </m:d>
                  </m:oMath>
                </a14:m>
                <a:endParaRPr lang="ar-AE"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82078"/>
                <a:ext cx="8229600" cy="4315027"/>
              </a:xfrm>
              <a:blipFill>
                <a:blip r:embed="rId2"/>
                <a:stretch>
                  <a:fillRect l="-1328" t="-1124" b="-2809"/>
                </a:stretch>
              </a:blipFill>
            </p:spPr>
            <p:txBody>
              <a:bodyPr/>
              <a:lstStyle/>
              <a:p>
                <a:r>
                  <a:rPr lang="en-US">
                    <a:noFill/>
                  </a:rPr>
                  <a:t> </a:t>
                </a:r>
              </a:p>
            </p:txBody>
          </p:sp>
        </mc:Fallback>
      </mc:AlternateContent>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Title 1"/>
          <p:cNvSpPr>
            <a:spLocks noGrp="1"/>
          </p:cNvSpPr>
          <p:nvPr>
            <p:ph type="title"/>
          </p:nvPr>
        </p:nvSpPr>
        <p:spPr/>
        <p:txBody>
          <a:bodyPr/>
          <a:lstStyle/>
          <a:p>
            <a:r>
              <a:rPr lang="en-US" dirty="0"/>
              <a:t>Example 6: Finding the Prime Factorization of a Number</a:t>
            </a:r>
          </a:p>
        </p:txBody>
      </p:sp>
      <mc:AlternateContent xmlns:mc="http://schemas.openxmlformats.org/markup-compatibility/2006" xmlns:a14="http://schemas.microsoft.com/office/drawing/2010/main">
        <mc:Choice Requires="a14">
          <p:sp>
            <p:nvSpPr>
              <p:cNvPr id="4101" name="Content Placeholder 2"/>
              <p:cNvSpPr>
                <a:spLocks noGrp="1"/>
              </p:cNvSpPr>
              <p:nvPr>
                <p:ph idx="1"/>
              </p:nvPr>
            </p:nvSpPr>
            <p:spPr>
              <a:xfrm>
                <a:off x="457200" y="1065650"/>
                <a:ext cx="8229600" cy="4572000"/>
              </a:xfrm>
            </p:spPr>
            <p:txBody>
              <a:bodyPr/>
              <a:lstStyle/>
              <a:p>
                <a:r>
                  <a:rPr lang="en-US" dirty="0"/>
                  <a:t>Find the prime factorization of each number.</a:t>
                </a:r>
              </a:p>
              <a:p>
                <a:r>
                  <a:rPr lang="en-US" b="1" dirty="0"/>
                  <a:t>a.  </a:t>
                </a:r>
                <a14:m>
                  <m:oMath xmlns:m="http://schemas.openxmlformats.org/officeDocument/2006/math">
                    <m:r>
                      <a:rPr lang="en-US" i="1" dirty="0" smtClean="0">
                        <a:solidFill>
                          <a:srgbClr val="0000FF"/>
                        </a:solidFill>
                        <a:latin typeface="Cambria Math" panose="02040503050406030204" pitchFamily="18" charset="0"/>
                      </a:rPr>
                      <m:t>65</m:t>
                    </m:r>
                  </m:oMath>
                </a14:m>
                <a:r>
                  <a:rPr lang="en-US" dirty="0"/>
                  <a:t>			</a:t>
                </a:r>
                <a:r>
                  <a:rPr lang="en-US" b="1" dirty="0"/>
                  <a:t>b.  </a:t>
                </a:r>
                <a14:m>
                  <m:oMath xmlns:m="http://schemas.openxmlformats.org/officeDocument/2006/math">
                    <m:r>
                      <a:rPr lang="en-US" b="0" i="1" smtClean="0">
                        <a:solidFill>
                          <a:srgbClr val="0000FF"/>
                        </a:solidFill>
                        <a:latin typeface="Cambria Math" panose="02040503050406030204" pitchFamily="18" charset="0"/>
                      </a:rPr>
                      <m:t>−</m:t>
                    </m:r>
                    <m:r>
                      <a:rPr lang="en-US" b="0" i="1" smtClean="0">
                        <a:solidFill>
                          <a:srgbClr val="0000FF"/>
                        </a:solidFill>
                        <a:latin typeface="Cambria Math" panose="02040503050406030204" pitchFamily="18" charset="0"/>
                      </a:rPr>
                      <m:t>72</m:t>
                    </m:r>
                  </m:oMath>
                </a14:m>
                <a:r>
                  <a:rPr lang="en-US" dirty="0"/>
                  <a:t>			</a:t>
                </a:r>
                <a:r>
                  <a:rPr lang="en-US" b="1" dirty="0"/>
                  <a:t>c.  </a:t>
                </a:r>
                <a14:m>
                  <m:oMath xmlns:m="http://schemas.openxmlformats.org/officeDocument/2006/math">
                    <m:r>
                      <a:rPr lang="en-US" i="1" dirty="0" smtClean="0">
                        <a:solidFill>
                          <a:srgbClr val="0000FF"/>
                        </a:solidFill>
                        <a:latin typeface="Cambria Math" panose="02040503050406030204" pitchFamily="18" charset="0"/>
                      </a:rPr>
                      <m:t>294</m:t>
                    </m:r>
                  </m:oMath>
                </a14:m>
                <a:endParaRPr lang="en-US" dirty="0">
                  <a:solidFill>
                    <a:srgbClr val="0000FF"/>
                  </a:solidFill>
                </a:endParaRPr>
              </a:p>
              <a:p>
                <a:r>
                  <a:rPr lang="en-US" b="1" dirty="0"/>
                  <a:t>Solution</a:t>
                </a:r>
                <a:endParaRPr lang="en-US" dirty="0"/>
              </a:p>
            </p:txBody>
          </p:sp>
        </mc:Choice>
        <mc:Fallback xmlns="">
          <p:sp>
            <p:nvSpPr>
              <p:cNvPr id="4101" name="Content Placeholder 2"/>
              <p:cNvSpPr>
                <a:spLocks noGrp="1" noRot="1" noChangeAspect="1" noMove="1" noResize="1" noEditPoints="1" noAdjustHandles="1" noChangeArrowheads="1" noChangeShapeType="1" noTextEdit="1"/>
              </p:cNvSpPr>
              <p:nvPr>
                <p:ph idx="1"/>
              </p:nvPr>
            </p:nvSpPr>
            <p:spPr>
              <a:xfrm>
                <a:off x="457200" y="1065650"/>
                <a:ext cx="8229600" cy="4572000"/>
              </a:xfrm>
              <a:blipFill>
                <a:blip r:embed="rId2"/>
                <a:stretch>
                  <a:fillRect l="-1481" t="-1333"/>
                </a:stretch>
              </a:blipFill>
            </p:spPr>
            <p:txBody>
              <a:bodyPr/>
              <a:lstStyle/>
              <a:p>
                <a:r>
                  <a:rPr lang="en-US">
                    <a:noFill/>
                  </a:rPr>
                  <a:t> </a:t>
                </a:r>
              </a:p>
            </p:txBody>
          </p:sp>
        </mc:Fallback>
      </mc:AlternateContent>
      <p:graphicFrame>
        <p:nvGraphicFramePr>
          <p:cNvPr id="4098" name="Object 2"/>
          <p:cNvGraphicFramePr>
            <a:graphicFrameLocks noChangeAspect="1"/>
          </p:cNvGraphicFramePr>
          <p:nvPr/>
        </p:nvGraphicFramePr>
        <p:xfrm>
          <a:off x="530352" y="2590800"/>
          <a:ext cx="863600" cy="292100"/>
        </p:xfrm>
        <a:graphic>
          <a:graphicData uri="http://schemas.openxmlformats.org/presentationml/2006/ole">
            <mc:AlternateContent xmlns:mc="http://schemas.openxmlformats.org/markup-compatibility/2006">
              <mc:Choice xmlns:v="urn:schemas-microsoft-com:vml" Requires="v">
                <p:oleObj name="Equation" r:id="rId3" imgW="863280" imgH="291960" progId="Equation.DSMT4">
                  <p:embed/>
                </p:oleObj>
              </mc:Choice>
              <mc:Fallback>
                <p:oleObj name="Equation" r:id="rId3" imgW="863280" imgH="291960" progId="Equation.DSMT4">
                  <p:embed/>
                  <p:pic>
                    <p:nvPicPr>
                      <p:cNvPr id="4098"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2590800"/>
                        <a:ext cx="863600" cy="292100"/>
                      </a:xfrm>
                      <a:prstGeom prst="rect">
                        <a:avLst/>
                      </a:prstGeom>
                      <a:noFill/>
                      <a:ln>
                        <a:noFill/>
                      </a:ln>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28575">
                            <a:solidFill>
                              <a:srgbClr val="000000"/>
                            </a:solidFill>
                            <a:miter lim="800000"/>
                            <a:headEnd/>
                            <a:tailEnd/>
                          </a14:hiddenLine>
                        </a:ext>
                      </a:extLst>
                    </p:spPr>
                  </p:pic>
                </p:oleObj>
              </mc:Fallback>
            </mc:AlternateContent>
          </a:graphicData>
        </a:graphic>
      </p:graphicFrame>
      <p:sp>
        <p:nvSpPr>
          <p:cNvPr id="4102" name="TextBox 4"/>
          <p:cNvSpPr txBox="1">
            <a:spLocks noChangeArrowheads="1"/>
          </p:cNvSpPr>
          <p:nvPr/>
        </p:nvSpPr>
        <p:spPr bwMode="auto">
          <a:xfrm>
            <a:off x="4081569" y="2465898"/>
            <a:ext cx="5281168" cy="1016000"/>
          </a:xfrm>
          <a:prstGeom prst="rect">
            <a:avLst/>
          </a:prstGeom>
          <a:noFill/>
          <a:ln w="9525">
            <a:noFill/>
            <a:miter lim="800000"/>
            <a:headEnd/>
            <a:tailEnd/>
          </a:ln>
        </p:spPr>
        <p:txBody>
          <a:bodyPr wrap="square">
            <a:spAutoFit/>
          </a:bodyPr>
          <a:lstStyle/>
          <a:p>
            <a:r>
              <a:rPr lang="en-US" sz="2000" dirty="0">
                <a:solidFill>
                  <a:srgbClr val="008080"/>
                </a:solidFill>
              </a:rPr>
              <a:t>5 is a factor because the units digit is 5. Since both 5 and 13 are prime, 5 ⋅ 13 is the prime factorization.</a:t>
            </a:r>
          </a:p>
        </p:txBody>
      </p:sp>
      <p:cxnSp>
        <p:nvCxnSpPr>
          <p:cNvPr id="12" name="Straight Connector 11"/>
          <p:cNvCxnSpPr/>
          <p:nvPr/>
        </p:nvCxnSpPr>
        <p:spPr bwMode="auto">
          <a:xfrm rot="5400000">
            <a:off x="1946867" y="5084717"/>
            <a:ext cx="381000" cy="1587"/>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a:cxnSpLocks/>
          </p:cNvCxnSpPr>
          <p:nvPr/>
        </p:nvCxnSpPr>
        <p:spPr bwMode="auto">
          <a:xfrm>
            <a:off x="3542018" y="4173983"/>
            <a:ext cx="772136" cy="389392"/>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a:cxnSpLocks/>
          </p:cNvCxnSpPr>
          <p:nvPr/>
        </p:nvCxnSpPr>
        <p:spPr bwMode="auto">
          <a:xfrm>
            <a:off x="3350347" y="4895009"/>
            <a:ext cx="354470" cy="381001"/>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bwMode="auto">
          <a:xfrm rot="5400000">
            <a:off x="2558133" y="5072496"/>
            <a:ext cx="381000" cy="1588"/>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graphicFrame>
        <p:nvGraphicFramePr>
          <p:cNvPr id="3" name="Object 4"/>
          <p:cNvGraphicFramePr>
            <a:graphicFrameLocks noChangeAspect="1"/>
          </p:cNvGraphicFramePr>
          <p:nvPr/>
        </p:nvGraphicFramePr>
        <p:xfrm>
          <a:off x="1569720" y="2590800"/>
          <a:ext cx="1676400" cy="381000"/>
        </p:xfrm>
        <a:graphic>
          <a:graphicData uri="http://schemas.openxmlformats.org/presentationml/2006/ole">
            <mc:AlternateContent xmlns:mc="http://schemas.openxmlformats.org/markup-compatibility/2006">
              <mc:Choice xmlns:v="urn:schemas-microsoft-com:vml" Requires="v">
                <p:oleObj name="Equation" r:id="rId5" imgW="1676160" imgH="380880" progId="Equation.DSMT4">
                  <p:embed/>
                </p:oleObj>
              </mc:Choice>
              <mc:Fallback>
                <p:oleObj name="Equation" r:id="rId5" imgW="1676160" imgH="380880" progId="Equation.DSMT4">
                  <p:embed/>
                  <p:pic>
                    <p:nvPicPr>
                      <p:cNvPr id="3"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69720" y="2590800"/>
                        <a:ext cx="1676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 name="Object 5"/>
          <p:cNvGraphicFramePr>
            <a:graphicFrameLocks noChangeAspect="1"/>
          </p:cNvGraphicFramePr>
          <p:nvPr/>
        </p:nvGraphicFramePr>
        <p:xfrm>
          <a:off x="428625" y="3144838"/>
          <a:ext cx="1066800" cy="304800"/>
        </p:xfrm>
        <a:graphic>
          <a:graphicData uri="http://schemas.openxmlformats.org/presentationml/2006/ole">
            <mc:AlternateContent xmlns:mc="http://schemas.openxmlformats.org/markup-compatibility/2006">
              <mc:Choice xmlns:v="urn:schemas-microsoft-com:vml" Requires="v">
                <p:oleObj name="Equation" r:id="rId7" imgW="1066680" imgH="304560" progId="Equation.DSMT4">
                  <p:embed/>
                </p:oleObj>
              </mc:Choice>
              <mc:Fallback>
                <p:oleObj name="Equation" r:id="rId7" imgW="1066680" imgH="304560" progId="Equation.DSMT4">
                  <p:embed/>
                  <p:pic>
                    <p:nvPicPr>
                      <p:cNvPr id="4" name="Object 5"/>
                      <p:cNvPicPr>
                        <a:picLocks noChangeAspect="1" noChangeArrowheads="1"/>
                      </p:cNvPicPr>
                      <p:nvPr/>
                    </p:nvPicPr>
                    <p:blipFill>
                      <a:blip r:embed="rId8"/>
                      <a:srcRect/>
                      <a:stretch>
                        <a:fillRect/>
                      </a:stretch>
                    </p:blipFill>
                    <p:spPr bwMode="auto">
                      <a:xfrm>
                        <a:off x="428625" y="3144838"/>
                        <a:ext cx="1066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 name="Object 6"/>
          <p:cNvGraphicFramePr>
            <a:graphicFrameLocks noChangeAspect="1"/>
          </p:cNvGraphicFramePr>
          <p:nvPr/>
        </p:nvGraphicFramePr>
        <p:xfrm>
          <a:off x="1524000" y="4580626"/>
          <a:ext cx="2946400" cy="381000"/>
        </p:xfrm>
        <a:graphic>
          <a:graphicData uri="http://schemas.openxmlformats.org/presentationml/2006/ole">
            <mc:AlternateContent xmlns:mc="http://schemas.openxmlformats.org/markup-compatibility/2006">
              <mc:Choice xmlns:v="urn:schemas-microsoft-com:vml" Requires="v">
                <p:oleObj name="Equation" r:id="rId9" imgW="2946240" imgH="380880" progId="Equation.DSMT4">
                  <p:embed/>
                </p:oleObj>
              </mc:Choice>
              <mc:Fallback>
                <p:oleObj name="Equation" r:id="rId9" imgW="2946240" imgH="380880" progId="Equation.DSMT4">
                  <p:embed/>
                  <p:pic>
                    <p:nvPicPr>
                      <p:cNvPr id="5" name="Object 6"/>
                      <p:cNvPicPr>
                        <a:picLocks noChangeAspect="1" noChangeArrowheads="1"/>
                      </p:cNvPicPr>
                      <p:nvPr/>
                    </p:nvPicPr>
                    <p:blipFill>
                      <a:blip r:embed="rId10"/>
                      <a:srcRect/>
                      <a:stretch>
                        <a:fillRect/>
                      </a:stretch>
                    </p:blipFill>
                    <p:spPr bwMode="auto">
                      <a:xfrm>
                        <a:off x="1524000" y="4580626"/>
                        <a:ext cx="2946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3" name="Object 7"/>
          <p:cNvGraphicFramePr>
            <a:graphicFrameLocks noChangeAspect="1"/>
          </p:cNvGraphicFramePr>
          <p:nvPr/>
        </p:nvGraphicFramePr>
        <p:xfrm>
          <a:off x="1524000" y="5359878"/>
          <a:ext cx="3454400" cy="381000"/>
        </p:xfrm>
        <a:graphic>
          <a:graphicData uri="http://schemas.openxmlformats.org/presentationml/2006/ole">
            <mc:AlternateContent xmlns:mc="http://schemas.openxmlformats.org/markup-compatibility/2006">
              <mc:Choice xmlns:v="urn:schemas-microsoft-com:vml" Requires="v">
                <p:oleObj name="Equation" r:id="rId11" imgW="3454200" imgH="380880" progId="Equation.DSMT4">
                  <p:embed/>
                </p:oleObj>
              </mc:Choice>
              <mc:Fallback>
                <p:oleObj name="Equation" r:id="rId11" imgW="3454200" imgH="380880" progId="Equation.DSMT4">
                  <p:embed/>
                  <p:pic>
                    <p:nvPicPr>
                      <p:cNvPr id="4103" name="Object 7"/>
                      <p:cNvPicPr>
                        <a:picLocks noChangeAspect="1" noChangeArrowheads="1"/>
                      </p:cNvPicPr>
                      <p:nvPr/>
                    </p:nvPicPr>
                    <p:blipFill>
                      <a:blip r:embed="rId12"/>
                      <a:srcRect/>
                      <a:stretch>
                        <a:fillRect/>
                      </a:stretch>
                    </p:blipFill>
                    <p:spPr bwMode="auto">
                      <a:xfrm>
                        <a:off x="1524000" y="5359878"/>
                        <a:ext cx="3454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4" name="Object 8"/>
          <p:cNvGraphicFramePr>
            <a:graphicFrameLocks noChangeAspect="1"/>
          </p:cNvGraphicFramePr>
          <p:nvPr/>
        </p:nvGraphicFramePr>
        <p:xfrm>
          <a:off x="1532148" y="5626100"/>
          <a:ext cx="2108200" cy="469900"/>
        </p:xfrm>
        <a:graphic>
          <a:graphicData uri="http://schemas.openxmlformats.org/presentationml/2006/ole">
            <mc:AlternateContent xmlns:mc="http://schemas.openxmlformats.org/markup-compatibility/2006">
              <mc:Choice xmlns:v="urn:schemas-microsoft-com:vml" Requires="v">
                <p:oleObj name="Equation" r:id="rId13" imgW="2108160" imgH="469800" progId="Equation.DSMT4">
                  <p:embed/>
                </p:oleObj>
              </mc:Choice>
              <mc:Fallback>
                <p:oleObj name="Equation" r:id="rId13" imgW="2108160" imgH="469800" progId="Equation.DSMT4">
                  <p:embed/>
                  <p:pic>
                    <p:nvPicPr>
                      <p:cNvPr id="4104" name="Object 8"/>
                      <p:cNvPicPr>
                        <a:picLocks noChangeAspect="1" noChangeArrowheads="1"/>
                      </p:cNvPicPr>
                      <p:nvPr/>
                    </p:nvPicPr>
                    <p:blipFill>
                      <a:blip r:embed="rId14"/>
                      <a:srcRect/>
                      <a:stretch>
                        <a:fillRect/>
                      </a:stretch>
                    </p:blipFill>
                    <p:spPr bwMode="auto">
                      <a:xfrm>
                        <a:off x="1532148" y="5626100"/>
                        <a:ext cx="2108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5" name="Object 9"/>
          <p:cNvGraphicFramePr>
            <a:graphicFrameLocks noChangeAspect="1"/>
          </p:cNvGraphicFramePr>
          <p:nvPr/>
        </p:nvGraphicFramePr>
        <p:xfrm>
          <a:off x="1526868" y="3879008"/>
          <a:ext cx="1879600" cy="381000"/>
        </p:xfrm>
        <a:graphic>
          <a:graphicData uri="http://schemas.openxmlformats.org/presentationml/2006/ole">
            <mc:AlternateContent xmlns:mc="http://schemas.openxmlformats.org/markup-compatibility/2006">
              <mc:Choice xmlns:v="urn:schemas-microsoft-com:vml" Requires="v">
                <p:oleObj name="Equation" r:id="rId15" imgW="1879560" imgH="380880" progId="Equation.DSMT4">
                  <p:embed/>
                </p:oleObj>
              </mc:Choice>
              <mc:Fallback>
                <p:oleObj name="Equation" r:id="rId15" imgW="1879560" imgH="380880" progId="Equation.DSMT4">
                  <p:embed/>
                  <p:pic>
                    <p:nvPicPr>
                      <p:cNvPr id="4105" name="Object 9"/>
                      <p:cNvPicPr>
                        <a:picLocks noChangeAspect="1" noChangeArrowheads="1"/>
                      </p:cNvPicPr>
                      <p:nvPr/>
                    </p:nvPicPr>
                    <p:blipFill>
                      <a:blip r:embed="rId16"/>
                      <a:srcRect/>
                      <a:stretch>
                        <a:fillRect/>
                      </a:stretch>
                    </p:blipFill>
                    <p:spPr bwMode="auto">
                      <a:xfrm>
                        <a:off x="1526868" y="3879008"/>
                        <a:ext cx="1879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 name="Object 9">
            <a:extLst>
              <a:ext uri="{FF2B5EF4-FFF2-40B4-BE49-F238E27FC236}">
                <a16:creationId xmlns:a16="http://schemas.microsoft.com/office/drawing/2014/main" id="{77021C1F-3820-7E2B-C192-6AE9753C54F5}"/>
              </a:ext>
            </a:extLst>
          </p:cNvPr>
          <p:cNvGraphicFramePr>
            <a:graphicFrameLocks noChangeAspect="1"/>
          </p:cNvGraphicFramePr>
          <p:nvPr/>
        </p:nvGraphicFramePr>
        <p:xfrm>
          <a:off x="1535023" y="3168650"/>
          <a:ext cx="1498600" cy="381000"/>
        </p:xfrm>
        <a:graphic>
          <a:graphicData uri="http://schemas.openxmlformats.org/presentationml/2006/ole">
            <mc:AlternateContent xmlns:mc="http://schemas.openxmlformats.org/markup-compatibility/2006">
              <mc:Choice xmlns:v="urn:schemas-microsoft-com:vml" Requires="v">
                <p:oleObj name="Equation" r:id="rId17" imgW="1498320" imgH="380880" progId="Equation.DSMT4">
                  <p:embed/>
                </p:oleObj>
              </mc:Choice>
              <mc:Fallback>
                <p:oleObj name="Equation" r:id="rId17" imgW="1498320" imgH="380880" progId="Equation.DSMT4">
                  <p:embed/>
                  <p:pic>
                    <p:nvPicPr>
                      <p:cNvPr id="2" name="Object 9">
                        <a:extLst>
                          <a:ext uri="{FF2B5EF4-FFF2-40B4-BE49-F238E27FC236}">
                            <a16:creationId xmlns:a16="http://schemas.microsoft.com/office/drawing/2014/main" id="{77021C1F-3820-7E2B-C192-6AE9753C54F5}"/>
                          </a:ext>
                        </a:extLst>
                      </p:cNvPr>
                      <p:cNvPicPr>
                        <a:picLocks noChangeAspect="1" noChangeArrowheads="1"/>
                      </p:cNvPicPr>
                      <p:nvPr/>
                    </p:nvPicPr>
                    <p:blipFill>
                      <a:blip r:embed="rId18"/>
                      <a:srcRect/>
                      <a:stretch>
                        <a:fillRect/>
                      </a:stretch>
                    </p:blipFill>
                    <p:spPr bwMode="auto">
                      <a:xfrm>
                        <a:off x="1535023" y="3168650"/>
                        <a:ext cx="1498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6" name="Straight Connector 5">
            <a:extLst>
              <a:ext uri="{FF2B5EF4-FFF2-40B4-BE49-F238E27FC236}">
                <a16:creationId xmlns:a16="http://schemas.microsoft.com/office/drawing/2014/main" id="{13B0622C-E785-18FB-34FE-156037159C9C}"/>
              </a:ext>
            </a:extLst>
          </p:cNvPr>
          <p:cNvCxnSpPr/>
          <p:nvPr/>
        </p:nvCxnSpPr>
        <p:spPr bwMode="auto">
          <a:xfrm rot="5400000">
            <a:off x="3084993" y="5081958"/>
            <a:ext cx="381000" cy="1588"/>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4C3B4C07-3571-5198-A634-AAD721A04532}"/>
              </a:ext>
            </a:extLst>
          </p:cNvPr>
          <p:cNvCxnSpPr>
            <a:cxnSpLocks/>
          </p:cNvCxnSpPr>
          <p:nvPr/>
        </p:nvCxnSpPr>
        <p:spPr bwMode="auto">
          <a:xfrm>
            <a:off x="3879754" y="4904593"/>
            <a:ext cx="354470" cy="381001"/>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D34FEC25-3DB6-E8C6-74EE-FBA33BB19FDB}"/>
              </a:ext>
            </a:extLst>
          </p:cNvPr>
          <p:cNvCxnSpPr>
            <a:cxnSpLocks/>
          </p:cNvCxnSpPr>
          <p:nvPr/>
        </p:nvCxnSpPr>
        <p:spPr bwMode="auto">
          <a:xfrm>
            <a:off x="4444010" y="4892848"/>
            <a:ext cx="354470" cy="381001"/>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A1A69C06-7333-37A8-2BFD-F4436BC85C97}"/>
              </a:ext>
            </a:extLst>
          </p:cNvPr>
          <p:cNvCxnSpPr/>
          <p:nvPr/>
        </p:nvCxnSpPr>
        <p:spPr bwMode="auto">
          <a:xfrm rot="5400000">
            <a:off x="1952519" y="3663277"/>
            <a:ext cx="381000" cy="1587"/>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E2EECE8A-8E1F-33BA-06DA-26865CBD134D}"/>
              </a:ext>
            </a:extLst>
          </p:cNvPr>
          <p:cNvCxnSpPr/>
          <p:nvPr/>
        </p:nvCxnSpPr>
        <p:spPr bwMode="auto">
          <a:xfrm rot="5400000">
            <a:off x="2559721" y="3684122"/>
            <a:ext cx="381000" cy="1587"/>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723412A0-8898-EBE6-C74E-639E85638862}"/>
              </a:ext>
            </a:extLst>
          </p:cNvPr>
          <p:cNvCxnSpPr/>
          <p:nvPr/>
        </p:nvCxnSpPr>
        <p:spPr bwMode="auto">
          <a:xfrm rot="5400000">
            <a:off x="1952518" y="4364171"/>
            <a:ext cx="381000" cy="1587"/>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500049AA-52D8-F451-331A-4CBD9D6C58CD}"/>
              </a:ext>
            </a:extLst>
          </p:cNvPr>
          <p:cNvCxnSpPr>
            <a:cxnSpLocks/>
          </p:cNvCxnSpPr>
          <p:nvPr/>
        </p:nvCxnSpPr>
        <p:spPr bwMode="auto">
          <a:xfrm>
            <a:off x="2924343" y="3494414"/>
            <a:ext cx="354470" cy="381001"/>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7A53DA89-1EB6-53ED-8FF5-08C0907528DC}"/>
              </a:ext>
            </a:extLst>
          </p:cNvPr>
          <p:cNvCxnSpPr/>
          <p:nvPr/>
        </p:nvCxnSpPr>
        <p:spPr bwMode="auto">
          <a:xfrm rot="5400000">
            <a:off x="2558133" y="4363933"/>
            <a:ext cx="381000" cy="1587"/>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7530299B-ADE0-0E92-ACCB-5DECD2288379}"/>
              </a:ext>
            </a:extLst>
          </p:cNvPr>
          <p:cNvCxnSpPr>
            <a:cxnSpLocks/>
          </p:cNvCxnSpPr>
          <p:nvPr/>
        </p:nvCxnSpPr>
        <p:spPr bwMode="auto">
          <a:xfrm>
            <a:off x="2859010" y="4173983"/>
            <a:ext cx="354470" cy="381001"/>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B3BA0B1F-D616-552F-EDAD-1B8FB6F2D595}"/>
              </a:ext>
            </a:extLst>
          </p:cNvPr>
          <p:cNvCxnSpPr>
            <a:cxnSpLocks/>
          </p:cNvCxnSpPr>
          <p:nvPr/>
        </p:nvCxnSpPr>
        <p:spPr bwMode="auto">
          <a:xfrm>
            <a:off x="3364783" y="4182374"/>
            <a:ext cx="354470" cy="381001"/>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27" name="TextBox 4">
            <a:extLst>
              <a:ext uri="{FF2B5EF4-FFF2-40B4-BE49-F238E27FC236}">
                <a16:creationId xmlns:a16="http://schemas.microsoft.com/office/drawing/2014/main" id="{1D94524D-1D7F-B50A-4020-3D57FB60E3A9}"/>
              </a:ext>
            </a:extLst>
          </p:cNvPr>
          <p:cNvSpPr txBox="1">
            <a:spLocks noChangeArrowheads="1"/>
          </p:cNvSpPr>
          <p:nvPr/>
        </p:nvSpPr>
        <p:spPr bwMode="auto">
          <a:xfrm>
            <a:off x="4081569" y="3809066"/>
            <a:ext cx="4978785" cy="400110"/>
          </a:xfrm>
          <a:prstGeom prst="rect">
            <a:avLst/>
          </a:prstGeom>
          <a:noFill/>
          <a:ln w="9525">
            <a:noFill/>
            <a:miter lim="800000"/>
            <a:headEnd/>
            <a:tailEnd/>
          </a:ln>
        </p:spPr>
        <p:txBody>
          <a:bodyPr wrap="square">
            <a:spAutoFit/>
          </a:bodyPr>
          <a:lstStyle/>
          <a:p>
            <a:r>
              <a:rPr lang="en-US" sz="2000" dirty="0">
                <a:solidFill>
                  <a:srgbClr val="008080"/>
                </a:solidFill>
              </a:rPr>
              <a:t>9 is a factor because the sum of the digits is 9</a:t>
            </a:r>
          </a:p>
        </p:txBody>
      </p:sp>
      <p:sp>
        <p:nvSpPr>
          <p:cNvPr id="7" name="TextBox 10">
            <a:extLst>
              <a:ext uri="{FF2B5EF4-FFF2-40B4-BE49-F238E27FC236}">
                <a16:creationId xmlns:a16="http://schemas.microsoft.com/office/drawing/2014/main" id="{77AECF27-52E5-92A1-47CD-441EF414FEA5}"/>
              </a:ext>
            </a:extLst>
          </p:cNvPr>
          <p:cNvSpPr txBox="1">
            <a:spLocks noChangeArrowheads="1"/>
          </p:cNvSpPr>
          <p:nvPr/>
        </p:nvSpPr>
        <p:spPr bwMode="auto">
          <a:xfrm>
            <a:off x="5210511" y="5644578"/>
            <a:ext cx="1909762" cy="400050"/>
          </a:xfrm>
          <a:prstGeom prst="rect">
            <a:avLst/>
          </a:prstGeom>
          <a:noFill/>
          <a:ln w="9525">
            <a:noFill/>
            <a:miter lim="800000"/>
            <a:headEnd/>
            <a:tailEnd/>
          </a:ln>
        </p:spPr>
        <p:txBody>
          <a:bodyPr wrap="none">
            <a:spAutoFit/>
          </a:bodyPr>
          <a:lstStyle/>
          <a:p>
            <a:r>
              <a:rPr lang="en-US" sz="2000" dirty="0">
                <a:solidFill>
                  <a:srgbClr val="008080"/>
                </a:solidFill>
              </a:rPr>
              <a:t>Using exponents</a:t>
            </a:r>
          </a:p>
        </p:txBody>
      </p:sp>
      <p:sp>
        <p:nvSpPr>
          <p:cNvPr id="8" name="TextBox 4">
            <a:extLst>
              <a:ext uri="{FF2B5EF4-FFF2-40B4-BE49-F238E27FC236}">
                <a16:creationId xmlns:a16="http://schemas.microsoft.com/office/drawing/2014/main" id="{7299F983-C5AC-93D7-EA68-7FDFAC09EB9E}"/>
              </a:ext>
            </a:extLst>
          </p:cNvPr>
          <p:cNvSpPr txBox="1">
            <a:spLocks noChangeArrowheads="1"/>
          </p:cNvSpPr>
          <p:nvPr/>
        </p:nvSpPr>
        <p:spPr bwMode="auto">
          <a:xfrm>
            <a:off x="5153337" y="5250932"/>
            <a:ext cx="2270760" cy="400110"/>
          </a:xfrm>
          <a:prstGeom prst="rect">
            <a:avLst/>
          </a:prstGeom>
          <a:noFill/>
          <a:ln w="9525">
            <a:noFill/>
            <a:miter lim="800000"/>
            <a:headEnd/>
            <a:tailEnd/>
          </a:ln>
        </p:spPr>
        <p:txBody>
          <a:bodyPr wrap="square">
            <a:spAutoFit/>
          </a:bodyPr>
          <a:lstStyle/>
          <a:p>
            <a:r>
              <a:rPr lang="en-US" sz="2000" dirty="0">
                <a:solidFill>
                  <a:srgbClr val="008080"/>
                </a:solidFill>
              </a:rPr>
              <a:t>Prime factorization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10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10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6"/>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0"/>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8"/>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410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10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6"/>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11"/>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3"/>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15"/>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17"/>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18"/>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19"/>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21"/>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23"/>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25"/>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27"/>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7"/>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2" grpId="0"/>
      <p:bldP spid="27" grpId="0"/>
      <p:bldP spid="7" grpId="0"/>
      <p:bldP spid="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itle 1"/>
          <p:cNvSpPr>
            <a:spLocks noGrp="1"/>
          </p:cNvSpPr>
          <p:nvPr>
            <p:ph type="title"/>
          </p:nvPr>
        </p:nvSpPr>
        <p:spPr/>
        <p:txBody>
          <a:bodyPr/>
          <a:lstStyle/>
          <a:p>
            <a:r>
              <a:rPr lang="en-US" dirty="0"/>
              <a:t>Example 6: Finding the Prime Factorization of a Number (cont.)</a:t>
            </a:r>
          </a:p>
        </p:txBody>
      </p:sp>
      <p:sp>
        <p:nvSpPr>
          <p:cNvPr id="5124" name="TextBox 8"/>
          <p:cNvSpPr txBox="1">
            <a:spLocks noChangeArrowheads="1"/>
          </p:cNvSpPr>
          <p:nvPr/>
        </p:nvSpPr>
        <p:spPr bwMode="auto">
          <a:xfrm>
            <a:off x="4846638" y="1447800"/>
            <a:ext cx="3886200" cy="708025"/>
          </a:xfrm>
          <a:prstGeom prst="rect">
            <a:avLst/>
          </a:prstGeom>
          <a:noFill/>
          <a:ln w="9525">
            <a:noFill/>
            <a:miter lim="800000"/>
            <a:headEnd/>
            <a:tailEnd/>
          </a:ln>
        </p:spPr>
        <p:txBody>
          <a:bodyPr>
            <a:spAutoFit/>
          </a:bodyPr>
          <a:lstStyle/>
          <a:p>
            <a:r>
              <a:rPr lang="en-US" sz="2000" dirty="0">
                <a:solidFill>
                  <a:srgbClr val="008080"/>
                </a:solidFill>
              </a:rPr>
              <a:t>2 is a factor because the units digits is even.</a:t>
            </a:r>
          </a:p>
        </p:txBody>
      </p:sp>
      <p:sp>
        <p:nvSpPr>
          <p:cNvPr id="5125" name="TextBox 9"/>
          <p:cNvSpPr txBox="1">
            <a:spLocks noChangeArrowheads="1"/>
          </p:cNvSpPr>
          <p:nvPr/>
        </p:nvSpPr>
        <p:spPr bwMode="auto">
          <a:xfrm>
            <a:off x="4846638" y="2514600"/>
            <a:ext cx="4068762" cy="708025"/>
          </a:xfrm>
          <a:prstGeom prst="rect">
            <a:avLst/>
          </a:prstGeom>
          <a:noFill/>
          <a:ln w="9525">
            <a:noFill/>
            <a:miter lim="800000"/>
            <a:headEnd/>
            <a:tailEnd/>
          </a:ln>
        </p:spPr>
        <p:txBody>
          <a:bodyPr>
            <a:spAutoFit/>
          </a:bodyPr>
          <a:lstStyle/>
          <a:p>
            <a:r>
              <a:rPr lang="en-US" sz="2000" dirty="0">
                <a:solidFill>
                  <a:srgbClr val="008080"/>
                </a:solidFill>
              </a:rPr>
              <a:t>3 is a factor of 147 because the sum of the digits is divisible by 3.</a:t>
            </a:r>
          </a:p>
        </p:txBody>
      </p:sp>
      <p:sp>
        <p:nvSpPr>
          <p:cNvPr id="5126" name="TextBox 10"/>
          <p:cNvSpPr txBox="1">
            <a:spLocks noChangeArrowheads="1"/>
          </p:cNvSpPr>
          <p:nvPr/>
        </p:nvSpPr>
        <p:spPr bwMode="auto">
          <a:xfrm>
            <a:off x="4846638" y="4144752"/>
            <a:ext cx="1909762" cy="400050"/>
          </a:xfrm>
          <a:prstGeom prst="rect">
            <a:avLst/>
          </a:prstGeom>
          <a:noFill/>
          <a:ln w="9525">
            <a:noFill/>
            <a:miter lim="800000"/>
            <a:headEnd/>
            <a:tailEnd/>
          </a:ln>
        </p:spPr>
        <p:txBody>
          <a:bodyPr wrap="none">
            <a:spAutoFit/>
          </a:bodyPr>
          <a:lstStyle/>
          <a:p>
            <a:r>
              <a:rPr lang="en-US" sz="2000" dirty="0">
                <a:solidFill>
                  <a:srgbClr val="008080"/>
                </a:solidFill>
              </a:rPr>
              <a:t>Using exponents</a:t>
            </a:r>
          </a:p>
        </p:txBody>
      </p:sp>
      <p:cxnSp>
        <p:nvCxnSpPr>
          <p:cNvPr id="13" name="Straight Connector 12"/>
          <p:cNvCxnSpPr/>
          <p:nvPr/>
        </p:nvCxnSpPr>
        <p:spPr bwMode="auto">
          <a:xfrm rot="5400000">
            <a:off x="1878807" y="2190274"/>
            <a:ext cx="685800" cy="1587"/>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bwMode="auto">
          <a:xfrm rot="5400000">
            <a:off x="2743200" y="2075180"/>
            <a:ext cx="609600" cy="15240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bwMode="auto">
          <a:xfrm rot="16200000" flipH="1">
            <a:off x="3162300" y="1960880"/>
            <a:ext cx="609600" cy="38100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bwMode="auto">
          <a:xfrm rot="5400000">
            <a:off x="1943100" y="3230880"/>
            <a:ext cx="611188" cy="1588"/>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bwMode="auto">
          <a:xfrm rot="5400000">
            <a:off x="2577307" y="3257074"/>
            <a:ext cx="685800" cy="1587"/>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bwMode="auto">
          <a:xfrm rot="5400000">
            <a:off x="3390900" y="3180080"/>
            <a:ext cx="609600" cy="7620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bwMode="auto">
          <a:xfrm rot="16200000" flipH="1">
            <a:off x="3733800" y="2989580"/>
            <a:ext cx="609600" cy="45720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graphicFrame>
        <p:nvGraphicFramePr>
          <p:cNvPr id="3" name="Object 3"/>
          <p:cNvGraphicFramePr>
            <a:graphicFrameLocks noChangeAspect="1"/>
          </p:cNvGraphicFramePr>
          <p:nvPr/>
        </p:nvGraphicFramePr>
        <p:xfrm>
          <a:off x="1798320" y="4127500"/>
          <a:ext cx="1320800" cy="469900"/>
        </p:xfrm>
        <a:graphic>
          <a:graphicData uri="http://schemas.openxmlformats.org/presentationml/2006/ole">
            <mc:AlternateContent xmlns:mc="http://schemas.openxmlformats.org/markup-compatibility/2006">
              <mc:Choice xmlns:v="urn:schemas-microsoft-com:vml" Requires="v">
                <p:oleObj name="Equation" r:id="rId2" imgW="1320480" imgH="469800" progId="Equation.DSMT4">
                  <p:embed/>
                </p:oleObj>
              </mc:Choice>
              <mc:Fallback>
                <p:oleObj name="Equation" r:id="rId2" imgW="1320480" imgH="469800" progId="Equation.DSMT4">
                  <p:embed/>
                  <p:pic>
                    <p:nvPicPr>
                      <p:cNvPr id="3"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8320" y="4127500"/>
                        <a:ext cx="1320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 name="Object 4"/>
          <p:cNvGraphicFramePr>
            <a:graphicFrameLocks noChangeAspect="1"/>
          </p:cNvGraphicFramePr>
          <p:nvPr/>
        </p:nvGraphicFramePr>
        <p:xfrm>
          <a:off x="1798320" y="3662680"/>
          <a:ext cx="2628900" cy="381000"/>
        </p:xfrm>
        <a:graphic>
          <a:graphicData uri="http://schemas.openxmlformats.org/presentationml/2006/ole">
            <mc:AlternateContent xmlns:mc="http://schemas.openxmlformats.org/markup-compatibility/2006">
              <mc:Choice xmlns:v="urn:schemas-microsoft-com:vml" Requires="v">
                <p:oleObj name="Equation" r:id="rId4" imgW="2628720" imgH="380880" progId="Equation.DSMT4">
                  <p:embed/>
                </p:oleObj>
              </mc:Choice>
              <mc:Fallback>
                <p:oleObj name="Equation" r:id="rId4" imgW="2628720" imgH="380880" progId="Equation.DSMT4">
                  <p:embed/>
                  <p:pic>
                    <p:nvPicPr>
                      <p:cNvPr id="4"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98320" y="3662680"/>
                        <a:ext cx="2628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 name="Object 5"/>
          <p:cNvGraphicFramePr>
            <a:graphicFrameLocks noChangeAspect="1"/>
          </p:cNvGraphicFramePr>
          <p:nvPr/>
        </p:nvGraphicFramePr>
        <p:xfrm>
          <a:off x="1798320" y="2608580"/>
          <a:ext cx="2120900" cy="381000"/>
        </p:xfrm>
        <a:graphic>
          <a:graphicData uri="http://schemas.openxmlformats.org/presentationml/2006/ole">
            <mc:AlternateContent xmlns:mc="http://schemas.openxmlformats.org/markup-compatibility/2006">
              <mc:Choice xmlns:v="urn:schemas-microsoft-com:vml" Requires="v">
                <p:oleObj name="Equation" r:id="rId6" imgW="2120760" imgH="380880" progId="Equation.DSMT4">
                  <p:embed/>
                </p:oleObj>
              </mc:Choice>
              <mc:Fallback>
                <p:oleObj name="Equation" r:id="rId6" imgW="2120760" imgH="380880" progId="Equation.DSMT4">
                  <p:embed/>
                  <p:pic>
                    <p:nvPicPr>
                      <p:cNvPr id="5"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98320" y="2608580"/>
                        <a:ext cx="2120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 name="Object 6"/>
          <p:cNvGraphicFramePr>
            <a:graphicFrameLocks noChangeAspect="1"/>
          </p:cNvGraphicFramePr>
          <p:nvPr/>
        </p:nvGraphicFramePr>
        <p:xfrm>
          <a:off x="1798320" y="1511300"/>
          <a:ext cx="1701800" cy="381000"/>
        </p:xfrm>
        <a:graphic>
          <a:graphicData uri="http://schemas.openxmlformats.org/presentationml/2006/ole">
            <mc:AlternateContent xmlns:mc="http://schemas.openxmlformats.org/markup-compatibility/2006">
              <mc:Choice xmlns:v="urn:schemas-microsoft-com:vml" Requires="v">
                <p:oleObj name="Equation" r:id="rId8" imgW="1701720" imgH="380880" progId="Equation.DSMT4">
                  <p:embed/>
                </p:oleObj>
              </mc:Choice>
              <mc:Fallback>
                <p:oleObj name="Equation" r:id="rId8" imgW="1701720" imgH="380880" progId="Equation.DSMT4">
                  <p:embed/>
                  <p:pic>
                    <p:nvPicPr>
                      <p:cNvPr id="6" name="Object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98320" y="1511300"/>
                        <a:ext cx="1701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7" name="Object 7"/>
          <p:cNvGraphicFramePr>
            <a:graphicFrameLocks noChangeAspect="1"/>
          </p:cNvGraphicFramePr>
          <p:nvPr/>
        </p:nvGraphicFramePr>
        <p:xfrm>
          <a:off x="640080" y="1496060"/>
          <a:ext cx="1054100" cy="292100"/>
        </p:xfrm>
        <a:graphic>
          <a:graphicData uri="http://schemas.openxmlformats.org/presentationml/2006/ole">
            <mc:AlternateContent xmlns:mc="http://schemas.openxmlformats.org/markup-compatibility/2006">
              <mc:Choice xmlns:v="urn:schemas-microsoft-com:vml" Requires="v">
                <p:oleObj name="Equation" r:id="rId10" imgW="1054080" imgH="291960" progId="Equation.DSMT4">
                  <p:embed/>
                </p:oleObj>
              </mc:Choice>
              <mc:Fallback>
                <p:oleObj name="Equation" r:id="rId10" imgW="1054080" imgH="291960" progId="Equation.DSMT4">
                  <p:embed/>
                  <p:pic>
                    <p:nvPicPr>
                      <p:cNvPr id="5127" name="Object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40080" y="1496060"/>
                        <a:ext cx="1054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TextBox 4">
            <a:extLst>
              <a:ext uri="{FF2B5EF4-FFF2-40B4-BE49-F238E27FC236}">
                <a16:creationId xmlns:a16="http://schemas.microsoft.com/office/drawing/2014/main" id="{073108E9-5949-A0EC-4C83-27569EB60653}"/>
              </a:ext>
            </a:extLst>
          </p:cNvPr>
          <p:cNvSpPr txBox="1">
            <a:spLocks noChangeArrowheads="1"/>
          </p:cNvSpPr>
          <p:nvPr/>
        </p:nvSpPr>
        <p:spPr bwMode="auto">
          <a:xfrm>
            <a:off x="4846638" y="3615904"/>
            <a:ext cx="2270760" cy="400110"/>
          </a:xfrm>
          <a:prstGeom prst="rect">
            <a:avLst/>
          </a:prstGeom>
          <a:noFill/>
          <a:ln w="9525">
            <a:noFill/>
            <a:miter lim="800000"/>
            <a:headEnd/>
            <a:tailEnd/>
          </a:ln>
        </p:spPr>
        <p:txBody>
          <a:bodyPr wrap="square">
            <a:spAutoFit/>
          </a:bodyPr>
          <a:lstStyle/>
          <a:p>
            <a:r>
              <a:rPr lang="en-US" sz="2000" dirty="0">
                <a:solidFill>
                  <a:srgbClr val="008080"/>
                </a:solidFill>
              </a:rPr>
              <a:t>Prime factorization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12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12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9"/>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1"/>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3"/>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5"/>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5126"/>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4" grpId="0"/>
      <p:bldP spid="5125" grpId="0"/>
      <p:bldP spid="5126" grpId="0"/>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itle 1"/>
          <p:cNvSpPr>
            <a:spLocks noGrp="1"/>
          </p:cNvSpPr>
          <p:nvPr>
            <p:ph type="title"/>
          </p:nvPr>
        </p:nvSpPr>
        <p:spPr/>
        <p:txBody>
          <a:bodyPr/>
          <a:lstStyle/>
          <a:p>
            <a:r>
              <a:rPr lang="en-US" dirty="0"/>
              <a:t>Example 6: Finding the Prime Factorization of a Number (cont.)</a:t>
            </a:r>
          </a:p>
        </p:txBody>
      </p:sp>
      <p:sp>
        <p:nvSpPr>
          <p:cNvPr id="10" name="Content Placeholder 9"/>
          <p:cNvSpPr>
            <a:spLocks noGrp="1"/>
          </p:cNvSpPr>
          <p:nvPr>
            <p:ph idx="1"/>
          </p:nvPr>
        </p:nvSpPr>
        <p:spPr/>
        <p:txBody>
          <a:bodyPr/>
          <a:lstStyle/>
          <a:p>
            <a:r>
              <a:rPr lang="en-US" dirty="0"/>
              <a:t>If we begin with the product </a:t>
            </a:r>
            <a:r>
              <a:rPr lang="en-US" dirty="0">
                <a:solidFill>
                  <a:srgbClr val="0000FF"/>
                </a:solidFill>
              </a:rPr>
              <a:t>294</a:t>
            </a:r>
            <a:r>
              <a:rPr lang="en-US" dirty="0"/>
              <a:t> </a:t>
            </a:r>
            <a:r>
              <a:rPr lang="en-US" dirty="0">
                <a:solidFill>
                  <a:srgbClr val="000099"/>
                </a:solidFill>
              </a:rPr>
              <a:t>= 6 </a:t>
            </a:r>
            <a:r>
              <a:rPr lang="en-US" dirty="0">
                <a:solidFill>
                  <a:srgbClr val="000099"/>
                </a:solidFill>
                <a:sym typeface="Symbol" pitchFamily="18" charset="2"/>
              </a:rPr>
              <a:t> </a:t>
            </a:r>
            <a:r>
              <a:rPr lang="en-US" dirty="0">
                <a:solidFill>
                  <a:srgbClr val="000099"/>
                </a:solidFill>
              </a:rPr>
              <a:t>49</a:t>
            </a:r>
            <a:r>
              <a:rPr lang="en-US" dirty="0"/>
              <a:t>, we see that the prime factorization is the same.</a:t>
            </a:r>
          </a:p>
          <a:p>
            <a:endParaRPr lang="en-US" dirty="0"/>
          </a:p>
        </p:txBody>
      </p:sp>
      <p:grpSp>
        <p:nvGrpSpPr>
          <p:cNvPr id="2" name="Group 19"/>
          <p:cNvGrpSpPr>
            <a:grpSpLocks/>
          </p:cNvGrpSpPr>
          <p:nvPr/>
        </p:nvGrpSpPr>
        <p:grpSpPr bwMode="auto">
          <a:xfrm>
            <a:off x="3733800" y="2971800"/>
            <a:ext cx="2362200" cy="685800"/>
            <a:chOff x="1828800" y="3657600"/>
            <a:chExt cx="2362200" cy="685800"/>
          </a:xfrm>
        </p:grpSpPr>
        <p:cxnSp>
          <p:nvCxnSpPr>
            <p:cNvPr id="13" name="Straight Connector 12"/>
            <p:cNvCxnSpPr/>
            <p:nvPr/>
          </p:nvCxnSpPr>
          <p:spPr>
            <a:xfrm rot="5400000">
              <a:off x="1638300" y="3848100"/>
              <a:ext cx="685800" cy="30480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6200000" flipH="1">
              <a:off x="1981200" y="3810000"/>
              <a:ext cx="685800" cy="38100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a:off x="3314700" y="3771900"/>
              <a:ext cx="609600" cy="38100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3695700" y="3771900"/>
              <a:ext cx="609600" cy="38100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grpSp>
      <p:graphicFrame>
        <p:nvGraphicFramePr>
          <p:cNvPr id="3" name="Object 3"/>
          <p:cNvGraphicFramePr>
            <a:graphicFrameLocks noChangeAspect="1"/>
          </p:cNvGraphicFramePr>
          <p:nvPr/>
        </p:nvGraphicFramePr>
        <p:xfrm>
          <a:off x="3230880" y="4160520"/>
          <a:ext cx="1320800" cy="469900"/>
        </p:xfrm>
        <a:graphic>
          <a:graphicData uri="http://schemas.openxmlformats.org/presentationml/2006/ole">
            <mc:AlternateContent xmlns:mc="http://schemas.openxmlformats.org/markup-compatibility/2006">
              <mc:Choice xmlns:v="urn:schemas-microsoft-com:vml" Requires="v">
                <p:oleObj name="Equation" r:id="rId2" imgW="1320480" imgH="469800" progId="Equation.DSMT4">
                  <p:embed/>
                </p:oleObj>
              </mc:Choice>
              <mc:Fallback>
                <p:oleObj name="Equation" r:id="rId2" imgW="1320480" imgH="469800" progId="Equation.DSMT4">
                  <p:embed/>
                  <p:pic>
                    <p:nvPicPr>
                      <p:cNvPr id="3"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0880" y="4160520"/>
                        <a:ext cx="1320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8" name="Object 4"/>
          <p:cNvGraphicFramePr>
            <a:graphicFrameLocks noChangeAspect="1"/>
          </p:cNvGraphicFramePr>
          <p:nvPr/>
        </p:nvGraphicFramePr>
        <p:xfrm>
          <a:off x="3230880" y="3657600"/>
          <a:ext cx="2971800" cy="381000"/>
        </p:xfrm>
        <a:graphic>
          <a:graphicData uri="http://schemas.openxmlformats.org/presentationml/2006/ole">
            <mc:AlternateContent xmlns:mc="http://schemas.openxmlformats.org/markup-compatibility/2006">
              <mc:Choice xmlns:v="urn:schemas-microsoft-com:vml" Requires="v">
                <p:oleObj name="Equation" r:id="rId4" imgW="2971800" imgH="380880" progId="Equation.DSMT4">
                  <p:embed/>
                </p:oleObj>
              </mc:Choice>
              <mc:Fallback>
                <p:oleObj name="Equation" r:id="rId4" imgW="2971800" imgH="380880" progId="Equation.DSMT4">
                  <p:embed/>
                  <p:pic>
                    <p:nvPicPr>
                      <p:cNvPr id="6148"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30880" y="3657600"/>
                        <a:ext cx="2971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2514600" y="2621280"/>
          <a:ext cx="3416300" cy="381000"/>
        </p:xfrm>
        <a:graphic>
          <a:graphicData uri="http://schemas.openxmlformats.org/presentationml/2006/ole">
            <mc:AlternateContent xmlns:mc="http://schemas.openxmlformats.org/markup-compatibility/2006">
              <mc:Choice xmlns:v="urn:schemas-microsoft-com:vml" Requires="v">
                <p:oleObj name="Equation" r:id="rId6" imgW="3416040" imgH="380880" progId="Equation.DSMT4">
                  <p:embed/>
                </p:oleObj>
              </mc:Choice>
              <mc:Fallback>
                <p:oleObj name="Equation" r:id="rId6" imgW="3416040" imgH="380880" progId="Equation.DSMT4">
                  <p:embed/>
                  <p:pic>
                    <p:nvPicPr>
                      <p:cNvPr id="6149"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14600" y="2621280"/>
                        <a:ext cx="3416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14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Definition: </a:t>
            </a:r>
            <a:r>
              <a:rPr dirty="0"/>
              <a:t>Least Common Multiple (LCM)</a:t>
            </a:r>
          </a:p>
        </p:txBody>
      </p:sp>
      <p:sp>
        <p:nvSpPr>
          <p:cNvPr id="3" name="Text Placeholder 2"/>
          <p:cNvSpPr>
            <a:spLocks noGrp="1"/>
          </p:cNvSpPr>
          <p:nvPr>
            <p:ph type="body" sz="quarter" idx="10"/>
          </p:nvPr>
        </p:nvSpPr>
        <p:spPr>
          <a:xfrm>
            <a:off x="457200" y="1082078"/>
            <a:ext cx="8229600" cy="1384995"/>
          </a:xfrm>
        </p:spPr>
        <p:txBody>
          <a:bodyPr>
            <a:spAutoFit/>
          </a:bodyPr>
          <a:lstStyle/>
          <a:p>
            <a:r>
              <a:rPr sz="2800" dirty="0"/>
              <a:t>The </a:t>
            </a:r>
            <a:r>
              <a:rPr sz="2800" b="1" dirty="0"/>
              <a:t>least common multiple (LCM)</a:t>
            </a:r>
            <a:r>
              <a:rPr sz="2800" dirty="0"/>
              <a:t> of two (or more) counting numbers is the smallest number that is a multiple of each of these numbers.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Procedure: Finding </a:t>
            </a:r>
            <a:r>
              <a:rPr dirty="0"/>
              <a:t>the LCM of a Set of Counting Numbers</a:t>
            </a:r>
          </a:p>
        </p:txBody>
      </p:sp>
      <p:sp>
        <p:nvSpPr>
          <p:cNvPr id="3" name="Text Placeholder 2"/>
          <p:cNvSpPr>
            <a:spLocks noGrp="1"/>
          </p:cNvSpPr>
          <p:nvPr>
            <p:ph type="body" sz="quarter" idx="10"/>
          </p:nvPr>
        </p:nvSpPr>
        <p:spPr>
          <a:xfrm>
            <a:off x="457200" y="1082078"/>
            <a:ext cx="8229600" cy="2850011"/>
          </a:xfrm>
        </p:spPr>
        <p:txBody>
          <a:bodyPr>
            <a:spAutoFit/>
          </a:bodyPr>
          <a:lstStyle/>
          <a:p>
            <a:pPr marL="514350" indent="-514350">
              <a:buFont typeface="+mj-lt"/>
              <a:buAutoNum type="arabicPeriod"/>
              <a:defRPr sz="2800"/>
            </a:pPr>
            <a:r>
              <a:rPr dirty="0"/>
              <a:t>​</a:t>
            </a:r>
            <a:r>
              <a:rPr sz="2800" dirty="0"/>
              <a:t>Find the prime factorization of each number.</a:t>
            </a:r>
          </a:p>
          <a:p>
            <a:pPr marL="514350" indent="-514350">
              <a:buFont typeface="+mj-lt"/>
              <a:buAutoNum type="arabicPeriod" startAt="2"/>
              <a:defRPr sz="2800"/>
            </a:pPr>
            <a:r>
              <a:rPr dirty="0"/>
              <a:t>​</a:t>
            </a:r>
            <a:r>
              <a:rPr sz="2800" dirty="0"/>
              <a:t>List the prime factors that appear in any one of the prime factorizations.</a:t>
            </a:r>
          </a:p>
          <a:p>
            <a:pPr marL="514350" indent="-514350">
              <a:buFont typeface="+mj-lt"/>
              <a:buAutoNum type="arabicPeriod" startAt="3"/>
              <a:defRPr sz="2800"/>
            </a:pPr>
            <a:r>
              <a:rPr dirty="0"/>
              <a:t>​</a:t>
            </a:r>
            <a:r>
              <a:rPr sz="2800" dirty="0"/>
              <a:t>Find the product of these primes using each prime the most number of times it appears in any one of the prime factorizations.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7: Finding the Least Common Multiple (LCM)</a:t>
            </a:r>
          </a:p>
        </p:txBody>
      </p:sp>
      <p:sp>
        <p:nvSpPr>
          <p:cNvPr id="3" name="Text Placeholder 2"/>
          <p:cNvSpPr>
            <a:spLocks noGrp="1"/>
          </p:cNvSpPr>
          <p:nvPr>
            <p:ph type="body" sz="quarter" idx="10"/>
          </p:nvPr>
        </p:nvSpPr>
        <p:spPr/>
        <p:txBody>
          <a:bodyPr>
            <a:normAutofit/>
          </a:bodyPr>
          <a:lstStyle/>
          <a:p>
            <a:r>
              <a:rPr sz="2800" dirty="0"/>
              <a:t>Find the LCM of </a:t>
            </a:r>
            <a:r>
              <a:rPr lang="en-US" sz="2800" i="0" dirty="0">
                <a:latin typeface="+mj-lt"/>
              </a:rPr>
              <a:t>8</a:t>
            </a:r>
            <a:r>
              <a:rPr sz="2800" dirty="0"/>
              <a:t>, </a:t>
            </a:r>
            <a:r>
              <a:rPr lang="en-US" sz="2800" i="0" dirty="0">
                <a:latin typeface="+mj-lt"/>
              </a:rPr>
              <a:t>10</a:t>
            </a:r>
            <a:r>
              <a:rPr sz="2800" dirty="0"/>
              <a:t>, and </a:t>
            </a:r>
            <a:r>
              <a:rPr lang="en-US" sz="2800" i="0" dirty="0">
                <a:latin typeface="+mj-lt"/>
              </a:rPr>
              <a:t>30</a:t>
            </a:r>
            <a:r>
              <a:rPr sz="2800" dirty="0"/>
              <a:t>.</a:t>
            </a:r>
            <a:endParaRPr lang="en-US" sz="2800" dirty="0"/>
          </a:p>
          <a:p>
            <a:r>
              <a:rPr lang="en-US" b="1" dirty="0"/>
              <a:t>Solution</a:t>
            </a:r>
          </a:p>
          <a:p>
            <a:r>
              <a:rPr lang="en-US" sz="2400" b="1" dirty="0"/>
              <a:t>Step 1:	</a:t>
            </a:r>
            <a:r>
              <a:rPr lang="en-US" sz="2400" dirty="0"/>
              <a:t>Prime factorizations:</a:t>
            </a:r>
          </a:p>
          <a:p>
            <a:endParaRPr lang="en-US" sz="2400" dirty="0"/>
          </a:p>
          <a:p>
            <a:endParaRPr lang="en-US" sz="2400" dirty="0"/>
          </a:p>
          <a:p>
            <a:endParaRPr lang="en-US" sz="2400" dirty="0"/>
          </a:p>
          <a:p>
            <a:endParaRPr lang="en-US" sz="2400" dirty="0"/>
          </a:p>
          <a:p>
            <a:r>
              <a:rPr lang="en-US" sz="2400" b="1" dirty="0"/>
              <a:t>Step 2:	</a:t>
            </a:r>
            <a:r>
              <a:rPr lang="en-US" sz="2400" dirty="0"/>
              <a:t>2, 3, and 5 are the prime factors.</a:t>
            </a:r>
          </a:p>
        </p:txBody>
      </p:sp>
      <p:graphicFrame>
        <p:nvGraphicFramePr>
          <p:cNvPr id="4" name="Object 3">
            <a:extLst>
              <a:ext uri="{FF2B5EF4-FFF2-40B4-BE49-F238E27FC236}">
                <a16:creationId xmlns:a16="http://schemas.microsoft.com/office/drawing/2014/main" id="{D7167139-7ED8-1D23-9643-F6E460842C3B}"/>
              </a:ext>
            </a:extLst>
          </p:cNvPr>
          <p:cNvGraphicFramePr>
            <a:graphicFrameLocks noChangeAspect="1"/>
          </p:cNvGraphicFramePr>
          <p:nvPr>
            <p:extLst>
              <p:ext uri="{D42A27DB-BD31-4B8C-83A1-F6EECF244321}">
                <p14:modId xmlns:p14="http://schemas.microsoft.com/office/powerpoint/2010/main" val="3977509522"/>
              </p:ext>
            </p:extLst>
          </p:nvPr>
        </p:nvGraphicFramePr>
        <p:xfrm>
          <a:off x="1447800" y="2667000"/>
          <a:ext cx="1550767" cy="1381592"/>
        </p:xfrm>
        <a:graphic>
          <a:graphicData uri="http://schemas.openxmlformats.org/presentationml/2006/ole">
            <mc:AlternateContent xmlns:mc="http://schemas.openxmlformats.org/markup-compatibility/2006">
              <mc:Choice xmlns:v="urn:schemas-microsoft-com:vml" Requires="v">
                <p:oleObj name="Equation" r:id="rId2" imgW="698400" imgH="622080" progId="Equation.DSMT4">
                  <p:embed/>
                </p:oleObj>
              </mc:Choice>
              <mc:Fallback>
                <p:oleObj name="Equation" r:id="rId2" imgW="698400" imgH="622080" progId="Equation.DSMT4">
                  <p:embed/>
                  <p:pic>
                    <p:nvPicPr>
                      <p:cNvPr id="0" name=""/>
                      <p:cNvPicPr/>
                      <p:nvPr/>
                    </p:nvPicPr>
                    <p:blipFill>
                      <a:blip r:embed="rId3"/>
                      <a:stretch>
                        <a:fillRect/>
                      </a:stretch>
                    </p:blipFill>
                    <p:spPr>
                      <a:xfrm>
                        <a:off x="1447800" y="2667000"/>
                        <a:ext cx="1550767" cy="1381592"/>
                      </a:xfrm>
                      <a:prstGeom prst="rect">
                        <a:avLst/>
                      </a:prstGeom>
                    </p:spPr>
                  </p:pic>
                </p:oleObj>
              </mc:Fallback>
            </mc:AlternateContent>
          </a:graphicData>
        </a:graphic>
      </p:graphicFrame>
      <p:sp>
        <p:nvSpPr>
          <p:cNvPr id="5" name="TextBox 4">
            <a:extLst>
              <a:ext uri="{FF2B5EF4-FFF2-40B4-BE49-F238E27FC236}">
                <a16:creationId xmlns:a16="http://schemas.microsoft.com/office/drawing/2014/main" id="{CDAF715D-D4D1-5CAC-891A-0E8D5DA4BB50}"/>
              </a:ext>
            </a:extLst>
          </p:cNvPr>
          <p:cNvSpPr txBox="1"/>
          <p:nvPr/>
        </p:nvSpPr>
        <p:spPr>
          <a:xfrm>
            <a:off x="3505199" y="2667000"/>
            <a:ext cx="1550767" cy="369332"/>
          </a:xfrm>
          <a:prstGeom prst="rect">
            <a:avLst/>
          </a:prstGeom>
          <a:noFill/>
        </p:spPr>
        <p:txBody>
          <a:bodyPr wrap="square" rtlCol="0">
            <a:spAutoFit/>
          </a:bodyPr>
          <a:lstStyle/>
          <a:p>
            <a:r>
              <a:rPr lang="en-US" dirty="0">
                <a:solidFill>
                  <a:srgbClr val="2D7D9F"/>
                </a:solidFill>
              </a:rPr>
              <a:t>Three 2s</a:t>
            </a:r>
          </a:p>
        </p:txBody>
      </p:sp>
      <p:sp>
        <p:nvSpPr>
          <p:cNvPr id="6" name="TextBox 5">
            <a:extLst>
              <a:ext uri="{FF2B5EF4-FFF2-40B4-BE49-F238E27FC236}">
                <a16:creationId xmlns:a16="http://schemas.microsoft.com/office/drawing/2014/main" id="{EB3ED0DC-A014-1DF1-28F3-576F26A1EB08}"/>
              </a:ext>
            </a:extLst>
          </p:cNvPr>
          <p:cNvSpPr txBox="1"/>
          <p:nvPr/>
        </p:nvSpPr>
        <p:spPr>
          <a:xfrm>
            <a:off x="3506086" y="3135868"/>
            <a:ext cx="1905000" cy="369332"/>
          </a:xfrm>
          <a:prstGeom prst="rect">
            <a:avLst/>
          </a:prstGeom>
          <a:noFill/>
        </p:spPr>
        <p:txBody>
          <a:bodyPr wrap="square" rtlCol="0">
            <a:spAutoFit/>
          </a:bodyPr>
          <a:lstStyle/>
          <a:p>
            <a:r>
              <a:rPr lang="en-US" dirty="0">
                <a:solidFill>
                  <a:srgbClr val="2D7D9F"/>
                </a:solidFill>
              </a:rPr>
              <a:t>One 2, one 5</a:t>
            </a:r>
          </a:p>
        </p:txBody>
      </p:sp>
      <p:sp>
        <p:nvSpPr>
          <p:cNvPr id="7" name="TextBox 6">
            <a:extLst>
              <a:ext uri="{FF2B5EF4-FFF2-40B4-BE49-F238E27FC236}">
                <a16:creationId xmlns:a16="http://schemas.microsoft.com/office/drawing/2014/main" id="{2C15C8C2-332F-3727-F9C4-DB8E79E22CC1}"/>
              </a:ext>
            </a:extLst>
          </p:cNvPr>
          <p:cNvSpPr txBox="1"/>
          <p:nvPr/>
        </p:nvSpPr>
        <p:spPr>
          <a:xfrm>
            <a:off x="3505199" y="3649067"/>
            <a:ext cx="2819400" cy="369332"/>
          </a:xfrm>
          <a:prstGeom prst="rect">
            <a:avLst/>
          </a:prstGeom>
          <a:noFill/>
        </p:spPr>
        <p:txBody>
          <a:bodyPr wrap="square" rtlCol="0">
            <a:spAutoFit/>
          </a:bodyPr>
          <a:lstStyle/>
          <a:p>
            <a:r>
              <a:rPr lang="en-US" dirty="0">
                <a:solidFill>
                  <a:srgbClr val="2D7D9F"/>
                </a:solidFill>
              </a:rPr>
              <a:t>One 2, one 3, one 5</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7: Finding the Least Common Multiple (LCM)</a:t>
            </a:r>
            <a:r>
              <a:rPr lang="en-US" dirty="0"/>
              <a:t> (cont.)</a:t>
            </a:r>
            <a:endParaRPr dirty="0"/>
          </a:p>
        </p:txBody>
      </p:sp>
      <p:sp>
        <p:nvSpPr>
          <p:cNvPr id="3" name="Text Placeholder 2"/>
          <p:cNvSpPr>
            <a:spLocks noGrp="1"/>
          </p:cNvSpPr>
          <p:nvPr>
            <p:ph type="body" sz="quarter" idx="10"/>
          </p:nvPr>
        </p:nvSpPr>
        <p:spPr/>
        <p:txBody>
          <a:bodyPr>
            <a:normAutofit/>
          </a:bodyPr>
          <a:lstStyle/>
          <a:p>
            <a:r>
              <a:rPr lang="en-US" sz="2400" b="1" dirty="0"/>
              <a:t>Step 3:</a:t>
            </a:r>
            <a:r>
              <a:rPr lang="en-US" sz="2400" dirty="0"/>
              <a:t>The most number of times each prime factor appears in 	any one factorization:</a:t>
            </a:r>
          </a:p>
          <a:p>
            <a:r>
              <a:rPr lang="en-US" sz="2400" dirty="0"/>
              <a:t>	</a:t>
            </a:r>
          </a:p>
          <a:p>
            <a:r>
              <a:rPr lang="en-US" sz="2400" dirty="0"/>
              <a:t>	</a:t>
            </a:r>
            <a:r>
              <a:rPr lang="en-US" sz="2400" dirty="0">
                <a:solidFill>
                  <a:srgbClr val="000000"/>
                </a:solidFill>
              </a:rPr>
              <a:t>three 2s	</a:t>
            </a:r>
            <a:r>
              <a:rPr lang="en-US" sz="2400" dirty="0">
                <a:solidFill>
                  <a:srgbClr val="2D7D9F"/>
                </a:solidFill>
              </a:rPr>
              <a:t>(in 8)</a:t>
            </a:r>
          </a:p>
          <a:p>
            <a:r>
              <a:rPr lang="en-US" sz="2400" dirty="0">
                <a:solidFill>
                  <a:srgbClr val="000000"/>
                </a:solidFill>
              </a:rPr>
              <a:t>	one 3		</a:t>
            </a:r>
            <a:r>
              <a:rPr lang="en-US" sz="2400" dirty="0">
                <a:solidFill>
                  <a:srgbClr val="2D7D9F"/>
                </a:solidFill>
              </a:rPr>
              <a:t>(in 30)</a:t>
            </a:r>
          </a:p>
          <a:p>
            <a:r>
              <a:rPr lang="en-US" sz="2400" dirty="0">
                <a:solidFill>
                  <a:srgbClr val="000000"/>
                </a:solidFill>
              </a:rPr>
              <a:t>	one 5		</a:t>
            </a:r>
            <a:r>
              <a:rPr lang="en-US" sz="2400" dirty="0">
                <a:solidFill>
                  <a:srgbClr val="2D7D9F"/>
                </a:solidFill>
              </a:rPr>
              <a:t>(in 10 and in 30) </a:t>
            </a:r>
          </a:p>
          <a:p>
            <a:endParaRPr lang="en-US" sz="2400" dirty="0">
              <a:solidFill>
                <a:srgbClr val="2D7D9F"/>
              </a:solidFill>
            </a:endParaRPr>
          </a:p>
          <a:p>
            <a:endParaRPr lang="en-US" sz="2400" dirty="0">
              <a:solidFill>
                <a:srgbClr val="2D7D9F"/>
              </a:solidFill>
            </a:endParaRPr>
          </a:p>
          <a:p>
            <a:endParaRPr lang="en-US" sz="2400" dirty="0">
              <a:solidFill>
                <a:srgbClr val="2D7D9F"/>
              </a:solidFill>
            </a:endParaRPr>
          </a:p>
          <a:p>
            <a:r>
              <a:rPr lang="en-US" sz="2400" dirty="0">
                <a:solidFill>
                  <a:srgbClr val="FF0000"/>
                </a:solidFill>
              </a:rPr>
              <a:t>120</a:t>
            </a:r>
            <a:r>
              <a:rPr lang="en-US" sz="2400" dirty="0"/>
              <a:t> is the LCM and, therefore, smallest number divisible by 8, 10, and 30.</a:t>
            </a:r>
          </a:p>
        </p:txBody>
      </p:sp>
      <p:graphicFrame>
        <p:nvGraphicFramePr>
          <p:cNvPr id="4" name="Object 3">
            <a:extLst>
              <a:ext uri="{FF2B5EF4-FFF2-40B4-BE49-F238E27FC236}">
                <a16:creationId xmlns:a16="http://schemas.microsoft.com/office/drawing/2014/main" id="{E125FFAF-8179-91C5-5BB5-0E4F3971240E}"/>
              </a:ext>
            </a:extLst>
          </p:cNvPr>
          <p:cNvGraphicFramePr>
            <a:graphicFrameLocks noChangeAspect="1"/>
          </p:cNvGraphicFramePr>
          <p:nvPr>
            <p:extLst>
              <p:ext uri="{D42A27DB-BD31-4B8C-83A1-F6EECF244321}">
                <p14:modId xmlns:p14="http://schemas.microsoft.com/office/powerpoint/2010/main" val="2741798275"/>
              </p:ext>
            </p:extLst>
          </p:nvPr>
        </p:nvGraphicFramePr>
        <p:xfrm>
          <a:off x="1447800" y="3809999"/>
          <a:ext cx="2738440" cy="762001"/>
        </p:xfrm>
        <a:graphic>
          <a:graphicData uri="http://schemas.openxmlformats.org/presentationml/2006/ole">
            <mc:AlternateContent xmlns:mc="http://schemas.openxmlformats.org/markup-compatibility/2006">
              <mc:Choice xmlns:v="urn:schemas-microsoft-com:vml" Requires="v">
                <p:oleObj name="Equation" r:id="rId2" imgW="1460160" imgH="406080" progId="Equation.DSMT4">
                  <p:embed/>
                </p:oleObj>
              </mc:Choice>
              <mc:Fallback>
                <p:oleObj name="Equation" r:id="rId2" imgW="1460160" imgH="406080" progId="Equation.DSMT4">
                  <p:embed/>
                  <p:pic>
                    <p:nvPicPr>
                      <p:cNvPr id="0" name=""/>
                      <p:cNvPicPr/>
                      <p:nvPr/>
                    </p:nvPicPr>
                    <p:blipFill>
                      <a:blip r:embed="rId3"/>
                      <a:stretch>
                        <a:fillRect/>
                      </a:stretch>
                    </p:blipFill>
                    <p:spPr>
                      <a:xfrm>
                        <a:off x="1447800" y="3809999"/>
                        <a:ext cx="2738440" cy="762001"/>
                      </a:xfrm>
                      <a:prstGeom prst="rect">
                        <a:avLst/>
                      </a:prstGeom>
                    </p:spPr>
                  </p:pic>
                </p:oleObj>
              </mc:Fallback>
            </mc:AlternateContent>
          </a:graphicData>
        </a:graphic>
      </p:graphicFrame>
    </p:spTree>
    <p:extLst>
      <p:ext uri="{BB962C8B-B14F-4D97-AF65-F5344CB8AC3E}">
        <p14:creationId xmlns:p14="http://schemas.microsoft.com/office/powerpoint/2010/main" val="319727254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8: Finding the Least Common Multiple (LCM)</a:t>
            </a:r>
          </a:p>
        </p:txBody>
      </p:sp>
      <p:sp>
        <p:nvSpPr>
          <p:cNvPr id="3" name="Text Placeholder 2"/>
          <p:cNvSpPr>
            <a:spLocks noGrp="1"/>
          </p:cNvSpPr>
          <p:nvPr>
            <p:ph type="body" sz="quarter" idx="10"/>
          </p:nvPr>
        </p:nvSpPr>
        <p:spPr/>
        <p:txBody>
          <a:bodyPr>
            <a:normAutofit/>
          </a:bodyPr>
          <a:lstStyle/>
          <a:p>
            <a:r>
              <a:rPr sz="2800" dirty="0"/>
              <a:t>Find the LCM of </a:t>
            </a:r>
            <a:r>
              <a:rPr lang="en-US" sz="2800" i="0" dirty="0">
                <a:latin typeface="+mj-lt"/>
              </a:rPr>
              <a:t>27, 30, 35, and 42</a:t>
            </a:r>
            <a:r>
              <a:rPr sz="2800" dirty="0"/>
              <a:t>.</a:t>
            </a:r>
            <a:endParaRPr lang="en-US" sz="2800" dirty="0"/>
          </a:p>
          <a:p>
            <a:r>
              <a:rPr lang="en-US" b="1" dirty="0"/>
              <a:t>Solution</a:t>
            </a:r>
          </a:p>
          <a:p>
            <a:r>
              <a:rPr lang="en-US" sz="2800" b="1" dirty="0"/>
              <a:t>Step 1: </a:t>
            </a:r>
            <a:r>
              <a:rPr lang="en-US" sz="2800" dirty="0"/>
              <a:t>Prime factorizations:</a:t>
            </a:r>
          </a:p>
          <a:p>
            <a:endParaRPr lang="en-US" dirty="0"/>
          </a:p>
          <a:p>
            <a:endParaRPr lang="en-US" sz="2800" dirty="0"/>
          </a:p>
          <a:p>
            <a:endParaRPr lang="en-US" dirty="0"/>
          </a:p>
          <a:p>
            <a:endParaRPr lang="en-US" sz="2800" dirty="0"/>
          </a:p>
          <a:p>
            <a:r>
              <a:rPr lang="en-US" b="1" dirty="0"/>
              <a:t>Step 2: </a:t>
            </a:r>
            <a:r>
              <a:rPr lang="en-US" dirty="0"/>
              <a:t>2, 3, 5, and 7 are the prime factors.</a:t>
            </a:r>
            <a:endParaRPr sz="2800" dirty="0"/>
          </a:p>
        </p:txBody>
      </p:sp>
      <p:graphicFrame>
        <p:nvGraphicFramePr>
          <p:cNvPr id="4" name="Object 3">
            <a:extLst>
              <a:ext uri="{FF2B5EF4-FFF2-40B4-BE49-F238E27FC236}">
                <a16:creationId xmlns:a16="http://schemas.microsoft.com/office/drawing/2014/main" id="{144F105F-793C-AF8E-84CF-3D0599528AB7}"/>
              </a:ext>
            </a:extLst>
          </p:cNvPr>
          <p:cNvGraphicFramePr>
            <a:graphicFrameLocks noChangeAspect="1"/>
          </p:cNvGraphicFramePr>
          <p:nvPr>
            <p:extLst>
              <p:ext uri="{D42A27DB-BD31-4B8C-83A1-F6EECF244321}">
                <p14:modId xmlns:p14="http://schemas.microsoft.com/office/powerpoint/2010/main" val="2707769646"/>
              </p:ext>
            </p:extLst>
          </p:nvPr>
        </p:nvGraphicFramePr>
        <p:xfrm>
          <a:off x="1600200" y="2667000"/>
          <a:ext cx="1911120" cy="1776472"/>
        </p:xfrm>
        <a:graphic>
          <a:graphicData uri="http://schemas.openxmlformats.org/presentationml/2006/ole">
            <mc:AlternateContent xmlns:mc="http://schemas.openxmlformats.org/markup-compatibility/2006">
              <mc:Choice xmlns:v="urn:schemas-microsoft-com:vml" Requires="v">
                <p:oleObj name="Equation" r:id="rId2" imgW="698400" imgH="838080" progId="Equation.DSMT4">
                  <p:embed/>
                </p:oleObj>
              </mc:Choice>
              <mc:Fallback>
                <p:oleObj name="Equation" r:id="rId2" imgW="698400" imgH="838080" progId="Equation.DSMT4">
                  <p:embed/>
                  <p:pic>
                    <p:nvPicPr>
                      <p:cNvPr id="0" name=""/>
                      <p:cNvPicPr/>
                      <p:nvPr/>
                    </p:nvPicPr>
                    <p:blipFill>
                      <a:blip r:embed="rId3"/>
                      <a:stretch>
                        <a:fillRect/>
                      </a:stretch>
                    </p:blipFill>
                    <p:spPr>
                      <a:xfrm>
                        <a:off x="1600200" y="2667000"/>
                        <a:ext cx="1911120" cy="1776472"/>
                      </a:xfrm>
                      <a:prstGeom prst="rect">
                        <a:avLst/>
                      </a:prstGeom>
                    </p:spPr>
                  </p:pic>
                </p:oleObj>
              </mc:Fallback>
            </mc:AlternateContent>
          </a:graphicData>
        </a:graphic>
      </p:graphicFrame>
      <p:sp>
        <p:nvSpPr>
          <p:cNvPr id="5" name="TextBox 4">
            <a:extLst>
              <a:ext uri="{FF2B5EF4-FFF2-40B4-BE49-F238E27FC236}">
                <a16:creationId xmlns:a16="http://schemas.microsoft.com/office/drawing/2014/main" id="{37798C80-42DE-A0BF-EEA7-FDEAE29E686B}"/>
              </a:ext>
            </a:extLst>
          </p:cNvPr>
          <p:cNvSpPr txBox="1"/>
          <p:nvPr/>
        </p:nvSpPr>
        <p:spPr>
          <a:xfrm>
            <a:off x="3946585" y="2647176"/>
            <a:ext cx="1752600" cy="381000"/>
          </a:xfrm>
          <a:prstGeom prst="rect">
            <a:avLst/>
          </a:prstGeom>
          <a:noFill/>
        </p:spPr>
        <p:txBody>
          <a:bodyPr wrap="square" rtlCol="0">
            <a:spAutoFit/>
          </a:bodyPr>
          <a:lstStyle/>
          <a:p>
            <a:r>
              <a:rPr lang="en-US" dirty="0">
                <a:solidFill>
                  <a:srgbClr val="2D7D9F"/>
                </a:solidFill>
              </a:rPr>
              <a:t>Three 3s</a:t>
            </a:r>
          </a:p>
        </p:txBody>
      </p:sp>
      <p:sp>
        <p:nvSpPr>
          <p:cNvPr id="6" name="TextBox 5">
            <a:extLst>
              <a:ext uri="{FF2B5EF4-FFF2-40B4-BE49-F238E27FC236}">
                <a16:creationId xmlns:a16="http://schemas.microsoft.com/office/drawing/2014/main" id="{0D8D2225-9575-45EE-DB69-507732ECA890}"/>
              </a:ext>
            </a:extLst>
          </p:cNvPr>
          <p:cNvSpPr txBox="1"/>
          <p:nvPr/>
        </p:nvSpPr>
        <p:spPr>
          <a:xfrm>
            <a:off x="3930051" y="3101804"/>
            <a:ext cx="3581400" cy="369332"/>
          </a:xfrm>
          <a:prstGeom prst="rect">
            <a:avLst/>
          </a:prstGeom>
          <a:noFill/>
        </p:spPr>
        <p:txBody>
          <a:bodyPr wrap="square" rtlCol="0">
            <a:spAutoFit/>
          </a:bodyPr>
          <a:lstStyle/>
          <a:p>
            <a:r>
              <a:rPr lang="en-US" dirty="0">
                <a:solidFill>
                  <a:srgbClr val="2D7D9F"/>
                </a:solidFill>
              </a:rPr>
              <a:t>One 2, one 3, one 5</a:t>
            </a:r>
          </a:p>
        </p:txBody>
      </p:sp>
      <p:sp>
        <p:nvSpPr>
          <p:cNvPr id="8" name="TextBox 7">
            <a:extLst>
              <a:ext uri="{FF2B5EF4-FFF2-40B4-BE49-F238E27FC236}">
                <a16:creationId xmlns:a16="http://schemas.microsoft.com/office/drawing/2014/main" id="{C75B2FB1-4930-A164-106C-E75C7F280E35}"/>
              </a:ext>
            </a:extLst>
          </p:cNvPr>
          <p:cNvSpPr txBox="1"/>
          <p:nvPr/>
        </p:nvSpPr>
        <p:spPr>
          <a:xfrm>
            <a:off x="3948558" y="3606893"/>
            <a:ext cx="3276600" cy="369332"/>
          </a:xfrm>
          <a:prstGeom prst="rect">
            <a:avLst/>
          </a:prstGeom>
          <a:noFill/>
        </p:spPr>
        <p:txBody>
          <a:bodyPr wrap="square" rtlCol="0">
            <a:spAutoFit/>
          </a:bodyPr>
          <a:lstStyle/>
          <a:p>
            <a:r>
              <a:rPr lang="en-US" dirty="0">
                <a:solidFill>
                  <a:srgbClr val="2D7D9F"/>
                </a:solidFill>
              </a:rPr>
              <a:t>One 5, one 7</a:t>
            </a:r>
          </a:p>
        </p:txBody>
      </p:sp>
      <p:sp>
        <p:nvSpPr>
          <p:cNvPr id="9" name="TextBox 8">
            <a:extLst>
              <a:ext uri="{FF2B5EF4-FFF2-40B4-BE49-F238E27FC236}">
                <a16:creationId xmlns:a16="http://schemas.microsoft.com/office/drawing/2014/main" id="{E363EC93-03A8-32A8-9727-609B18CA5C99}"/>
              </a:ext>
            </a:extLst>
          </p:cNvPr>
          <p:cNvSpPr txBox="1"/>
          <p:nvPr/>
        </p:nvSpPr>
        <p:spPr>
          <a:xfrm>
            <a:off x="3946585" y="4083503"/>
            <a:ext cx="3124200" cy="369332"/>
          </a:xfrm>
          <a:prstGeom prst="rect">
            <a:avLst/>
          </a:prstGeom>
          <a:noFill/>
        </p:spPr>
        <p:txBody>
          <a:bodyPr wrap="square" rtlCol="0">
            <a:spAutoFit/>
          </a:bodyPr>
          <a:lstStyle/>
          <a:p>
            <a:r>
              <a:rPr lang="en-US" dirty="0">
                <a:solidFill>
                  <a:srgbClr val="2D7D9F"/>
                </a:solidFill>
              </a:rPr>
              <a:t>One 2, one 3, one 7</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8: Finding the Least Common Multiple (LCM)</a:t>
            </a:r>
            <a:r>
              <a:rPr lang="en-US" dirty="0"/>
              <a:t> (cont.)</a:t>
            </a:r>
            <a:endParaRPr dirty="0"/>
          </a:p>
        </p:txBody>
      </p:sp>
      <p:sp>
        <p:nvSpPr>
          <p:cNvPr id="3" name="Text Placeholder 2"/>
          <p:cNvSpPr>
            <a:spLocks noGrp="1"/>
          </p:cNvSpPr>
          <p:nvPr>
            <p:ph type="body" sz="quarter" idx="10"/>
          </p:nvPr>
        </p:nvSpPr>
        <p:spPr/>
        <p:txBody>
          <a:bodyPr>
            <a:normAutofit lnSpcReduction="10000"/>
          </a:bodyPr>
          <a:lstStyle/>
          <a:p>
            <a:r>
              <a:rPr lang="en-US" sz="2400" b="1" dirty="0"/>
              <a:t>Step 3: </a:t>
            </a:r>
            <a:r>
              <a:rPr lang="en-US" sz="2400" dirty="0"/>
              <a:t>The most number of times each prime factor 	  appears in any one factorization: </a:t>
            </a:r>
          </a:p>
          <a:p>
            <a:r>
              <a:rPr lang="en-US" sz="2400" dirty="0"/>
              <a:t>	</a:t>
            </a:r>
          </a:p>
          <a:p>
            <a:r>
              <a:rPr lang="en-US" sz="2400" dirty="0">
                <a:solidFill>
                  <a:srgbClr val="000000"/>
                </a:solidFill>
              </a:rPr>
              <a:t>	one 2		</a:t>
            </a:r>
            <a:r>
              <a:rPr lang="en-US" sz="2400" dirty="0">
                <a:solidFill>
                  <a:srgbClr val="2D7D9F"/>
                </a:solidFill>
              </a:rPr>
              <a:t>(in 30 and 42)</a:t>
            </a:r>
          </a:p>
          <a:p>
            <a:r>
              <a:rPr lang="en-US" sz="2400" dirty="0">
                <a:solidFill>
                  <a:srgbClr val="000000"/>
                </a:solidFill>
              </a:rPr>
              <a:t>	three 3s	</a:t>
            </a:r>
            <a:r>
              <a:rPr lang="en-US" sz="2400" dirty="0">
                <a:solidFill>
                  <a:srgbClr val="2D7D9F"/>
                </a:solidFill>
              </a:rPr>
              <a:t>(in 27)</a:t>
            </a:r>
          </a:p>
          <a:p>
            <a:r>
              <a:rPr lang="en-US" sz="2400" dirty="0">
                <a:solidFill>
                  <a:srgbClr val="000000"/>
                </a:solidFill>
              </a:rPr>
              <a:t>	one 5		</a:t>
            </a:r>
            <a:r>
              <a:rPr lang="en-US" sz="2400" dirty="0">
                <a:solidFill>
                  <a:srgbClr val="2D7D9F"/>
                </a:solidFill>
              </a:rPr>
              <a:t>(in 30 and in 35)</a:t>
            </a:r>
          </a:p>
          <a:p>
            <a:r>
              <a:rPr lang="en-US" sz="2400" dirty="0">
                <a:solidFill>
                  <a:srgbClr val="000000"/>
                </a:solidFill>
              </a:rPr>
              <a:t>	one 7		</a:t>
            </a:r>
            <a:r>
              <a:rPr lang="en-US" sz="2400" dirty="0">
                <a:solidFill>
                  <a:srgbClr val="2D7D9F"/>
                </a:solidFill>
              </a:rPr>
              <a:t>(in 35 and in 42) </a:t>
            </a:r>
          </a:p>
          <a:p>
            <a:endParaRPr lang="en-US" sz="2400" dirty="0">
              <a:solidFill>
                <a:srgbClr val="000000"/>
              </a:solidFill>
            </a:endParaRPr>
          </a:p>
          <a:p>
            <a:endParaRPr lang="en-US" sz="2400" dirty="0">
              <a:solidFill>
                <a:srgbClr val="000000"/>
              </a:solidFill>
            </a:endParaRPr>
          </a:p>
          <a:p>
            <a:endParaRPr lang="en-US" sz="2400" dirty="0">
              <a:solidFill>
                <a:srgbClr val="000000"/>
              </a:solidFill>
            </a:endParaRPr>
          </a:p>
          <a:p>
            <a:r>
              <a:rPr lang="en-US" sz="2400" dirty="0">
                <a:solidFill>
                  <a:srgbClr val="FF0000"/>
                </a:solidFill>
              </a:rPr>
              <a:t>1890</a:t>
            </a:r>
            <a:r>
              <a:rPr lang="en-US" sz="2400" dirty="0"/>
              <a:t> is the smallest number divisible by all four of the numbers 27, 30, 35, and 42.</a:t>
            </a:r>
            <a:endParaRPr sz="2400" dirty="0"/>
          </a:p>
        </p:txBody>
      </p:sp>
      <p:graphicFrame>
        <p:nvGraphicFramePr>
          <p:cNvPr id="4" name="Object 3">
            <a:extLst>
              <a:ext uri="{FF2B5EF4-FFF2-40B4-BE49-F238E27FC236}">
                <a16:creationId xmlns:a16="http://schemas.microsoft.com/office/drawing/2014/main" id="{DC432596-19C9-DE08-A789-D6A8BE692BE5}"/>
              </a:ext>
            </a:extLst>
          </p:cNvPr>
          <p:cNvGraphicFramePr>
            <a:graphicFrameLocks noChangeAspect="1"/>
          </p:cNvGraphicFramePr>
          <p:nvPr>
            <p:extLst>
              <p:ext uri="{D42A27DB-BD31-4B8C-83A1-F6EECF244321}">
                <p14:modId xmlns:p14="http://schemas.microsoft.com/office/powerpoint/2010/main" val="3212516211"/>
              </p:ext>
            </p:extLst>
          </p:nvPr>
        </p:nvGraphicFramePr>
        <p:xfrm>
          <a:off x="1447800" y="4038600"/>
          <a:ext cx="2986088" cy="838200"/>
        </p:xfrm>
        <a:graphic>
          <a:graphicData uri="http://schemas.openxmlformats.org/presentationml/2006/ole">
            <mc:AlternateContent xmlns:mc="http://schemas.openxmlformats.org/markup-compatibility/2006">
              <mc:Choice xmlns:v="urn:schemas-microsoft-com:vml" Requires="v">
                <p:oleObj name="Equation" r:id="rId2" imgW="1447560" imgH="406080" progId="Equation.DSMT4">
                  <p:embed/>
                </p:oleObj>
              </mc:Choice>
              <mc:Fallback>
                <p:oleObj name="Equation" r:id="rId2" imgW="1447560" imgH="406080" progId="Equation.DSMT4">
                  <p:embed/>
                  <p:pic>
                    <p:nvPicPr>
                      <p:cNvPr id="0" name=""/>
                      <p:cNvPicPr/>
                      <p:nvPr/>
                    </p:nvPicPr>
                    <p:blipFill>
                      <a:blip r:embed="rId3"/>
                      <a:stretch>
                        <a:fillRect/>
                      </a:stretch>
                    </p:blipFill>
                    <p:spPr>
                      <a:xfrm>
                        <a:off x="1447800" y="4038600"/>
                        <a:ext cx="2986088" cy="838200"/>
                      </a:xfrm>
                      <a:prstGeom prst="rect">
                        <a:avLst/>
                      </a:prstGeom>
                    </p:spPr>
                  </p:pic>
                </p:oleObj>
              </mc:Fallback>
            </mc:AlternateContent>
          </a:graphicData>
        </a:graphic>
      </p:graphicFrame>
    </p:spTree>
    <p:extLst>
      <p:ext uri="{BB962C8B-B14F-4D97-AF65-F5344CB8AC3E}">
        <p14:creationId xmlns:p14="http://schemas.microsoft.com/office/powerpoint/2010/main" val="15650218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Definition: </a:t>
            </a:r>
            <a:r>
              <a:rPr dirty="0"/>
              <a:t>Tests for Divisibility</a:t>
            </a:r>
          </a:p>
        </p:txBody>
      </p:sp>
      <p:sp>
        <p:nvSpPr>
          <p:cNvPr id="3" name="Text Placeholder 2"/>
          <p:cNvSpPr>
            <a:spLocks noGrp="1"/>
          </p:cNvSpPr>
          <p:nvPr>
            <p:ph type="body" sz="quarter" idx="10"/>
          </p:nvPr>
        </p:nvSpPr>
        <p:spPr/>
        <p:txBody>
          <a:bodyPr>
            <a:normAutofit fontScale="92500" lnSpcReduction="10000"/>
          </a:bodyPr>
          <a:lstStyle/>
          <a:p>
            <a:r>
              <a:rPr sz="2800" dirty="0"/>
              <a:t>As mentioned in the note earlier in the section, here are the quick tests for divisibility.</a:t>
            </a:r>
          </a:p>
          <a:p>
            <a:r>
              <a:rPr sz="2800" dirty="0"/>
              <a:t>A number is divisible</a:t>
            </a:r>
          </a:p>
          <a:p>
            <a:r>
              <a:rPr lang="en-US" sz="2800" b="1" i="0" dirty="0">
                <a:latin typeface="+mj-lt"/>
              </a:rPr>
              <a:t>By 2: </a:t>
            </a:r>
            <a:r>
              <a:rPr lang="en-US" sz="2800" i="0" dirty="0">
                <a:latin typeface="+mj-lt"/>
              </a:rPr>
              <a:t>if the units digit is 0, 2, 4, 6, or 8.</a:t>
            </a:r>
            <a:endParaRPr sz="2800" dirty="0"/>
          </a:p>
          <a:p>
            <a:r>
              <a:rPr lang="en-US" sz="2800" b="1" i="0" dirty="0">
                <a:latin typeface="+mj-lt"/>
              </a:rPr>
              <a:t>By 3: </a:t>
            </a:r>
            <a:r>
              <a:rPr lang="en-US" sz="2800" i="0" dirty="0">
                <a:latin typeface="+mj-lt"/>
              </a:rPr>
              <a:t>if the sum of the digits is divisible by 3.</a:t>
            </a:r>
            <a:endParaRPr sz="2800" dirty="0"/>
          </a:p>
          <a:p>
            <a:r>
              <a:rPr lang="en-US" sz="2800" b="1" i="0" dirty="0">
                <a:latin typeface="+mj-lt"/>
              </a:rPr>
              <a:t>By 4: </a:t>
            </a:r>
            <a:r>
              <a:rPr lang="en-US" sz="2800" i="0" dirty="0">
                <a:latin typeface="+mj-lt"/>
              </a:rPr>
              <a:t>if the number formed by the last two digits is divisible       by 4.</a:t>
            </a:r>
            <a:endParaRPr sz="2800" dirty="0"/>
          </a:p>
          <a:p>
            <a:r>
              <a:rPr lang="en-US" sz="2800" b="1" i="0" dirty="0">
                <a:latin typeface="+mj-lt"/>
              </a:rPr>
              <a:t>By 5: </a:t>
            </a:r>
            <a:r>
              <a:rPr lang="en-US" sz="2800" i="0" dirty="0">
                <a:latin typeface="+mj-lt"/>
              </a:rPr>
              <a:t>if the units digit is 0 or 5.</a:t>
            </a:r>
            <a:endParaRPr sz="2800" dirty="0"/>
          </a:p>
          <a:p>
            <a:r>
              <a:rPr lang="en-US" sz="2800" b="1" i="0" dirty="0">
                <a:latin typeface="+mj-lt"/>
              </a:rPr>
              <a:t>By 6: </a:t>
            </a:r>
            <a:r>
              <a:rPr lang="en-US" sz="2800" i="0" dirty="0">
                <a:latin typeface="+mj-lt"/>
              </a:rPr>
              <a:t>if the number is divisible by both 2 and 3.</a:t>
            </a:r>
            <a:endParaRPr sz="2800" dirty="0"/>
          </a:p>
          <a:p>
            <a:r>
              <a:rPr lang="en-US" sz="2800" b="1" i="0" dirty="0">
                <a:latin typeface="+mj-lt"/>
              </a:rPr>
              <a:t>By 9: </a:t>
            </a:r>
            <a:r>
              <a:rPr lang="en-US" sz="2800" i="0" dirty="0">
                <a:latin typeface="+mj-lt"/>
              </a:rPr>
              <a:t>if the sum of the digits is divisible by 9.</a:t>
            </a:r>
            <a:endParaRPr sz="2800" dirty="0"/>
          </a:p>
          <a:p>
            <a:r>
              <a:rPr lang="en-US" sz="2800" b="1" i="0" dirty="0">
                <a:latin typeface="+mj-lt"/>
              </a:rPr>
              <a:t>By 10: </a:t>
            </a:r>
            <a:r>
              <a:rPr lang="en-US" sz="2800" i="0" dirty="0">
                <a:latin typeface="+mj-lt"/>
              </a:rPr>
              <a:t>if the units digit is 0.</a:t>
            </a:r>
            <a:endParaRPr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Definition: </a:t>
            </a:r>
            <a:r>
              <a:rPr sz="3200" dirty="0"/>
              <a:t>Variable</a:t>
            </a:r>
          </a:p>
        </p:txBody>
      </p:sp>
      <p:sp>
        <p:nvSpPr>
          <p:cNvPr id="3" name="Text Placeholder 2"/>
          <p:cNvSpPr>
            <a:spLocks noGrp="1"/>
          </p:cNvSpPr>
          <p:nvPr>
            <p:ph type="body" sz="quarter" idx="10"/>
          </p:nvPr>
        </p:nvSpPr>
        <p:spPr>
          <a:xfrm>
            <a:off x="457200" y="1082078"/>
            <a:ext cx="8229600" cy="1384995"/>
          </a:xfrm>
        </p:spPr>
        <p:txBody>
          <a:bodyPr>
            <a:spAutoFit/>
          </a:bodyPr>
          <a:lstStyle/>
          <a:p>
            <a:r>
              <a:rPr sz="2800" dirty="0"/>
              <a:t>A </a:t>
            </a:r>
            <a:r>
              <a:rPr sz="2800" b="1" dirty="0"/>
              <a:t>variable</a:t>
            </a:r>
            <a:r>
              <a:rPr sz="2800" dirty="0"/>
              <a:t> is a symbol (generally a letter of the alphabet) that is used to represent an unknown number or any one of several numbers.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Definition: </a:t>
            </a:r>
            <a:r>
              <a:rPr sz="3200" dirty="0"/>
              <a:t>Exponent and Base</a:t>
            </a:r>
          </a:p>
        </p:txBody>
      </p:sp>
      <p:sp>
        <p:nvSpPr>
          <p:cNvPr id="3" name="Text Placeholder 2"/>
          <p:cNvSpPr>
            <a:spLocks noGrp="1"/>
          </p:cNvSpPr>
          <p:nvPr>
            <p:ph type="body" sz="quarter" idx="10"/>
          </p:nvPr>
        </p:nvSpPr>
        <p:spPr>
          <a:xfrm>
            <a:off x="457200" y="1082078"/>
            <a:ext cx="8229600" cy="3884140"/>
          </a:xfrm>
        </p:spPr>
        <p:txBody>
          <a:bodyPr>
            <a:spAutoFit/>
          </a:bodyPr>
          <a:lstStyle/>
          <a:p>
            <a:r>
              <a:rPr lang="en-US" sz="2800" dirty="0"/>
              <a:t>A whole number </a:t>
            </a:r>
            <a:r>
              <a:rPr lang="en-US" sz="2800" b="1" i="1" dirty="0">
                <a:latin typeface="+mj-lt"/>
              </a:rPr>
              <a:t>n</a:t>
            </a:r>
            <a:r>
              <a:rPr lang="en-US" sz="2800" dirty="0"/>
              <a:t> is an </a:t>
            </a:r>
            <a:r>
              <a:rPr lang="en-US" sz="2800" b="1" dirty="0"/>
              <a:t>exponent</a:t>
            </a:r>
            <a:r>
              <a:rPr lang="en-US" sz="2800" dirty="0"/>
              <a:t> if it is used to tell how many times another whole number </a:t>
            </a:r>
            <a:r>
              <a:rPr lang="en-US" sz="2800" b="1" i="1" dirty="0">
                <a:latin typeface="+mj-lt"/>
              </a:rPr>
              <a:t>a</a:t>
            </a:r>
            <a:r>
              <a:rPr lang="en-US" sz="2800" dirty="0"/>
              <a:t> is used as a factor. The repeated factor </a:t>
            </a:r>
            <a:r>
              <a:rPr lang="en-US" b="1" i="1" dirty="0">
                <a:latin typeface="+mj-lt"/>
              </a:rPr>
              <a:t>a</a:t>
            </a:r>
            <a:r>
              <a:rPr lang="en-US" sz="2800" dirty="0"/>
              <a:t> is called the </a:t>
            </a:r>
            <a:r>
              <a:rPr lang="en-US" sz="2800" b="1" dirty="0"/>
              <a:t>base</a:t>
            </a:r>
            <a:r>
              <a:rPr lang="en-US" sz="2800" dirty="0"/>
              <a:t> of the exponent. Symbolically,</a:t>
            </a:r>
          </a:p>
          <a:p>
            <a:endParaRPr lang="en-US" dirty="0"/>
          </a:p>
          <a:p>
            <a:endParaRPr lang="en-US" sz="2800" dirty="0"/>
          </a:p>
          <a:p>
            <a:pPr algn="ctr">
              <a:defRPr sz="2800"/>
            </a:pPr>
            <a:endParaRPr lang="en-US" dirty="0"/>
          </a:p>
          <a:p>
            <a:pPr algn="ctr">
              <a:defRPr sz="2800"/>
            </a:pPr>
            <a:endParaRPr sz="2800" dirty="0"/>
          </a:p>
        </p:txBody>
      </p:sp>
      <p:graphicFrame>
        <p:nvGraphicFramePr>
          <p:cNvPr id="4" name="Object 3">
            <a:extLst>
              <a:ext uri="{FF2B5EF4-FFF2-40B4-BE49-F238E27FC236}">
                <a16:creationId xmlns:a16="http://schemas.microsoft.com/office/drawing/2014/main" id="{35221350-08B8-58D9-F93B-E5F6BAFA9BE0}"/>
              </a:ext>
            </a:extLst>
          </p:cNvPr>
          <p:cNvGraphicFramePr>
            <a:graphicFrameLocks noChangeAspect="1"/>
          </p:cNvGraphicFramePr>
          <p:nvPr>
            <p:extLst>
              <p:ext uri="{D42A27DB-BD31-4B8C-83A1-F6EECF244321}">
                <p14:modId xmlns:p14="http://schemas.microsoft.com/office/powerpoint/2010/main" val="631702886"/>
              </p:ext>
            </p:extLst>
          </p:nvPr>
        </p:nvGraphicFramePr>
        <p:xfrm>
          <a:off x="2743200" y="3200400"/>
          <a:ext cx="2844800" cy="812800"/>
        </p:xfrm>
        <a:graphic>
          <a:graphicData uri="http://schemas.openxmlformats.org/presentationml/2006/ole">
            <mc:AlternateContent xmlns:mc="http://schemas.openxmlformats.org/markup-compatibility/2006">
              <mc:Choice xmlns:v="urn:schemas-microsoft-com:vml" Requires="v">
                <p:oleObj name="Equation" r:id="rId2" imgW="1244520" imgH="355320" progId="Equation.DSMT4">
                  <p:embed/>
                </p:oleObj>
              </mc:Choice>
              <mc:Fallback>
                <p:oleObj name="Equation" r:id="rId2" imgW="1244520" imgH="355320" progId="Equation.DSMT4">
                  <p:embed/>
                  <p:pic>
                    <p:nvPicPr>
                      <p:cNvPr id="0" name=""/>
                      <p:cNvPicPr/>
                      <p:nvPr/>
                    </p:nvPicPr>
                    <p:blipFill>
                      <a:blip r:embed="rId3"/>
                      <a:stretch>
                        <a:fillRect/>
                      </a:stretch>
                    </p:blipFill>
                    <p:spPr>
                      <a:xfrm>
                        <a:off x="2743200" y="3200400"/>
                        <a:ext cx="2844800" cy="812800"/>
                      </a:xfrm>
                      <a:prstGeom prst="rect">
                        <a:avLst/>
                      </a:prstGeom>
                    </p:spPr>
                  </p:pic>
                </p:oleObj>
              </mc:Fallback>
            </mc:AlternateContent>
          </a:graphicData>
        </a:graphic>
      </p:graphicFrame>
      <p:cxnSp>
        <p:nvCxnSpPr>
          <p:cNvPr id="6" name="Straight Arrow Connector 5">
            <a:extLst>
              <a:ext uri="{FF2B5EF4-FFF2-40B4-BE49-F238E27FC236}">
                <a16:creationId xmlns:a16="http://schemas.microsoft.com/office/drawing/2014/main" id="{D71BF9CB-70DD-DAD9-2A8C-35C7974F82AB}"/>
              </a:ext>
            </a:extLst>
          </p:cNvPr>
          <p:cNvCxnSpPr>
            <a:cxnSpLocks/>
          </p:cNvCxnSpPr>
          <p:nvPr/>
        </p:nvCxnSpPr>
        <p:spPr>
          <a:xfrm flipH="1">
            <a:off x="5486400" y="3161987"/>
            <a:ext cx="381000" cy="164418"/>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443FFE8C-9318-9A1F-3003-2D58B3C5747D}"/>
              </a:ext>
            </a:extLst>
          </p:cNvPr>
          <p:cNvCxnSpPr>
            <a:cxnSpLocks/>
          </p:cNvCxnSpPr>
          <p:nvPr/>
        </p:nvCxnSpPr>
        <p:spPr>
          <a:xfrm flipH="1" flipV="1">
            <a:off x="5257800" y="3657600"/>
            <a:ext cx="495300" cy="354642"/>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B92BFEC7-39C9-48DF-82A2-8412984B635D}"/>
              </a:ext>
            </a:extLst>
          </p:cNvPr>
          <p:cNvSpPr txBox="1"/>
          <p:nvPr/>
        </p:nvSpPr>
        <p:spPr>
          <a:xfrm>
            <a:off x="5881418" y="2944539"/>
            <a:ext cx="937164" cy="369332"/>
          </a:xfrm>
          <a:prstGeom prst="rect">
            <a:avLst/>
          </a:prstGeom>
          <a:noFill/>
        </p:spPr>
        <p:txBody>
          <a:bodyPr wrap="square" rtlCol="0">
            <a:spAutoFit/>
          </a:bodyPr>
          <a:lstStyle/>
          <a:p>
            <a:r>
              <a:rPr lang="en-US" sz="1400" dirty="0">
                <a:solidFill>
                  <a:srgbClr val="000000"/>
                </a:solidFill>
              </a:rPr>
              <a:t>exponent</a:t>
            </a:r>
            <a:r>
              <a:rPr lang="en-US" dirty="0"/>
              <a:t> </a:t>
            </a:r>
          </a:p>
        </p:txBody>
      </p:sp>
      <p:sp>
        <p:nvSpPr>
          <p:cNvPr id="11" name="TextBox 10">
            <a:extLst>
              <a:ext uri="{FF2B5EF4-FFF2-40B4-BE49-F238E27FC236}">
                <a16:creationId xmlns:a16="http://schemas.microsoft.com/office/drawing/2014/main" id="{BAA9F6A1-775B-AF00-C7E6-DA8ACC155C69}"/>
              </a:ext>
            </a:extLst>
          </p:cNvPr>
          <p:cNvSpPr txBox="1"/>
          <p:nvPr/>
        </p:nvSpPr>
        <p:spPr>
          <a:xfrm>
            <a:off x="5734050" y="3821668"/>
            <a:ext cx="685800" cy="369332"/>
          </a:xfrm>
          <a:prstGeom prst="rect">
            <a:avLst/>
          </a:prstGeom>
          <a:noFill/>
        </p:spPr>
        <p:txBody>
          <a:bodyPr wrap="square" rtlCol="0">
            <a:spAutoFit/>
          </a:bodyPr>
          <a:lstStyle/>
          <a:p>
            <a:r>
              <a:rPr lang="en-US" sz="1400" dirty="0">
                <a:solidFill>
                  <a:srgbClr val="000000"/>
                </a:solidFill>
              </a:rPr>
              <a:t>base</a:t>
            </a:r>
            <a:r>
              <a:rPr lang="en-US" dirty="0"/>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Note</a:t>
            </a:r>
            <a:endParaRPr dirty="0"/>
          </a:p>
        </p:txBody>
      </p:sp>
      <p:sp>
        <p:nvSpPr>
          <p:cNvPr id="3" name="Text Placeholder 2"/>
          <p:cNvSpPr>
            <a:spLocks noGrp="1"/>
          </p:cNvSpPr>
          <p:nvPr>
            <p:ph type="body" sz="quarter" idx="10"/>
          </p:nvPr>
        </p:nvSpPr>
        <p:spPr>
          <a:xfrm>
            <a:off x="457200" y="1082078"/>
            <a:ext cx="8229600" cy="3625608"/>
          </a:xfrm>
        </p:spPr>
        <p:txBody>
          <a:bodyPr>
            <a:spAutoFit/>
          </a:bodyPr>
          <a:lstStyle/>
          <a:p>
            <a:r>
              <a:rPr lang="en-US" sz="2800" dirty="0"/>
              <a:t>There is usually some confusion about the use of the word “power.” Since 2</a:t>
            </a:r>
            <a:r>
              <a:rPr lang="en-US" sz="2800" baseline="30000" dirty="0"/>
              <a:t>5</a:t>
            </a:r>
            <a:r>
              <a:rPr lang="en-US" sz="2800" dirty="0"/>
              <a:t> is read “two to the fifth power,” it is natural to think of 5 as the power. This is not true. A power is not an exponent. A power is the product indicated by a base raised to an exponent. Thus, for the equation 2</a:t>
            </a:r>
            <a:r>
              <a:rPr lang="en-US" sz="2800" baseline="30000" dirty="0"/>
              <a:t>5</a:t>
            </a:r>
            <a:r>
              <a:rPr lang="en-US" sz="2800" dirty="0"/>
              <a:t> = 32, think of the phrase “two to the fifth power” in its entirety. The corresponding power is the product, 32.</a:t>
            </a:r>
          </a:p>
        </p:txBody>
      </p:sp>
    </p:spTree>
    <p:extLst>
      <p:ext uri="{BB962C8B-B14F-4D97-AF65-F5344CB8AC3E}">
        <p14:creationId xmlns:p14="http://schemas.microsoft.com/office/powerpoint/2010/main" val="33918545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1: Writing Expressions </a:t>
            </a:r>
            <a:r>
              <a:rPr lang="en-US" dirty="0"/>
              <a:t>U</a:t>
            </a:r>
            <a:r>
              <a:rPr dirty="0"/>
              <a:t>sing Exponents</a:t>
            </a:r>
          </a:p>
        </p:txBody>
      </p:sp>
      <p:sp>
        <p:nvSpPr>
          <p:cNvPr id="3" name="Text Placeholder 2"/>
          <p:cNvSpPr>
            <a:spLocks noGrp="1"/>
          </p:cNvSpPr>
          <p:nvPr>
            <p:ph type="body" sz="quarter" idx="10"/>
          </p:nvPr>
        </p:nvSpPr>
        <p:spPr/>
        <p:txBody>
          <a:bodyPr>
            <a:normAutofit/>
          </a:bodyPr>
          <a:lstStyle/>
          <a:p>
            <a:r>
              <a:rPr sz="2800" dirty="0"/>
              <a:t>In order to illustrate exponential notation, we show several products written with repeated multiplication and the equivalent exponential expressions.</a:t>
            </a:r>
          </a:p>
        </p:txBody>
      </p:sp>
      <mc:AlternateContent xmlns:mc="http://schemas.openxmlformats.org/markup-compatibility/2006" xmlns:a14="http://schemas.microsoft.com/office/drawing/2010/main">
        <mc:Choice Requires="a14">
          <p:graphicFrame>
            <p:nvGraphicFramePr>
              <p:cNvPr id="5" name="Table 5">
                <a:extLst>
                  <a:ext uri="{FF2B5EF4-FFF2-40B4-BE49-F238E27FC236}">
                    <a16:creationId xmlns:a16="http://schemas.microsoft.com/office/drawing/2014/main" id="{819D77F3-3F99-4AC1-B756-C357CBF7C4F0}"/>
                  </a:ext>
                </a:extLst>
              </p:cNvPr>
              <p:cNvGraphicFramePr>
                <a:graphicFrameLocks noGrp="1"/>
              </p:cNvGraphicFramePr>
              <p:nvPr>
                <p:extLst>
                  <p:ext uri="{D42A27DB-BD31-4B8C-83A1-F6EECF244321}">
                    <p14:modId xmlns:p14="http://schemas.microsoft.com/office/powerpoint/2010/main" val="1417812095"/>
                  </p:ext>
                </p:extLst>
              </p:nvPr>
            </p:nvGraphicFramePr>
            <p:xfrm>
              <a:off x="647700" y="2590800"/>
              <a:ext cx="7848600" cy="3059276"/>
            </p:xfrm>
            <a:graphic>
              <a:graphicData uri="http://schemas.openxmlformats.org/drawingml/2006/table">
                <a:tbl>
                  <a:tblPr firstRow="1" bandRow="1">
                    <a:tableStyleId>{2D5ABB26-0587-4C30-8999-92F81FD0307C}</a:tableStyleId>
                  </a:tblPr>
                  <a:tblGrid>
                    <a:gridCol w="3048000">
                      <a:extLst>
                        <a:ext uri="{9D8B030D-6E8A-4147-A177-3AD203B41FA5}">
                          <a16:colId xmlns:a16="http://schemas.microsoft.com/office/drawing/2014/main" val="2608786949"/>
                        </a:ext>
                      </a:extLst>
                    </a:gridCol>
                    <a:gridCol w="1752600">
                      <a:extLst>
                        <a:ext uri="{9D8B030D-6E8A-4147-A177-3AD203B41FA5}">
                          <a16:colId xmlns:a16="http://schemas.microsoft.com/office/drawing/2014/main" val="2337925326"/>
                        </a:ext>
                      </a:extLst>
                    </a:gridCol>
                    <a:gridCol w="3048000">
                      <a:extLst>
                        <a:ext uri="{9D8B030D-6E8A-4147-A177-3AD203B41FA5}">
                          <a16:colId xmlns:a16="http://schemas.microsoft.com/office/drawing/2014/main" val="1187989510"/>
                        </a:ext>
                      </a:extLst>
                    </a:gridCol>
                  </a:tblGrid>
                  <a:tr h="467359">
                    <a:tc>
                      <a:txBody>
                        <a:bodyPr/>
                        <a:lstStyle/>
                        <a:p>
                          <a:pPr algn="l"/>
                          <a:r>
                            <a:rPr lang="en-US" b="1" dirty="0"/>
                            <a:t>With Repeated Multiplication</a:t>
                          </a:r>
                        </a:p>
                      </a:txBody>
                      <a:tcPr/>
                    </a:tc>
                    <a:tc>
                      <a:txBody>
                        <a:bodyPr/>
                        <a:lstStyle/>
                        <a:p>
                          <a:pPr algn="l"/>
                          <a:r>
                            <a:rPr lang="en-US" b="1" dirty="0"/>
                            <a:t>With Exponents</a:t>
                          </a:r>
                        </a:p>
                      </a:txBody>
                      <a:tcPr/>
                    </a:tc>
                    <a:tc>
                      <a:txBody>
                        <a:bodyPr/>
                        <a:lstStyle/>
                        <a:p>
                          <a:pPr algn="l"/>
                          <a:endParaRPr lang="en-US" dirty="0"/>
                        </a:p>
                      </a:txBody>
                      <a:tcPr/>
                    </a:tc>
                    <a:extLst>
                      <a:ext uri="{0D108BD9-81ED-4DB2-BD59-A6C34878D82A}">
                        <a16:rowId xmlns:a16="http://schemas.microsoft.com/office/drawing/2014/main" val="3239217498"/>
                      </a:ext>
                    </a:extLst>
                  </a:tr>
                  <a:tr h="519345">
                    <a:tc>
                      <a:txBody>
                        <a:bodyPr/>
                        <a:lstStyle/>
                        <a:p>
                          <a:pPr algn="l"/>
                          <a:r>
                            <a:rPr lang="en-US" b="1" baseline="0" dirty="0"/>
                            <a:t>a. </a:t>
                          </a:r>
                          <a14:m>
                            <m:oMath xmlns:m="http://schemas.openxmlformats.org/officeDocument/2006/math">
                              <m:r>
                                <a:rPr lang="en-US" b="0" smtClean="0">
                                  <a:latin typeface="Cambria Math" panose="02040503050406030204" pitchFamily="18" charset="0"/>
                                </a:rPr>
                                <m:t>7∙7=49</m:t>
                              </m:r>
                            </m:oMath>
                          </a14:m>
                          <a:endParaRPr lang="en-US" dirty="0"/>
                        </a:p>
                      </a:txBody>
                      <a:tcPr anchor="ctr"/>
                    </a:tc>
                    <a:tc>
                      <a:txBody>
                        <a:bodyPr/>
                        <a:lstStyle/>
                        <a:p>
                          <a:pPr algn="l"/>
                          <a14:m>
                            <m:oMathPara xmlns:m="http://schemas.openxmlformats.org/officeDocument/2006/math">
                              <m:oMathParaPr>
                                <m:jc m:val="left"/>
                              </m:oMathParaPr>
                              <m:oMath xmlns:m="http://schemas.openxmlformats.org/officeDocument/2006/math">
                                <m:sSup>
                                  <m:sSupPr>
                                    <m:ctrlPr>
                                      <a:rPr lang="en-US" b="0" i="1" smtClean="0">
                                        <a:latin typeface="Cambria Math" panose="02040503050406030204" pitchFamily="18" charset="0"/>
                                      </a:rPr>
                                    </m:ctrlPr>
                                  </m:sSupPr>
                                  <m:e>
                                    <m:r>
                                      <a:rPr lang="en-US" b="0" smtClean="0">
                                        <a:latin typeface="Cambria Math" panose="02040503050406030204" pitchFamily="18" charset="0"/>
                                      </a:rPr>
                                      <m:t>7</m:t>
                                    </m:r>
                                  </m:e>
                                  <m:sup>
                                    <m:r>
                                      <a:rPr lang="en-US" b="0" smtClean="0">
                                        <a:latin typeface="Cambria Math" panose="02040503050406030204" pitchFamily="18" charset="0"/>
                                      </a:rPr>
                                      <m:t>2</m:t>
                                    </m:r>
                                  </m:sup>
                                </m:sSup>
                                <m:r>
                                  <a:rPr lang="en-US" b="0" smtClean="0">
                                    <a:latin typeface="Cambria Math" panose="02040503050406030204" pitchFamily="18" charset="0"/>
                                  </a:rPr>
                                  <m:t>=49</m:t>
                                </m:r>
                              </m:oMath>
                            </m:oMathPara>
                          </a14:m>
                          <a:endParaRPr lang="en-US" dirty="0"/>
                        </a:p>
                      </a:txBody>
                      <a:tcPr anchor="ctr"/>
                    </a:tc>
                    <a:tc>
                      <a:txBody>
                        <a:bodyPr/>
                        <a:lstStyle/>
                        <a:p>
                          <a:pPr algn="l"/>
                          <a14:m>
                            <m:oMath xmlns:m="http://schemas.openxmlformats.org/officeDocument/2006/math">
                              <m:sSup>
                                <m:sSupPr>
                                  <m:ctrlPr>
                                    <a:rPr lang="en-US" b="0" i="1" smtClean="0">
                                      <a:solidFill>
                                        <a:srgbClr val="2D7D9F"/>
                                      </a:solidFill>
                                      <a:latin typeface="Cambria Math" panose="02040503050406030204" pitchFamily="18" charset="0"/>
                                    </a:rPr>
                                  </m:ctrlPr>
                                </m:sSupPr>
                                <m:e>
                                  <m:r>
                                    <a:rPr lang="en-US" b="0" smtClean="0">
                                      <a:solidFill>
                                        <a:srgbClr val="2D7D9F"/>
                                      </a:solidFill>
                                      <a:latin typeface="Cambria Math" panose="02040503050406030204" pitchFamily="18" charset="0"/>
                                    </a:rPr>
                                    <m:t>7</m:t>
                                  </m:r>
                                </m:e>
                                <m:sup>
                                  <m:r>
                                    <a:rPr lang="en-US" b="0" smtClean="0">
                                      <a:solidFill>
                                        <a:srgbClr val="2D7D9F"/>
                                      </a:solidFill>
                                      <a:latin typeface="Cambria Math" panose="02040503050406030204" pitchFamily="18" charset="0"/>
                                    </a:rPr>
                                    <m:t>2</m:t>
                                  </m:r>
                                </m:sup>
                              </m:sSup>
                            </m:oMath>
                          </a14:m>
                          <a:r>
                            <a:rPr lang="en-US" dirty="0">
                              <a:solidFill>
                                <a:srgbClr val="2D7D9F"/>
                              </a:solidFill>
                            </a:rPr>
                            <a:t> is</a:t>
                          </a:r>
                          <a:r>
                            <a:rPr lang="en-US" baseline="0" dirty="0">
                              <a:solidFill>
                                <a:srgbClr val="2D7D9F"/>
                              </a:solidFill>
                            </a:rPr>
                            <a:t> read “</a:t>
                          </a:r>
                          <a14:m>
                            <m:oMath xmlns:m="http://schemas.openxmlformats.org/officeDocument/2006/math">
                              <m:r>
                                <a:rPr lang="en-US" b="0" smtClean="0">
                                  <a:solidFill>
                                    <a:srgbClr val="2D7D9F"/>
                                  </a:solidFill>
                                  <a:latin typeface="Cambria Math" panose="02040503050406030204" pitchFamily="18" charset="0"/>
                                </a:rPr>
                                <m:t>7</m:t>
                              </m:r>
                            </m:oMath>
                          </a14:m>
                          <a:r>
                            <a:rPr lang="en-US" baseline="0" dirty="0">
                              <a:solidFill>
                                <a:srgbClr val="2D7D9F"/>
                              </a:solidFill>
                            </a:rPr>
                            <a:t> to the second power” or “</a:t>
                          </a:r>
                          <a14:m>
                            <m:oMath xmlns:m="http://schemas.openxmlformats.org/officeDocument/2006/math">
                              <m:r>
                                <a:rPr lang="en-US" b="0" smtClean="0">
                                  <a:solidFill>
                                    <a:srgbClr val="2D7D9F"/>
                                  </a:solidFill>
                                  <a:latin typeface="Cambria Math" panose="02040503050406030204" pitchFamily="18" charset="0"/>
                                </a:rPr>
                                <m:t>7</m:t>
                              </m:r>
                            </m:oMath>
                          </a14:m>
                          <a:r>
                            <a:rPr lang="en-US" baseline="0" dirty="0">
                              <a:solidFill>
                                <a:srgbClr val="2D7D9F"/>
                              </a:solidFill>
                            </a:rPr>
                            <a:t> squared.”</a:t>
                          </a:r>
                          <a:endParaRPr lang="en-US" dirty="0"/>
                        </a:p>
                      </a:txBody>
                      <a:tcPr anchor="ctr"/>
                    </a:tc>
                    <a:extLst>
                      <a:ext uri="{0D108BD9-81ED-4DB2-BD59-A6C34878D82A}">
                        <a16:rowId xmlns:a16="http://schemas.microsoft.com/office/drawing/2014/main" val="2259900974"/>
                      </a:ext>
                    </a:extLst>
                  </a:tr>
                  <a:tr h="60728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b. </a:t>
                          </a:r>
                          <a14:m>
                            <m:oMath xmlns:m="http://schemas.openxmlformats.org/officeDocument/2006/math">
                              <m:r>
                                <a:rPr lang="en-US" b="0" smtClean="0">
                                  <a:latin typeface="Cambria Math" panose="02040503050406030204" pitchFamily="18" charset="0"/>
                                </a:rPr>
                                <m:t>3∙3=9</m:t>
                              </m:r>
                            </m:oMath>
                          </a14:m>
                          <a:endParaRPr lang="en-US" dirty="0"/>
                        </a:p>
                      </a:txBody>
                      <a:tcPr anchor="ctr"/>
                    </a:tc>
                    <a:tc>
                      <a:txBody>
                        <a:bodyPr/>
                        <a:lstStyle/>
                        <a:p>
                          <a:pPr algn="l"/>
                          <a14:m>
                            <m:oMathPara xmlns:m="http://schemas.openxmlformats.org/officeDocument/2006/math">
                              <m:oMathParaPr>
                                <m:jc m:val="left"/>
                              </m:oMathParaPr>
                              <m:oMath xmlns:m="http://schemas.openxmlformats.org/officeDocument/2006/math">
                                <m:sSup>
                                  <m:sSupPr>
                                    <m:ctrlPr>
                                      <a:rPr lang="en-US" b="0" i="1" smtClean="0">
                                        <a:latin typeface="Cambria Math" panose="02040503050406030204" pitchFamily="18" charset="0"/>
                                      </a:rPr>
                                    </m:ctrlPr>
                                  </m:sSupPr>
                                  <m:e>
                                    <m:r>
                                      <a:rPr lang="en-US" b="0" smtClean="0">
                                        <a:latin typeface="Cambria Math" panose="02040503050406030204" pitchFamily="18" charset="0"/>
                                      </a:rPr>
                                      <m:t>3</m:t>
                                    </m:r>
                                  </m:e>
                                  <m:sup>
                                    <m:r>
                                      <a:rPr lang="en-US" b="0" smtClean="0">
                                        <a:latin typeface="Cambria Math" panose="02040503050406030204" pitchFamily="18" charset="0"/>
                                      </a:rPr>
                                      <m:t>2</m:t>
                                    </m:r>
                                  </m:sup>
                                </m:sSup>
                                <m:r>
                                  <a:rPr lang="en-US" b="0" smtClean="0">
                                    <a:latin typeface="Cambria Math" panose="02040503050406030204" pitchFamily="18" charset="0"/>
                                  </a:rPr>
                                  <m:t>=9</m:t>
                                </m:r>
                              </m:oMath>
                            </m:oMathPara>
                          </a14:m>
                          <a:endParaRPr lang="en-US" dirty="0"/>
                        </a:p>
                      </a:txBody>
                      <a:tcPr anchor="ctr"/>
                    </a:tc>
                    <a:tc>
                      <a:txBody>
                        <a:bodyPr/>
                        <a:lstStyle/>
                        <a:p>
                          <a:pPr algn="l"/>
                          <a14:m>
                            <m:oMath xmlns:m="http://schemas.openxmlformats.org/officeDocument/2006/math">
                              <m:sSup>
                                <m:sSupPr>
                                  <m:ctrlPr>
                                    <a:rPr lang="en-US" b="0" i="1" smtClean="0">
                                      <a:solidFill>
                                        <a:srgbClr val="2D7D9F"/>
                                      </a:solidFill>
                                      <a:latin typeface="Cambria Math" panose="02040503050406030204" pitchFamily="18" charset="0"/>
                                    </a:rPr>
                                  </m:ctrlPr>
                                </m:sSupPr>
                                <m:e>
                                  <m:r>
                                    <a:rPr lang="en-US" b="0" smtClean="0">
                                      <a:solidFill>
                                        <a:srgbClr val="2D7D9F"/>
                                      </a:solidFill>
                                      <a:latin typeface="Cambria Math" panose="02040503050406030204" pitchFamily="18" charset="0"/>
                                    </a:rPr>
                                    <m:t>3</m:t>
                                  </m:r>
                                </m:e>
                                <m:sup>
                                  <m:r>
                                    <a:rPr lang="en-US" b="0" smtClean="0">
                                      <a:solidFill>
                                        <a:srgbClr val="2D7D9F"/>
                                      </a:solidFill>
                                      <a:latin typeface="Cambria Math" panose="02040503050406030204" pitchFamily="18" charset="0"/>
                                    </a:rPr>
                                    <m:t>2</m:t>
                                  </m:r>
                                </m:sup>
                              </m:sSup>
                            </m:oMath>
                          </a14:m>
                          <a:r>
                            <a:rPr lang="en-US" dirty="0">
                              <a:solidFill>
                                <a:srgbClr val="2D7D9F"/>
                              </a:solidFill>
                            </a:rPr>
                            <a:t> is read “</a:t>
                          </a:r>
                          <a14:m>
                            <m:oMath xmlns:m="http://schemas.openxmlformats.org/officeDocument/2006/math">
                              <m:r>
                                <a:rPr lang="en-US" b="0" smtClean="0">
                                  <a:solidFill>
                                    <a:srgbClr val="2D7D9F"/>
                                  </a:solidFill>
                                  <a:latin typeface="Cambria Math" panose="02040503050406030204" pitchFamily="18" charset="0"/>
                                </a:rPr>
                                <m:t>3</m:t>
                              </m:r>
                            </m:oMath>
                          </a14:m>
                          <a:r>
                            <a:rPr lang="en-US" dirty="0">
                              <a:solidFill>
                                <a:srgbClr val="2D7D9F"/>
                              </a:solidFill>
                            </a:rPr>
                            <a:t> to the second power” or “</a:t>
                          </a:r>
                          <a14:m>
                            <m:oMath xmlns:m="http://schemas.openxmlformats.org/officeDocument/2006/math">
                              <m:r>
                                <a:rPr lang="en-US" b="0" smtClean="0">
                                  <a:solidFill>
                                    <a:srgbClr val="2D7D9F"/>
                                  </a:solidFill>
                                  <a:latin typeface="Cambria Math" panose="02040503050406030204" pitchFamily="18" charset="0"/>
                                </a:rPr>
                                <m:t>3</m:t>
                              </m:r>
                            </m:oMath>
                          </a14:m>
                          <a:r>
                            <a:rPr lang="en-US" baseline="0" dirty="0">
                              <a:solidFill>
                                <a:srgbClr val="2D7D9F"/>
                              </a:solidFill>
                            </a:rPr>
                            <a:t> squared.”</a:t>
                          </a:r>
                          <a:endParaRPr lang="en-US" dirty="0"/>
                        </a:p>
                      </a:txBody>
                      <a:tcPr anchor="ctr"/>
                    </a:tc>
                    <a:extLst>
                      <a:ext uri="{0D108BD9-81ED-4DB2-BD59-A6C34878D82A}">
                        <a16:rowId xmlns:a16="http://schemas.microsoft.com/office/drawing/2014/main" val="2075472324"/>
                      </a:ext>
                    </a:extLst>
                  </a:tr>
                  <a:tr h="60728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c. </a:t>
                          </a:r>
                          <a14:m>
                            <m:oMath xmlns:m="http://schemas.openxmlformats.org/officeDocument/2006/math">
                              <m:r>
                                <a:rPr lang="en-US" b="0" smtClean="0">
                                  <a:latin typeface="Cambria Math" panose="02040503050406030204" pitchFamily="18" charset="0"/>
                                </a:rPr>
                                <m:t>2∙2∙2=8</m:t>
                              </m:r>
                            </m:oMath>
                          </a14:m>
                          <a:endParaRPr lang="en-US" dirty="0"/>
                        </a:p>
                      </a:txBody>
                      <a:tcPr anchor="ctr"/>
                    </a:tc>
                    <a:tc>
                      <a:txBody>
                        <a:bodyPr/>
                        <a:lstStyle/>
                        <a:p>
                          <a:pPr algn="l"/>
                          <a14:m>
                            <m:oMathPara xmlns:m="http://schemas.openxmlformats.org/officeDocument/2006/math">
                              <m:oMathParaPr>
                                <m:jc m:val="left"/>
                              </m:oMathParaPr>
                              <m:oMath xmlns:m="http://schemas.openxmlformats.org/officeDocument/2006/math">
                                <m:sSup>
                                  <m:sSupPr>
                                    <m:ctrlPr>
                                      <a:rPr lang="en-US" b="0" i="1" smtClean="0">
                                        <a:latin typeface="Cambria Math" panose="02040503050406030204" pitchFamily="18" charset="0"/>
                                      </a:rPr>
                                    </m:ctrlPr>
                                  </m:sSupPr>
                                  <m:e>
                                    <m:r>
                                      <a:rPr lang="en-US" b="0" smtClean="0">
                                        <a:latin typeface="Cambria Math" panose="02040503050406030204" pitchFamily="18" charset="0"/>
                                      </a:rPr>
                                      <m:t>2</m:t>
                                    </m:r>
                                  </m:e>
                                  <m:sup>
                                    <m:r>
                                      <a:rPr lang="en-US" b="0" smtClean="0">
                                        <a:latin typeface="Cambria Math" panose="02040503050406030204" pitchFamily="18" charset="0"/>
                                      </a:rPr>
                                      <m:t>3</m:t>
                                    </m:r>
                                  </m:sup>
                                </m:sSup>
                                <m:r>
                                  <a:rPr lang="en-US" b="0" smtClean="0">
                                    <a:latin typeface="Cambria Math" panose="02040503050406030204" pitchFamily="18" charset="0"/>
                                  </a:rPr>
                                  <m:t>=8</m:t>
                                </m:r>
                              </m:oMath>
                            </m:oMathPara>
                          </a14:m>
                          <a:endParaRPr lang="en-US" dirty="0"/>
                        </a:p>
                      </a:txBody>
                      <a:tcPr anchor="ctr"/>
                    </a:tc>
                    <a:tc>
                      <a:txBody>
                        <a:bodyPr/>
                        <a:lstStyle/>
                        <a:p>
                          <a:pPr algn="l"/>
                          <a14:m>
                            <m:oMath xmlns:m="http://schemas.openxmlformats.org/officeDocument/2006/math">
                              <m:sSup>
                                <m:sSupPr>
                                  <m:ctrlPr>
                                    <a:rPr lang="en-US" b="0" i="1" smtClean="0">
                                      <a:solidFill>
                                        <a:srgbClr val="2D7D9F"/>
                                      </a:solidFill>
                                      <a:latin typeface="Cambria Math" panose="02040503050406030204" pitchFamily="18" charset="0"/>
                                    </a:rPr>
                                  </m:ctrlPr>
                                </m:sSupPr>
                                <m:e>
                                  <m:r>
                                    <a:rPr lang="en-US" b="0" smtClean="0">
                                      <a:solidFill>
                                        <a:srgbClr val="2D7D9F"/>
                                      </a:solidFill>
                                      <a:latin typeface="Cambria Math" panose="02040503050406030204" pitchFamily="18" charset="0"/>
                                    </a:rPr>
                                    <m:t>2</m:t>
                                  </m:r>
                                </m:e>
                                <m:sup>
                                  <m:r>
                                    <a:rPr lang="en-US" b="0" smtClean="0">
                                      <a:solidFill>
                                        <a:srgbClr val="2D7D9F"/>
                                      </a:solidFill>
                                      <a:latin typeface="Cambria Math" panose="02040503050406030204" pitchFamily="18" charset="0"/>
                                    </a:rPr>
                                    <m:t>3</m:t>
                                  </m:r>
                                </m:sup>
                              </m:sSup>
                            </m:oMath>
                          </a14:m>
                          <a:r>
                            <a:rPr lang="en-US" dirty="0">
                              <a:solidFill>
                                <a:srgbClr val="2D7D9F"/>
                              </a:solidFill>
                            </a:rPr>
                            <a:t> is read “</a:t>
                          </a:r>
                          <a14:m>
                            <m:oMath xmlns:m="http://schemas.openxmlformats.org/officeDocument/2006/math">
                              <m:r>
                                <a:rPr lang="en-US" b="0" smtClean="0">
                                  <a:solidFill>
                                    <a:srgbClr val="2D7D9F"/>
                                  </a:solidFill>
                                  <a:latin typeface="Cambria Math" panose="02040503050406030204" pitchFamily="18" charset="0"/>
                                </a:rPr>
                                <m:t>2</m:t>
                              </m:r>
                            </m:oMath>
                          </a14:m>
                          <a:r>
                            <a:rPr lang="en-US" dirty="0">
                              <a:solidFill>
                                <a:srgbClr val="2D7D9F"/>
                              </a:solidFill>
                            </a:rPr>
                            <a:t> to the third power” or “</a:t>
                          </a:r>
                          <a14:m>
                            <m:oMath xmlns:m="http://schemas.openxmlformats.org/officeDocument/2006/math">
                              <m:r>
                                <a:rPr lang="en-US" b="0" smtClean="0">
                                  <a:solidFill>
                                    <a:srgbClr val="2D7D9F"/>
                                  </a:solidFill>
                                  <a:latin typeface="Cambria Math" panose="02040503050406030204" pitchFamily="18" charset="0"/>
                                </a:rPr>
                                <m:t>2</m:t>
                              </m:r>
                            </m:oMath>
                          </a14:m>
                          <a:r>
                            <a:rPr lang="en-US" dirty="0">
                              <a:solidFill>
                                <a:srgbClr val="2D7D9F"/>
                              </a:solidFill>
                            </a:rPr>
                            <a:t> cubed.”</a:t>
                          </a:r>
                          <a:endParaRPr lang="en-US" dirty="0"/>
                        </a:p>
                      </a:txBody>
                      <a:tcPr anchor="ctr"/>
                    </a:tc>
                    <a:extLst>
                      <a:ext uri="{0D108BD9-81ED-4DB2-BD59-A6C34878D82A}">
                        <a16:rowId xmlns:a16="http://schemas.microsoft.com/office/drawing/2014/main" val="3441545386"/>
                      </a:ext>
                    </a:extLst>
                  </a:tr>
                  <a:tr h="67167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d. </a:t>
                          </a:r>
                          <a14:m>
                            <m:oMath xmlns:m="http://schemas.openxmlformats.org/officeDocument/2006/math">
                              <m:r>
                                <a:rPr lang="en-US" b="0" smtClean="0">
                                  <a:latin typeface="Cambria Math" panose="02040503050406030204" pitchFamily="18" charset="0"/>
                                </a:rPr>
                                <m:t>10∙10∙10∙10=10,000</m:t>
                              </m:r>
                            </m:oMath>
                          </a14:m>
                          <a:endParaRPr lang="en-US" dirty="0"/>
                        </a:p>
                      </a:txBody>
                      <a:tcPr anchor="ctr"/>
                    </a:tc>
                    <a:tc>
                      <a:txBody>
                        <a:bodyPr/>
                        <a:lstStyle/>
                        <a:p>
                          <a:pPr algn="l"/>
                          <a14:m>
                            <m:oMathPara xmlns:m="http://schemas.openxmlformats.org/officeDocument/2006/math">
                              <m:oMathParaPr>
                                <m:jc m:val="left"/>
                              </m:oMathParaPr>
                              <m:oMath xmlns:m="http://schemas.openxmlformats.org/officeDocument/2006/math">
                                <m:sSup>
                                  <m:sSupPr>
                                    <m:ctrlPr>
                                      <a:rPr lang="en-US" b="0" i="1" smtClean="0">
                                        <a:latin typeface="Cambria Math" panose="02040503050406030204" pitchFamily="18" charset="0"/>
                                      </a:rPr>
                                    </m:ctrlPr>
                                  </m:sSupPr>
                                  <m:e>
                                    <m:r>
                                      <a:rPr lang="en-US" b="0" smtClean="0">
                                        <a:latin typeface="Cambria Math" panose="02040503050406030204" pitchFamily="18" charset="0"/>
                                      </a:rPr>
                                      <m:t>10</m:t>
                                    </m:r>
                                  </m:e>
                                  <m:sup>
                                    <m:r>
                                      <a:rPr lang="en-US" b="0" smtClean="0">
                                        <a:latin typeface="Cambria Math" panose="02040503050406030204" pitchFamily="18" charset="0"/>
                                      </a:rPr>
                                      <m:t>4</m:t>
                                    </m:r>
                                  </m:sup>
                                </m:sSup>
                                <m:r>
                                  <a:rPr lang="en-US" b="0" smtClean="0">
                                    <a:latin typeface="Cambria Math" panose="02040503050406030204" pitchFamily="18" charset="0"/>
                                  </a:rPr>
                                  <m:t>=10,000</m:t>
                                </m:r>
                              </m:oMath>
                            </m:oMathPara>
                          </a14:m>
                          <a:endParaRPr lang="en-US" dirty="0"/>
                        </a:p>
                      </a:txBody>
                      <a:tcPr anchor="ctr"/>
                    </a:tc>
                    <a:tc>
                      <a:txBody>
                        <a:bodyPr/>
                        <a:lstStyle/>
                        <a:p>
                          <a:pPr algn="l"/>
                          <a14:m>
                            <m:oMath xmlns:m="http://schemas.openxmlformats.org/officeDocument/2006/math">
                              <m:sSup>
                                <m:sSupPr>
                                  <m:ctrlPr>
                                    <a:rPr lang="en-US" b="0" i="1" smtClean="0">
                                      <a:solidFill>
                                        <a:srgbClr val="2D7D9F"/>
                                      </a:solidFill>
                                      <a:latin typeface="Cambria Math" panose="02040503050406030204" pitchFamily="18" charset="0"/>
                                    </a:rPr>
                                  </m:ctrlPr>
                                </m:sSupPr>
                                <m:e>
                                  <m:r>
                                    <a:rPr lang="en-US" b="0" smtClean="0">
                                      <a:solidFill>
                                        <a:srgbClr val="2D7D9F"/>
                                      </a:solidFill>
                                      <a:latin typeface="Cambria Math" panose="02040503050406030204" pitchFamily="18" charset="0"/>
                                    </a:rPr>
                                    <m:t>10</m:t>
                                  </m:r>
                                </m:e>
                                <m:sup>
                                  <m:r>
                                    <a:rPr lang="en-US" b="0" smtClean="0">
                                      <a:solidFill>
                                        <a:srgbClr val="2D7D9F"/>
                                      </a:solidFill>
                                      <a:latin typeface="Cambria Math" panose="02040503050406030204" pitchFamily="18" charset="0"/>
                                    </a:rPr>
                                    <m:t>4</m:t>
                                  </m:r>
                                </m:sup>
                              </m:sSup>
                            </m:oMath>
                          </a14:m>
                          <a:r>
                            <a:rPr lang="en-US" dirty="0">
                              <a:solidFill>
                                <a:srgbClr val="2D7D9F"/>
                              </a:solidFill>
                            </a:rPr>
                            <a:t> is read “</a:t>
                          </a:r>
                          <a14:m>
                            <m:oMath xmlns:m="http://schemas.openxmlformats.org/officeDocument/2006/math">
                              <m:r>
                                <a:rPr lang="en-US" b="0" smtClean="0">
                                  <a:solidFill>
                                    <a:srgbClr val="2D7D9F"/>
                                  </a:solidFill>
                                  <a:latin typeface="Cambria Math" panose="02040503050406030204" pitchFamily="18" charset="0"/>
                                </a:rPr>
                                <m:t>10</m:t>
                              </m:r>
                            </m:oMath>
                          </a14:m>
                          <a:r>
                            <a:rPr lang="en-US" dirty="0">
                              <a:solidFill>
                                <a:srgbClr val="2D7D9F"/>
                              </a:solidFill>
                            </a:rPr>
                            <a:t> to the fourth power.”</a:t>
                          </a:r>
                          <a:endParaRPr lang="en-US" dirty="0"/>
                        </a:p>
                      </a:txBody>
                      <a:tcPr anchor="ctr"/>
                    </a:tc>
                    <a:extLst>
                      <a:ext uri="{0D108BD9-81ED-4DB2-BD59-A6C34878D82A}">
                        <a16:rowId xmlns:a16="http://schemas.microsoft.com/office/drawing/2014/main" val="1130484285"/>
                      </a:ext>
                    </a:extLst>
                  </a:tr>
                </a:tbl>
              </a:graphicData>
            </a:graphic>
          </p:graphicFrame>
        </mc:Choice>
        <mc:Fallback xmlns="">
          <p:graphicFrame>
            <p:nvGraphicFramePr>
              <p:cNvPr id="5" name="Table 5">
                <a:extLst>
                  <a:ext uri="{FF2B5EF4-FFF2-40B4-BE49-F238E27FC236}">
                    <a16:creationId xmlns:a16="http://schemas.microsoft.com/office/drawing/2014/main" id="{819D77F3-3F99-4AC1-B756-C357CBF7C4F0}"/>
                  </a:ext>
                </a:extLst>
              </p:cNvPr>
              <p:cNvGraphicFramePr>
                <a:graphicFrameLocks noGrp="1"/>
              </p:cNvGraphicFramePr>
              <p:nvPr>
                <p:extLst>
                  <p:ext uri="{D42A27DB-BD31-4B8C-83A1-F6EECF244321}">
                    <p14:modId xmlns:p14="http://schemas.microsoft.com/office/powerpoint/2010/main" val="1417812095"/>
                  </p:ext>
                </p:extLst>
              </p:nvPr>
            </p:nvGraphicFramePr>
            <p:xfrm>
              <a:off x="647700" y="2590800"/>
              <a:ext cx="7848600" cy="3077756"/>
            </p:xfrm>
            <a:graphic>
              <a:graphicData uri="http://schemas.openxmlformats.org/drawingml/2006/table">
                <a:tbl>
                  <a:tblPr firstRow="1" bandRow="1">
                    <a:tableStyleId>{2D5ABB26-0587-4C30-8999-92F81FD0307C}</a:tableStyleId>
                  </a:tblPr>
                  <a:tblGrid>
                    <a:gridCol w="3048000">
                      <a:extLst>
                        <a:ext uri="{9D8B030D-6E8A-4147-A177-3AD203B41FA5}">
                          <a16:colId xmlns:a16="http://schemas.microsoft.com/office/drawing/2014/main" val="2608786949"/>
                        </a:ext>
                      </a:extLst>
                    </a:gridCol>
                    <a:gridCol w="1752600">
                      <a:extLst>
                        <a:ext uri="{9D8B030D-6E8A-4147-A177-3AD203B41FA5}">
                          <a16:colId xmlns:a16="http://schemas.microsoft.com/office/drawing/2014/main" val="2337925326"/>
                        </a:ext>
                      </a:extLst>
                    </a:gridCol>
                    <a:gridCol w="3048000">
                      <a:extLst>
                        <a:ext uri="{9D8B030D-6E8A-4147-A177-3AD203B41FA5}">
                          <a16:colId xmlns:a16="http://schemas.microsoft.com/office/drawing/2014/main" val="1187989510"/>
                        </a:ext>
                      </a:extLst>
                    </a:gridCol>
                  </a:tblGrid>
                  <a:tr h="467359">
                    <a:tc>
                      <a:txBody>
                        <a:bodyPr/>
                        <a:lstStyle/>
                        <a:p>
                          <a:pPr algn="l"/>
                          <a:r>
                            <a:rPr lang="en-US" b="1" dirty="0"/>
                            <a:t>With Repeated Multiplication</a:t>
                          </a:r>
                        </a:p>
                      </a:txBody>
                      <a:tcPr/>
                    </a:tc>
                    <a:tc>
                      <a:txBody>
                        <a:bodyPr/>
                        <a:lstStyle/>
                        <a:p>
                          <a:pPr algn="l"/>
                          <a:r>
                            <a:rPr lang="en-US" b="1" dirty="0"/>
                            <a:t>With Exponents</a:t>
                          </a:r>
                        </a:p>
                      </a:txBody>
                      <a:tcPr/>
                    </a:tc>
                    <a:tc>
                      <a:txBody>
                        <a:bodyPr/>
                        <a:lstStyle/>
                        <a:p>
                          <a:pPr algn="l"/>
                          <a:endParaRPr lang="en-US" dirty="0"/>
                        </a:p>
                      </a:txBody>
                      <a:tcPr/>
                    </a:tc>
                    <a:extLst>
                      <a:ext uri="{0D108BD9-81ED-4DB2-BD59-A6C34878D82A}">
                        <a16:rowId xmlns:a16="http://schemas.microsoft.com/office/drawing/2014/main" val="3239217498"/>
                      </a:ext>
                    </a:extLst>
                  </a:tr>
                  <a:tr h="646240">
                    <a:tc>
                      <a:txBody>
                        <a:bodyPr/>
                        <a:lstStyle/>
                        <a:p>
                          <a:endParaRPr lang="en-US"/>
                        </a:p>
                      </a:txBody>
                      <a:tcPr anchor="ctr">
                        <a:blipFill>
                          <a:blip r:embed="rId2"/>
                          <a:stretch>
                            <a:fillRect t="-77358" r="-157600" b="-316981"/>
                          </a:stretch>
                        </a:blipFill>
                      </a:tcPr>
                    </a:tc>
                    <a:tc>
                      <a:txBody>
                        <a:bodyPr/>
                        <a:lstStyle/>
                        <a:p>
                          <a:endParaRPr lang="en-US"/>
                        </a:p>
                      </a:txBody>
                      <a:tcPr anchor="ctr">
                        <a:blipFill>
                          <a:blip r:embed="rId2"/>
                          <a:stretch>
                            <a:fillRect l="-173611" t="-77358" r="-173611" b="-316981"/>
                          </a:stretch>
                        </a:blipFill>
                      </a:tcPr>
                    </a:tc>
                    <a:tc>
                      <a:txBody>
                        <a:bodyPr/>
                        <a:lstStyle/>
                        <a:p>
                          <a:endParaRPr lang="en-US"/>
                        </a:p>
                      </a:txBody>
                      <a:tcPr anchor="ctr">
                        <a:blipFill>
                          <a:blip r:embed="rId2"/>
                          <a:stretch>
                            <a:fillRect l="-157600" t="-77358" b="-316981"/>
                          </a:stretch>
                        </a:blipFill>
                      </a:tcPr>
                    </a:tc>
                    <a:extLst>
                      <a:ext uri="{0D108BD9-81ED-4DB2-BD59-A6C34878D82A}">
                        <a16:rowId xmlns:a16="http://schemas.microsoft.com/office/drawing/2014/main" val="2259900974"/>
                      </a:ext>
                    </a:extLst>
                  </a:tr>
                  <a:tr h="646240">
                    <a:tc>
                      <a:txBody>
                        <a:bodyPr/>
                        <a:lstStyle/>
                        <a:p>
                          <a:endParaRPr lang="en-US"/>
                        </a:p>
                      </a:txBody>
                      <a:tcPr anchor="ctr">
                        <a:blipFill>
                          <a:blip r:embed="rId2"/>
                          <a:stretch>
                            <a:fillRect t="-177358" r="-157600" b="-216981"/>
                          </a:stretch>
                        </a:blipFill>
                      </a:tcPr>
                    </a:tc>
                    <a:tc>
                      <a:txBody>
                        <a:bodyPr/>
                        <a:lstStyle/>
                        <a:p>
                          <a:endParaRPr lang="en-US"/>
                        </a:p>
                      </a:txBody>
                      <a:tcPr anchor="ctr">
                        <a:blipFill>
                          <a:blip r:embed="rId2"/>
                          <a:stretch>
                            <a:fillRect l="-173611" t="-177358" r="-173611" b="-216981"/>
                          </a:stretch>
                        </a:blipFill>
                      </a:tcPr>
                    </a:tc>
                    <a:tc>
                      <a:txBody>
                        <a:bodyPr/>
                        <a:lstStyle/>
                        <a:p>
                          <a:endParaRPr lang="en-US"/>
                        </a:p>
                      </a:txBody>
                      <a:tcPr anchor="ctr">
                        <a:blipFill>
                          <a:blip r:embed="rId2"/>
                          <a:stretch>
                            <a:fillRect l="-157600" t="-177358" b="-216981"/>
                          </a:stretch>
                        </a:blipFill>
                      </a:tcPr>
                    </a:tc>
                    <a:extLst>
                      <a:ext uri="{0D108BD9-81ED-4DB2-BD59-A6C34878D82A}">
                        <a16:rowId xmlns:a16="http://schemas.microsoft.com/office/drawing/2014/main" val="2075472324"/>
                      </a:ext>
                    </a:extLst>
                  </a:tr>
                  <a:tr h="646240">
                    <a:tc>
                      <a:txBody>
                        <a:bodyPr/>
                        <a:lstStyle/>
                        <a:p>
                          <a:endParaRPr lang="en-US"/>
                        </a:p>
                      </a:txBody>
                      <a:tcPr anchor="ctr">
                        <a:blipFill>
                          <a:blip r:embed="rId2"/>
                          <a:stretch>
                            <a:fillRect t="-277358" r="-157600" b="-116981"/>
                          </a:stretch>
                        </a:blipFill>
                      </a:tcPr>
                    </a:tc>
                    <a:tc>
                      <a:txBody>
                        <a:bodyPr/>
                        <a:lstStyle/>
                        <a:p>
                          <a:endParaRPr lang="en-US"/>
                        </a:p>
                      </a:txBody>
                      <a:tcPr anchor="ctr">
                        <a:blipFill>
                          <a:blip r:embed="rId2"/>
                          <a:stretch>
                            <a:fillRect l="-173611" t="-277358" r="-173611" b="-116981"/>
                          </a:stretch>
                        </a:blipFill>
                      </a:tcPr>
                    </a:tc>
                    <a:tc>
                      <a:txBody>
                        <a:bodyPr/>
                        <a:lstStyle/>
                        <a:p>
                          <a:endParaRPr lang="en-US"/>
                        </a:p>
                      </a:txBody>
                      <a:tcPr anchor="ctr">
                        <a:blipFill>
                          <a:blip r:embed="rId2"/>
                          <a:stretch>
                            <a:fillRect l="-157600" t="-277358" b="-116981"/>
                          </a:stretch>
                        </a:blipFill>
                      </a:tcPr>
                    </a:tc>
                    <a:extLst>
                      <a:ext uri="{0D108BD9-81ED-4DB2-BD59-A6C34878D82A}">
                        <a16:rowId xmlns:a16="http://schemas.microsoft.com/office/drawing/2014/main" val="3441545386"/>
                      </a:ext>
                    </a:extLst>
                  </a:tr>
                  <a:tr h="671677">
                    <a:tc>
                      <a:txBody>
                        <a:bodyPr/>
                        <a:lstStyle/>
                        <a:p>
                          <a:endParaRPr lang="en-US"/>
                        </a:p>
                      </a:txBody>
                      <a:tcPr anchor="ctr">
                        <a:blipFill>
                          <a:blip r:embed="rId2"/>
                          <a:stretch>
                            <a:fillRect t="-363636" r="-157600" b="-12727"/>
                          </a:stretch>
                        </a:blipFill>
                      </a:tcPr>
                    </a:tc>
                    <a:tc>
                      <a:txBody>
                        <a:bodyPr/>
                        <a:lstStyle/>
                        <a:p>
                          <a:endParaRPr lang="en-US"/>
                        </a:p>
                      </a:txBody>
                      <a:tcPr anchor="ctr">
                        <a:blipFill>
                          <a:blip r:embed="rId2"/>
                          <a:stretch>
                            <a:fillRect l="-173611" t="-363636" r="-173611" b="-12727"/>
                          </a:stretch>
                        </a:blipFill>
                      </a:tcPr>
                    </a:tc>
                    <a:tc>
                      <a:txBody>
                        <a:bodyPr/>
                        <a:lstStyle/>
                        <a:p>
                          <a:endParaRPr lang="en-US"/>
                        </a:p>
                      </a:txBody>
                      <a:tcPr anchor="ctr">
                        <a:blipFill>
                          <a:blip r:embed="rId2"/>
                          <a:stretch>
                            <a:fillRect l="-157600" t="-363636" b="-12727"/>
                          </a:stretch>
                        </a:blipFill>
                      </a:tcPr>
                    </a:tc>
                    <a:extLst>
                      <a:ext uri="{0D108BD9-81ED-4DB2-BD59-A6C34878D82A}">
                        <a16:rowId xmlns:a16="http://schemas.microsoft.com/office/drawing/2014/main" val="1130484285"/>
                      </a:ext>
                    </a:extLst>
                  </a:tr>
                </a:tbl>
              </a:graphicData>
            </a:graphic>
          </p:graphicFrame>
        </mc:Fallback>
      </mc:AlternateContent>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2: Evaluating Exponential Expressions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US" sz="2800" dirty="0"/>
                  <a:t>Evaluate each exponential expression.</a:t>
                </a:r>
              </a:p>
              <a:p>
                <a:pPr marL="514350" indent="-514350">
                  <a:buFont typeface="+mj-lt"/>
                  <a:buAutoNum type="alphaLcPeriod"/>
                  <a:defRPr sz="2800"/>
                </a:pPr>
                <a:r>
                  <a:rPr lang="en-US" dirty="0"/>
                  <a:t>​</a:t>
                </a:r>
                <a14:m>
                  <m:oMath xmlns:m="http://schemas.openxmlformats.org/officeDocument/2006/math">
                    <m:sSup>
                      <m:sSupPr>
                        <m:ctrlPr>
                          <a:rPr lang="ar-AE" i="1">
                            <a:latin typeface="Cambria Math" panose="02040503050406030204" pitchFamily="18" charset="0"/>
                          </a:rPr>
                        </m:ctrlPr>
                      </m:sSupPr>
                      <m:e>
                        <m:r>
                          <a:rPr lang="ar-AE">
                            <a:latin typeface="Cambria Math" panose="02040503050406030204" pitchFamily="18" charset="0"/>
                          </a:rPr>
                          <m:t>6</m:t>
                        </m:r>
                      </m:e>
                      <m:sup>
                        <m:r>
                          <a:rPr lang="ar-AE">
                            <a:latin typeface="Cambria Math" panose="02040503050406030204" pitchFamily="18" charset="0"/>
                          </a:rPr>
                          <m:t>3</m:t>
                        </m:r>
                      </m:sup>
                    </m:sSup>
                  </m:oMath>
                </a14:m>
                <a:endParaRPr lang="ar-AE" dirty="0"/>
              </a:p>
              <a:p>
                <a:pPr marL="514350" indent="-514350">
                  <a:buFont typeface="+mj-lt"/>
                  <a:buAutoNum type="alphaLcPeriod" startAt="2"/>
                  <a:defRPr sz="2800"/>
                </a:pPr>
                <a:r>
                  <a:rPr lang="ar-AE" dirty="0"/>
                  <a:t>​</a:t>
                </a:r>
                <a14:m>
                  <m:oMath xmlns:m="http://schemas.openxmlformats.org/officeDocument/2006/math">
                    <m:sSup>
                      <m:sSupPr>
                        <m:ctrlPr>
                          <a:rPr lang="ar-AE" i="1">
                            <a:latin typeface="Cambria Math" panose="02040503050406030204" pitchFamily="18" charset="0"/>
                          </a:rPr>
                        </m:ctrlPr>
                      </m:sSupPr>
                      <m:e>
                        <m:r>
                          <a:rPr lang="ar-AE">
                            <a:latin typeface="Cambria Math" panose="02040503050406030204" pitchFamily="18" charset="0"/>
                          </a:rPr>
                          <m:t>5</m:t>
                        </m:r>
                      </m:e>
                      <m:sup>
                        <m:r>
                          <a:rPr lang="ar-AE">
                            <a:latin typeface="Cambria Math" panose="02040503050406030204" pitchFamily="18" charset="0"/>
                          </a:rPr>
                          <m:t>2</m:t>
                        </m:r>
                      </m:sup>
                    </m:sSup>
                  </m:oMath>
                </a14:m>
                <a:endParaRPr lang="ar-AE" dirty="0"/>
              </a:p>
              <a:p>
                <a:pPr marL="514350" indent="-514350">
                  <a:buFont typeface="+mj-lt"/>
                  <a:buAutoNum type="alphaLcPeriod" startAt="3"/>
                  <a:defRPr sz="2800"/>
                </a:pPr>
                <a:r>
                  <a:rPr lang="ar-AE" dirty="0"/>
                  <a:t>​</a:t>
                </a:r>
                <a14:m>
                  <m:oMath xmlns:m="http://schemas.openxmlformats.org/officeDocument/2006/math">
                    <m:sSup>
                      <m:sSupPr>
                        <m:ctrlPr>
                          <a:rPr lang="ar-AE" i="1">
                            <a:latin typeface="Cambria Math" panose="02040503050406030204" pitchFamily="18" charset="0"/>
                          </a:rPr>
                        </m:ctrlPr>
                      </m:sSupPr>
                      <m:e>
                        <m:r>
                          <a:rPr lang="ar-AE">
                            <a:latin typeface="Cambria Math" panose="02040503050406030204" pitchFamily="18" charset="0"/>
                          </a:rPr>
                          <m:t>2</m:t>
                        </m:r>
                      </m:e>
                      <m:sup>
                        <m:r>
                          <a:rPr lang="ar-AE">
                            <a:latin typeface="Cambria Math" panose="02040503050406030204" pitchFamily="18" charset="0"/>
                          </a:rPr>
                          <m:t>6</m:t>
                        </m:r>
                      </m:sup>
                    </m:sSup>
                  </m:oMath>
                </a14:m>
                <a:endParaRPr lang="ar-AE" dirty="0"/>
              </a:p>
              <a:p>
                <a:pPr>
                  <a:defRPr sz="2800"/>
                </a:pPr>
                <a:r>
                  <a:rPr lang="en-US" b="1" dirty="0"/>
                  <a:t>Solution</a:t>
                </a:r>
              </a:p>
              <a:p>
                <a:pPr marL="514350" indent="-514350">
                  <a:buFont typeface="+mj-lt"/>
                  <a:buAutoNum type="alphaLcPeriod"/>
                  <a:defRPr sz="2800"/>
                </a:pPr>
                <a:r>
                  <a:rPr lang="en-US" dirty="0"/>
                  <a:t>​</a:t>
                </a:r>
                <a14:m>
                  <m:oMath xmlns:m="http://schemas.openxmlformats.org/officeDocument/2006/math">
                    <m:sSup>
                      <m:sSupPr>
                        <m:ctrlPr>
                          <a:rPr lang="ar-AE" i="1">
                            <a:latin typeface="Cambria Math" panose="02040503050406030204" pitchFamily="18" charset="0"/>
                          </a:rPr>
                        </m:ctrlPr>
                      </m:sSupPr>
                      <m:e>
                        <m:r>
                          <a:rPr lang="ar-AE">
                            <a:latin typeface="Cambria Math" panose="02040503050406030204" pitchFamily="18" charset="0"/>
                          </a:rPr>
                          <m:t>6</m:t>
                        </m:r>
                      </m:e>
                      <m:sup>
                        <m:r>
                          <a:rPr lang="ar-AE">
                            <a:latin typeface="Cambria Math" panose="02040503050406030204" pitchFamily="18" charset="0"/>
                          </a:rPr>
                          <m:t>3</m:t>
                        </m:r>
                      </m:sup>
                    </m:sSup>
                    <m:r>
                      <a:rPr lang="ar-AE" b="0" i="1" smtClean="0">
                        <a:latin typeface="Cambria Math" panose="02040503050406030204" pitchFamily="18" charset="0"/>
                      </a:rPr>
                      <m:t>=</m:t>
                    </m:r>
                    <m:r>
                      <a:rPr lang="en-US" b="0" i="1" smtClean="0">
                        <a:latin typeface="Cambria Math" panose="02040503050406030204" pitchFamily="18" charset="0"/>
                      </a:rPr>
                      <m:t>6</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6</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6</m:t>
                    </m:r>
                    <m:r>
                      <a:rPr lang="en-US" b="0" i="1" smtClean="0">
                        <a:latin typeface="Cambria Math" panose="02040503050406030204" pitchFamily="18" charset="0"/>
                        <a:ea typeface="Cambria Math" panose="02040503050406030204" pitchFamily="18" charset="0"/>
                      </a:rPr>
                      <m:t>=</m:t>
                    </m:r>
                    <m:r>
                      <a:rPr lang="en-US" b="0" i="1" smtClean="0">
                        <a:solidFill>
                          <a:srgbClr val="FF0000"/>
                        </a:solidFill>
                        <a:latin typeface="Cambria Math" panose="02040503050406030204" pitchFamily="18" charset="0"/>
                        <a:ea typeface="Cambria Math" panose="02040503050406030204" pitchFamily="18" charset="0"/>
                      </a:rPr>
                      <m:t>216</m:t>
                    </m:r>
                  </m:oMath>
                </a14:m>
                <a:endParaRPr lang="ar-AE" dirty="0"/>
              </a:p>
              <a:p>
                <a:pPr marL="514350" indent="-514350">
                  <a:buFont typeface="+mj-lt"/>
                  <a:buAutoNum type="alphaLcPeriod" startAt="2"/>
                  <a:defRPr sz="2800"/>
                </a:pPr>
                <a:r>
                  <a:rPr lang="ar-AE" dirty="0"/>
                  <a:t>​</a:t>
                </a:r>
                <a14:m>
                  <m:oMath xmlns:m="http://schemas.openxmlformats.org/officeDocument/2006/math">
                    <m:sSup>
                      <m:sSupPr>
                        <m:ctrlPr>
                          <a:rPr lang="ar-AE" i="1">
                            <a:latin typeface="Cambria Math" panose="02040503050406030204" pitchFamily="18" charset="0"/>
                          </a:rPr>
                        </m:ctrlPr>
                      </m:sSupPr>
                      <m:e>
                        <m:r>
                          <a:rPr lang="ar-AE">
                            <a:latin typeface="Cambria Math" panose="02040503050406030204" pitchFamily="18" charset="0"/>
                          </a:rPr>
                          <m:t>5</m:t>
                        </m:r>
                      </m:e>
                      <m:sup>
                        <m:r>
                          <a:rPr lang="ar-AE">
                            <a:latin typeface="Cambria Math" panose="02040503050406030204" pitchFamily="18" charset="0"/>
                          </a:rPr>
                          <m:t>2</m:t>
                        </m:r>
                      </m:sup>
                    </m:sSup>
                    <m:r>
                      <a:rPr lang="en-US" b="0" i="1" smtClean="0">
                        <a:latin typeface="Cambria Math" panose="02040503050406030204" pitchFamily="18" charset="0"/>
                      </a:rPr>
                      <m:t>=</m:t>
                    </m:r>
                    <m:r>
                      <a:rPr lang="en-US" b="0" i="1" smtClean="0">
                        <a:latin typeface="Cambria Math" panose="02040503050406030204" pitchFamily="18" charset="0"/>
                      </a:rPr>
                      <m:t>5</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5</m:t>
                    </m:r>
                    <m:r>
                      <a:rPr lang="en-US" b="0" i="1" smtClean="0">
                        <a:latin typeface="Cambria Math" panose="02040503050406030204" pitchFamily="18" charset="0"/>
                        <a:ea typeface="Cambria Math" panose="02040503050406030204" pitchFamily="18" charset="0"/>
                      </a:rPr>
                      <m:t>=</m:t>
                    </m:r>
                    <m:r>
                      <a:rPr lang="en-US" b="0" i="1" smtClean="0">
                        <a:solidFill>
                          <a:srgbClr val="FF0000"/>
                        </a:solidFill>
                        <a:latin typeface="Cambria Math" panose="02040503050406030204" pitchFamily="18" charset="0"/>
                        <a:ea typeface="Cambria Math" panose="02040503050406030204" pitchFamily="18" charset="0"/>
                      </a:rPr>
                      <m:t>25</m:t>
                    </m:r>
                  </m:oMath>
                </a14:m>
                <a:endParaRPr lang="ar-AE" dirty="0"/>
              </a:p>
              <a:p>
                <a:pPr marL="514350" indent="-514350">
                  <a:buFont typeface="+mj-lt"/>
                  <a:buAutoNum type="alphaLcPeriod" startAt="3"/>
                  <a:defRPr sz="2800"/>
                </a:pPr>
                <a:r>
                  <a:rPr lang="ar-AE" dirty="0"/>
                  <a:t>​</a:t>
                </a:r>
                <a14:m>
                  <m:oMath xmlns:m="http://schemas.openxmlformats.org/officeDocument/2006/math">
                    <m:sSup>
                      <m:sSupPr>
                        <m:ctrlPr>
                          <a:rPr lang="ar-AE" i="1">
                            <a:latin typeface="Cambria Math" panose="02040503050406030204" pitchFamily="18" charset="0"/>
                          </a:rPr>
                        </m:ctrlPr>
                      </m:sSupPr>
                      <m:e>
                        <m:r>
                          <a:rPr lang="ar-AE">
                            <a:latin typeface="Cambria Math" panose="02040503050406030204" pitchFamily="18" charset="0"/>
                          </a:rPr>
                          <m:t>2</m:t>
                        </m:r>
                      </m:e>
                      <m:sup>
                        <m:r>
                          <a:rPr lang="ar-AE">
                            <a:latin typeface="Cambria Math" panose="02040503050406030204" pitchFamily="18" charset="0"/>
                          </a:rPr>
                          <m:t>6</m:t>
                        </m:r>
                      </m:sup>
                    </m:sSup>
                    <m:r>
                      <a:rPr lang="en-US" b="0" i="1" smtClean="0">
                        <a:latin typeface="Cambria Math" panose="02040503050406030204" pitchFamily="18" charset="0"/>
                      </a:rPr>
                      <m:t>=</m:t>
                    </m:r>
                    <m:r>
                      <a:rPr lang="en-US" b="0" i="1" smtClean="0">
                        <a:latin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solidFill>
                          <a:srgbClr val="FF0000"/>
                        </a:solidFill>
                        <a:latin typeface="Cambria Math" panose="02040503050406030204" pitchFamily="18" charset="0"/>
                        <a:ea typeface="Cambria Math" panose="02040503050406030204" pitchFamily="18" charset="0"/>
                      </a:rPr>
                      <m:t>64</m:t>
                    </m:r>
                  </m:oMath>
                </a14:m>
                <a:endParaRPr lang="en-US"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227"/>
                </a:stretch>
              </a:blipFill>
            </p:spPr>
            <p:txBody>
              <a:bodyPr/>
              <a:lstStyle/>
              <a:p>
                <a:r>
                  <a:rPr lang="en-US">
                    <a:noFill/>
                  </a:rPr>
                  <a:t> </a:t>
                </a:r>
              </a:p>
            </p:txBody>
          </p:sp>
        </mc:Fallback>
      </mc:AlternateContent>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Note</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082078"/>
                <a:ext cx="8229600" cy="954107"/>
              </a:xfrm>
            </p:spPr>
            <p:txBody>
              <a:bodyPr>
                <a:spAutoFit/>
              </a:bodyPr>
              <a:lstStyle/>
              <a:p>
                <a:r>
                  <a:rPr lang="en-US" dirty="0"/>
                  <a:t>I</a:t>
                </a:r>
                <a:r>
                  <a:rPr lang="en-US" sz="2800" dirty="0"/>
                  <a:t>f no exponent is written, the exponent is understood to be </a:t>
                </a:r>
                <a14:m>
                  <m:oMath xmlns:m="http://schemas.openxmlformats.org/officeDocument/2006/math">
                    <m:r>
                      <a:rPr lang="en-US" sz="2800" b="0" i="1" dirty="0" smtClean="0">
                        <a:latin typeface="Cambria Math" panose="02040503050406030204" pitchFamily="18" charset="0"/>
                      </a:rPr>
                      <m:t>1</m:t>
                    </m:r>
                  </m:oMath>
                </a14:m>
                <a:r>
                  <a:rPr lang="en-US" sz="2800" dirty="0"/>
                  <a:t>. That is, </a:t>
                </a:r>
                <a14:m>
                  <m:oMath xmlns:m="http://schemas.openxmlformats.org/officeDocument/2006/math">
                    <m:r>
                      <a:rPr lang="en-US" sz="2800" b="0" i="1" smtClean="0">
                        <a:latin typeface="Cambria Math" panose="02040503050406030204" pitchFamily="18" charset="0"/>
                      </a:rPr>
                      <m:t>𝑎</m:t>
                    </m:r>
                    <m:r>
                      <a:rPr lang="en-US" sz="2800" b="0" i="1" smtClean="0">
                        <a:latin typeface="Cambria Math" panose="02040503050406030204" pitchFamily="18" charset="0"/>
                      </a:rPr>
                      <m:t>=</m:t>
                    </m:r>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𝑎</m:t>
                        </m:r>
                      </m:e>
                      <m:sup>
                        <m:r>
                          <a:rPr lang="en-US" sz="2800" b="0" i="1" smtClean="0">
                            <a:latin typeface="Cambria Math" panose="02040503050406030204" pitchFamily="18" charset="0"/>
                          </a:rPr>
                          <m:t>1</m:t>
                        </m:r>
                      </m:sup>
                    </m:sSup>
                  </m:oMath>
                </a14:m>
                <a:r>
                  <a:rPr lang="en-US" sz="2800" dirty="0"/>
                  <a: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82078"/>
                <a:ext cx="8229600" cy="954107"/>
              </a:xfrm>
              <a:blipFill>
                <a:blip r:embed="rId2"/>
                <a:stretch>
                  <a:fillRect l="-1328" t="-4969" b="-15528"/>
                </a:stretch>
              </a:blipFill>
            </p:spPr>
            <p:txBody>
              <a:bodyPr/>
              <a:lstStyle/>
              <a:p>
                <a:r>
                  <a:rPr lang="en-US">
                    <a:noFill/>
                  </a:rPr>
                  <a:t> </a:t>
                </a:r>
              </a:p>
            </p:txBody>
          </p:sp>
        </mc:Fallback>
      </mc:AlternateContent>
    </p:spTree>
    <p:extLst>
      <p:ext uri="{BB962C8B-B14F-4D97-AF65-F5344CB8AC3E}">
        <p14:creationId xmlns:p14="http://schemas.microsoft.com/office/powerpoint/2010/main" val="37695941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Caution: Common Error</a:t>
            </a:r>
            <a:endParaRPr dirty="0"/>
          </a:p>
        </p:txBody>
      </p:sp>
      <p:sp>
        <p:nvSpPr>
          <p:cNvPr id="3" name="Text Placeholder 2"/>
          <p:cNvSpPr>
            <a:spLocks noGrp="1"/>
          </p:cNvSpPr>
          <p:nvPr>
            <p:ph type="body" sz="quarter" idx="10"/>
          </p:nvPr>
        </p:nvSpPr>
        <p:spPr>
          <a:xfrm>
            <a:off x="457200" y="1082078"/>
            <a:ext cx="8229600" cy="4056495"/>
          </a:xfrm>
        </p:spPr>
        <p:txBody>
          <a:bodyPr numCol="2" spcCol="914400">
            <a:spAutoFit/>
          </a:bodyPr>
          <a:lstStyle/>
          <a:p>
            <a:pPr algn="ctr"/>
            <a:r>
              <a:rPr lang="en-US" sz="2800" dirty="0">
                <a:solidFill>
                  <a:srgbClr val="FF0000"/>
                </a:solidFill>
              </a:rPr>
              <a:t>Wrong Solution </a:t>
            </a:r>
          </a:p>
          <a:p>
            <a:r>
              <a:rPr lang="en-US" sz="2800" b="1" dirty="0"/>
              <a:t>DO NOT </a:t>
            </a:r>
            <a:r>
              <a:rPr lang="en-US" sz="2800" dirty="0"/>
              <a:t>multiply the base times the</a:t>
            </a:r>
          </a:p>
          <a:p>
            <a:r>
              <a:rPr lang="en-US" sz="2800" dirty="0"/>
              <a:t>exponent.</a:t>
            </a:r>
          </a:p>
          <a:p>
            <a:endParaRPr lang="en-US" dirty="0"/>
          </a:p>
          <a:p>
            <a:endParaRPr lang="en-US" dirty="0"/>
          </a:p>
          <a:p>
            <a:endParaRPr lang="en-US" dirty="0"/>
          </a:p>
          <a:p>
            <a:endParaRPr lang="en-US" sz="2800" dirty="0"/>
          </a:p>
          <a:p>
            <a:pPr algn="ctr"/>
            <a:r>
              <a:rPr lang="en-US" dirty="0">
                <a:solidFill>
                  <a:srgbClr val="00B050"/>
                </a:solidFill>
              </a:rPr>
              <a:t>Correct Solution</a:t>
            </a:r>
          </a:p>
          <a:p>
            <a:r>
              <a:rPr lang="en-US" b="1" dirty="0"/>
              <a:t>DO</a:t>
            </a:r>
            <a:r>
              <a:rPr lang="en-US" dirty="0"/>
              <a:t> multiply the base times itself. </a:t>
            </a:r>
          </a:p>
        </p:txBody>
      </p:sp>
      <p:graphicFrame>
        <p:nvGraphicFramePr>
          <p:cNvPr id="5" name="Object 4">
            <a:extLst>
              <a:ext uri="{FF2B5EF4-FFF2-40B4-BE49-F238E27FC236}">
                <a16:creationId xmlns:a16="http://schemas.microsoft.com/office/drawing/2014/main" id="{90D3A875-04E7-9448-FE42-6AFF4993C0C7}"/>
              </a:ext>
            </a:extLst>
          </p:cNvPr>
          <p:cNvGraphicFramePr>
            <a:graphicFrameLocks noChangeAspect="1"/>
          </p:cNvGraphicFramePr>
          <p:nvPr>
            <p:extLst>
              <p:ext uri="{D42A27DB-BD31-4B8C-83A1-F6EECF244321}">
                <p14:modId xmlns:p14="http://schemas.microsoft.com/office/powerpoint/2010/main" val="2357316525"/>
              </p:ext>
            </p:extLst>
          </p:nvPr>
        </p:nvGraphicFramePr>
        <p:xfrm>
          <a:off x="838200" y="3429000"/>
          <a:ext cx="2370404" cy="836613"/>
        </p:xfrm>
        <a:graphic>
          <a:graphicData uri="http://schemas.openxmlformats.org/presentationml/2006/ole">
            <mc:AlternateContent xmlns:mc="http://schemas.openxmlformats.org/markup-compatibility/2006">
              <mc:Choice xmlns:v="urn:schemas-microsoft-com:vml" Requires="v">
                <p:oleObj name="Equation" r:id="rId2" imgW="1295280" imgH="457200" progId="Equation.DSMT4">
                  <p:embed/>
                </p:oleObj>
              </mc:Choice>
              <mc:Fallback>
                <p:oleObj name="Equation" r:id="rId2" imgW="1295280" imgH="457200" progId="Equation.DSMT4">
                  <p:embed/>
                  <p:pic>
                    <p:nvPicPr>
                      <p:cNvPr id="0" name=""/>
                      <p:cNvPicPr/>
                      <p:nvPr/>
                    </p:nvPicPr>
                    <p:blipFill>
                      <a:blip r:embed="rId3"/>
                      <a:stretch>
                        <a:fillRect/>
                      </a:stretch>
                    </p:blipFill>
                    <p:spPr>
                      <a:xfrm>
                        <a:off x="838200" y="3429000"/>
                        <a:ext cx="2370404" cy="836613"/>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F930AC8A-5E44-7A7C-DF6B-81F4C6EB55E6}"/>
              </a:ext>
            </a:extLst>
          </p:cNvPr>
          <p:cNvGraphicFramePr>
            <a:graphicFrameLocks noChangeAspect="1"/>
          </p:cNvGraphicFramePr>
          <p:nvPr>
            <p:extLst>
              <p:ext uri="{D42A27DB-BD31-4B8C-83A1-F6EECF244321}">
                <p14:modId xmlns:p14="http://schemas.microsoft.com/office/powerpoint/2010/main" val="826800905"/>
              </p:ext>
            </p:extLst>
          </p:nvPr>
        </p:nvGraphicFramePr>
        <p:xfrm>
          <a:off x="5204619" y="3429000"/>
          <a:ext cx="2811462" cy="836612"/>
        </p:xfrm>
        <a:graphic>
          <a:graphicData uri="http://schemas.openxmlformats.org/presentationml/2006/ole">
            <mc:AlternateContent xmlns:mc="http://schemas.openxmlformats.org/markup-compatibility/2006">
              <mc:Choice xmlns:v="urn:schemas-microsoft-com:vml" Requires="v">
                <p:oleObj name="Equation" r:id="rId4" imgW="1536480" imgH="457200" progId="Equation.DSMT4">
                  <p:embed/>
                </p:oleObj>
              </mc:Choice>
              <mc:Fallback>
                <p:oleObj name="Equation" r:id="rId4" imgW="1536480" imgH="457200" progId="Equation.DSMT4">
                  <p:embed/>
                  <p:pic>
                    <p:nvPicPr>
                      <p:cNvPr id="5" name="Object 4">
                        <a:extLst>
                          <a:ext uri="{FF2B5EF4-FFF2-40B4-BE49-F238E27FC236}">
                            <a16:creationId xmlns:a16="http://schemas.microsoft.com/office/drawing/2014/main" id="{90D3A875-04E7-9448-FE42-6AFF4993C0C7}"/>
                          </a:ext>
                        </a:extLst>
                      </p:cNvPr>
                      <p:cNvPicPr/>
                      <p:nvPr/>
                    </p:nvPicPr>
                    <p:blipFill>
                      <a:blip r:embed="rId5"/>
                      <a:stretch>
                        <a:fillRect/>
                      </a:stretch>
                    </p:blipFill>
                    <p:spPr>
                      <a:xfrm>
                        <a:off x="5204619" y="3429000"/>
                        <a:ext cx="2811462" cy="836612"/>
                      </a:xfrm>
                      <a:prstGeom prst="rect">
                        <a:avLst/>
                      </a:prstGeom>
                    </p:spPr>
                  </p:pic>
                </p:oleObj>
              </mc:Fallback>
            </mc:AlternateContent>
          </a:graphicData>
        </a:graphic>
      </p:graphicFrame>
      <p:sp>
        <p:nvSpPr>
          <p:cNvPr id="13" name="Cross 12">
            <a:extLst>
              <a:ext uri="{FF2B5EF4-FFF2-40B4-BE49-F238E27FC236}">
                <a16:creationId xmlns:a16="http://schemas.microsoft.com/office/drawing/2014/main" id="{F95AA5E3-A23E-E283-AF0D-951B1DA872FF}"/>
              </a:ext>
            </a:extLst>
          </p:cNvPr>
          <p:cNvSpPr/>
          <p:nvPr/>
        </p:nvSpPr>
        <p:spPr>
          <a:xfrm rot="18931052">
            <a:off x="935116" y="2992436"/>
            <a:ext cx="1939657" cy="1939815"/>
          </a:xfrm>
          <a:prstGeom prst="plus">
            <a:avLst>
              <a:gd name="adj" fmla="val 43022"/>
            </a:avLst>
          </a:prstGeom>
          <a:solidFill>
            <a:srgbClr val="FF0000">
              <a:alpha val="3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a:extLst>
              <a:ext uri="{FF2B5EF4-FFF2-40B4-BE49-F238E27FC236}">
                <a16:creationId xmlns:a16="http://schemas.microsoft.com/office/drawing/2014/main" id="{DCF4763F-F2B3-4F39-6E47-06D7A77B6580}"/>
              </a:ext>
            </a:extLst>
          </p:cNvPr>
          <p:cNvSpPr/>
          <p:nvPr/>
        </p:nvSpPr>
        <p:spPr>
          <a:xfrm>
            <a:off x="4724400" y="3276600"/>
            <a:ext cx="3771900" cy="1219200"/>
          </a:xfrm>
          <a:prstGeom prst="ellipse">
            <a:avLst/>
          </a:prstGeom>
          <a:noFill/>
          <a:ln w="127000">
            <a:solidFill>
              <a:srgbClr val="00B050">
                <a:alpha val="3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146298447"/>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857</TotalTime>
  <Words>1797</Words>
  <Application>Microsoft Office PowerPoint</Application>
  <PresentationFormat>On-screen Show (4:3)</PresentationFormat>
  <Paragraphs>174</Paragraphs>
  <Slides>29</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29</vt:i4>
      </vt:variant>
    </vt:vector>
  </HeadingPairs>
  <TitlesOfParts>
    <vt:vector size="36" baseType="lpstr">
      <vt:lpstr>Cambria Math</vt:lpstr>
      <vt:lpstr>Symbol</vt:lpstr>
      <vt:lpstr>Courier New</vt:lpstr>
      <vt:lpstr>Arial</vt:lpstr>
      <vt:lpstr>Calibri</vt:lpstr>
      <vt:lpstr>Office Theme</vt:lpstr>
      <vt:lpstr>Equation</vt:lpstr>
      <vt:lpstr>Section 1.1</vt:lpstr>
      <vt:lpstr>Definition: Types of Numbers</vt:lpstr>
      <vt:lpstr>Definition: Variable</vt:lpstr>
      <vt:lpstr>Definition: Exponent and Base</vt:lpstr>
      <vt:lpstr>Note</vt:lpstr>
      <vt:lpstr>Example 1: Writing Expressions Using Exponents</vt:lpstr>
      <vt:lpstr>Example 2: Evaluating Exponential Expressions</vt:lpstr>
      <vt:lpstr>Note</vt:lpstr>
      <vt:lpstr>Caution: Common Error</vt:lpstr>
      <vt:lpstr>Definition: Prime Number</vt:lpstr>
      <vt:lpstr>Definition: Composite Number</vt:lpstr>
      <vt:lpstr>Attention!</vt:lpstr>
      <vt:lpstr>Example 3: Determining Prime Numbers</vt:lpstr>
      <vt:lpstr>Example 4: Determining Composite Numbers</vt:lpstr>
      <vt:lpstr>Definition: Even and Odd Whole Numbers</vt:lpstr>
      <vt:lpstr>Procedure: Finding the Prime Factorization of a Composite Number</vt:lpstr>
      <vt:lpstr>Example 5: Finding the Prime Factorization of a Number</vt:lpstr>
      <vt:lpstr>Example 5: Finding the Prime Factorization of a Number (cont.)</vt:lpstr>
      <vt:lpstr>Note</vt:lpstr>
      <vt:lpstr>Example 6: Finding the Prime Factorization of a Number</vt:lpstr>
      <vt:lpstr>Example 6: Finding the Prime Factorization of a Number (cont.)</vt:lpstr>
      <vt:lpstr>Example 6: Finding the Prime Factorization of a Number (cont.)</vt:lpstr>
      <vt:lpstr>Definition: Least Common Multiple (LCM)</vt:lpstr>
      <vt:lpstr>Procedure: Finding the LCM of a Set of Counting Numbers</vt:lpstr>
      <vt:lpstr>Example 7: Finding the Least Common Multiple (LCM)</vt:lpstr>
      <vt:lpstr>Example 7: Finding the Least Common Multiple (LCM) (cont.)</vt:lpstr>
      <vt:lpstr>Example 8: Finding the Least Common Multiple (LCM)</vt:lpstr>
      <vt:lpstr>Example 8: Finding the Least Common Multiple (LCM) (cont.)</vt:lpstr>
      <vt:lpstr>Definition: Tests for Divisibility</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&amp; Intermediate Algebra, 3rd Edition</dc:title>
  <dc:creator>Hawkes Learning</dc:creator>
  <cp:lastModifiedBy>Jolie Even</cp:lastModifiedBy>
  <cp:revision>149</cp:revision>
  <dcterms:created xsi:type="dcterms:W3CDTF">2013-04-26T14:43:13Z</dcterms:created>
  <dcterms:modified xsi:type="dcterms:W3CDTF">2024-09-12T20:23:12Z</dcterms:modified>
</cp:coreProperties>
</file>