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302" r:id="rId5"/>
    <p:sldId id="303" r:id="rId6"/>
    <p:sldId id="259" r:id="rId7"/>
    <p:sldId id="284" r:id="rId8"/>
    <p:sldId id="260" r:id="rId9"/>
    <p:sldId id="285" r:id="rId10"/>
    <p:sldId id="286" r:id="rId11"/>
    <p:sldId id="264" r:id="rId12"/>
    <p:sldId id="287" r:id="rId13"/>
    <p:sldId id="268" r:id="rId14"/>
    <p:sldId id="269" r:id="rId15"/>
    <p:sldId id="288" r:id="rId16"/>
    <p:sldId id="289" r:id="rId17"/>
    <p:sldId id="290" r:id="rId18"/>
    <p:sldId id="271" r:id="rId19"/>
    <p:sldId id="292" r:id="rId20"/>
    <p:sldId id="273" r:id="rId21"/>
    <p:sldId id="274" r:id="rId22"/>
    <p:sldId id="294" r:id="rId23"/>
    <p:sldId id="276" r:id="rId24"/>
    <p:sldId id="296" r:id="rId25"/>
    <p:sldId id="278" r:id="rId26"/>
    <p:sldId id="297" r:id="rId27"/>
    <p:sldId id="298" r:id="rId28"/>
    <p:sldId id="281" r:id="rId29"/>
    <p:sldId id="299" r:id="rId30"/>
    <p:sldId id="300" r:id="rId31"/>
    <p:sldId id="283" r:id="rId32"/>
    <p:sldId id="301" r:id="rId3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ppaji" initials="a" lastIdx="2" clrIdx="1">
    <p:extLst>
      <p:ext uri="{19B8F6BF-5375-455C-9EA6-DF929625EA0E}">
        <p15:presenceInfo xmlns:p15="http://schemas.microsoft.com/office/powerpoint/2012/main" userId="S-1-5-21-1666015839-3846122634-945917319-2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719A"/>
    <a:srgbClr val="1F497D"/>
    <a:srgbClr val="CCCFD7"/>
    <a:srgbClr val="E7E9EC"/>
    <a:srgbClr val="2D7D9F"/>
    <a:srgbClr val="0000FF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Review: </a:t>
            </a:r>
            <a:r>
              <a:rPr dirty="0"/>
              <a:t>S</a:t>
            </a:r>
            <a:r>
              <a:rPr lang="en-US" dirty="0"/>
              <a:t>olving S</a:t>
            </a:r>
            <a:r>
              <a:rPr dirty="0"/>
              <a:t>ystems of Linear Equations in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A</a:t>
            </a:r>
            <a:r>
              <a:rPr dirty="0"/>
              <a:t>.</a:t>
            </a:r>
            <a:r>
              <a:rPr lang="en-US" dirty="0"/>
              <a:t>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</a:t>
            </a:r>
            <a:r>
              <a:rPr lang="en-US" dirty="0"/>
              <a:t>Solving a System that Requires Estimation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IN" sz="2800" dirty="0"/>
                  <a:t>Solve the system of equations by graphing: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IN" dirty="0"/>
                  <a:t>The two lines intersect at one point,</a:t>
                </a:r>
              </a:p>
              <a:p>
                <a:pPr>
                  <a:defRPr sz="2800"/>
                </a:pPr>
                <a:r>
                  <a:rPr lang="en-IN" dirty="0"/>
                  <a:t>making this system </a:t>
                </a:r>
                <a:r>
                  <a:rPr lang="en-IN" b="1" dirty="0"/>
                  <a:t>consistent</a:t>
                </a:r>
                <a:r>
                  <a:rPr lang="en-IN" dirty="0"/>
                  <a:t> and </a:t>
                </a:r>
              </a:p>
              <a:p>
                <a:pPr>
                  <a:defRPr sz="2800"/>
                </a:pPr>
                <a:r>
                  <a:rPr lang="en-IN" dirty="0"/>
                  <a:t>the equations </a:t>
                </a:r>
                <a:r>
                  <a:rPr lang="en-IN" b="1" dirty="0"/>
                  <a:t>independent</a:t>
                </a:r>
                <a:r>
                  <a:rPr lang="en-IN" dirty="0"/>
                  <a:t>. </a:t>
                </a:r>
              </a:p>
              <a:p>
                <a:pPr>
                  <a:defRPr sz="2800"/>
                </a:pPr>
                <a:r>
                  <a:rPr lang="en-IN" dirty="0"/>
                  <a:t>However, we can only estimate the </a:t>
                </a:r>
              </a:p>
              <a:p>
                <a:pPr>
                  <a:defRPr sz="2800"/>
                </a:pPr>
                <a:r>
                  <a:rPr lang="en-IN" dirty="0"/>
                  <a:t>point of intersection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343C1F-DAA2-8E49-5676-1DECE7BED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743200"/>
            <a:ext cx="3004761" cy="291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</a:t>
            </a:r>
            <a:r>
              <a:rPr lang="en-US" dirty="0"/>
              <a:t>Solving a System that Requires Estimation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IN" dirty="0"/>
                  <a:t>In this situation be aware that, although graphing gives a good estimate, finding exact solutions to the system is not likely.</a:t>
                </a:r>
              </a:p>
              <a:p>
                <a:pPr>
                  <a:defRPr sz="2800"/>
                </a:pPr>
                <a:r>
                  <a:rPr lang="en-US" sz="2800" b="1" dirty="0"/>
                  <a:t>Check</a:t>
                </a:r>
              </a:p>
              <a:p>
                <a:pPr>
                  <a:defRPr sz="2800"/>
                </a:pPr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gives: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2−3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   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≠4                                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≠3.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52B426-4C55-C720-3A86-F031DE7DD9E4}"/>
              </a:ext>
            </a:extLst>
          </p:cNvPr>
          <p:cNvSpPr txBox="1"/>
          <p:nvPr/>
        </p:nvSpPr>
        <p:spPr>
          <a:xfrm>
            <a:off x="2627970" y="36854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383FC-CA2C-BC37-6272-59C8C4648EAE}"/>
              </a:ext>
            </a:extLst>
          </p:cNvPr>
          <p:cNvSpPr txBox="1"/>
          <p:nvPr/>
        </p:nvSpPr>
        <p:spPr>
          <a:xfrm>
            <a:off x="6854282" y="36743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</a:t>
            </a:r>
            <a:r>
              <a:rPr lang="en-US" dirty="0"/>
              <a:t>Solving a System that Requires Estimation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Thus, checking shows that the estimated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does not satisfy either equation. The estimated point of intersection is just that, an estimate. The following discussion develops an algebraic technique that gives the exact solution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83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Solving a System of Linear Equations by Substitution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3797963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Solve one of the equations for one of the variables.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Substitute the resulting expression into the other equation.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Solve this new equation, if possible, and then substitute back into one of the original equations to find the value of the other variable. (This is known as </a:t>
            </a:r>
            <a:r>
              <a:rPr sz="2800" b="1" dirty="0"/>
              <a:t>back substitution</a:t>
            </a:r>
            <a:r>
              <a:rPr sz="2800" dirty="0"/>
              <a:t>.)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Check the solution in both of the original equations.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Solving Systems by Substitution (One Solution)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Use the method of substitution to solve the following system of linear equations.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Note that this is the same problem we tried to solve by graphing in Example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but we needed to estimate the solution. Begin by solving the first equation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Solving Systems by Substitution (One Solution)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Now substitute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the second equation.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N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N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B9D7BA-0FF1-4F32-9E25-F0628719180D}"/>
                  </a:ext>
                </a:extLst>
              </p:cNvPr>
              <p:cNvSpPr txBox="1"/>
              <p:nvPr/>
            </p:nvSpPr>
            <p:spPr>
              <a:xfrm>
                <a:off x="5653669" y="2386361"/>
                <a:ext cx="312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Solve the new equation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B9D7BA-0FF1-4F32-9E25-F06287191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669" y="2386361"/>
                <a:ext cx="3124200" cy="369332"/>
              </a:xfrm>
              <a:prstGeom prst="rect">
                <a:avLst/>
              </a:prstGeom>
              <a:blipFill>
                <a:blip r:embed="rId3"/>
                <a:stretch>
                  <a:fillRect l="-1559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64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Solving Systems by Substitution (One Solution)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</a:t>
                </a:r>
                <a:r>
                  <a:rPr lang="en-US" b="1" dirty="0"/>
                  <a:t>back 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in one of the original equations.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       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                         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105D4A2-C63A-AE9E-2109-9E413B98544D}"/>
              </a:ext>
            </a:extLst>
          </p:cNvPr>
          <p:cNvSpPr txBox="1"/>
          <p:nvPr/>
        </p:nvSpPr>
        <p:spPr>
          <a:xfrm>
            <a:off x="3769113" y="2665141"/>
            <a:ext cx="62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1116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Solving Systems by Substitution (One Solution)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The solution to the system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Therefore, the system is </a:t>
                </a:r>
                <a:r>
                  <a:rPr lang="en-US" b="1" dirty="0"/>
                  <a:t>consistent</a:t>
                </a:r>
                <a:r>
                  <a:rPr lang="en-US" dirty="0"/>
                  <a:t>. </a:t>
                </a:r>
              </a:p>
              <a:p>
                <a:pPr>
                  <a:defRPr sz="2800"/>
                </a:pPr>
                <a:r>
                  <a:rPr lang="en-US" sz="2800" dirty="0"/>
                  <a:t>In this example, the second equation could have been solved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and the substitution made into the first equation. The solution would have been the same. (As a thorough check, substitute the solution in both of the original equations.)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64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</a:t>
            </a:r>
            <a:r>
              <a:rPr lang="en-US" dirty="0"/>
              <a:t>Solving Systems by Substitution (No Solution)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Use the method of substitution to solve the following system of linear equations.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IN" sz="2800" dirty="0"/>
                  <a:t>Begin by solving the second equation for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800" dirty="0"/>
                  <a:t>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</a:t>
            </a:r>
            <a:r>
              <a:rPr lang="en-US" dirty="0"/>
              <a:t>Solving Systems by Substitution (No Solution)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Now substitute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−3−2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in the first equation.</a:t>
                </a:r>
                <a:endParaRPr lang="en-IN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−3−2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−9−6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−9=14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The </a:t>
                </a:r>
                <a:r>
                  <a:rPr lang="en-US" dirty="0"/>
                  <a:t>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eliminated, and this last equation is never true.</a:t>
                </a:r>
              </a:p>
              <a:p>
                <a:pPr>
                  <a:defRPr sz="2800"/>
                </a:pPr>
                <a:r>
                  <a:rPr lang="en-US" sz="2800" dirty="0"/>
                  <a:t>Therefore, the system is </a:t>
                </a:r>
                <a:r>
                  <a:rPr lang="en-US" sz="2800" b="1" dirty="0"/>
                  <a:t>inconsistent</a:t>
                </a:r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There is </a:t>
                </a:r>
                <a:r>
                  <a:rPr lang="en-US" sz="2800" b="1" dirty="0"/>
                  <a:t>no solution </a:t>
                </a:r>
                <a:r>
                  <a:rPr lang="en-US" sz="2800" dirty="0"/>
                  <a:t>to this system of equations. (The lines are parallel.)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2E01906-14B9-C957-BFB0-8DB8D0CE1B43}"/>
              </a:ext>
            </a:extLst>
          </p:cNvPr>
          <p:cNvSpPr txBox="1"/>
          <p:nvPr/>
        </p:nvSpPr>
        <p:spPr>
          <a:xfrm>
            <a:off x="5519854" y="240866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Simplify.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A1C46-31A1-2B51-C078-8647656EA335}"/>
              </a:ext>
            </a:extLst>
          </p:cNvPr>
          <p:cNvSpPr txBox="1"/>
          <p:nvPr/>
        </p:nvSpPr>
        <p:spPr>
          <a:xfrm>
            <a:off x="5542156" y="2832410"/>
            <a:ext cx="177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 statement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929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Consistent and Inconsistent Systems of Linear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1471172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A system is </a:t>
            </a:r>
            <a:r>
              <a:rPr sz="2800" b="1" dirty="0"/>
              <a:t>consistent</a:t>
            </a:r>
            <a:r>
              <a:rPr sz="2800" dirty="0"/>
              <a:t> if it has one or more solutions.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A system is </a:t>
            </a:r>
            <a:r>
              <a:rPr sz="2800" b="1" dirty="0"/>
              <a:t>inconsistent</a:t>
            </a:r>
            <a:r>
              <a:rPr sz="2800" dirty="0"/>
              <a:t> if it has no solutions.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Solv</a:t>
            </a:r>
            <a:r>
              <a:rPr lang="en-US" dirty="0"/>
              <a:t>ing </a:t>
            </a:r>
            <a:r>
              <a:rPr dirty="0"/>
              <a:t>a System of Linear Equations by Addition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Write the equations in standard form, one under the other, so that like terms are aligned.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Multiply all terms of one equation by a constant (and possibly all terms of the other equation by another constant) so that two like terms have opposite coefficients.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Add the two equations by combining like terms and solve the resulting equation, if possible.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b="1" dirty="0"/>
              <a:t>Back substitute </a:t>
            </a:r>
            <a:r>
              <a:rPr sz="2800" dirty="0"/>
              <a:t>into one of the original equations to find the value of the other variable.</a:t>
            </a:r>
          </a:p>
          <a:p>
            <a:pPr marL="514350" indent="-514350">
              <a:buFont typeface="+mj-lt"/>
              <a:buAutoNum type="arabicPeriod" startAt="5"/>
              <a:defRPr sz="2800"/>
            </a:pPr>
            <a:r>
              <a:rPr dirty="0"/>
              <a:t>​</a:t>
            </a:r>
            <a:r>
              <a:rPr sz="2800" dirty="0"/>
              <a:t>Check the solution in both of the original equations.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</a:t>
            </a:r>
            <a:r>
              <a:rPr lang="en-US" dirty="0"/>
              <a:t>Solving Systems by Addition (One Solution)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Use the method of addition to solve the following system of linear equations.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Multiply each term in the first equation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and each term in the second equation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.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-coefficients will be opposites. Add the two equations by combining like terms which will eliminate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Solve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</a:t>
            </a:r>
            <a:r>
              <a:rPr lang="en-US" dirty="0"/>
              <a:t>Solving Systems by Addition (One Solution)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  <m:bar>
                              <m:ba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41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Substitute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into one of the original equations.</a:t>
                </a:r>
              </a:p>
              <a:p>
                <a:pPr>
                  <a:defRPr sz="2800"/>
                </a:pPr>
                <a:r>
                  <a:rPr lang="en-US" b="0" dirty="0"/>
                  <a:t>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800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IN" dirty="0"/>
                  <a:t>The solution is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; therefore, the system is </a:t>
                </a:r>
                <a:r>
                  <a:rPr lang="en-IN" b="1" dirty="0"/>
                  <a:t>consistent</a:t>
                </a:r>
                <a:r>
                  <a:rPr lang="en-IN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6F2168-DF0B-955C-3615-7A80AF44EC18}"/>
                  </a:ext>
                </a:extLst>
              </p:cNvPr>
              <p:cNvSpPr txBox="1"/>
              <p:nvPr/>
            </p:nvSpPr>
            <p:spPr>
              <a:xfrm>
                <a:off x="654205" y="1490546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6F2168-DF0B-955C-3615-7A80AF44E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5" y="1490546"/>
                <a:ext cx="3352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1D05F70-9EDD-444A-A29E-62AFB4504454}"/>
              </a:ext>
            </a:extLst>
          </p:cNvPr>
          <p:cNvSpPr txBox="1"/>
          <p:nvPr/>
        </p:nvSpPr>
        <p:spPr>
          <a:xfrm>
            <a:off x="3943814" y="3251210"/>
            <a:ext cx="62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4688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</a:t>
            </a:r>
            <a:r>
              <a:rPr lang="en-US" dirty="0"/>
              <a:t>Solving Systems by Addition (Infinite Solutions)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lang="en-US" dirty="0"/>
                  <a:t>Use the method of addition to solve the following system of linear equations.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Multiply the first equation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so that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-coefficients will be opposites.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  <m:bar>
                                <m:ba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ba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				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3DC5E9-F53F-3F22-2D38-55D765E694E7}"/>
              </a:ext>
            </a:extLst>
          </p:cNvPr>
          <p:cNvCxnSpPr>
            <a:cxnSpLocks/>
          </p:cNvCxnSpPr>
          <p:nvPr/>
        </p:nvCxnSpPr>
        <p:spPr>
          <a:xfrm>
            <a:off x="4395439" y="47244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</a:t>
            </a:r>
            <a:r>
              <a:rPr lang="en-US" dirty="0"/>
              <a:t>Solving Systems by Addition (Infinite Solutions)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Because this last equation,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, is </a:t>
                </a:r>
                <a:r>
                  <a:rPr lang="en-US" b="1" dirty="0"/>
                  <a:t>always true</a:t>
                </a:r>
                <a:r>
                  <a:rPr lang="en-US" dirty="0"/>
                  <a:t>, the system is </a:t>
                </a:r>
                <a:r>
                  <a:rPr lang="en-US" b="1" dirty="0"/>
                  <a:t>dependent</a:t>
                </a:r>
                <a:r>
                  <a:rPr lang="en-US" dirty="0"/>
                  <a:t> and the system has an </a:t>
                </a:r>
                <a:r>
                  <a:rPr lang="en-US" b="1" dirty="0"/>
                  <a:t>infinite number of solutions</a:t>
                </a:r>
                <a:r>
                  <a:rPr lang="en-US" dirty="0"/>
                  <a:t>. The solution consists of all points that satisfy the equation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dirty="0"/>
                  <a:t>. Solving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US" dirty="0"/>
                  <a:t>, and we can write the solution in the general form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US" dirty="0"/>
                  <a:t>). Or, solving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  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+2.</m:t>
                    </m:r>
                  </m:oMath>
                </a14:m>
                <a:r>
                  <a:rPr lang="en-US" dirty="0"/>
                  <a:t> The solution can be written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2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</a:t>
            </a:r>
            <a:r>
              <a:rPr lang="en-US" dirty="0"/>
              <a:t> Application:</a:t>
            </a:r>
            <a:r>
              <a:rPr dirty="0"/>
              <a:t> Mixture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A metallurgist needs to create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sz="2800" dirty="0"/>
                  <a:t> of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copper alloy. He must do so by melting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alloy and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alloy and mixing them together. How much of each alloy will he need to make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copper alloy? 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amount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	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amount of copper</a:t>
                </a:r>
              </a:p>
              <a:p>
                <a:pPr>
                  <a:defRPr sz="2800"/>
                </a:pPr>
                <a:r>
                  <a:rPr lang="en-US" dirty="0"/>
                  <a:t>               </a:t>
                </a:r>
                <a:r>
                  <a:rPr lang="en-US" sz="2800" dirty="0"/>
                  <a:t>alloy in kg			in the alloy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amount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	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amount of copper</a:t>
                </a:r>
              </a:p>
              <a:p>
                <a:pPr>
                  <a:defRPr sz="2800"/>
                </a:pPr>
                <a:r>
                  <a:rPr lang="en-US" dirty="0"/>
                  <a:t>	    alloy in kg			in the alloy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219D62-1FE5-11E1-477E-66F2DC6B6DB0}"/>
              </a:ext>
            </a:extLst>
          </p:cNvPr>
          <p:cNvCxnSpPr>
            <a:cxnSpLocks/>
          </p:cNvCxnSpPr>
          <p:nvPr/>
        </p:nvCxnSpPr>
        <p:spPr>
          <a:xfrm>
            <a:off x="4049751" y="3984702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EF893F-EA34-1701-D17D-5B16CD3430AF}"/>
              </a:ext>
            </a:extLst>
          </p:cNvPr>
          <p:cNvCxnSpPr>
            <a:cxnSpLocks/>
          </p:cNvCxnSpPr>
          <p:nvPr/>
        </p:nvCxnSpPr>
        <p:spPr>
          <a:xfrm>
            <a:off x="4007005" y="4932556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Form two equations based on the information given.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r>
              <a:rPr lang="en-US" dirty="0"/>
              <a:t>Now solve the system. We will use the addition method. </a:t>
            </a:r>
          </a:p>
          <a:p>
            <a:pPr>
              <a:defRPr sz="2800"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99F38-83E4-DF2F-0C84-39012CF50AB7}"/>
                  </a:ext>
                </a:extLst>
              </p:cNvPr>
              <p:cNvSpPr txBox="1"/>
              <p:nvPr/>
            </p:nvSpPr>
            <p:spPr>
              <a:xfrm>
                <a:off x="1280532" y="3452816"/>
                <a:ext cx="4648200" cy="1009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</m:oMath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99F38-83E4-DF2F-0C84-39012CF50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32" y="3452816"/>
                <a:ext cx="4648200" cy="10095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</a:t>
            </a:r>
            <a:r>
              <a:rPr lang="en-US" dirty="0"/>
              <a:t> Application:</a:t>
            </a:r>
            <a:r>
              <a:rPr dirty="0"/>
              <a:t> Mixture</a:t>
            </a:r>
            <a:r>
              <a:rPr lang="en-US" dirty="0"/>
              <a:t> (cont.)</a:t>
            </a:r>
            <a:endParaRPr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EF893F-EA34-1701-D17D-5B16CD3430AF}"/>
              </a:ext>
            </a:extLst>
          </p:cNvPr>
          <p:cNvCxnSpPr>
            <a:cxnSpLocks/>
          </p:cNvCxnSpPr>
          <p:nvPr/>
        </p:nvCxnSpPr>
        <p:spPr>
          <a:xfrm>
            <a:off x="5506844" y="3733800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BECA76-BDC0-4CCB-3BC4-27C4EAE60A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011554"/>
                  </p:ext>
                </p:extLst>
              </p:nvPr>
            </p:nvGraphicFramePr>
            <p:xfrm>
              <a:off x="557561" y="1531435"/>
              <a:ext cx="8001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60488">
                      <a:extLst>
                        <a:ext uri="{9D8B030D-6E8A-4147-A177-3AD203B41FA5}">
                          <a16:colId xmlns:a16="http://schemas.microsoft.com/office/drawing/2014/main" val="3903091359"/>
                        </a:ext>
                      </a:extLst>
                    </a:gridCol>
                    <a:gridCol w="3540512">
                      <a:extLst>
                        <a:ext uri="{9D8B030D-6E8A-4147-A177-3AD203B41FA5}">
                          <a16:colId xmlns:a16="http://schemas.microsoft.com/office/drawing/2014/main" val="1081532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Phrase from problem</a:t>
                          </a:r>
                          <a:endParaRPr lang="en-IN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Equation formed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4125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metal needed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57113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amount of copper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2194401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BECA76-BDC0-4CCB-3BC4-27C4EAE60A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011554"/>
                  </p:ext>
                </p:extLst>
              </p:nvPr>
            </p:nvGraphicFramePr>
            <p:xfrm>
              <a:off x="557561" y="1531435"/>
              <a:ext cx="8001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60488">
                      <a:extLst>
                        <a:ext uri="{9D8B030D-6E8A-4147-A177-3AD203B41FA5}">
                          <a16:colId xmlns:a16="http://schemas.microsoft.com/office/drawing/2014/main" val="3903091359"/>
                        </a:ext>
                      </a:extLst>
                    </a:gridCol>
                    <a:gridCol w="3540512">
                      <a:extLst>
                        <a:ext uri="{9D8B030D-6E8A-4147-A177-3AD203B41FA5}">
                          <a16:colId xmlns:a16="http://schemas.microsoft.com/office/drawing/2014/main" val="10815323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Phrase from problem</a:t>
                          </a:r>
                          <a:endParaRPr lang="en-IN" b="1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Equation formed</a:t>
                          </a:r>
                          <a:endParaRPr lang="en-IN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041254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8197" r="-796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5990" t="-108197" r="-34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1131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8197" r="-796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5990" t="-208197" r="-34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94401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89A40549-7D04-7810-20D0-4D587F30DBD4}"/>
              </a:ext>
            </a:extLst>
          </p:cNvPr>
          <p:cNvSpPr/>
          <p:nvPr/>
        </p:nvSpPr>
        <p:spPr>
          <a:xfrm>
            <a:off x="5222488" y="1996069"/>
            <a:ext cx="118946" cy="5687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F1BEB6-184D-C791-71B8-C60659149FCF}"/>
                  </a:ext>
                </a:extLst>
              </p:cNvPr>
              <p:cNvSpPr txBox="1"/>
              <p:nvPr/>
            </p:nvSpPr>
            <p:spPr>
              <a:xfrm>
                <a:off x="304800" y="3429000"/>
                <a:ext cx="4648200" cy="105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F1BEB6-184D-C791-71B8-C60659149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29000"/>
                <a:ext cx="4648200" cy="1053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2C654D-F5FE-F2A9-B72A-1B5FB91850B2}"/>
                  </a:ext>
                </a:extLst>
              </p:cNvPr>
              <p:cNvSpPr txBox="1"/>
              <p:nvPr/>
            </p:nvSpPr>
            <p:spPr>
              <a:xfrm>
                <a:off x="5586761" y="3429000"/>
                <a:ext cx="3557239" cy="190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</m:bar>
                    </m:oMath>
                  </m:oMathPara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I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2C654D-F5FE-F2A9-B72A-1B5FB9185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61" y="3429000"/>
                <a:ext cx="3557239" cy="1909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356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=20 </m:t>
                    </m:r>
                  </m:oMath>
                </a14:m>
                <a:r>
                  <a:rPr lang="en-US" dirty="0"/>
                  <a:t>into the first equation yields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=10.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The metallurgist will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kg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20%</m:t>
                    </m:r>
                  </m:oMath>
                </a14:m>
                <a:r>
                  <a:rPr lang="en-US" dirty="0"/>
                  <a:t> alloy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kg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r>
                  <a:rPr lang="en-US" dirty="0"/>
                  <a:t> alloy. </a:t>
                </a:r>
              </a:p>
              <a:p>
                <a:pPr>
                  <a:defRPr sz="2800"/>
                </a:pPr>
                <a:r>
                  <a:rPr lang="en-US" b="1" dirty="0"/>
                  <a:t>Check</a:t>
                </a:r>
              </a:p>
              <a:p>
                <a:pPr>
                  <a:defRPr sz="2800"/>
                </a:pPr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into the original equations.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=2+10=12=0.40(30)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</a:t>
            </a:r>
            <a:r>
              <a:rPr lang="en-US" dirty="0"/>
              <a:t> Application:</a:t>
            </a:r>
            <a:r>
              <a:rPr dirty="0"/>
              <a:t> Mixture</a:t>
            </a:r>
            <a:r>
              <a:rPr lang="en-US" dirty="0"/>
              <a:t> (cont.)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06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</a:t>
            </a:r>
            <a:r>
              <a:rPr lang="en-US" dirty="0"/>
              <a:t> Application: </a:t>
            </a:r>
            <a:r>
              <a:rPr dirty="0"/>
              <a:t>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defRPr sz="2800"/>
                </a:pPr>
                <a:r>
                  <a:rPr lang="en-US" sz="2800" dirty="0"/>
                  <a:t>A savings and loan company pays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interest on a long-term savings account, and a high-risk stock indicates that it should yield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interest. If a woman has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2800" dirty="0"/>
                  <a:t> to invest and wants an annual income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3550</m:t>
                    </m:r>
                  </m:oMath>
                </a14:m>
                <a:r>
                  <a:rPr lang="en-US" sz="2800" dirty="0"/>
                  <a:t> from her investments, how much should she put in the savings account and how much in the stock?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amount invested 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amount of 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		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             		interest 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amount invested 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amount of 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                     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 		            interest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48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1CC897-1E2C-51E4-E909-B3331C32A32E}"/>
              </a:ext>
            </a:extLst>
          </p:cNvPr>
          <p:cNvCxnSpPr>
            <a:cxnSpLocks/>
          </p:cNvCxnSpPr>
          <p:nvPr/>
        </p:nvCxnSpPr>
        <p:spPr>
          <a:xfrm>
            <a:off x="4514386" y="4581293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473415-FEFF-C92A-CFF9-85560CC42042}"/>
              </a:ext>
            </a:extLst>
          </p:cNvPr>
          <p:cNvCxnSpPr>
            <a:cxnSpLocks/>
          </p:cNvCxnSpPr>
          <p:nvPr/>
        </p:nvCxnSpPr>
        <p:spPr>
          <a:xfrm>
            <a:off x="4572000" y="5486400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B3596-A328-B54C-3F64-6FFF64521BB3}"/>
                  </a:ext>
                </a:extLst>
              </p:cNvPr>
              <p:cNvSpPr txBox="1"/>
              <p:nvPr/>
            </p:nvSpPr>
            <p:spPr>
              <a:xfrm>
                <a:off x="533400" y="3142959"/>
                <a:ext cx="5181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3550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0B3596-A328-B54C-3F64-6FFF6452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42959"/>
                <a:ext cx="5181600" cy="830997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</a:t>
            </a:r>
            <a:r>
              <a:rPr lang="en-US" dirty="0"/>
              <a:t> Application: </a:t>
            </a:r>
            <a:r>
              <a:rPr dirty="0"/>
              <a:t>Interest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1CC897-1E2C-51E4-E909-B3331C32A32E}"/>
              </a:ext>
            </a:extLst>
          </p:cNvPr>
          <p:cNvCxnSpPr>
            <a:cxnSpLocks/>
          </p:cNvCxnSpPr>
          <p:nvPr/>
        </p:nvCxnSpPr>
        <p:spPr>
          <a:xfrm>
            <a:off x="5041281" y="3352800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84D52A6-02B8-3DBB-E3A9-910920CF2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294486"/>
                  </p:ext>
                </p:extLst>
              </p:nvPr>
            </p:nvGraphicFramePr>
            <p:xfrm>
              <a:off x="1468244" y="1374698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60959586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00499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Phrase from problem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Equation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0538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invested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1694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interest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3550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3550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277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84D52A6-02B8-3DBB-E3A9-910920CF2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3294486"/>
                  </p:ext>
                </p:extLst>
              </p:nvPr>
            </p:nvGraphicFramePr>
            <p:xfrm>
              <a:off x="1468244" y="1374698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60959586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00499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Phrase from problem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Equation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0538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6452" r="-100000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200" t="-106452" r="-200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94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9836" r="-1000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200" t="-209836" r="-2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277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07E18057-D6EB-7EDB-710E-027E71E8AE2F}"/>
              </a:ext>
            </a:extLst>
          </p:cNvPr>
          <p:cNvSpPr/>
          <p:nvPr/>
        </p:nvSpPr>
        <p:spPr>
          <a:xfrm>
            <a:off x="4668644" y="1795347"/>
            <a:ext cx="165410" cy="636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688F51-5DDD-7930-F874-2BF4C9D117FE}"/>
                  </a:ext>
                </a:extLst>
              </p:cNvPr>
              <p:cNvSpPr txBox="1"/>
              <p:nvPr/>
            </p:nvSpPr>
            <p:spPr>
              <a:xfrm>
                <a:off x="167268" y="3100384"/>
                <a:ext cx="46482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688F51-5DDD-7930-F874-2BF4C9D11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8" y="3100384"/>
                <a:ext cx="464820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0AE2C-289E-FCDD-08C7-C3091C4DD43C}"/>
                  </a:ext>
                </a:extLst>
              </p:cNvPr>
              <p:cNvSpPr txBox="1"/>
              <p:nvPr/>
            </p:nvSpPr>
            <p:spPr>
              <a:xfrm>
                <a:off x="5252225" y="3100384"/>
                <a:ext cx="3557239" cy="1650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280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355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bar>
                    </m:oMath>
                  </m:oMathPara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0AE2C-289E-FCDD-08C7-C3091C4D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25" y="3100384"/>
                <a:ext cx="3557239" cy="1650195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59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Dependent and Independent Systems of Linear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1557349"/>
          </a:xfrm>
        </p:spPr>
        <p:txBody>
          <a:bodyPr>
            <a:spAutoFit/>
          </a:bodyPr>
          <a:lstStyle/>
          <a:p>
            <a:r>
              <a:rPr sz="2800" dirty="0"/>
              <a:t>If the graphs of two linear equations are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the same line, then the equations are </a:t>
            </a:r>
            <a:r>
              <a:rPr sz="2800" b="1" dirty="0"/>
              <a:t>dependent</a:t>
            </a:r>
            <a:r>
              <a:rPr sz="2800" dirty="0"/>
              <a:t>.</a:t>
            </a:r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different lines, then the equations are </a:t>
            </a:r>
            <a:r>
              <a:rPr sz="2800" b="1" dirty="0"/>
              <a:t>independent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</a:t>
            </a:r>
            <a:r>
              <a:rPr lang="en-US" dirty="0"/>
              <a:t> Application: </a:t>
            </a:r>
            <a:r>
              <a:rPr dirty="0"/>
              <a:t>Interest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Back substituting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=15,000</m:t>
                    </m:r>
                  </m:oMath>
                </a14:m>
                <a:r>
                  <a:rPr lang="en-US" dirty="0"/>
                  <a:t> gives</a:t>
                </a:r>
              </a:p>
              <a:p>
                <a:pPr>
                  <a:defRPr sz="2800"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15,000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=40,000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=25,000.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She should put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$25,000 </m:t>
                    </m:r>
                  </m:oMath>
                </a14:m>
                <a:r>
                  <a:rPr lang="en-US" sz="2800" dirty="0"/>
                  <a:t>in the savings account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7%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$15,000 </m:t>
                    </m:r>
                  </m:oMath>
                </a14:m>
                <a:r>
                  <a:rPr lang="en-US" sz="2800" dirty="0"/>
                  <a:t>in the stock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12%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227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</a:t>
            </a:r>
            <a:r>
              <a:rPr lang="en-US" dirty="0"/>
              <a:t>Application: </a:t>
            </a:r>
            <a:r>
              <a:rPr dirty="0"/>
              <a:t>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Working his way through school, Richard works two part-time jobs for a total of </a:t>
                </a:r>
                <a:r>
                  <a:rPr lang="en-US" sz="2800" dirty="0">
                    <a:latin typeface="Cambria Math"/>
                  </a:rPr>
                  <a:t>25</a:t>
                </a:r>
                <a:r>
                  <a:rPr lang="en-US" sz="2800" dirty="0"/>
                  <a:t> hours a week. Job A pays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/>
                  <a:t> per hour and job B pays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800" dirty="0"/>
                  <a:t> per hour. How many hours did he work at each job the week he made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275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800" dirty="0"/>
                  <a:t> of hrs at job A 	   	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earnings</a:t>
                </a:r>
              </a:p>
              <a:p>
                <a:pPr>
                  <a:defRPr sz="2800"/>
                </a:pPr>
                <a:r>
                  <a:rPr lang="en-US" sz="2800" dirty="0"/>
                  <a:t>	at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/>
                  <a:t> per hr             	   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/>
                  <a:t> 		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800" dirty="0"/>
                  <a:t> of hrs at job B 	    	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earnings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            </a:t>
                </a:r>
                <a:r>
                  <a:rPr lang="en-US" dirty="0"/>
                  <a:t>a</a:t>
                </a:r>
                <a:r>
                  <a:rPr lang="en-US" sz="2800" dirty="0"/>
                  <a:t>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per hr</a:t>
                </a:r>
                <a:r>
                  <a:rPr lang="en-US" sz="2800" dirty="0"/>
                  <a:t> 		  </a:t>
                </a:r>
                <a:r>
                  <a:rPr lang="en-US" dirty="0"/>
                  <a:t>  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83A96C-DB56-DA57-58D3-EED4805C017B}"/>
              </a:ext>
            </a:extLst>
          </p:cNvPr>
          <p:cNvCxnSpPr>
            <a:cxnSpLocks/>
          </p:cNvCxnSpPr>
          <p:nvPr/>
        </p:nvCxnSpPr>
        <p:spPr>
          <a:xfrm>
            <a:off x="4514386" y="4436327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C36276-799F-AD82-6EAD-5AD48FC3648F}"/>
              </a:ext>
            </a:extLst>
          </p:cNvPr>
          <p:cNvCxnSpPr>
            <a:cxnSpLocks/>
          </p:cNvCxnSpPr>
          <p:nvPr/>
        </p:nvCxnSpPr>
        <p:spPr>
          <a:xfrm>
            <a:off x="4527395" y="5397191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Back 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to obtain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Richard worked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 hours at job </a:t>
                </a:r>
                <a:r>
                  <a:rPr lang="en-US" i="0" dirty="0">
                    <a:latin typeface="+mj-lt"/>
                  </a:rPr>
                  <a:t>A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hours at </a:t>
                </a:r>
              </a:p>
              <a:p>
                <a:pPr>
                  <a:defRPr sz="2800"/>
                </a:pPr>
                <a:r>
                  <a:rPr lang="en-US" dirty="0"/>
                  <a:t>job </a:t>
                </a:r>
                <a:r>
                  <a:rPr lang="en-US" i="0" dirty="0">
                    <a:latin typeface="+mj-lt"/>
                  </a:rPr>
                  <a:t>B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58D31F-3E2D-24CC-6D03-8B952BFEE738}"/>
                  </a:ext>
                </a:extLst>
              </p:cNvPr>
              <p:cNvSpPr txBox="1"/>
              <p:nvPr/>
            </p:nvSpPr>
            <p:spPr>
              <a:xfrm>
                <a:off x="4992029" y="2409009"/>
                <a:ext cx="4140820" cy="1650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105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2625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2751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bar>
                    </m:oMath>
                  </m:oMathPara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58D31F-3E2D-24CC-6D03-8B952BFEE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029" y="2409009"/>
                <a:ext cx="4140820" cy="1650195"/>
              </a:xfrm>
              <a:prstGeom prst="rect">
                <a:avLst/>
              </a:prstGeom>
              <a:blipFill>
                <a:blip r:embed="rId3"/>
                <a:stretch>
                  <a:fillRect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DC7340-C84C-DF1E-90CE-03478C8ABF2F}"/>
                  </a:ext>
                </a:extLst>
              </p:cNvPr>
              <p:cNvSpPr txBox="1"/>
              <p:nvPr/>
            </p:nvSpPr>
            <p:spPr>
              <a:xfrm>
                <a:off x="953429" y="2409009"/>
                <a:ext cx="4648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</m:oMath>
                </a14:m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DC7340-C84C-DF1E-90CE-03478C8AB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9" y="2409009"/>
                <a:ext cx="4648200" cy="830997"/>
              </a:xfrm>
              <a:prstGeom prst="rect">
                <a:avLst/>
              </a:prstGeom>
              <a:blipFill>
                <a:blip r:embed="rId4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9: </a:t>
            </a:r>
            <a:r>
              <a:rPr lang="en-US" dirty="0"/>
              <a:t>Application: </a:t>
            </a:r>
            <a:r>
              <a:rPr dirty="0"/>
              <a:t>Work</a:t>
            </a:r>
            <a:r>
              <a:rPr lang="en-US" dirty="0"/>
              <a:t> (cont.)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83A96C-DB56-DA57-58D3-EED4805C017B}"/>
              </a:ext>
            </a:extLst>
          </p:cNvPr>
          <p:cNvCxnSpPr>
            <a:cxnSpLocks/>
          </p:cNvCxnSpPr>
          <p:nvPr/>
        </p:nvCxnSpPr>
        <p:spPr>
          <a:xfrm>
            <a:off x="4804317" y="2743200"/>
            <a:ext cx="4218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FC43B10-4F53-3858-5591-44E4B4806C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441955"/>
                  </p:ext>
                </p:extLst>
              </p:nvPr>
            </p:nvGraphicFramePr>
            <p:xfrm>
              <a:off x="838200" y="1177100"/>
              <a:ext cx="6649844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24922">
                      <a:extLst>
                        <a:ext uri="{9D8B030D-6E8A-4147-A177-3AD203B41FA5}">
                          <a16:colId xmlns:a16="http://schemas.microsoft.com/office/drawing/2014/main" val="3609595865"/>
                        </a:ext>
                      </a:extLst>
                    </a:gridCol>
                    <a:gridCol w="3324922">
                      <a:extLst>
                        <a:ext uri="{9D8B030D-6E8A-4147-A177-3AD203B41FA5}">
                          <a16:colId xmlns:a16="http://schemas.microsoft.com/office/drawing/2014/main" val="100499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Phrase from problem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Equation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0538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hours worked is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1694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total earnings were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275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  <a:endParaRPr lang="en-IN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275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277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FC43B10-4F53-3858-5591-44E4B4806C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441955"/>
                  </p:ext>
                </p:extLst>
              </p:nvPr>
            </p:nvGraphicFramePr>
            <p:xfrm>
              <a:off x="838200" y="1177100"/>
              <a:ext cx="6649844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24922">
                      <a:extLst>
                        <a:ext uri="{9D8B030D-6E8A-4147-A177-3AD203B41FA5}">
                          <a16:colId xmlns:a16="http://schemas.microsoft.com/office/drawing/2014/main" val="3609595865"/>
                        </a:ext>
                      </a:extLst>
                    </a:gridCol>
                    <a:gridCol w="3324922">
                      <a:extLst>
                        <a:ext uri="{9D8B030D-6E8A-4147-A177-3AD203B41FA5}">
                          <a16:colId xmlns:a16="http://schemas.microsoft.com/office/drawing/2014/main" val="100499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Phrase from problem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b="1" dirty="0"/>
                            <a:t>Equation formed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30538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8197" r="-1001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0000" t="-108197" r="-18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94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8197" r="-1001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0000" t="-208197" r="-18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93277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2BE6C614-A4CD-CEEE-F4D3-6BC8D874F317}"/>
              </a:ext>
            </a:extLst>
          </p:cNvPr>
          <p:cNvSpPr/>
          <p:nvPr/>
        </p:nvSpPr>
        <p:spPr>
          <a:xfrm>
            <a:off x="4322957" y="1572323"/>
            <a:ext cx="165410" cy="636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DBB348-7CC5-A682-F20C-9CB88116ED58}"/>
                  </a:ext>
                </a:extLst>
              </p:cNvPr>
              <p:cNvSpPr txBox="1"/>
              <p:nvPr/>
            </p:nvSpPr>
            <p:spPr>
              <a:xfrm>
                <a:off x="156117" y="2409009"/>
                <a:ext cx="46482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DBB348-7CC5-A682-F20C-9CB88116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7" y="2409009"/>
                <a:ext cx="4648200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2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6D0C-CF00-F15B-2A66-8915212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2015E-4513-CAD8-3B65-9983F966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22" y="1066800"/>
            <a:ext cx="7285755" cy="49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6D0C-CF00-F15B-2A66-8915212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268AD-E935-C96D-76A8-F66AC138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084525"/>
            <a:ext cx="7581900" cy="27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Solv</a:t>
            </a:r>
            <a:r>
              <a:rPr lang="en-US" dirty="0"/>
              <a:t>ing</a:t>
            </a:r>
            <a:r>
              <a:rPr dirty="0"/>
              <a:t> a System of Linear Equations by Graphing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Graph both linear equations on the same set of axes.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Observe the point of intersection (if there is one).</a:t>
                </a:r>
                <a:endParaRPr lang="en-US" dirty="0"/>
              </a:p>
              <a:p>
                <a:pPr marL="1257300" lvl="1" indent="-514350">
                  <a:buFont typeface="+mj-lt"/>
                  <a:buAutoNum type="alphaLcPeriod"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​If the slopes of the two lines are different, then the lines intersect at one and only one point. The system has a single point as its solution.</a:t>
                </a:r>
              </a:p>
              <a:p>
                <a:pPr marL="1257300" lvl="1" indent="-514350">
                  <a:buFont typeface="+mj-lt"/>
                  <a:buAutoNum type="alphaLcPeriod" startAt="2"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​If the lines have the same slope and different 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-intercepts, then the lines are parallel. The system has no solution.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Solv</a:t>
            </a:r>
            <a:r>
              <a:rPr lang="en-US" dirty="0"/>
              <a:t>ing</a:t>
            </a:r>
            <a:r>
              <a:rPr dirty="0"/>
              <a:t> a System of Linear Equations by Graphing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257300" lvl="1" indent="-514350">
              <a:buFont typeface="+mj-lt"/>
              <a:buAutoNum type="alphaLcPeriod" startAt="3"/>
              <a:defRPr sz="2800"/>
            </a:pPr>
            <a:r>
              <a:rPr lang="en-US" dirty="0">
                <a:solidFill>
                  <a:srgbClr val="000000"/>
                </a:solidFill>
              </a:rPr>
              <a:t>​​If the lines are the same line, then all the points on the line constitute the solution. There is an infinite number of solutions.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lang="en-US" dirty="0"/>
              <a:t>​</a:t>
            </a:r>
            <a:r>
              <a:rPr lang="en-US" sz="2800" dirty="0"/>
              <a:t>Check the solution (if there is one) in both of the original equations.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28117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</a:t>
            </a:r>
            <a:r>
              <a:rPr lang="en-US" dirty="0"/>
              <a:t> Solving Systems (One Solution/A Consistent System)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Solve the system of equations by graphing: </a:t>
                </a:r>
              </a:p>
              <a:p>
                <a:pPr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By graphing both equations, we see </a:t>
                </a:r>
              </a:p>
              <a:p>
                <a:pPr>
                  <a:defRPr sz="2800"/>
                </a:pPr>
                <a:r>
                  <a:rPr lang="en-US" dirty="0"/>
                  <a:t>that the two lines appear to intersect</a:t>
                </a:r>
              </a:p>
              <a:p>
                <a:pPr>
                  <a:defRPr sz="2800"/>
                </a:pPr>
                <a:r>
                  <a:rPr lang="en-US" dirty="0"/>
                  <a:t>at the point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1, 5</m:t>
                    </m:r>
                  </m:oMath>
                </a14:m>
                <a:r>
                  <a:rPr lang="en-US" dirty="0"/>
                  <a:t>). The system is </a:t>
                </a:r>
              </a:p>
              <a:p>
                <a:pPr>
                  <a:defRPr sz="2800"/>
                </a:pPr>
                <a:r>
                  <a:rPr lang="en-US" b="1" dirty="0"/>
                  <a:t>consistent</a:t>
                </a:r>
                <a:r>
                  <a:rPr lang="en-US" dirty="0"/>
                  <a:t>, the equations are </a:t>
                </a:r>
              </a:p>
              <a:p>
                <a:pPr>
                  <a:defRPr sz="2800"/>
                </a:pPr>
                <a:r>
                  <a:rPr lang="en-US" b="1" dirty="0"/>
                  <a:t>independent</a:t>
                </a:r>
                <a:r>
                  <a:rPr lang="en-US" dirty="0"/>
                  <a:t>, and the solution is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1, 5</m:t>
                    </m:r>
                  </m:oMath>
                </a14:m>
                <a:r>
                  <a:rPr lang="en-US" dirty="0"/>
                  <a:t>).</a:t>
                </a: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9666FD-B353-D032-8795-5A4711BF334C}"/>
                  </a:ext>
                </a:extLst>
              </p:cNvPr>
              <p:cNvSpPr txBox="1"/>
              <p:nvPr/>
            </p:nvSpPr>
            <p:spPr>
              <a:xfrm>
                <a:off x="1260897" y="2117902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9666FD-B353-D032-8795-5A4711BF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97" y="2117902"/>
                <a:ext cx="1828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FD199D8-1B6F-B3EA-79A8-E670E8B51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514600"/>
            <a:ext cx="2819400" cy="27699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</a:t>
            </a:r>
            <a:r>
              <a:rPr lang="en-US" dirty="0"/>
              <a:t> Solving Systems (One Solution/A Consistent System)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/>
                  <a:t>Check</a:t>
                </a:r>
              </a:p>
              <a:p>
                <a:pPr>
                  <a:defRPr sz="2800"/>
                </a:pPr>
                <a:r>
                  <a:rPr lang="en-US" dirty="0"/>
                  <a:t>Substitution shows that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1, 5</m:t>
                    </m:r>
                  </m:oMath>
                </a14:m>
                <a:r>
                  <a:rPr lang="en-US" dirty="0"/>
                  <a:t>) satisfies </a:t>
                </a:r>
                <a:r>
                  <a:rPr lang="en-US" b="1" dirty="0"/>
                  <a:t>both</a:t>
                </a:r>
                <a:r>
                  <a:rPr lang="en-US" dirty="0"/>
                  <a:t> of the equations in the system.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6=6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5=5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09A5469-ACBA-1B83-2C5B-DF4C32C4D769}"/>
              </a:ext>
            </a:extLst>
          </p:cNvPr>
          <p:cNvSpPr txBox="1"/>
          <p:nvPr/>
        </p:nvSpPr>
        <p:spPr>
          <a:xfrm>
            <a:off x="2193073" y="28825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44500-7F81-632F-42DF-DFF2412C6147}"/>
              </a:ext>
            </a:extLst>
          </p:cNvPr>
          <p:cNvSpPr txBox="1"/>
          <p:nvPr/>
        </p:nvSpPr>
        <p:spPr>
          <a:xfrm>
            <a:off x="4802459" y="288259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767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2279</Words>
  <Application>Microsoft Office PowerPoint</Application>
  <PresentationFormat>On-screen Show (4:3)</PresentationFormat>
  <Paragraphs>233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Courier New</vt:lpstr>
      <vt:lpstr>Arial</vt:lpstr>
      <vt:lpstr>Calibri</vt:lpstr>
      <vt:lpstr>Cambria Math</vt:lpstr>
      <vt:lpstr>Office Theme</vt:lpstr>
      <vt:lpstr>Section A.4</vt:lpstr>
      <vt:lpstr>Definition: Consistent and Inconsistent Systems of Linear Equations</vt:lpstr>
      <vt:lpstr>Definition: Dependent and Independent Systems of Linear Equations</vt:lpstr>
      <vt:lpstr>Table 1</vt:lpstr>
      <vt:lpstr>Table 1 (cont.)</vt:lpstr>
      <vt:lpstr>Procedure: Solving a System of Linear Equations by Graphing</vt:lpstr>
      <vt:lpstr>Procedure: Solving a System of Linear Equations by Graphing (cont.)</vt:lpstr>
      <vt:lpstr>Example 1: Solving Systems (One Solution/A Consistent System) </vt:lpstr>
      <vt:lpstr>Example 1: Solving Systems (One Solution/A Consistent System) (cont.)</vt:lpstr>
      <vt:lpstr>Example 2: Solving a System that Requires Estimation </vt:lpstr>
      <vt:lpstr>Example 2: Solving a System that Requires Estimation (cont.)</vt:lpstr>
      <vt:lpstr>Example 2: Solving a System that Requires Estimation (cont.)</vt:lpstr>
      <vt:lpstr>Procedure: Solving a System of Linear Equations by Substitution</vt:lpstr>
      <vt:lpstr>Example 3: Solving Systems by Substitution (One Solution) </vt:lpstr>
      <vt:lpstr>Example 3: Solving Systems by Substitution (One Solution) (cont.)</vt:lpstr>
      <vt:lpstr>Example 3: Solving Systems by Substitution (One Solution) (cont.)</vt:lpstr>
      <vt:lpstr>Example 3: Solving Systems by Substitution (One Solution) (cont.)</vt:lpstr>
      <vt:lpstr>Example 4: Solving Systems by Substitution (No Solution)</vt:lpstr>
      <vt:lpstr>Example 4: Solving Systems by Substitution (No Solution) (cont.)</vt:lpstr>
      <vt:lpstr>Procedure: Solving a System of Linear Equations by Addition</vt:lpstr>
      <vt:lpstr>Example 5: Solving Systems by Addition (One Solution)</vt:lpstr>
      <vt:lpstr>Example 5: Solving Systems by Addition (One Solution) (cont.)</vt:lpstr>
      <vt:lpstr>Example 6: Solving Systems by Addition (Infinite Solutions)</vt:lpstr>
      <vt:lpstr>Example 6: Solving Systems by Addition (Infinite Solutions) (cont.)</vt:lpstr>
      <vt:lpstr>Example 7: Application: Mixture</vt:lpstr>
      <vt:lpstr>Example 7: Application: Mixture (cont.)</vt:lpstr>
      <vt:lpstr>Example 7: Application: Mixture (cont.)</vt:lpstr>
      <vt:lpstr>Example 8: Application: Interest</vt:lpstr>
      <vt:lpstr>Example 8: Application: Interest (cont.)</vt:lpstr>
      <vt:lpstr>Example 8: Application: Interest (cont.)</vt:lpstr>
      <vt:lpstr>Example 9: Application: Work</vt:lpstr>
      <vt:lpstr>Example 9: Application: Work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Rebecca Johnson</cp:lastModifiedBy>
  <cp:revision>142</cp:revision>
  <dcterms:created xsi:type="dcterms:W3CDTF">2013-04-26T14:43:13Z</dcterms:created>
  <dcterms:modified xsi:type="dcterms:W3CDTF">2024-09-12T19:58:50Z</dcterms:modified>
</cp:coreProperties>
</file>