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69" r:id="rId3"/>
    <p:sldId id="258" r:id="rId4"/>
    <p:sldId id="270" r:id="rId5"/>
    <p:sldId id="260" r:id="rId6"/>
    <p:sldId id="261" r:id="rId7"/>
    <p:sldId id="262" r:id="rId8"/>
    <p:sldId id="264" r:id="rId9"/>
    <p:sldId id="265" r:id="rId10"/>
    <p:sldId id="266" r:id="rId11"/>
    <p:sldId id="271" r:id="rId12"/>
    <p:sldId id="268" r:id="rId13"/>
    <p:sldId id="272" r:id="rId14"/>
    <p:sldId id="273" r:id="rId15"/>
    <p:sldId id="274" r:id="rId16"/>
    <p:sldId id="275" r:id="rId17"/>
  </p:sldIdLst>
  <p:sldSz cx="9144000" cy="6858000" type="screen4x3"/>
  <p:notesSz cx="6858000" cy="9144000"/>
  <p:embeddedFontLs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0000FF"/>
    <a:srgbClr val="000000"/>
    <a:srgbClr val="2D7D9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61485"/>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3.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6.bin"/><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The Fundamental Counting Principle and Permutations</a:t>
            </a:r>
          </a:p>
        </p:txBody>
      </p:sp>
      <p:sp>
        <p:nvSpPr>
          <p:cNvPr id="3" name="Title 2"/>
          <p:cNvSpPr>
            <a:spLocks noGrp="1"/>
          </p:cNvSpPr>
          <p:nvPr>
            <p:ph type="title"/>
          </p:nvPr>
        </p:nvSpPr>
        <p:spPr/>
        <p:txBody>
          <a:bodyPr/>
          <a:lstStyle/>
          <a:p>
            <a:r>
              <a:rPr dirty="0"/>
              <a:t>Section </a:t>
            </a:r>
            <a:r>
              <a:rPr lang="en-US" dirty="0"/>
              <a:t>A</a:t>
            </a:r>
            <a:r>
              <a:rPr dirty="0"/>
              <a:t>.</a:t>
            </a:r>
            <a:r>
              <a:rPr lang="en-US" dirty="0"/>
              <a:t>2</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800"/>
            </a:pPr>
            <a:r>
              <a:rPr lang="en-US" sz="2800" dirty="0"/>
              <a:t>Example 3: Calculating the Number of Permutations of </a:t>
            </a:r>
            <a:r>
              <a:rPr lang="en-US" sz="2800" b="0" i="1" dirty="0">
                <a:latin typeface="+mj-lt"/>
              </a:rPr>
              <a:t>n</a:t>
            </a:r>
            <a:r>
              <a:rPr lang="en-US" sz="2800" dirty="0"/>
              <a:t> Elements Taken </a:t>
            </a:r>
            <a:r>
              <a:rPr lang="en-US" sz="2800" b="0" i="1" dirty="0">
                <a:latin typeface="+mj-lt"/>
              </a:rPr>
              <a:t>r</a:t>
            </a:r>
            <a:r>
              <a:rPr lang="en-US" sz="2800" dirty="0"/>
              <a:t> at a Time</a:t>
            </a:r>
            <a:endParaRPr sz="2800" dirty="0"/>
          </a:p>
        </p:txBody>
      </p:sp>
      <p:sp>
        <p:nvSpPr>
          <p:cNvPr id="3" name="Text Placeholder 2"/>
          <p:cNvSpPr>
            <a:spLocks noGrp="1"/>
          </p:cNvSpPr>
          <p:nvPr>
            <p:ph type="body" sz="quarter" idx="10"/>
          </p:nvPr>
        </p:nvSpPr>
        <p:spPr/>
        <p:txBody>
          <a:bodyPr>
            <a:normAutofit lnSpcReduction="10000"/>
          </a:bodyPr>
          <a:lstStyle/>
          <a:p>
            <a:r>
              <a:rPr sz="2800" dirty="0"/>
              <a:t>If the digits </a:t>
            </a:r>
            <a:r>
              <a:rPr lang="en-US" sz="2800" i="0" dirty="0">
                <a:latin typeface="+mj-lt"/>
              </a:rPr>
              <a:t>1, 2, 3, 4, 5, and 6 </a:t>
            </a:r>
            <a:r>
              <a:rPr sz="2800" dirty="0"/>
              <a:t>are used to form four-digit numbers, how many numbers can be formed</a:t>
            </a:r>
          </a:p>
          <a:p>
            <a:pPr marL="514350" indent="-514350">
              <a:buFont typeface="+mj-lt"/>
              <a:buAutoNum type="alphaLcPeriod"/>
              <a:defRPr sz="2800"/>
            </a:pPr>
            <a:r>
              <a:rPr dirty="0"/>
              <a:t>​</a:t>
            </a:r>
            <a:r>
              <a:rPr sz="2800" dirty="0"/>
              <a:t>if digits may not be repeated, and</a:t>
            </a:r>
          </a:p>
          <a:p>
            <a:pPr marL="514350" indent="-514350">
              <a:buFont typeface="+mj-lt"/>
              <a:buAutoNum type="alphaLcPeriod" startAt="2"/>
              <a:defRPr sz="2800"/>
            </a:pPr>
            <a:r>
              <a:rPr dirty="0"/>
              <a:t>​</a:t>
            </a:r>
            <a:r>
              <a:rPr sz="2800" dirty="0"/>
              <a:t>if digits may be repeated?</a:t>
            </a:r>
            <a:endParaRPr lang="en-US" sz="2800" dirty="0"/>
          </a:p>
          <a:p>
            <a:pPr>
              <a:defRPr sz="2800"/>
            </a:pPr>
            <a:r>
              <a:rPr lang="en-US" b="1" dirty="0"/>
              <a:t>Solution</a:t>
            </a:r>
            <a:endParaRPr lang="en-US" dirty="0"/>
          </a:p>
          <a:p>
            <a:pPr>
              <a:defRPr sz="2800"/>
            </a:pPr>
            <a:r>
              <a:rPr lang="en-US" sz="2800" dirty="0"/>
              <a:t>For both situations, we have a set of 6 elements (the numbers) and we are choosing 4 of them.</a:t>
            </a:r>
          </a:p>
          <a:p>
            <a:pPr marL="514350" indent="-514350">
              <a:buFont typeface="+mj-lt"/>
              <a:buAutoNum type="alphaLcPeriod"/>
              <a:defRPr sz="2800"/>
            </a:pPr>
            <a:r>
              <a:rPr lang="en-US" sz="2800" dirty="0"/>
              <a:t>Since the numbers cannot be repeated, we have a permutation of 6 elements taken 4 at a time. We can substitute these values into the formula and simplify.</a:t>
            </a:r>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800"/>
            </a:pPr>
            <a:r>
              <a:rPr lang="en-US" sz="2800" dirty="0"/>
              <a:t>Example 3: Calculating the Number of Permutations of </a:t>
            </a:r>
            <a:r>
              <a:rPr lang="en-US" sz="2800" b="0" i="1" dirty="0">
                <a:latin typeface="+mj-lt"/>
              </a:rPr>
              <a:t>n</a:t>
            </a:r>
            <a:r>
              <a:rPr lang="en-US" sz="2800" dirty="0"/>
              <a:t> Elements Taken </a:t>
            </a:r>
            <a:r>
              <a:rPr lang="en-US" sz="2800" b="0" i="1" dirty="0">
                <a:latin typeface="+mj-lt"/>
              </a:rPr>
              <a:t>r</a:t>
            </a:r>
            <a:r>
              <a:rPr lang="en-US" sz="2800" dirty="0"/>
              <a:t> at a Time (cont.)</a:t>
            </a:r>
            <a:endParaRPr sz="2800" dirty="0"/>
          </a:p>
        </p:txBody>
      </p:sp>
      <p:sp>
        <p:nvSpPr>
          <p:cNvPr id="3" name="Text Placeholder 2"/>
          <p:cNvSpPr>
            <a:spLocks noGrp="1"/>
          </p:cNvSpPr>
          <p:nvPr>
            <p:ph type="body" sz="quarter" idx="10"/>
          </p:nvPr>
        </p:nvSpPr>
        <p:spPr/>
        <p:txBody>
          <a:bodyPr>
            <a:normAutofit/>
          </a:bodyPr>
          <a:lstStyle/>
          <a:p>
            <a:endParaRPr lang="en-US" sz="2800" dirty="0"/>
          </a:p>
          <a:p>
            <a:endParaRPr lang="en-US" sz="2800" dirty="0"/>
          </a:p>
          <a:p>
            <a:pPr marL="514350" indent="-514350">
              <a:buFont typeface="+mj-lt"/>
              <a:buAutoNum type="alphaLcPeriod" startAt="2"/>
            </a:pPr>
            <a:r>
              <a:rPr lang="en-US" sz="2800" dirty="0"/>
              <a:t>Since any of the digits can be used in more than one position, this part of the problem does not involve permutations. Instead we use the fundamental counting principle.</a:t>
            </a:r>
          </a:p>
          <a:p>
            <a:pPr marL="514350" indent="-514350">
              <a:buFont typeface="+mj-lt"/>
              <a:buAutoNum type="alphaLcPeriod" startAt="2"/>
            </a:pPr>
            <a:endParaRPr lang="en-US" dirty="0"/>
          </a:p>
          <a:p>
            <a:r>
              <a:rPr lang="en-US" sz="2800" dirty="0"/>
              <a:t>There are 360 four‑digit numbers if the digits may not be repeated and 1296 four‑digit numbers if digits may be repeated.</a:t>
            </a:r>
            <a:endParaRPr sz="2800" dirty="0"/>
          </a:p>
        </p:txBody>
      </p:sp>
      <p:graphicFrame>
        <p:nvGraphicFramePr>
          <p:cNvPr id="4" name="Object 3">
            <a:extLst>
              <a:ext uri="{FF2B5EF4-FFF2-40B4-BE49-F238E27FC236}">
                <a16:creationId xmlns:a16="http://schemas.microsoft.com/office/drawing/2014/main" id="{FB744333-51D3-17E8-D378-80E0C89C1E44}"/>
              </a:ext>
            </a:extLst>
          </p:cNvPr>
          <p:cNvGraphicFramePr>
            <a:graphicFrameLocks noChangeAspect="1"/>
          </p:cNvGraphicFramePr>
          <p:nvPr>
            <p:extLst>
              <p:ext uri="{D42A27DB-BD31-4B8C-83A1-F6EECF244321}">
                <p14:modId xmlns:p14="http://schemas.microsoft.com/office/powerpoint/2010/main" val="2215400109"/>
              </p:ext>
            </p:extLst>
          </p:nvPr>
        </p:nvGraphicFramePr>
        <p:xfrm>
          <a:off x="1066800" y="1143000"/>
          <a:ext cx="7010400" cy="952500"/>
        </p:xfrm>
        <a:graphic>
          <a:graphicData uri="http://schemas.openxmlformats.org/presentationml/2006/ole">
            <mc:AlternateContent xmlns:mc="http://schemas.openxmlformats.org/markup-compatibility/2006">
              <mc:Choice xmlns:v="urn:schemas-microsoft-com:vml" Requires="v">
                <p:oleObj name="Equation" r:id="rId2" imgW="7010280" imgH="952200" progId="Equation.DSMT4">
                  <p:embed/>
                </p:oleObj>
              </mc:Choice>
              <mc:Fallback>
                <p:oleObj name="Equation" r:id="rId2" imgW="7010280" imgH="952200" progId="Equation.DSMT4">
                  <p:embed/>
                  <p:pic>
                    <p:nvPicPr>
                      <p:cNvPr id="0" name=""/>
                      <p:cNvPicPr/>
                      <p:nvPr/>
                    </p:nvPicPr>
                    <p:blipFill>
                      <a:blip r:embed="rId3"/>
                      <a:stretch>
                        <a:fillRect/>
                      </a:stretch>
                    </p:blipFill>
                    <p:spPr>
                      <a:xfrm>
                        <a:off x="1066800" y="1143000"/>
                        <a:ext cx="7010400" cy="9525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C92EA718-A318-27AC-CC9D-A4AF3788C094}"/>
              </a:ext>
            </a:extLst>
          </p:cNvPr>
          <p:cNvGraphicFramePr>
            <a:graphicFrameLocks noChangeAspect="1"/>
          </p:cNvGraphicFramePr>
          <p:nvPr>
            <p:extLst>
              <p:ext uri="{D42A27DB-BD31-4B8C-83A1-F6EECF244321}">
                <p14:modId xmlns:p14="http://schemas.microsoft.com/office/powerpoint/2010/main" val="2331645292"/>
              </p:ext>
            </p:extLst>
          </p:nvPr>
        </p:nvGraphicFramePr>
        <p:xfrm>
          <a:off x="1066800" y="3962400"/>
          <a:ext cx="2222500" cy="292100"/>
        </p:xfrm>
        <a:graphic>
          <a:graphicData uri="http://schemas.openxmlformats.org/presentationml/2006/ole">
            <mc:AlternateContent xmlns:mc="http://schemas.openxmlformats.org/markup-compatibility/2006">
              <mc:Choice xmlns:v="urn:schemas-microsoft-com:vml" Requires="v">
                <p:oleObj name="Equation" r:id="rId4" imgW="2222280" imgH="291960" progId="Equation.DSMT4">
                  <p:embed/>
                </p:oleObj>
              </mc:Choice>
              <mc:Fallback>
                <p:oleObj name="Equation" r:id="rId4" imgW="2222280" imgH="291960" progId="Equation.DSMT4">
                  <p:embed/>
                  <p:pic>
                    <p:nvPicPr>
                      <p:cNvPr id="0" name=""/>
                      <p:cNvPicPr/>
                      <p:nvPr/>
                    </p:nvPicPr>
                    <p:blipFill>
                      <a:blip r:embed="rId5"/>
                      <a:stretch>
                        <a:fillRect/>
                      </a:stretch>
                    </p:blipFill>
                    <p:spPr>
                      <a:xfrm>
                        <a:off x="1066800" y="3962400"/>
                        <a:ext cx="2222500" cy="292100"/>
                      </a:xfrm>
                      <a:prstGeom prst="rect">
                        <a:avLst/>
                      </a:prstGeom>
                    </p:spPr>
                  </p:pic>
                </p:oleObj>
              </mc:Fallback>
            </mc:AlternateContent>
          </a:graphicData>
        </a:graphic>
      </p:graphicFrame>
    </p:spTree>
    <p:extLst>
      <p:ext uri="{BB962C8B-B14F-4D97-AF65-F5344CB8AC3E}">
        <p14:creationId xmlns:p14="http://schemas.microsoft.com/office/powerpoint/2010/main" val="2622780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800"/>
            </a:pPr>
            <a:r>
              <a:rPr lang="en-US" sz="2800" dirty="0"/>
              <a:t>Example 4: Calculating the Number of Permutations of </a:t>
            </a:r>
            <a:r>
              <a:rPr lang="en-US" sz="2800" b="0" i="1" dirty="0">
                <a:latin typeface="+mj-lt"/>
              </a:rPr>
              <a:t>n</a:t>
            </a:r>
            <a:r>
              <a:rPr lang="en-US" sz="2800" dirty="0"/>
              <a:t> Elements Taken </a:t>
            </a:r>
            <a:r>
              <a:rPr lang="en-US" sz="2800" b="0" i="1" dirty="0">
                <a:latin typeface="+mj-lt"/>
              </a:rPr>
              <a:t>r</a:t>
            </a:r>
            <a:r>
              <a:rPr lang="en-US" sz="2800" dirty="0"/>
              <a:t> at a Time</a:t>
            </a:r>
            <a:endParaRPr sz="2800" dirty="0"/>
          </a:p>
        </p:txBody>
      </p:sp>
      <p:sp>
        <p:nvSpPr>
          <p:cNvPr id="3" name="Text Placeholder 2"/>
          <p:cNvSpPr>
            <a:spLocks noGrp="1"/>
          </p:cNvSpPr>
          <p:nvPr>
            <p:ph type="body" sz="quarter" idx="10"/>
          </p:nvPr>
        </p:nvSpPr>
        <p:spPr/>
        <p:txBody>
          <a:bodyPr>
            <a:normAutofit lnSpcReduction="10000"/>
          </a:bodyPr>
          <a:lstStyle/>
          <a:p>
            <a:r>
              <a:rPr sz="2800" dirty="0"/>
              <a:t>A sailor has </a:t>
            </a:r>
            <a:r>
              <a:rPr lang="en-US" sz="2800" i="0" dirty="0">
                <a:latin typeface="+mj-lt"/>
              </a:rPr>
              <a:t>7</a:t>
            </a:r>
            <a:r>
              <a:rPr sz="2800" dirty="0"/>
              <a:t> different flags he can signal with. How many signals can he send using </a:t>
            </a:r>
            <a:r>
              <a:rPr lang="en-US" sz="2800" i="0" dirty="0">
                <a:latin typeface="+mj-lt"/>
              </a:rPr>
              <a:t>3</a:t>
            </a:r>
            <a:r>
              <a:rPr sz="2800" dirty="0"/>
              <a:t> flags at a time?</a:t>
            </a:r>
            <a:endParaRPr lang="en-US" sz="2800" dirty="0"/>
          </a:p>
          <a:p>
            <a:r>
              <a:rPr lang="en-US" b="1" dirty="0"/>
              <a:t>Solution</a:t>
            </a:r>
          </a:p>
          <a:p>
            <a:r>
              <a:rPr lang="en-US" sz="2800" dirty="0"/>
              <a:t>In this case, we have a set of 7 elements (the flags) and we are choosing 3 of them. This means </a:t>
            </a:r>
            <a:r>
              <a:rPr lang="en-US" sz="2800" i="1" dirty="0"/>
              <a:t>n</a:t>
            </a:r>
            <a:r>
              <a:rPr lang="en-US" sz="2800" dirty="0"/>
              <a:t> = 7 and </a:t>
            </a:r>
            <a:r>
              <a:rPr lang="en-US" sz="2800" i="1" dirty="0"/>
              <a:t>r</a:t>
            </a:r>
            <a:r>
              <a:rPr lang="en-US" sz="2800" dirty="0"/>
              <a:t> = 3. Now substitute these values into the formula and simplify.</a:t>
            </a:r>
          </a:p>
          <a:p>
            <a:endParaRPr lang="en-US" dirty="0"/>
          </a:p>
          <a:p>
            <a:endParaRPr lang="en-US" sz="2800" dirty="0"/>
          </a:p>
          <a:p>
            <a:r>
              <a:rPr lang="en-US" sz="2800" dirty="0"/>
              <a:t>Therefore, the sailor can send </a:t>
            </a:r>
            <a:r>
              <a:rPr lang="en-US" sz="2800" dirty="0">
                <a:solidFill>
                  <a:srgbClr val="FF0000"/>
                </a:solidFill>
              </a:rPr>
              <a:t>210 different signals </a:t>
            </a:r>
            <a:r>
              <a:rPr lang="en-US" sz="2800" dirty="0"/>
              <a:t>using 3 flags.</a:t>
            </a:r>
            <a:endParaRPr sz="2800" dirty="0"/>
          </a:p>
        </p:txBody>
      </p:sp>
      <p:graphicFrame>
        <p:nvGraphicFramePr>
          <p:cNvPr id="4" name="Object 3">
            <a:extLst>
              <a:ext uri="{FF2B5EF4-FFF2-40B4-BE49-F238E27FC236}">
                <a16:creationId xmlns:a16="http://schemas.microsoft.com/office/drawing/2014/main" id="{A39CEF91-A75B-3648-3359-B21A3AD10ED8}"/>
              </a:ext>
            </a:extLst>
          </p:cNvPr>
          <p:cNvGraphicFramePr>
            <a:graphicFrameLocks noChangeAspect="1"/>
          </p:cNvGraphicFramePr>
          <p:nvPr>
            <p:extLst>
              <p:ext uri="{D42A27DB-BD31-4B8C-83A1-F6EECF244321}">
                <p14:modId xmlns:p14="http://schemas.microsoft.com/office/powerpoint/2010/main" val="1813056712"/>
              </p:ext>
            </p:extLst>
          </p:nvPr>
        </p:nvGraphicFramePr>
        <p:xfrm>
          <a:off x="2336800" y="3886200"/>
          <a:ext cx="4470400" cy="952500"/>
        </p:xfrm>
        <a:graphic>
          <a:graphicData uri="http://schemas.openxmlformats.org/presentationml/2006/ole">
            <mc:AlternateContent xmlns:mc="http://schemas.openxmlformats.org/markup-compatibility/2006">
              <mc:Choice xmlns:v="urn:schemas-microsoft-com:vml" Requires="v">
                <p:oleObj name="Equation" r:id="rId2" imgW="4470120" imgH="952200" progId="Equation.DSMT4">
                  <p:embed/>
                </p:oleObj>
              </mc:Choice>
              <mc:Fallback>
                <p:oleObj name="Equation" r:id="rId2" imgW="4470120" imgH="952200" progId="Equation.DSMT4">
                  <p:embed/>
                  <p:pic>
                    <p:nvPicPr>
                      <p:cNvPr id="4" name="Object 3">
                        <a:extLst>
                          <a:ext uri="{FF2B5EF4-FFF2-40B4-BE49-F238E27FC236}">
                            <a16:creationId xmlns:a16="http://schemas.microsoft.com/office/drawing/2014/main" id="{FB744333-51D3-17E8-D378-80E0C89C1E44}"/>
                          </a:ext>
                        </a:extLst>
                      </p:cNvPr>
                      <p:cNvPicPr/>
                      <p:nvPr/>
                    </p:nvPicPr>
                    <p:blipFill>
                      <a:blip r:embed="rId3"/>
                      <a:stretch>
                        <a:fillRect/>
                      </a:stretch>
                    </p:blipFill>
                    <p:spPr>
                      <a:xfrm>
                        <a:off x="2336800" y="3886200"/>
                        <a:ext cx="4470400" cy="952500"/>
                      </a:xfrm>
                      <a:prstGeom prst="rect">
                        <a:avLst/>
                      </a:prstGeom>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Formula</a:t>
            </a:r>
            <a:r>
              <a:rPr lang="en-US" dirty="0"/>
              <a:t>: Permutations with Repetition</a:t>
            </a:r>
            <a:endParaRPr sz="3200" dirty="0"/>
          </a:p>
        </p:txBody>
      </p:sp>
      <p:sp>
        <p:nvSpPr>
          <p:cNvPr id="3" name="Text Placeholder 2"/>
          <p:cNvSpPr>
            <a:spLocks noGrp="1"/>
          </p:cNvSpPr>
          <p:nvPr>
            <p:ph type="body" sz="quarter" idx="10"/>
          </p:nvPr>
        </p:nvSpPr>
        <p:spPr>
          <a:xfrm>
            <a:off x="457200" y="1082078"/>
            <a:ext cx="8229600" cy="2936188"/>
          </a:xfrm>
        </p:spPr>
        <p:txBody>
          <a:bodyPr>
            <a:spAutoFit/>
          </a:bodyPr>
          <a:lstStyle/>
          <a:p>
            <a:r>
              <a:rPr lang="en-US" dirty="0"/>
              <a:t>The number of </a:t>
            </a:r>
            <a:r>
              <a:rPr lang="en-US" b="1" dirty="0"/>
              <a:t>permutations with repetition </a:t>
            </a:r>
            <a:r>
              <a:rPr lang="en-US" dirty="0"/>
              <a:t>of </a:t>
            </a:r>
            <a:r>
              <a:rPr lang="en-US" i="1" dirty="0"/>
              <a:t>n</a:t>
            </a:r>
            <a:r>
              <a:rPr lang="en-US" dirty="0"/>
              <a:t> objects can be calculated by the formula</a:t>
            </a:r>
          </a:p>
          <a:p>
            <a:endParaRPr lang="en-US" sz="2800" b="1" dirty="0"/>
          </a:p>
          <a:p>
            <a:endParaRPr lang="en-US" sz="2800" dirty="0"/>
          </a:p>
          <a:p>
            <a:r>
              <a:rPr lang="en-US" sz="2800" dirty="0"/>
              <a:t>where </a:t>
            </a:r>
            <a:r>
              <a:rPr lang="en-US" sz="2800" i="1" dirty="0"/>
              <a:t>k</a:t>
            </a:r>
            <a:r>
              <a:rPr lang="en-US" sz="2800" dirty="0"/>
              <a:t> is the number of unique elements repeated </a:t>
            </a:r>
            <a:r>
              <a:rPr lang="en-US" sz="2800" i="1" dirty="0"/>
              <a:t>x</a:t>
            </a:r>
            <a:r>
              <a:rPr lang="en-US" sz="2800" baseline="-25000" dirty="0"/>
              <a:t>1</a:t>
            </a:r>
            <a:r>
              <a:rPr lang="en-US" sz="2800" dirty="0"/>
              <a:t>, </a:t>
            </a:r>
            <a:r>
              <a:rPr lang="en-US" sz="2800" i="1" dirty="0"/>
              <a:t>x</a:t>
            </a:r>
            <a:r>
              <a:rPr lang="en-US" sz="2800" baseline="-25000" dirty="0"/>
              <a:t>2</a:t>
            </a:r>
            <a:r>
              <a:rPr lang="en-US" sz="2800" dirty="0"/>
              <a:t>, </a:t>
            </a:r>
            <a:r>
              <a:rPr lang="en-US" sz="2800" i="1" dirty="0"/>
              <a:t>x</a:t>
            </a:r>
            <a:r>
              <a:rPr lang="en-US" sz="2800" baseline="-25000" dirty="0"/>
              <a:t>3</a:t>
            </a:r>
            <a:r>
              <a:rPr lang="en-US" sz="2800" dirty="0"/>
              <a:t>, …, </a:t>
            </a:r>
            <a:r>
              <a:rPr lang="en-US" i="1" dirty="0"/>
              <a:t>x</a:t>
            </a:r>
            <a:r>
              <a:rPr lang="en-US" sz="2800" i="1" baseline="-25000" dirty="0"/>
              <a:t>k</a:t>
            </a:r>
            <a:r>
              <a:rPr lang="en-US" sz="2800" dirty="0"/>
              <a:t> times, respectively.</a:t>
            </a:r>
            <a:endParaRPr lang="ar-AE" sz="2800" dirty="0"/>
          </a:p>
        </p:txBody>
      </p:sp>
      <p:graphicFrame>
        <p:nvGraphicFramePr>
          <p:cNvPr id="4" name="Object 3">
            <a:extLst>
              <a:ext uri="{FF2B5EF4-FFF2-40B4-BE49-F238E27FC236}">
                <a16:creationId xmlns:a16="http://schemas.microsoft.com/office/drawing/2014/main" id="{F72C84A5-8F9F-EA98-8645-6F822F12A66F}"/>
              </a:ext>
            </a:extLst>
          </p:cNvPr>
          <p:cNvGraphicFramePr>
            <a:graphicFrameLocks noChangeAspect="1"/>
          </p:cNvGraphicFramePr>
          <p:nvPr>
            <p:extLst>
              <p:ext uri="{D42A27DB-BD31-4B8C-83A1-F6EECF244321}">
                <p14:modId xmlns:p14="http://schemas.microsoft.com/office/powerpoint/2010/main" val="1147210511"/>
              </p:ext>
            </p:extLst>
          </p:nvPr>
        </p:nvGraphicFramePr>
        <p:xfrm>
          <a:off x="3524250" y="2086622"/>
          <a:ext cx="2095500" cy="927100"/>
        </p:xfrm>
        <a:graphic>
          <a:graphicData uri="http://schemas.openxmlformats.org/presentationml/2006/ole">
            <mc:AlternateContent xmlns:mc="http://schemas.openxmlformats.org/markup-compatibility/2006">
              <mc:Choice xmlns:v="urn:schemas-microsoft-com:vml" Requires="v">
                <p:oleObj name="Equation" r:id="rId2" imgW="2095200" imgH="927000" progId="Equation.DSMT4">
                  <p:embed/>
                </p:oleObj>
              </mc:Choice>
              <mc:Fallback>
                <p:oleObj name="Equation" r:id="rId2" imgW="2095200" imgH="927000" progId="Equation.DSMT4">
                  <p:embed/>
                  <p:pic>
                    <p:nvPicPr>
                      <p:cNvPr id="0" name=""/>
                      <p:cNvPicPr/>
                      <p:nvPr/>
                    </p:nvPicPr>
                    <p:blipFill>
                      <a:blip r:embed="rId3"/>
                      <a:stretch>
                        <a:fillRect/>
                      </a:stretch>
                    </p:blipFill>
                    <p:spPr>
                      <a:xfrm>
                        <a:off x="3524250" y="2086622"/>
                        <a:ext cx="2095500" cy="927100"/>
                      </a:xfrm>
                      <a:prstGeom prst="rect">
                        <a:avLst/>
                      </a:prstGeom>
                    </p:spPr>
                  </p:pic>
                </p:oleObj>
              </mc:Fallback>
            </mc:AlternateContent>
          </a:graphicData>
        </a:graphic>
      </p:graphicFrame>
    </p:spTree>
    <p:extLst>
      <p:ext uri="{BB962C8B-B14F-4D97-AF65-F5344CB8AC3E}">
        <p14:creationId xmlns:p14="http://schemas.microsoft.com/office/powerpoint/2010/main" val="4170813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2800"/>
            </a:pPr>
            <a:r>
              <a:rPr lang="en-US" sz="2800" dirty="0"/>
              <a:t>Example 5: Calculating the Number of Permutations with Repetition</a:t>
            </a:r>
            <a:endParaRPr sz="2800" dirty="0"/>
          </a:p>
        </p:txBody>
      </p:sp>
      <p:sp>
        <p:nvSpPr>
          <p:cNvPr id="3" name="Text Placeholder 2"/>
          <p:cNvSpPr>
            <a:spLocks noGrp="1"/>
          </p:cNvSpPr>
          <p:nvPr>
            <p:ph type="body" sz="quarter" idx="10"/>
          </p:nvPr>
        </p:nvSpPr>
        <p:spPr/>
        <p:txBody>
          <a:bodyPr>
            <a:normAutofit/>
          </a:bodyPr>
          <a:lstStyle/>
          <a:p>
            <a:r>
              <a:rPr lang="en-US" sz="2800" dirty="0"/>
              <a:t>Use the formula for permutations with repetition to calculate each value.</a:t>
            </a:r>
          </a:p>
          <a:p>
            <a:pPr marL="514350" indent="-514350">
              <a:buFont typeface="+mj-lt"/>
              <a:buAutoNum type="alphaLcPeriod"/>
            </a:pPr>
            <a:r>
              <a:rPr lang="en-US" sz="2800" dirty="0"/>
              <a:t>How many ways can the letters in the word BOOKKEEPER be arranged?</a:t>
            </a:r>
          </a:p>
          <a:p>
            <a:pPr marL="514350" indent="-514350">
              <a:buFont typeface="+mj-lt"/>
              <a:buAutoNum type="alphaLcPeriod"/>
            </a:pPr>
            <a:r>
              <a:rPr lang="en-US" sz="2800" dirty="0"/>
              <a:t>How many six‑digit numbers can be created with the numbers 2, 2, 3, 3, 6, 8?</a:t>
            </a:r>
          </a:p>
        </p:txBody>
      </p:sp>
    </p:spTree>
    <p:extLst>
      <p:ext uri="{BB962C8B-B14F-4D97-AF65-F5344CB8AC3E}">
        <p14:creationId xmlns:p14="http://schemas.microsoft.com/office/powerpoint/2010/main" val="1928435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2800"/>
            </a:pPr>
            <a:r>
              <a:rPr lang="en-US" sz="2800" dirty="0"/>
              <a:t>Example 5: Calculating the Number of Permutations with Repetition (cont.)</a:t>
            </a:r>
            <a:endParaRPr sz="2800" dirty="0"/>
          </a:p>
        </p:txBody>
      </p:sp>
      <p:sp>
        <p:nvSpPr>
          <p:cNvPr id="3" name="Text Placeholder 2"/>
          <p:cNvSpPr>
            <a:spLocks noGrp="1"/>
          </p:cNvSpPr>
          <p:nvPr>
            <p:ph type="body" sz="quarter" idx="10"/>
          </p:nvPr>
        </p:nvSpPr>
        <p:spPr/>
        <p:txBody>
          <a:bodyPr>
            <a:normAutofit lnSpcReduction="10000"/>
          </a:bodyPr>
          <a:lstStyle/>
          <a:p>
            <a:r>
              <a:rPr lang="en-US" b="1" dirty="0"/>
              <a:t>Solution</a:t>
            </a:r>
          </a:p>
          <a:p>
            <a:pPr marL="514350" indent="-514350">
              <a:buFont typeface="+mj-lt"/>
              <a:buAutoNum type="alphaLcPeriod"/>
            </a:pPr>
            <a:r>
              <a:rPr lang="en-US" dirty="0"/>
              <a:t>BOOKKEEPER is a word with 10 letters, so </a:t>
            </a:r>
            <a:r>
              <a:rPr lang="en-US" i="1" dirty="0"/>
              <a:t>n</a:t>
            </a:r>
            <a:r>
              <a:rPr lang="en-US" dirty="0"/>
              <a:t> = 10. There is a total of 6 unique letters: </a:t>
            </a:r>
            <a:r>
              <a:rPr lang="en-US" dirty="0">
                <a:solidFill>
                  <a:srgbClr val="FF33CC"/>
                </a:solidFill>
              </a:rPr>
              <a:t>3 Es</a:t>
            </a:r>
            <a:r>
              <a:rPr lang="en-US" dirty="0"/>
              <a:t>, </a:t>
            </a:r>
            <a:r>
              <a:rPr lang="en-US" dirty="0">
                <a:solidFill>
                  <a:srgbClr val="FFC000"/>
                </a:solidFill>
              </a:rPr>
              <a:t>2 Os</a:t>
            </a:r>
            <a:r>
              <a:rPr lang="en-US" dirty="0"/>
              <a:t>, </a:t>
            </a:r>
            <a:r>
              <a:rPr lang="en-US" dirty="0">
                <a:solidFill>
                  <a:schemeClr val="accent1">
                    <a:lumMod val="60000"/>
                    <a:lumOff val="40000"/>
                  </a:schemeClr>
                </a:solidFill>
              </a:rPr>
              <a:t>2 Ks</a:t>
            </a:r>
            <a:r>
              <a:rPr lang="en-US" dirty="0"/>
              <a:t>,  </a:t>
            </a:r>
            <a:r>
              <a:rPr lang="en-US" dirty="0">
                <a:solidFill>
                  <a:srgbClr val="00B050"/>
                </a:solidFill>
              </a:rPr>
              <a:t>1 B</a:t>
            </a:r>
            <a:r>
              <a:rPr lang="en-US" dirty="0"/>
              <a:t>, </a:t>
            </a:r>
            <a:r>
              <a:rPr lang="en-US" dirty="0">
                <a:solidFill>
                  <a:srgbClr val="0000FF"/>
                </a:solidFill>
              </a:rPr>
              <a:t>1 P</a:t>
            </a:r>
            <a:r>
              <a:rPr lang="en-US" dirty="0"/>
              <a:t>, and </a:t>
            </a:r>
            <a:r>
              <a:rPr lang="en-US" dirty="0">
                <a:solidFill>
                  <a:srgbClr val="7030A0"/>
                </a:solidFill>
              </a:rPr>
              <a:t>1 R</a:t>
            </a:r>
            <a:r>
              <a:rPr lang="en-US" dirty="0"/>
              <a:t>. Thus, we have </a:t>
            </a:r>
            <a:r>
              <a:rPr lang="en-US" i="1" dirty="0">
                <a:solidFill>
                  <a:srgbClr val="FF33CC"/>
                </a:solidFill>
              </a:rPr>
              <a:t>x</a:t>
            </a:r>
            <a:r>
              <a:rPr lang="en-US" baseline="-25000" dirty="0">
                <a:solidFill>
                  <a:srgbClr val="FF33CC"/>
                </a:solidFill>
              </a:rPr>
              <a:t>1</a:t>
            </a:r>
            <a:r>
              <a:rPr lang="en-US" dirty="0">
                <a:solidFill>
                  <a:srgbClr val="FF33CC"/>
                </a:solidFill>
              </a:rPr>
              <a:t> = 3</a:t>
            </a:r>
            <a:r>
              <a:rPr lang="en-US" dirty="0"/>
              <a:t>, </a:t>
            </a:r>
            <a:r>
              <a:rPr lang="en-US" i="1" dirty="0">
                <a:solidFill>
                  <a:srgbClr val="FFC000"/>
                </a:solidFill>
              </a:rPr>
              <a:t>x</a:t>
            </a:r>
            <a:r>
              <a:rPr lang="en-US" baseline="-25000" dirty="0">
                <a:solidFill>
                  <a:srgbClr val="FFC000"/>
                </a:solidFill>
              </a:rPr>
              <a:t>2</a:t>
            </a:r>
            <a:r>
              <a:rPr lang="en-US" dirty="0">
                <a:solidFill>
                  <a:srgbClr val="FFC000"/>
                </a:solidFill>
              </a:rPr>
              <a:t> = 2</a:t>
            </a:r>
            <a:r>
              <a:rPr lang="en-US" dirty="0"/>
              <a:t>, </a:t>
            </a:r>
            <a:r>
              <a:rPr lang="en-US" i="1" dirty="0">
                <a:solidFill>
                  <a:schemeClr val="accent1">
                    <a:lumMod val="60000"/>
                    <a:lumOff val="40000"/>
                  </a:schemeClr>
                </a:solidFill>
              </a:rPr>
              <a:t>x</a:t>
            </a:r>
            <a:r>
              <a:rPr lang="en-US" baseline="-25000" dirty="0">
                <a:solidFill>
                  <a:schemeClr val="accent1">
                    <a:lumMod val="60000"/>
                    <a:lumOff val="40000"/>
                  </a:schemeClr>
                </a:solidFill>
              </a:rPr>
              <a:t>3</a:t>
            </a:r>
            <a:r>
              <a:rPr lang="en-US" dirty="0">
                <a:solidFill>
                  <a:schemeClr val="accent1">
                    <a:lumMod val="60000"/>
                    <a:lumOff val="40000"/>
                  </a:schemeClr>
                </a:solidFill>
              </a:rPr>
              <a:t> = 2</a:t>
            </a:r>
            <a:r>
              <a:rPr lang="en-US" dirty="0"/>
              <a:t>, </a:t>
            </a:r>
            <a:r>
              <a:rPr lang="en-US" i="1" dirty="0">
                <a:solidFill>
                  <a:srgbClr val="00B050"/>
                </a:solidFill>
              </a:rPr>
              <a:t>x</a:t>
            </a:r>
            <a:r>
              <a:rPr lang="en-US" baseline="-25000" dirty="0">
                <a:solidFill>
                  <a:srgbClr val="00B050"/>
                </a:solidFill>
              </a:rPr>
              <a:t>4</a:t>
            </a:r>
            <a:r>
              <a:rPr lang="en-US" dirty="0">
                <a:solidFill>
                  <a:srgbClr val="00B050"/>
                </a:solidFill>
              </a:rPr>
              <a:t> = 1</a:t>
            </a:r>
            <a:r>
              <a:rPr lang="en-US" dirty="0"/>
              <a:t>, </a:t>
            </a:r>
            <a:r>
              <a:rPr lang="en-US" i="1" dirty="0">
                <a:solidFill>
                  <a:srgbClr val="0000FF"/>
                </a:solidFill>
              </a:rPr>
              <a:t>x</a:t>
            </a:r>
            <a:r>
              <a:rPr lang="en-US" baseline="-25000" dirty="0">
                <a:solidFill>
                  <a:srgbClr val="0000FF"/>
                </a:solidFill>
              </a:rPr>
              <a:t>5</a:t>
            </a:r>
            <a:r>
              <a:rPr lang="en-US" dirty="0">
                <a:solidFill>
                  <a:srgbClr val="0000FF"/>
                </a:solidFill>
              </a:rPr>
              <a:t> = 1</a:t>
            </a:r>
            <a:r>
              <a:rPr lang="en-US" dirty="0"/>
              <a:t>, and </a:t>
            </a:r>
            <a:r>
              <a:rPr lang="en-US" i="1" dirty="0">
                <a:solidFill>
                  <a:srgbClr val="7030A0"/>
                </a:solidFill>
              </a:rPr>
              <a:t>x</a:t>
            </a:r>
            <a:r>
              <a:rPr lang="en-US" baseline="-25000" dirty="0">
                <a:solidFill>
                  <a:srgbClr val="7030A0"/>
                </a:solidFill>
              </a:rPr>
              <a:t>6</a:t>
            </a:r>
            <a:r>
              <a:rPr lang="en-US" dirty="0">
                <a:solidFill>
                  <a:srgbClr val="7030A0"/>
                </a:solidFill>
              </a:rPr>
              <a:t> = 1</a:t>
            </a:r>
            <a:r>
              <a:rPr lang="en-US" dirty="0"/>
              <a:t>. Using the formula, we get the following.</a:t>
            </a:r>
          </a:p>
          <a:p>
            <a:pPr marL="514350" indent="-514350">
              <a:buFont typeface="+mj-lt"/>
              <a:buAutoNum type="alphaLcPeriod"/>
            </a:pPr>
            <a:endParaRPr lang="en-US" dirty="0"/>
          </a:p>
          <a:p>
            <a:pPr marL="514350" indent="-514350">
              <a:buFont typeface="+mj-lt"/>
              <a:buAutoNum type="alphaLcPeriod"/>
            </a:pPr>
            <a:endParaRPr lang="en-US" dirty="0"/>
          </a:p>
          <a:p>
            <a:endParaRPr lang="en-US" dirty="0"/>
          </a:p>
          <a:p>
            <a:pPr marL="457200" lvl="1" indent="0">
              <a:buNone/>
            </a:pPr>
            <a:r>
              <a:rPr lang="en-US" dirty="0"/>
              <a:t>Therefore, there are </a:t>
            </a:r>
            <a:r>
              <a:rPr lang="en-US" dirty="0">
                <a:solidFill>
                  <a:srgbClr val="FF0000"/>
                </a:solidFill>
              </a:rPr>
              <a:t>151,200</a:t>
            </a:r>
            <a:r>
              <a:rPr lang="en-US" dirty="0"/>
              <a:t> ways the letters in BOOKKEEPER can be arranged.</a:t>
            </a:r>
          </a:p>
        </p:txBody>
      </p:sp>
      <p:graphicFrame>
        <p:nvGraphicFramePr>
          <p:cNvPr id="4" name="Object 3">
            <a:extLst>
              <a:ext uri="{FF2B5EF4-FFF2-40B4-BE49-F238E27FC236}">
                <a16:creationId xmlns:a16="http://schemas.microsoft.com/office/drawing/2014/main" id="{9F4D91B0-14E9-5719-DD5C-47180A0AF4BA}"/>
              </a:ext>
            </a:extLst>
          </p:cNvPr>
          <p:cNvGraphicFramePr>
            <a:graphicFrameLocks noChangeAspect="1"/>
          </p:cNvGraphicFramePr>
          <p:nvPr>
            <p:extLst>
              <p:ext uri="{D42A27DB-BD31-4B8C-83A1-F6EECF244321}">
                <p14:modId xmlns:p14="http://schemas.microsoft.com/office/powerpoint/2010/main" val="1668883671"/>
              </p:ext>
            </p:extLst>
          </p:nvPr>
        </p:nvGraphicFramePr>
        <p:xfrm>
          <a:off x="1822450" y="3505200"/>
          <a:ext cx="5499100" cy="1181100"/>
        </p:xfrm>
        <a:graphic>
          <a:graphicData uri="http://schemas.openxmlformats.org/presentationml/2006/ole">
            <mc:AlternateContent xmlns:mc="http://schemas.openxmlformats.org/markup-compatibility/2006">
              <mc:Choice xmlns:v="urn:schemas-microsoft-com:vml" Requires="v">
                <p:oleObj name="Equation" r:id="rId2" imgW="5499000" imgH="1180800" progId="Equation.DSMT4">
                  <p:embed/>
                </p:oleObj>
              </mc:Choice>
              <mc:Fallback>
                <p:oleObj name="Equation" r:id="rId2" imgW="5499000" imgH="1180800" progId="Equation.DSMT4">
                  <p:embed/>
                  <p:pic>
                    <p:nvPicPr>
                      <p:cNvPr id="0" name=""/>
                      <p:cNvPicPr/>
                      <p:nvPr/>
                    </p:nvPicPr>
                    <p:blipFill>
                      <a:blip r:embed="rId3"/>
                      <a:stretch>
                        <a:fillRect/>
                      </a:stretch>
                    </p:blipFill>
                    <p:spPr>
                      <a:xfrm>
                        <a:off x="1822450" y="3505200"/>
                        <a:ext cx="5499100" cy="1181100"/>
                      </a:xfrm>
                      <a:prstGeom prst="rect">
                        <a:avLst/>
                      </a:prstGeom>
                    </p:spPr>
                  </p:pic>
                </p:oleObj>
              </mc:Fallback>
            </mc:AlternateContent>
          </a:graphicData>
        </a:graphic>
      </p:graphicFrame>
    </p:spTree>
    <p:extLst>
      <p:ext uri="{BB962C8B-B14F-4D97-AF65-F5344CB8AC3E}">
        <p14:creationId xmlns:p14="http://schemas.microsoft.com/office/powerpoint/2010/main" val="3886878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2800"/>
            </a:pPr>
            <a:r>
              <a:rPr lang="en-US" sz="2800" dirty="0"/>
              <a:t>Example 5: Calculating the Number of Permutations with Repetition (cont.)</a:t>
            </a:r>
            <a:endParaRPr sz="2800"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pPr>
            <a:r>
              <a:rPr lang="en-US" dirty="0"/>
              <a:t>The set of numbers 2, 2, 3, 3, 6, 8 contains 6 digits, so </a:t>
            </a:r>
            <a:r>
              <a:rPr lang="en-US" i="1" dirty="0"/>
              <a:t>n</a:t>
            </a:r>
            <a:r>
              <a:rPr lang="en-US" dirty="0"/>
              <a:t> = 6. There are 4 unique elements in this set: </a:t>
            </a:r>
            <a:r>
              <a:rPr lang="en-US" dirty="0">
                <a:solidFill>
                  <a:srgbClr val="FF33CC"/>
                </a:solidFill>
              </a:rPr>
              <a:t>two 2s</a:t>
            </a:r>
            <a:r>
              <a:rPr lang="en-US" dirty="0"/>
              <a:t>, </a:t>
            </a:r>
            <a:r>
              <a:rPr lang="en-US" dirty="0">
                <a:solidFill>
                  <a:srgbClr val="FFC000"/>
                </a:solidFill>
              </a:rPr>
              <a:t>two 3s</a:t>
            </a:r>
            <a:r>
              <a:rPr lang="en-US" dirty="0"/>
              <a:t>, </a:t>
            </a:r>
            <a:r>
              <a:rPr lang="en-US" dirty="0">
                <a:solidFill>
                  <a:schemeClr val="accent1">
                    <a:lumMod val="60000"/>
                    <a:lumOff val="40000"/>
                  </a:schemeClr>
                </a:solidFill>
              </a:rPr>
              <a:t>one 6</a:t>
            </a:r>
            <a:r>
              <a:rPr lang="en-US" dirty="0"/>
              <a:t>, and </a:t>
            </a:r>
            <a:r>
              <a:rPr lang="en-US" dirty="0">
                <a:solidFill>
                  <a:srgbClr val="00B050"/>
                </a:solidFill>
              </a:rPr>
              <a:t>one 8</a:t>
            </a:r>
            <a:r>
              <a:rPr lang="en-US" dirty="0"/>
              <a:t>. Thus, we have     </a:t>
            </a:r>
            <a:r>
              <a:rPr lang="en-US" i="1" dirty="0">
                <a:solidFill>
                  <a:srgbClr val="FF33CC"/>
                </a:solidFill>
              </a:rPr>
              <a:t>x</a:t>
            </a:r>
            <a:r>
              <a:rPr lang="en-US" baseline="-25000" dirty="0">
                <a:solidFill>
                  <a:srgbClr val="FF33CC"/>
                </a:solidFill>
              </a:rPr>
              <a:t>1</a:t>
            </a:r>
            <a:r>
              <a:rPr lang="en-US" dirty="0">
                <a:solidFill>
                  <a:srgbClr val="FF33CC"/>
                </a:solidFill>
              </a:rPr>
              <a:t> = 2</a:t>
            </a:r>
            <a:r>
              <a:rPr lang="en-US" dirty="0"/>
              <a:t>, </a:t>
            </a:r>
            <a:r>
              <a:rPr lang="en-US" i="1" dirty="0">
                <a:solidFill>
                  <a:srgbClr val="FFC000"/>
                </a:solidFill>
              </a:rPr>
              <a:t>x</a:t>
            </a:r>
            <a:r>
              <a:rPr lang="en-US" baseline="-25000" dirty="0">
                <a:solidFill>
                  <a:srgbClr val="FFC000"/>
                </a:solidFill>
              </a:rPr>
              <a:t>2</a:t>
            </a:r>
            <a:r>
              <a:rPr lang="en-US" dirty="0">
                <a:solidFill>
                  <a:srgbClr val="FFC000"/>
                </a:solidFill>
              </a:rPr>
              <a:t> = 2</a:t>
            </a:r>
            <a:r>
              <a:rPr lang="en-US" dirty="0"/>
              <a:t>, </a:t>
            </a:r>
            <a:r>
              <a:rPr lang="en-US" i="1" dirty="0">
                <a:solidFill>
                  <a:schemeClr val="accent1">
                    <a:lumMod val="60000"/>
                    <a:lumOff val="40000"/>
                  </a:schemeClr>
                </a:solidFill>
              </a:rPr>
              <a:t>x</a:t>
            </a:r>
            <a:r>
              <a:rPr lang="en-US" baseline="-25000" dirty="0">
                <a:solidFill>
                  <a:schemeClr val="accent1">
                    <a:lumMod val="60000"/>
                    <a:lumOff val="40000"/>
                  </a:schemeClr>
                </a:solidFill>
              </a:rPr>
              <a:t>3</a:t>
            </a:r>
            <a:r>
              <a:rPr lang="en-US" dirty="0">
                <a:solidFill>
                  <a:schemeClr val="accent1">
                    <a:lumMod val="60000"/>
                    <a:lumOff val="40000"/>
                  </a:schemeClr>
                </a:solidFill>
              </a:rPr>
              <a:t> = 1</a:t>
            </a:r>
            <a:r>
              <a:rPr lang="en-US" dirty="0"/>
              <a:t>, and </a:t>
            </a:r>
            <a:r>
              <a:rPr lang="en-US" i="1" dirty="0">
                <a:solidFill>
                  <a:srgbClr val="00B050"/>
                </a:solidFill>
              </a:rPr>
              <a:t>x</a:t>
            </a:r>
            <a:r>
              <a:rPr lang="en-US" baseline="-25000" dirty="0">
                <a:solidFill>
                  <a:srgbClr val="00B050"/>
                </a:solidFill>
              </a:rPr>
              <a:t>4</a:t>
            </a:r>
            <a:r>
              <a:rPr lang="en-US" dirty="0">
                <a:solidFill>
                  <a:srgbClr val="00B050"/>
                </a:solidFill>
              </a:rPr>
              <a:t> = 1</a:t>
            </a:r>
            <a:r>
              <a:rPr lang="en-US" dirty="0"/>
              <a:t>. Using the formula, we get the following.</a:t>
            </a:r>
          </a:p>
          <a:p>
            <a:endParaRPr lang="en-US" dirty="0"/>
          </a:p>
          <a:p>
            <a:pPr marL="514350" indent="-514350">
              <a:buFont typeface="+mj-lt"/>
              <a:buAutoNum type="alphaLcPeriod" startAt="2"/>
            </a:pPr>
            <a:endParaRPr lang="en-US" dirty="0"/>
          </a:p>
          <a:p>
            <a:endParaRPr lang="en-US" dirty="0"/>
          </a:p>
          <a:p>
            <a:pPr marL="457200" lvl="1" indent="0">
              <a:buNone/>
            </a:pPr>
            <a:r>
              <a:rPr lang="en-US" dirty="0"/>
              <a:t>Therefore, there are </a:t>
            </a:r>
            <a:r>
              <a:rPr lang="en-US" dirty="0">
                <a:solidFill>
                  <a:srgbClr val="FF0000"/>
                </a:solidFill>
              </a:rPr>
              <a:t>180</a:t>
            </a:r>
            <a:r>
              <a:rPr lang="en-US" dirty="0"/>
              <a:t> six‑digit numbers that can be created.</a:t>
            </a:r>
          </a:p>
        </p:txBody>
      </p:sp>
      <p:graphicFrame>
        <p:nvGraphicFramePr>
          <p:cNvPr id="4" name="Object 3">
            <a:extLst>
              <a:ext uri="{FF2B5EF4-FFF2-40B4-BE49-F238E27FC236}">
                <a16:creationId xmlns:a16="http://schemas.microsoft.com/office/drawing/2014/main" id="{268F6627-9E49-3AD8-60DD-1156587103B5}"/>
              </a:ext>
            </a:extLst>
          </p:cNvPr>
          <p:cNvGraphicFramePr>
            <a:graphicFrameLocks noChangeAspect="1"/>
          </p:cNvGraphicFramePr>
          <p:nvPr>
            <p:extLst>
              <p:ext uri="{D42A27DB-BD31-4B8C-83A1-F6EECF244321}">
                <p14:modId xmlns:p14="http://schemas.microsoft.com/office/powerpoint/2010/main" val="136508396"/>
              </p:ext>
            </p:extLst>
          </p:nvPr>
        </p:nvGraphicFramePr>
        <p:xfrm>
          <a:off x="2489200" y="3352800"/>
          <a:ext cx="4165600" cy="1181100"/>
        </p:xfrm>
        <a:graphic>
          <a:graphicData uri="http://schemas.openxmlformats.org/presentationml/2006/ole">
            <mc:AlternateContent xmlns:mc="http://schemas.openxmlformats.org/markup-compatibility/2006">
              <mc:Choice xmlns:v="urn:schemas-microsoft-com:vml" Requires="v">
                <p:oleObj name="Equation" r:id="rId2" imgW="4165560" imgH="1180800" progId="Equation.DSMT4">
                  <p:embed/>
                </p:oleObj>
              </mc:Choice>
              <mc:Fallback>
                <p:oleObj name="Equation" r:id="rId2" imgW="4165560" imgH="1180800" progId="Equation.DSMT4">
                  <p:embed/>
                  <p:pic>
                    <p:nvPicPr>
                      <p:cNvPr id="0" name=""/>
                      <p:cNvPicPr/>
                      <p:nvPr/>
                    </p:nvPicPr>
                    <p:blipFill>
                      <a:blip r:embed="rId3"/>
                      <a:stretch>
                        <a:fillRect/>
                      </a:stretch>
                    </p:blipFill>
                    <p:spPr>
                      <a:xfrm>
                        <a:off x="2489200" y="3352800"/>
                        <a:ext cx="4165600" cy="1181100"/>
                      </a:xfrm>
                      <a:prstGeom prst="rect">
                        <a:avLst/>
                      </a:prstGeom>
                    </p:spPr>
                  </p:pic>
                </p:oleObj>
              </mc:Fallback>
            </mc:AlternateContent>
          </a:graphicData>
        </a:graphic>
      </p:graphicFrame>
    </p:spTree>
    <p:extLst>
      <p:ext uri="{BB962C8B-B14F-4D97-AF65-F5344CB8AC3E}">
        <p14:creationId xmlns:p14="http://schemas.microsoft.com/office/powerpoint/2010/main" val="389856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The Fundamental Counting Principle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9"/>
                <a:ext cx="8229600" cy="4556722"/>
              </a:xfrm>
            </p:spPr>
            <p:txBody>
              <a:bodyPr>
                <a:normAutofit fontScale="92500" lnSpcReduction="10000"/>
              </a:bodyPr>
              <a:lstStyle/>
              <a:p>
                <a:pPr>
                  <a:defRPr sz="2800"/>
                </a:pPr>
                <a:r>
                  <a:rPr sz="2800" dirty="0"/>
                  <a:t>For two events, if there are </a:t>
                </a:r>
                <a14:m>
                  <m:oMath xmlns:m="http://schemas.openxmlformats.org/officeDocument/2006/math">
                    <m:r>
                      <a:rPr lang="en-US" smtClean="0">
                        <a:latin typeface="Cambria Math" panose="02040503050406030204" pitchFamily="18" charset="0"/>
                      </a:rPr>
                      <m:t>𝑚</m:t>
                    </m:r>
                  </m:oMath>
                </a14:m>
                <a:r>
                  <a:rPr sz="2800" dirty="0"/>
                  <a:t> possible outcomes for the first event and </a:t>
                </a:r>
                <a14:m>
                  <m:oMath xmlns:m="http://schemas.openxmlformats.org/officeDocument/2006/math">
                    <m:r>
                      <a:rPr lang="en-US" smtClean="0">
                        <a:latin typeface="Cambria Math" panose="02040503050406030204" pitchFamily="18" charset="0"/>
                      </a:rPr>
                      <m:t>𝑛</m:t>
                    </m:r>
                  </m:oMath>
                </a14:m>
                <a:r>
                  <a:rPr sz="2800" dirty="0"/>
                  <a:t> possible outcomes for the second, then there are </a:t>
                </a:r>
                <a14:m>
                  <m:oMath xmlns:m="http://schemas.openxmlformats.org/officeDocument/2006/math">
                    <m:r>
                      <a:rPr smtClean="0">
                        <a:latin typeface="Cambria Math" panose="02040503050406030204" pitchFamily="18" charset="0"/>
                      </a:rPr>
                      <m:t>𝑚</m:t>
                    </m:r>
                    <m:r>
                      <a:rPr>
                        <a:latin typeface="Cambria Math" panose="02040503050406030204" pitchFamily="18" charset="0"/>
                      </a:rPr>
                      <m:t>⋅</m:t>
                    </m:r>
                    <m:r>
                      <a:rPr smtClean="0">
                        <a:latin typeface="Cambria Math" panose="02040503050406030204" pitchFamily="18" charset="0"/>
                      </a:rPr>
                      <m:t>𝑛</m:t>
                    </m:r>
                  </m:oMath>
                </a14:m>
                <a:r>
                  <a:rPr sz="2800" dirty="0"/>
                  <a:t> ways for the two events to occur in the given order.</a:t>
                </a:r>
              </a:p>
              <a:p>
                <a:pPr>
                  <a:defRPr sz="2800"/>
                </a:pPr>
                <a:r>
                  <a:rPr sz="2800" dirty="0"/>
                  <a:t>Similarly, for three events, if there are </a:t>
                </a:r>
                <a14:m>
                  <m:oMath xmlns:m="http://schemas.openxmlformats.org/officeDocument/2006/math">
                    <m:r>
                      <a:rPr lang="en-US">
                        <a:latin typeface="Cambria Math" panose="02040503050406030204" pitchFamily="18" charset="0"/>
                      </a:rPr>
                      <m:t>𝑚</m:t>
                    </m:r>
                  </m:oMath>
                </a14:m>
                <a:r>
                  <a:rPr sz="2800" dirty="0"/>
                  <a:t> possible outcomes for the first event, </a:t>
                </a:r>
                <a14:m>
                  <m:oMath xmlns:m="http://schemas.openxmlformats.org/officeDocument/2006/math">
                    <m:r>
                      <a:rPr lang="en-US">
                        <a:latin typeface="Cambria Math" panose="02040503050406030204" pitchFamily="18" charset="0"/>
                      </a:rPr>
                      <m:t>𝑛</m:t>
                    </m:r>
                  </m:oMath>
                </a14:m>
                <a:r>
                  <a:rPr sz="2800" dirty="0"/>
                  <a:t> possible outcomes for the second event, and </a:t>
                </a:r>
                <a14:m>
                  <m:oMath xmlns:m="http://schemas.openxmlformats.org/officeDocument/2006/math">
                    <m:r>
                      <a:rPr lang="en-US">
                        <a:latin typeface="Cambria Math" panose="02040503050406030204" pitchFamily="18" charset="0"/>
                      </a:rPr>
                      <m:t>𝑝</m:t>
                    </m:r>
                  </m:oMath>
                </a14:m>
                <a:r>
                  <a:rPr sz="2800" dirty="0"/>
                  <a:t> possible outcomes for the third event, then there are </a:t>
                </a:r>
                <a14:m>
                  <m:oMath xmlns:m="http://schemas.openxmlformats.org/officeDocument/2006/math">
                    <m:r>
                      <a:rPr>
                        <a:latin typeface="Cambria Math" panose="02040503050406030204" pitchFamily="18" charset="0"/>
                      </a:rPr>
                      <m:t>𝑚</m:t>
                    </m:r>
                    <m:r>
                      <a:rPr>
                        <a:latin typeface="Cambria Math" panose="02040503050406030204" pitchFamily="18" charset="0"/>
                      </a:rPr>
                      <m:t>⋅</m:t>
                    </m:r>
                    <m:r>
                      <a:rPr>
                        <a:latin typeface="Cambria Math" panose="02040503050406030204" pitchFamily="18" charset="0"/>
                      </a:rPr>
                      <m:t>𝑛</m:t>
                    </m:r>
                    <m:r>
                      <a:rPr>
                        <a:latin typeface="Cambria Math" panose="02040503050406030204" pitchFamily="18" charset="0"/>
                      </a:rPr>
                      <m:t>⋅</m:t>
                    </m:r>
                    <m:r>
                      <a:rPr>
                        <a:latin typeface="Cambria Math" panose="02040503050406030204" pitchFamily="18" charset="0"/>
                      </a:rPr>
                      <m:t>𝑝</m:t>
                    </m:r>
                  </m:oMath>
                </a14:m>
                <a:r>
                  <a:rPr sz="2800" dirty="0"/>
                  <a:t> ways for the three events to occur in the given order.</a:t>
                </a:r>
              </a:p>
              <a:p>
                <a:r>
                  <a:rPr sz="2800" dirty="0"/>
                  <a:t>In general, the total number of ways several events can occur in a given order is found by multiplying the number of outcomes of each event together.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9"/>
                <a:ext cx="8229600" cy="4556722"/>
              </a:xfrm>
              <a:blipFill>
                <a:blip r:embed="rId2"/>
                <a:stretch>
                  <a:fillRect l="-1181" t="-1862" r="-1771" b="-2527"/>
                </a:stretch>
              </a:blipFill>
            </p:spPr>
            <p:txBody>
              <a:bodyPr/>
              <a:lstStyle/>
              <a:p>
                <a:r>
                  <a:rPr lang="en-US">
                    <a:noFill/>
                  </a:rPr>
                  <a:t> </a:t>
                </a:r>
              </a:p>
            </p:txBody>
          </p:sp>
        </mc:Fallback>
      </mc:AlternateContent>
    </p:spTree>
    <p:extLst>
      <p:ext uri="{BB962C8B-B14F-4D97-AF65-F5344CB8AC3E}">
        <p14:creationId xmlns:p14="http://schemas.microsoft.com/office/powerpoint/2010/main" val="706292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Using the Fundamental Counting Principle</a:t>
            </a:r>
          </a:p>
        </p:txBody>
      </p:sp>
      <p:sp>
        <p:nvSpPr>
          <p:cNvPr id="3" name="Text Placeholder 2"/>
          <p:cNvSpPr>
            <a:spLocks noGrp="1"/>
          </p:cNvSpPr>
          <p:nvPr>
            <p:ph type="body" sz="quarter" idx="10"/>
          </p:nvPr>
        </p:nvSpPr>
        <p:spPr/>
        <p:txBody>
          <a:bodyPr>
            <a:normAutofit lnSpcReduction="10000"/>
          </a:bodyPr>
          <a:lstStyle/>
          <a:p>
            <a:r>
              <a:rPr sz="2800" dirty="0"/>
              <a:t>A home contractor offers two basic floor plans, each with two possible arrangements for the garage, four color combinations, and three types of landscaping. How many different homes can the contractor build?</a:t>
            </a:r>
            <a:endParaRPr lang="en-US" sz="2800" dirty="0"/>
          </a:p>
          <a:p>
            <a:r>
              <a:rPr lang="en-US" b="1" dirty="0"/>
              <a:t>Solution</a:t>
            </a:r>
          </a:p>
          <a:p>
            <a:r>
              <a:rPr lang="en-US" sz="2800" dirty="0"/>
              <a:t>Each of the possible home design options can be considered an event.</a:t>
            </a:r>
          </a:p>
          <a:p>
            <a:r>
              <a:rPr lang="en-US" sz="2800" dirty="0"/>
              <a:t>	Event 1: number of floor plans = </a:t>
            </a:r>
            <a:r>
              <a:rPr lang="en-US" sz="2800" dirty="0">
                <a:solidFill>
                  <a:srgbClr val="FF33CC"/>
                </a:solidFill>
              </a:rPr>
              <a:t>2</a:t>
            </a:r>
          </a:p>
          <a:p>
            <a:r>
              <a:rPr lang="en-US" sz="2800" dirty="0"/>
              <a:t>	Event 2: number of garage options = </a:t>
            </a:r>
            <a:r>
              <a:rPr lang="en-US" sz="2800" dirty="0">
                <a:solidFill>
                  <a:srgbClr val="FF33CC"/>
                </a:solidFill>
              </a:rPr>
              <a:t>2</a:t>
            </a:r>
          </a:p>
          <a:p>
            <a:r>
              <a:rPr lang="en-US" sz="2800" dirty="0"/>
              <a:t>	Event 3: number of color combinations = </a:t>
            </a:r>
            <a:r>
              <a:rPr lang="en-US" sz="2800" dirty="0">
                <a:solidFill>
                  <a:srgbClr val="FF33CC"/>
                </a:solidFill>
              </a:rPr>
              <a:t>4</a:t>
            </a:r>
          </a:p>
          <a:p>
            <a:r>
              <a:rPr lang="en-US" sz="2800" dirty="0"/>
              <a:t>	Event 4: number of landscaping types = </a:t>
            </a:r>
            <a:r>
              <a:rPr lang="en-US" sz="2800" dirty="0">
                <a:solidFill>
                  <a:srgbClr val="FF33CC"/>
                </a:solidFill>
              </a:rPr>
              <a:t>3</a:t>
            </a:r>
            <a:endParaRPr sz="2800" dirty="0">
              <a:solidFill>
                <a:srgbClr val="FF33CC"/>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Using the Fundamental Counting Principle</a:t>
            </a:r>
            <a:r>
              <a:rPr lang="en-US" dirty="0"/>
              <a:t> (cont.)</a:t>
            </a:r>
            <a:endParaRPr dirty="0"/>
          </a:p>
        </p:txBody>
      </p:sp>
      <p:sp>
        <p:nvSpPr>
          <p:cNvPr id="3" name="Text Placeholder 2"/>
          <p:cNvSpPr>
            <a:spLocks noGrp="1"/>
          </p:cNvSpPr>
          <p:nvPr>
            <p:ph type="body" sz="quarter" idx="10"/>
          </p:nvPr>
        </p:nvSpPr>
        <p:spPr/>
        <p:txBody>
          <a:bodyPr>
            <a:normAutofit/>
          </a:bodyPr>
          <a:lstStyle/>
          <a:p>
            <a:r>
              <a:rPr lang="en-US" sz="2800" dirty="0"/>
              <a:t>Now, using the fundamental counting principle, multiply the number of outcomes for each</a:t>
            </a:r>
          </a:p>
          <a:p>
            <a:r>
              <a:rPr lang="en-US" sz="2800" dirty="0"/>
              <a:t>event to find the total number of different homes the contractor can build.</a:t>
            </a:r>
          </a:p>
          <a:p>
            <a:pPr algn="ctr"/>
            <a:r>
              <a:rPr lang="en-US" sz="2800" dirty="0"/>
              <a:t>2 · 2 · 4 · 3 = </a:t>
            </a:r>
            <a:r>
              <a:rPr lang="en-US" sz="2800" dirty="0">
                <a:solidFill>
                  <a:srgbClr val="FF0000"/>
                </a:solidFill>
              </a:rPr>
              <a:t>48</a:t>
            </a:r>
          </a:p>
          <a:p>
            <a:r>
              <a:rPr lang="en-US" sz="2800" dirty="0"/>
              <a:t>The contractor can build </a:t>
            </a:r>
            <a:r>
              <a:rPr lang="en-US" sz="2800" dirty="0">
                <a:solidFill>
                  <a:srgbClr val="FF0000"/>
                </a:solidFill>
              </a:rPr>
              <a:t>48</a:t>
            </a:r>
            <a:r>
              <a:rPr lang="en-US" sz="2800" dirty="0"/>
              <a:t> </a:t>
            </a:r>
            <a:r>
              <a:rPr lang="en-US" sz="2800" dirty="0">
                <a:solidFill>
                  <a:srgbClr val="FF0000"/>
                </a:solidFill>
              </a:rPr>
              <a:t>different homes</a:t>
            </a:r>
            <a:r>
              <a:rPr lang="en-US" sz="2800" dirty="0"/>
              <a:t>.</a:t>
            </a:r>
          </a:p>
        </p:txBody>
      </p:sp>
    </p:spTree>
    <p:extLst>
      <p:ext uri="{BB962C8B-B14F-4D97-AF65-F5344CB8AC3E}">
        <p14:creationId xmlns:p14="http://schemas.microsoft.com/office/powerpoint/2010/main" val="165407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Permutation</a:t>
            </a:r>
          </a:p>
        </p:txBody>
      </p:sp>
      <p:sp>
        <p:nvSpPr>
          <p:cNvPr id="3" name="Text Placeholder 2"/>
          <p:cNvSpPr>
            <a:spLocks noGrp="1"/>
          </p:cNvSpPr>
          <p:nvPr>
            <p:ph type="body" sz="quarter" idx="10"/>
          </p:nvPr>
        </p:nvSpPr>
        <p:spPr>
          <a:xfrm>
            <a:off x="457200" y="1082078"/>
            <a:ext cx="8229600" cy="954107"/>
          </a:xfrm>
        </p:spPr>
        <p:txBody>
          <a:bodyPr>
            <a:spAutoFit/>
          </a:bodyPr>
          <a:lstStyle/>
          <a:p>
            <a:r>
              <a:rPr sz="2800" dirty="0"/>
              <a:t>A </a:t>
            </a:r>
            <a:r>
              <a:rPr sz="2800" b="1" dirty="0"/>
              <a:t>permutation</a:t>
            </a:r>
            <a:r>
              <a:rPr sz="2800" dirty="0"/>
              <a:t> is an arrangement (or ordering) of the elements of a set where the order matters.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pPr>
                  <a:defRPr sz="3200"/>
                </a:pPr>
                <a:r>
                  <a:rPr lang="en-US" sz="2800" dirty="0"/>
                  <a:t>Definition: </a:t>
                </a:r>
                <a14:m>
                  <m:oMath xmlns:m="http://schemas.openxmlformats.org/officeDocument/2006/math">
                    <m:r>
                      <a:rPr lang="en-US" sz="2800">
                        <a:latin typeface="Cambria Math" panose="02040503050406030204" pitchFamily="18" charset="0"/>
                      </a:rPr>
                      <m:t>𝑛</m:t>
                    </m:r>
                  </m:oMath>
                </a14:m>
                <a:r>
                  <a:rPr sz="2800" dirty="0"/>
                  <a:t> </a:t>
                </a:r>
                <a:r>
                  <a:rPr sz="3200" dirty="0"/>
                  <a:t>Factorial</a:t>
                </a:r>
                <a:r>
                  <a:rPr sz="2800" dirty="0"/>
                  <a:t> </a:t>
                </a:r>
                <a:r>
                  <a:rPr sz="3200" dirty="0"/>
                  <a:t>(</a:t>
                </a:r>
                <a14:m>
                  <m:oMath xmlns:m="http://schemas.openxmlformats.org/officeDocument/2006/math">
                    <m:r>
                      <a:rPr>
                        <a:latin typeface="Cambria Math" panose="02040503050406030204" pitchFamily="18" charset="0"/>
                      </a:rPr>
                      <m:t>𝑛</m:t>
                    </m:r>
                    <m:r>
                      <a:rPr>
                        <a:latin typeface="Cambria Math" panose="02040503050406030204" pitchFamily="18" charset="0"/>
                      </a:rPr>
                      <m:t>!</m:t>
                    </m:r>
                  </m:oMath>
                </a14:m>
                <a:r>
                  <a:rPr sz="3200" dirty="0"/>
                  <a:t>)</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3280898"/>
              </a:xfrm>
            </p:spPr>
            <p:txBody>
              <a:bodyPr>
                <a:spAutoFit/>
              </a:bodyPr>
              <a:lstStyle/>
              <a:p>
                <a:pPr>
                  <a:defRPr sz="2800"/>
                </a:pPr>
                <a:r>
                  <a:rPr lang="en-US" sz="2800" dirty="0"/>
                  <a:t>For any positive integer </a:t>
                </a:r>
                <a14:m>
                  <m:oMath xmlns:m="http://schemas.openxmlformats.org/officeDocument/2006/math">
                    <m:r>
                      <a:rPr lang="en-US">
                        <a:latin typeface="Cambria Math" panose="02040503050406030204" pitchFamily="18" charset="0"/>
                      </a:rPr>
                      <m:t>𝑛</m:t>
                    </m:r>
                  </m:oMath>
                </a14:m>
                <a:r>
                  <a:rPr lang="en-US" sz="2800" dirty="0"/>
                  <a:t>, the factorial of </a:t>
                </a:r>
                <a14:m>
                  <m:oMath xmlns:m="http://schemas.openxmlformats.org/officeDocument/2006/math">
                    <m:r>
                      <a:rPr lang="en-US">
                        <a:latin typeface="Cambria Math" panose="02040503050406030204" pitchFamily="18" charset="0"/>
                      </a:rPr>
                      <m:t>𝑛</m:t>
                    </m:r>
                  </m:oMath>
                </a14:m>
                <a:r>
                  <a:rPr lang="en-US" sz="2800" dirty="0"/>
                  <a:t>, denoted as </a:t>
                </a:r>
                <a14:m>
                  <m:oMath xmlns:m="http://schemas.openxmlformats.org/officeDocument/2006/math">
                    <m:r>
                      <a:rPr lang="en-US">
                        <a:latin typeface="Cambria Math" panose="02040503050406030204" pitchFamily="18" charset="0"/>
                      </a:rPr>
                      <m:t>𝑛</m:t>
                    </m:r>
                    <m:r>
                      <a:rPr lang="en-US">
                        <a:latin typeface="Cambria Math" panose="02040503050406030204" pitchFamily="18" charset="0"/>
                      </a:rPr>
                      <m:t>!</m:t>
                    </m:r>
                  </m:oMath>
                </a14:m>
                <a:r>
                  <a:rPr lang="en-US" sz="2800" dirty="0"/>
                  <a:t>, is the product of all positive integers from </a:t>
                </a:r>
                <a14:m>
                  <m:oMath xmlns:m="http://schemas.openxmlformats.org/officeDocument/2006/math">
                    <m:r>
                      <a:rPr lang="en-US">
                        <a:latin typeface="Cambria Math" panose="02040503050406030204" pitchFamily="18" charset="0"/>
                      </a:rPr>
                      <m:t>𝑛</m:t>
                    </m:r>
                  </m:oMath>
                </a14:m>
                <a:r>
                  <a:rPr lang="en-US" sz="2800" dirty="0"/>
                  <a:t> through </a:t>
                </a:r>
                <a:r>
                  <a:rPr lang="en-US" sz="2800" dirty="0">
                    <a:latin typeface="Cambria Math"/>
                  </a:rPr>
                  <a:t>1</a:t>
                </a:r>
                <a:r>
                  <a:rPr lang="en-US" sz="2800" dirty="0"/>
                  <a:t>.</a:t>
                </a:r>
              </a:p>
              <a:p>
                <a:pPr algn="ctr">
                  <a:defRPr sz="2800"/>
                </a:pPr>
                <a14:m>
                  <m:oMathPara xmlns:m="http://schemas.openxmlformats.org/officeDocument/2006/math">
                    <m:oMathParaPr>
                      <m:jc m:val="centerGroup"/>
                    </m:oMathParaPr>
                    <m:oMath xmlns:m="http://schemas.openxmlformats.org/officeDocument/2006/math">
                      <m:r>
                        <a:rPr lang="en-US">
                          <a:latin typeface="Cambria Math" panose="02040503050406030204" pitchFamily="18" charset="0"/>
                        </a:rPr>
                        <m:t>𝑛</m:t>
                      </m:r>
                      <m:r>
                        <a:rPr lang="en-US">
                          <a:latin typeface="Cambria Math" panose="02040503050406030204" pitchFamily="18" charset="0"/>
                        </a:rPr>
                        <m:t>!=</m:t>
                      </m:r>
                      <m:r>
                        <a:rPr lang="en-US">
                          <a:latin typeface="Cambria Math" panose="02040503050406030204" pitchFamily="18" charset="0"/>
                        </a:rPr>
                        <m:t>𝑛</m:t>
                      </m:r>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e>
                      </m:d>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3</m:t>
                          </m:r>
                        </m:e>
                      </m:d>
                      <m:d>
                        <m:dPr>
                          <m:ctrlPr>
                            <a:rPr lang="ar-AE" i="1">
                              <a:latin typeface="Cambria Math" panose="02040503050406030204" pitchFamily="18" charset="0"/>
                            </a:rPr>
                          </m:ctrlPr>
                        </m:dPr>
                        <m:e>
                          <m:r>
                            <a:rPr lang="ar-AE">
                              <a:latin typeface="Cambria Math" panose="02040503050406030204" pitchFamily="18" charset="0"/>
                            </a:rPr>
                            <m:t>2</m:t>
                          </m:r>
                        </m:e>
                      </m:d>
                      <m:d>
                        <m:dPr>
                          <m:ctrlPr>
                            <a:rPr lang="ar-AE" i="1">
                              <a:latin typeface="Cambria Math" panose="02040503050406030204" pitchFamily="18" charset="0"/>
                            </a:rPr>
                          </m:ctrlPr>
                        </m:dPr>
                        <m:e>
                          <m:r>
                            <a:rPr lang="ar-AE">
                              <a:latin typeface="Cambria Math" panose="02040503050406030204" pitchFamily="18" charset="0"/>
                            </a:rPr>
                            <m:t>1</m:t>
                          </m:r>
                        </m:e>
                      </m:d>
                    </m:oMath>
                  </m:oMathPara>
                </a14:m>
                <a:endParaRPr lang="ar-AE" i="1" dirty="0">
                  <a:latin typeface="Cambria Math" panose="02040503050406030204" pitchFamily="18" charset="0"/>
                </a:endParaRPr>
              </a:p>
              <a:p>
                <a:pPr>
                  <a:defRPr sz="2800"/>
                </a:pPr>
                <a14:m>
                  <m:oMath xmlns:m="http://schemas.openxmlformats.org/officeDocument/2006/math">
                    <m:r>
                      <a:rPr lang="ar-AE">
                        <a:latin typeface="Cambria Math" panose="02040503050406030204" pitchFamily="18" charset="0"/>
                      </a:rPr>
                      <m:t>𝑛</m:t>
                    </m:r>
                    <m:r>
                      <a:rPr lang="ar-AE">
                        <a:latin typeface="Cambria Math" panose="02040503050406030204" pitchFamily="18" charset="0"/>
                      </a:rPr>
                      <m:t>!</m:t>
                    </m:r>
                  </m:oMath>
                </a14:m>
                <a:r>
                  <a:rPr lang="ar-AE" sz="2800" dirty="0"/>
                  <a:t> </a:t>
                </a:r>
                <a:r>
                  <a:rPr lang="en-US" sz="2800" dirty="0"/>
                  <a:t>is read as "</a:t>
                </a:r>
                <a14:m>
                  <m:oMath xmlns:m="http://schemas.openxmlformats.org/officeDocument/2006/math">
                    <m:r>
                      <a:rPr lang="en-US">
                        <a:latin typeface="Cambria Math" panose="02040503050406030204" pitchFamily="18" charset="0"/>
                      </a:rPr>
                      <m:t>𝑛</m:t>
                    </m:r>
                  </m:oMath>
                </a14:m>
                <a:r>
                  <a:rPr lang="en-US" sz="2800" dirty="0"/>
                  <a:t> factorial."</a:t>
                </a:r>
              </a:p>
              <a:p>
                <a:pPr>
                  <a:defRPr sz="2800"/>
                </a:pPr>
                <a:r>
                  <a:rPr lang="en-US" sz="2800" b="1" dirty="0"/>
                  <a:t>Note:</a:t>
                </a:r>
                <a:r>
                  <a:rPr lang="en-US" sz="2800" dirty="0"/>
                  <a:t> The factorial of zero is a special case. It is defined as </a:t>
                </a:r>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1</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3280898"/>
              </a:xfrm>
              <a:blipFill>
                <a:blip r:embed="rId3"/>
                <a:stretch>
                  <a:fillRect l="-1328" t="-1473" r="-1993" b="-3867"/>
                </a:stretch>
              </a:blipFill>
            </p:spPr>
            <p:txBody>
              <a:bodyPr/>
              <a:lstStyle/>
              <a:p>
                <a:r>
                  <a:rPr lang="en-US">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Simplifying Factorials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US" sz="2800" dirty="0"/>
                  <a:t>Simplify.</a:t>
                </a:r>
              </a:p>
              <a:p>
                <a:pPr marL="514350" indent="-514350">
                  <a:buFont typeface="+mj-lt"/>
                  <a:buAutoNum type="alphaLcPeriod"/>
                  <a:defRPr sz="2800"/>
                </a:pPr>
                <a:r>
                  <a:rPr lang="en-US" dirty="0"/>
                  <a:t>​</a:t>
                </a:r>
                <a14:m>
                  <m:oMath xmlns:m="http://schemas.openxmlformats.org/officeDocument/2006/math">
                    <m:r>
                      <a:rPr lang="en-US">
                        <a:latin typeface="Cambria Math" panose="02040503050406030204" pitchFamily="18" charset="0"/>
                      </a:rPr>
                      <m:t>3</m:t>
                    </m:r>
                    <m:r>
                      <a:rPr lang="en-US">
                        <a:latin typeface="Cambria Math" panose="02040503050406030204" pitchFamily="18" charset="0"/>
                      </a:rPr>
                      <m:t>!</m:t>
                    </m:r>
                  </m:oMath>
                </a14:m>
                <a:endParaRPr lang="en-US" dirty="0"/>
              </a:p>
              <a:p>
                <a:pPr marL="514350" indent="-514350">
                  <a:buFont typeface="+mj-lt"/>
                  <a:buAutoNum type="alphaLcPeriod" startAt="2"/>
                  <a:defRPr sz="2800"/>
                </a:pPr>
                <a:r>
                  <a:rPr lang="en-US" dirty="0"/>
                  <a:t>​</a:t>
                </a:r>
                <a14:m>
                  <m:oMath xmlns:m="http://schemas.openxmlformats.org/officeDocument/2006/math">
                    <m:r>
                      <a:rPr lang="en-US">
                        <a:latin typeface="Cambria Math" panose="02040503050406030204" pitchFamily="18" charset="0"/>
                      </a:rPr>
                      <m:t>7</m:t>
                    </m:r>
                    <m:r>
                      <a:rPr lang="en-US">
                        <a:latin typeface="Cambria Math" panose="02040503050406030204" pitchFamily="18" charset="0"/>
                      </a:rPr>
                      <m:t>!</m:t>
                    </m:r>
                  </m:oMath>
                </a14:m>
                <a:endParaRPr lang="en-US" dirty="0"/>
              </a:p>
              <a:p>
                <a:pPr marL="514350" indent="-514350">
                  <a:buFont typeface="+mj-lt"/>
                  <a:buAutoNum type="alphaLcPeriod" startAt="3"/>
                  <a:defRPr sz="2800"/>
                </a:pPr>
                <a:r>
                  <a:rPr lang="en-US" dirty="0"/>
                  <a:t>​</a:t>
                </a:r>
                <a14:m>
                  <m:oMath xmlns:m="http://schemas.openxmlformats.org/officeDocument/2006/math">
                    <m:r>
                      <a:rPr lang="en-US">
                        <a:latin typeface="Cambria Math" panose="02040503050406030204" pitchFamily="18" charset="0"/>
                      </a:rPr>
                      <m:t>11</m:t>
                    </m:r>
                    <m:r>
                      <a:rPr lang="en-US">
                        <a:latin typeface="Cambria Math" panose="02040503050406030204" pitchFamily="18" charset="0"/>
                      </a:rPr>
                      <m:t>!</m:t>
                    </m:r>
                  </m:oMath>
                </a14:m>
                <a:endParaRPr lang="en-US" dirty="0"/>
              </a:p>
              <a:p>
                <a:pPr>
                  <a:defRPr sz="2800"/>
                </a:pPr>
                <a:r>
                  <a:rPr lang="en-US" b="1" dirty="0"/>
                  <a:t>Solution</a:t>
                </a:r>
              </a:p>
              <a:p>
                <a:pPr marL="514350" indent="-514350">
                  <a:buFont typeface="+mj-lt"/>
                  <a:buAutoNum type="alphaLcPeriod"/>
                  <a:defRPr sz="2800"/>
                </a:pPr>
                <a:r>
                  <a:rPr lang="en-US" dirty="0"/>
                  <a:t>​</a:t>
                </a:r>
                <a14:m>
                  <m:oMath xmlns:m="http://schemas.openxmlformats.org/officeDocument/2006/math">
                    <m:r>
                      <a:rPr lang="en-US">
                        <a:latin typeface="Cambria Math" panose="02040503050406030204" pitchFamily="18" charset="0"/>
                      </a:rPr>
                      <m:t>3</m:t>
                    </m:r>
                    <m:r>
                      <a:rPr lang="en-US">
                        <a:latin typeface="Cambria Math" panose="02040503050406030204" pitchFamily="18" charset="0"/>
                      </a:rPr>
                      <m:t>!=</m:t>
                    </m:r>
                    <m:r>
                      <a:rPr lang="en-US" b="0" i="0" smtClean="0">
                        <a:latin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0"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r>
                      <a:rPr lang="en-US" b="0" i="1" smtClean="0">
                        <a:latin typeface="Cambria Math" panose="02040503050406030204" pitchFamily="18" charset="0"/>
                        <a:ea typeface="Cambria Math" panose="02040503050406030204" pitchFamily="18" charset="0"/>
                      </a:rPr>
                      <m:t>=</m:t>
                    </m:r>
                    <m:r>
                      <a:rPr lang="en-US" b="0" i="1" smtClean="0">
                        <a:solidFill>
                          <a:srgbClr val="FF0000"/>
                        </a:solidFill>
                        <a:latin typeface="Cambria Math" panose="02040503050406030204" pitchFamily="18" charset="0"/>
                        <a:ea typeface="Cambria Math" panose="02040503050406030204" pitchFamily="18" charset="0"/>
                      </a:rPr>
                      <m:t>6</m:t>
                    </m:r>
                  </m:oMath>
                </a14:m>
                <a:endParaRPr lang="en-US" dirty="0">
                  <a:solidFill>
                    <a:srgbClr val="FF0000"/>
                  </a:solidFill>
                </a:endParaRPr>
              </a:p>
              <a:p>
                <a:pPr marL="514350" indent="-514350">
                  <a:buFont typeface="+mj-lt"/>
                  <a:buAutoNum type="alphaLcPeriod" startAt="2"/>
                  <a:defRPr sz="2800"/>
                </a:pPr>
                <a:r>
                  <a:rPr lang="en-US" dirty="0"/>
                  <a:t>​</a:t>
                </a:r>
                <a14:m>
                  <m:oMath xmlns:m="http://schemas.openxmlformats.org/officeDocument/2006/math">
                    <m:r>
                      <a:rPr lang="en-US">
                        <a:latin typeface="Cambria Math" panose="02040503050406030204" pitchFamily="18" charset="0"/>
                      </a:rPr>
                      <m:t>7</m:t>
                    </m:r>
                    <m:r>
                      <a:rPr lang="en-US">
                        <a:latin typeface="Cambria Math" panose="02040503050406030204" pitchFamily="18" charset="0"/>
                      </a:rPr>
                      <m:t>!=</m:t>
                    </m:r>
                    <m:r>
                      <a:rPr lang="en-US">
                        <a:latin typeface="Cambria Math" panose="02040503050406030204" pitchFamily="18" charset="0"/>
                      </a:rPr>
                      <m:t>7</m:t>
                    </m:r>
                    <m:r>
                      <a:rPr lang="en-US" i="1">
                        <a:latin typeface="Cambria Math" panose="02040503050406030204" pitchFamily="18" charset="0"/>
                        <a:ea typeface="Cambria Math" panose="02040503050406030204" pitchFamily="18" charset="0"/>
                      </a:rPr>
                      <m:t>∙</m:t>
                    </m:r>
                    <m:r>
                      <a:rPr lang="en-US">
                        <a:latin typeface="Cambria Math" panose="02040503050406030204" pitchFamily="18" charset="0"/>
                      </a:rPr>
                      <m:t>6</m:t>
                    </m:r>
                    <m:r>
                      <a:rPr lang="en-US" i="1">
                        <a:latin typeface="Cambria Math" panose="02040503050406030204" pitchFamily="18" charset="0"/>
                        <a:ea typeface="Cambria Math" panose="02040503050406030204" pitchFamily="18" charset="0"/>
                      </a:rPr>
                      <m:t>∙</m:t>
                    </m:r>
                    <m:r>
                      <a:rPr lang="en-US">
                        <a:latin typeface="Cambria Math" panose="02040503050406030204" pitchFamily="18" charset="0"/>
                      </a:rPr>
                      <m:t>5</m:t>
                    </m:r>
                    <m:r>
                      <a:rPr lang="en-US" i="1">
                        <a:latin typeface="Cambria Math" panose="02040503050406030204" pitchFamily="18" charset="0"/>
                        <a:ea typeface="Cambria Math" panose="02040503050406030204" pitchFamily="18" charset="0"/>
                      </a:rPr>
                      <m:t>∙</m:t>
                    </m:r>
                    <m:r>
                      <a:rPr lang="en-US">
                        <a:latin typeface="Cambria Math" panose="02040503050406030204" pitchFamily="18" charset="0"/>
                      </a:rPr>
                      <m:t>4</m:t>
                    </m:r>
                    <m:r>
                      <a:rPr lang="en-US" i="1">
                        <a:latin typeface="Cambria Math" panose="02040503050406030204" pitchFamily="18" charset="0"/>
                        <a:ea typeface="Cambria Math" panose="02040503050406030204" pitchFamily="18" charset="0"/>
                      </a:rPr>
                      <m:t>∙</m:t>
                    </m:r>
                    <m:r>
                      <a:rPr lang="en-US">
                        <a:latin typeface="Cambria Math" panose="02040503050406030204" pitchFamily="18" charset="0"/>
                      </a:rPr>
                      <m:t>3</m:t>
                    </m:r>
                    <m:r>
                      <a:rPr lang="en-US" i="1">
                        <a:latin typeface="Cambria Math" panose="02040503050406030204" pitchFamily="18" charset="0"/>
                        <a:ea typeface="Cambria Math" panose="02040503050406030204" pitchFamily="18" charset="0"/>
                      </a:rPr>
                      <m:t>∙</m:t>
                    </m:r>
                    <m:r>
                      <a:rPr lang="en-US">
                        <a:latin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a:latin typeface="Cambria Math" panose="02040503050406030204" pitchFamily="18" charset="0"/>
                      </a:rPr>
                      <m:t>1</m:t>
                    </m:r>
                    <m:r>
                      <a:rPr lang="en-US">
                        <a:latin typeface="Cambria Math" panose="02040503050406030204" pitchFamily="18" charset="0"/>
                      </a:rPr>
                      <m:t>=</m:t>
                    </m:r>
                    <m:r>
                      <a:rPr lang="en-US" smtClean="0">
                        <a:solidFill>
                          <a:srgbClr val="FF0000"/>
                        </a:solidFill>
                        <a:latin typeface="Cambria Math" panose="02040503050406030204" pitchFamily="18" charset="0"/>
                      </a:rPr>
                      <m:t>5040</m:t>
                    </m:r>
                  </m:oMath>
                </a14:m>
                <a:endParaRPr lang="en-US" dirty="0"/>
              </a:p>
              <a:p>
                <a:pPr marL="514350" indent="-514350">
                  <a:buFont typeface="+mj-lt"/>
                  <a:buAutoNum type="alphaLcPeriod" startAt="3"/>
                  <a:defRPr sz="2800"/>
                </a:pPr>
                <a:r>
                  <a:rPr lang="en-US" dirty="0"/>
                  <a:t>​</a:t>
                </a:r>
                <a14:m>
                  <m:oMath xmlns:m="http://schemas.openxmlformats.org/officeDocument/2006/math">
                    <m:r>
                      <a:rPr lang="en-US">
                        <a:latin typeface="Cambria Math" panose="02040503050406030204" pitchFamily="18" charset="0"/>
                      </a:rPr>
                      <m:t>11</m:t>
                    </m:r>
                    <m:r>
                      <a:rPr lang="en-US">
                        <a:latin typeface="Cambria Math" panose="02040503050406030204" pitchFamily="18" charset="0"/>
                      </a:rPr>
                      <m:t>!</m:t>
                    </m:r>
                    <m:r>
                      <a:rPr lang="en-US" i="1">
                        <a:latin typeface="Cambria Math" panose="02040503050406030204" pitchFamily="18" charset="0"/>
                      </a:rPr>
                      <m:t>=</m:t>
                    </m:r>
                    <m:r>
                      <a:rPr lang="en-US" i="1">
                        <a:latin typeface="Cambria Math" panose="02040503050406030204" pitchFamily="18" charset="0"/>
                      </a:rPr>
                      <m:t>11</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10</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9</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8</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7</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6</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5</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4</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3</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rPr>
                      <m:t>1</m:t>
                    </m:r>
                  </m:oMath>
                </a14:m>
                <a:endParaRPr lang="en-US" i="1" dirty="0">
                  <a:latin typeface="Cambria Math" panose="02040503050406030204" pitchFamily="18" charset="0"/>
                </a:endParaRPr>
              </a:p>
              <a:p>
                <a:pPr>
                  <a:defRPr sz="2800"/>
                </a:pPr>
                <a:r>
                  <a:rPr lang="en-US" dirty="0"/>
                  <a:t>	  </a:t>
                </a:r>
                <a14:m>
                  <m:oMath xmlns:m="http://schemas.openxmlformats.org/officeDocument/2006/math">
                    <m:r>
                      <a:rPr lang="en-US" i="1">
                        <a:latin typeface="Cambria Math" panose="02040503050406030204" pitchFamily="18" charset="0"/>
                      </a:rPr>
                      <m:t>=</m:t>
                    </m:r>
                    <m:r>
                      <a:rPr lang="en-US" i="1" smtClean="0">
                        <a:solidFill>
                          <a:srgbClr val="FF0000"/>
                        </a:solidFill>
                        <a:latin typeface="Cambria Math" panose="02040503050406030204" pitchFamily="18" charset="0"/>
                      </a:rPr>
                      <m:t>39</m:t>
                    </m:r>
                    <m:r>
                      <a:rPr lang="en-US" i="1" smtClean="0">
                        <a:solidFill>
                          <a:srgbClr val="FF0000"/>
                        </a:solidFill>
                        <a:latin typeface="Cambria Math" panose="02040503050406030204" pitchFamily="18" charset="0"/>
                      </a:rPr>
                      <m:t>,</m:t>
                    </m:r>
                    <m:r>
                      <a:rPr lang="en-US" i="1" smtClean="0">
                        <a:solidFill>
                          <a:srgbClr val="FF0000"/>
                        </a:solidFill>
                        <a:latin typeface="Cambria Math" panose="02040503050406030204" pitchFamily="18" charset="0"/>
                      </a:rPr>
                      <m:t>916</m:t>
                    </m:r>
                    <m:r>
                      <a:rPr lang="en-US" i="1" smtClean="0">
                        <a:solidFill>
                          <a:srgbClr val="FF0000"/>
                        </a:solidFill>
                        <a:latin typeface="Cambria Math" panose="02040503050406030204" pitchFamily="18" charset="0"/>
                      </a:rPr>
                      <m:t>,</m:t>
                    </m:r>
                    <m:r>
                      <a:rPr lang="en-US" i="1" smtClean="0">
                        <a:solidFill>
                          <a:srgbClr val="FF0000"/>
                        </a:solidFill>
                        <a:latin typeface="Cambria Math" panose="02040503050406030204" pitchFamily="18" charset="0"/>
                      </a:rPr>
                      <m:t>800</m:t>
                    </m:r>
                  </m:oMath>
                </a14:m>
                <a:endParaRPr lang="en-US" dirty="0"/>
              </a:p>
              <a:p>
                <a:pPr>
                  <a:defRPr sz="2800"/>
                </a:pPr>
                <a:r>
                  <a:rPr lang="en-US" dirty="0"/>
                  <a:t>As you can see, factorials increase in value very quickly.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2086" r="-74"/>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sz="3200" dirty="0"/>
                  <a:t>Formula: </a:t>
                </a:r>
                <a:r>
                  <a:rPr sz="3200" dirty="0"/>
                  <a:t>Number of Permutations of</a:t>
                </a:r>
                <a:r>
                  <a:rPr sz="2800" dirty="0"/>
                  <a:t> </a:t>
                </a:r>
                <a14:m>
                  <m:oMath xmlns:m="http://schemas.openxmlformats.org/officeDocument/2006/math">
                    <m:r>
                      <a:rPr lang="en-US" sz="2800">
                        <a:latin typeface="Cambria Math" panose="02040503050406030204" pitchFamily="18" charset="0"/>
                      </a:rPr>
                      <m:t>𝑛</m:t>
                    </m:r>
                  </m:oMath>
                </a14:m>
                <a:r>
                  <a:rPr sz="2800" dirty="0"/>
                  <a:t> </a:t>
                </a:r>
                <a:r>
                  <a:rPr sz="3200" dirty="0"/>
                  <a:t>Elements</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630" r="-1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1902059"/>
              </a:xfrm>
            </p:spPr>
            <p:txBody>
              <a:bodyPr>
                <a:spAutoFit/>
              </a:bodyPr>
              <a:lstStyle/>
              <a:p>
                <a:r>
                  <a:rPr sz="2800" dirty="0"/>
                  <a:t>The number of permutations of </a:t>
                </a:r>
                <a14:m>
                  <m:oMath xmlns:m="http://schemas.openxmlformats.org/officeDocument/2006/math">
                    <m:r>
                      <a:rPr lang="en-US">
                        <a:latin typeface="Cambria Math" panose="02040503050406030204" pitchFamily="18" charset="0"/>
                      </a:rPr>
                      <m:t>𝑛</m:t>
                    </m:r>
                  </m:oMath>
                </a14:m>
                <a:r>
                  <a:rPr sz="2800" dirty="0"/>
                  <a:t> elements can be calculated by the following formula.</a:t>
                </a:r>
              </a:p>
              <a:p>
                <a:pPr algn="ctr">
                  <a:defRPr sz="2800"/>
                </a:pPr>
                <a14:m>
                  <m:oMathPara xmlns:m="http://schemas.openxmlformats.org/officeDocument/2006/math">
                    <m:oMathParaPr>
                      <m:jc m:val="centerGroup"/>
                    </m:oMathParaPr>
                    <m:oMath xmlns:m="http://schemas.openxmlformats.org/officeDocument/2006/math">
                      <m:r>
                        <a:rPr>
                          <a:latin typeface="Cambria Math" panose="02040503050406030204" pitchFamily="18" charset="0"/>
                        </a:rPr>
                        <m:t>𝑛</m:t>
                      </m:r>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𝑛</m:t>
                          </m:r>
                          <m:r>
                            <a:rPr>
                              <a:latin typeface="Cambria Math" panose="02040503050406030204" pitchFamily="18" charset="0"/>
                            </a:rPr>
                            <m:t>−</m:t>
                          </m:r>
                          <m:r>
                            <a:rPr>
                              <a:latin typeface="Cambria Math" panose="02040503050406030204" pitchFamily="18" charset="0"/>
                            </a:rPr>
                            <m:t>1</m:t>
                          </m:r>
                        </m:e>
                      </m:d>
                      <m:r>
                        <a:rPr>
                          <a:latin typeface="Cambria Math" panose="02040503050406030204" pitchFamily="18" charset="0"/>
                        </a:rPr>
                        <m:t>⋅…⋅</m:t>
                      </m:r>
                      <m:r>
                        <a:rPr>
                          <a:latin typeface="Cambria Math" panose="02040503050406030204" pitchFamily="18" charset="0"/>
                        </a:rPr>
                        <m:t>2</m:t>
                      </m:r>
                      <m:r>
                        <a:rPr>
                          <a:latin typeface="Cambria Math" panose="02040503050406030204" pitchFamily="18" charset="0"/>
                        </a:rPr>
                        <m:t>⋅</m:t>
                      </m:r>
                      <m:r>
                        <a:rPr>
                          <a:latin typeface="Cambria Math" panose="02040503050406030204" pitchFamily="18" charset="0"/>
                        </a:rPr>
                        <m:t>1</m:t>
                      </m:r>
                      <m:r>
                        <a:rPr>
                          <a:latin typeface="Cambria Math" panose="02040503050406030204" pitchFamily="18" charset="0"/>
                        </a:rPr>
                        <m:t>=</m:t>
                      </m:r>
                      <m:r>
                        <a:rPr>
                          <a:latin typeface="Cambria Math" panose="02040503050406030204" pitchFamily="18" charset="0"/>
                        </a:rPr>
                        <m:t>𝑛</m:t>
                      </m:r>
                      <m:r>
                        <a:rPr>
                          <a:latin typeface="Cambria Math" panose="02040503050406030204" pitchFamily="18" charset="0"/>
                        </a:rPr>
                        <m:t>!</m:t>
                      </m:r>
                    </m:oMath>
                  </m:oMathPara>
                </a14:m>
                <a:endParaRPr lang="en-US" sz="2800" dirty="0"/>
              </a:p>
              <a:p>
                <a:pPr>
                  <a:defRPr sz="2800"/>
                </a:pPr>
                <a:r>
                  <a:rPr sz="2800" dirty="0"/>
                  <a:t>That is, </a:t>
                </a:r>
                <a14:m>
                  <m:oMath xmlns:m="http://schemas.openxmlformats.org/officeDocument/2006/math">
                    <m:r>
                      <a:rPr lang="en-US">
                        <a:latin typeface="Cambria Math" panose="02040503050406030204" pitchFamily="18" charset="0"/>
                      </a:rPr>
                      <m:t>𝑛</m:t>
                    </m:r>
                  </m:oMath>
                </a14:m>
                <a:r>
                  <a:rPr sz="2800" dirty="0"/>
                  <a:t> elements can be arranged in </a:t>
                </a:r>
                <a14:m>
                  <m:oMath xmlns:m="http://schemas.openxmlformats.org/officeDocument/2006/math">
                    <m:r>
                      <a:rPr>
                        <a:latin typeface="Cambria Math" panose="02040503050406030204" pitchFamily="18" charset="0"/>
                      </a:rPr>
                      <m:t>𝑛</m:t>
                    </m:r>
                    <m:r>
                      <a:rPr>
                        <a:latin typeface="Cambria Math" panose="02040503050406030204" pitchFamily="18" charset="0"/>
                      </a:rPr>
                      <m:t>!</m:t>
                    </m:r>
                  </m:oMath>
                </a14:m>
                <a:r>
                  <a:rPr sz="2800" dirty="0"/>
                  <a:t> ways.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902059"/>
              </a:xfrm>
              <a:blipFill>
                <a:blip r:embed="rId3"/>
                <a:stretch>
                  <a:fillRect l="-1328" t="-2524" b="-7256"/>
                </a:stretch>
              </a:blipFill>
            </p:spPr>
            <p:txBody>
              <a:bodyPr/>
              <a:lstStyle/>
              <a:p>
                <a:r>
                  <a:rPr lang="en-US">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sz="3200" dirty="0"/>
                  <a:t>Formula: </a:t>
                </a:r>
                <a:r>
                  <a:rPr sz="3200" dirty="0"/>
                  <a:t>Number of Permutations of</a:t>
                </a:r>
                <a:r>
                  <a:rPr sz="2800" dirty="0"/>
                  <a:t> </a:t>
                </a:r>
                <a14:m>
                  <m:oMath xmlns:m="http://schemas.openxmlformats.org/officeDocument/2006/math">
                    <m:r>
                      <a:rPr lang="en-US" sz="2800">
                        <a:latin typeface="Cambria Math" panose="02040503050406030204" pitchFamily="18" charset="0"/>
                      </a:rPr>
                      <m:t>𝑛</m:t>
                    </m:r>
                  </m:oMath>
                </a14:m>
                <a:r>
                  <a:rPr sz="2800" dirty="0"/>
                  <a:t> </a:t>
                </a:r>
                <a:r>
                  <a:rPr sz="3200" dirty="0"/>
                  <a:t>Elements Taken</a:t>
                </a:r>
                <a:r>
                  <a:rPr sz="2800" dirty="0"/>
                  <a:t> </a:t>
                </a:r>
                <a14:m>
                  <m:oMath xmlns:m="http://schemas.openxmlformats.org/officeDocument/2006/math">
                    <m:r>
                      <a:rPr lang="en-US" sz="2800">
                        <a:latin typeface="Cambria Math" panose="02040503050406030204" pitchFamily="18" charset="0"/>
                      </a:rPr>
                      <m:t>𝑟</m:t>
                    </m:r>
                  </m:oMath>
                </a14:m>
                <a:r>
                  <a:rPr sz="2800" dirty="0"/>
                  <a:t> </a:t>
                </a:r>
                <a:r>
                  <a:rPr sz="3200" dirty="0"/>
                  <a:t>at a Time</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1630" t="-16000" r="-2741" b="-19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846548"/>
              </a:xfrm>
            </p:spPr>
            <p:txBody>
              <a:bodyPr>
                <a:spAutoFit/>
              </a:bodyPr>
              <a:lstStyle/>
              <a:p>
                <a:r>
                  <a:rPr lang="en-US" sz="2800" dirty="0"/>
                  <a:t>The symbol </a:t>
                </a:r>
                <a14:m>
                  <m:oMath xmlns:m="http://schemas.openxmlformats.org/officeDocument/2006/math">
                    <m:sPre>
                      <m:sPrePr>
                        <m:ctrlPr>
                          <a:rPr lang="en-US" i="1">
                            <a:latin typeface="Cambria Math" panose="02040503050406030204" pitchFamily="18" charset="0"/>
                          </a:rPr>
                        </m:ctrlPr>
                      </m:sPrePr>
                      <m:sub>
                        <m:r>
                          <a:rPr lang="en-US" i="1">
                            <a:latin typeface="Cambria Math" panose="02040503050406030204" pitchFamily="18" charset="0"/>
                          </a:rPr>
                          <m:t>𝑛</m:t>
                        </m:r>
                      </m:sub>
                      <m:sup>
                        <m:r>
                          <a:rPr lang="en-US" i="1">
                            <a:latin typeface="Cambria Math" panose="02040503050406030204" pitchFamily="18" charset="0"/>
                          </a:rPr>
                          <m:t> </m:t>
                        </m:r>
                      </m:sup>
                      <m:e>
                        <m:sSub>
                          <m:sSubPr>
                            <m:ctrlPr>
                              <a:rPr lang="en-US" i="1">
                                <a:latin typeface="Cambria Math" panose="02040503050406030204" pitchFamily="18" charset="0"/>
                              </a:rPr>
                            </m:ctrlPr>
                          </m:sSubPr>
                          <m:e>
                            <m:r>
                              <a:rPr lang="en-US" i="1">
                                <a:latin typeface="Cambria Math" panose="02040503050406030204" pitchFamily="18" charset="0"/>
                              </a:rPr>
                              <m:t>𝑃</m:t>
                            </m:r>
                          </m:e>
                          <m:sub>
                            <m:r>
                              <a:rPr lang="en-US" i="1">
                                <a:latin typeface="Cambria Math" panose="02040503050406030204" pitchFamily="18" charset="0"/>
                              </a:rPr>
                              <m:t>𝑟</m:t>
                            </m:r>
                          </m:sub>
                        </m:sSub>
                      </m:e>
                    </m:sPre>
                  </m:oMath>
                </a14:m>
                <a:r>
                  <a:rPr lang="en-US" sz="2800" dirty="0"/>
                  <a:t> denotes the number of permutations of </a:t>
                </a:r>
                <a14:m>
                  <m:oMath xmlns:m="http://schemas.openxmlformats.org/officeDocument/2006/math">
                    <m:r>
                      <a:rPr lang="en-US" sz="2800" b="0" i="1" smtClean="0">
                        <a:latin typeface="Cambria Math" panose="02040503050406030204" pitchFamily="18" charset="0"/>
                      </a:rPr>
                      <m:t>𝑛</m:t>
                    </m:r>
                  </m:oMath>
                </a14:m>
                <a:r>
                  <a:rPr lang="en-US" sz="2800" dirty="0"/>
                  <a:t> elements taken </a:t>
                </a:r>
                <a14:m>
                  <m:oMath xmlns:m="http://schemas.openxmlformats.org/officeDocument/2006/math">
                    <m:r>
                      <a:rPr lang="en-US">
                        <a:latin typeface="Cambria Math" panose="02040503050406030204" pitchFamily="18" charset="0"/>
                      </a:rPr>
                      <m:t>𝑟</m:t>
                    </m:r>
                  </m:oMath>
                </a14:m>
                <a:r>
                  <a:rPr lang="en-US" sz="2800" dirty="0"/>
                  <a:t> at a time.</a:t>
                </a:r>
              </a:p>
              <a:p>
                <a:pPr algn="ctr">
                  <a:spcBef>
                    <a:spcPts val="600"/>
                  </a:spcBef>
                  <a:spcAft>
                    <a:spcPts val="600"/>
                  </a:spcAft>
                  <a:defRPr sz="2800"/>
                </a:pPr>
                <a14:m>
                  <m:oMathPara xmlns:m="http://schemas.openxmlformats.org/officeDocument/2006/math">
                    <m:oMathParaPr>
                      <m:jc m:val="centerGroup"/>
                    </m:oMathParaPr>
                    <m:oMath xmlns:m="http://schemas.openxmlformats.org/officeDocument/2006/math">
                      <m:sPre>
                        <m:sPrePr>
                          <m:ctrlPr>
                            <a:rPr lang="en-US" i="1">
                              <a:latin typeface="Cambria Math" panose="02040503050406030204" pitchFamily="18" charset="0"/>
                            </a:rPr>
                          </m:ctrlPr>
                        </m:sPrePr>
                        <m:sub>
                          <m:r>
                            <a:rPr lang="en-US" i="1">
                              <a:latin typeface="Cambria Math" panose="02040503050406030204" pitchFamily="18" charset="0"/>
                            </a:rPr>
                            <m:t>𝑛</m:t>
                          </m:r>
                        </m:sub>
                        <m:sup>
                          <m:r>
                            <a:rPr lang="en-US" i="1">
                              <a:latin typeface="Cambria Math" panose="02040503050406030204" pitchFamily="18" charset="0"/>
                            </a:rPr>
                            <m:t> </m:t>
                          </m:r>
                        </m:sup>
                        <m:e>
                          <m:sSub>
                            <m:sSubPr>
                              <m:ctrlPr>
                                <a:rPr lang="en-US" i="1">
                                  <a:latin typeface="Cambria Math" panose="02040503050406030204" pitchFamily="18" charset="0"/>
                                </a:rPr>
                              </m:ctrlPr>
                            </m:sSubPr>
                            <m:e>
                              <m:r>
                                <a:rPr lang="en-US" b="0" i="1" smtClean="0">
                                  <a:latin typeface="Cambria Math" panose="02040503050406030204" pitchFamily="18" charset="0"/>
                                </a:rPr>
                                <m:t>𝑃</m:t>
                              </m:r>
                            </m:e>
                            <m:sub>
                              <m:r>
                                <a:rPr lang="en-US" i="1">
                                  <a:latin typeface="Cambria Math" panose="02040503050406030204" pitchFamily="18" charset="0"/>
                                </a:rPr>
                                <m:t>𝑟</m:t>
                              </m:r>
                            </m:sub>
                          </m:sSub>
                        </m:e>
                      </m:sPre>
                      <m:r>
                        <a:rPr lang="ar-AE">
                          <a:latin typeface="Cambria Math" panose="02040503050406030204" pitchFamily="18" charset="0"/>
                        </a:rPr>
                        <m:t>=</m:t>
                      </m:r>
                      <m:r>
                        <a:rPr lang="ar-AE">
                          <a:latin typeface="Cambria Math" panose="02040503050406030204" pitchFamily="18" charset="0"/>
                        </a:rPr>
                        <m:t>𝑛</m:t>
                      </m:r>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e>
                      </m:d>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𝑟</m:t>
                          </m:r>
                          <m:r>
                            <a:rPr lang="ar-AE">
                              <a:latin typeface="Cambria Math" panose="02040503050406030204" pitchFamily="18" charset="0"/>
                            </a:rPr>
                            <m:t>+</m:t>
                          </m:r>
                          <m:r>
                            <a:rPr lang="ar-AE">
                              <a:latin typeface="Cambria Math" panose="02040503050406030204" pitchFamily="18" charset="0"/>
                            </a:rPr>
                            <m:t>1</m:t>
                          </m:r>
                        </m:e>
                      </m:d>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𝑛</m:t>
                          </m:r>
                          <m:r>
                            <a:rPr lang="ar-AE">
                              <a:latin typeface="Cambria Math" panose="02040503050406030204" pitchFamily="18" charset="0"/>
                            </a:rPr>
                            <m:t>!</m:t>
                          </m:r>
                        </m:num>
                        <m:den>
                          <m:d>
                            <m:dPr>
                              <m:ctrlPr>
                                <a:rPr lang="ar-AE" i="1">
                                  <a:latin typeface="Cambria Math" panose="02040503050406030204" pitchFamily="18" charset="0"/>
                                </a:rPr>
                              </m:ctrlPr>
                            </m:dPr>
                            <m:e>
                              <m:r>
                                <a:rPr lang="ar-AE">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𝑟</m:t>
                              </m:r>
                            </m:e>
                          </m:d>
                          <m:r>
                            <a:rPr lang="ar-AE">
                              <a:latin typeface="Cambria Math" panose="02040503050406030204" pitchFamily="18" charset="0"/>
                            </a:rPr>
                            <m:t>!</m:t>
                          </m:r>
                        </m:den>
                      </m:f>
                    </m:oMath>
                  </m:oMathPara>
                </a14:m>
                <a:endParaRPr lang="ar-AE" sz="2800" b="1" dirty="0"/>
              </a:p>
              <a:p>
                <a:pPr>
                  <a:defRPr sz="2800"/>
                </a:pPr>
                <a:r>
                  <a:rPr lang="en-US" sz="2800" b="1" dirty="0"/>
                  <a:t>Note:</a:t>
                </a:r>
                <a:r>
                  <a:rPr lang="en-US" sz="2800" dirty="0"/>
                  <a:t> Other notations for permutations are </a:t>
                </a:r>
                <a14:m>
                  <m:oMath xmlns:m="http://schemas.openxmlformats.org/officeDocument/2006/math">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𝑃</m:t>
                        </m:r>
                      </m:e>
                      <m:sub>
                        <m:r>
                          <a:rPr lang="en-US" sz="2800" b="0" i="1" smtClean="0">
                            <a:latin typeface="Cambria Math" panose="02040503050406030204" pitchFamily="18" charset="0"/>
                          </a:rPr>
                          <m:t>𝑟</m:t>
                        </m:r>
                      </m:sub>
                      <m:sup>
                        <m:r>
                          <a:rPr lang="en-US" sz="2800" b="0" i="1" smtClean="0">
                            <a:latin typeface="Cambria Math" panose="02040503050406030204" pitchFamily="18" charset="0"/>
                          </a:rPr>
                          <m:t>𝑛</m:t>
                        </m:r>
                      </m:sup>
                    </m:sSubSup>
                  </m:oMath>
                </a14:m>
                <a:r>
                  <a:rPr lang="en-US" sz="2800" dirty="0"/>
                  <a:t> and </a:t>
                </a:r>
                <a14:m>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m:t>
                    </m:r>
                    <m:r>
                      <a:rPr lang="en-US" sz="2800" b="0" i="1" smtClean="0">
                        <a:latin typeface="Cambria Math" panose="02040503050406030204" pitchFamily="18" charset="0"/>
                      </a:rPr>
                      <m:t>𝑛</m:t>
                    </m:r>
                    <m:r>
                      <a:rPr lang="en-US" sz="2800" b="0" i="1" smtClean="0">
                        <a:latin typeface="Cambria Math" panose="02040503050406030204" pitchFamily="18" charset="0"/>
                      </a:rPr>
                      <m:t>,</m:t>
                    </m:r>
                    <m:r>
                      <a:rPr lang="en-US" sz="2800" b="0" i="1" smtClean="0">
                        <a:latin typeface="Cambria Math" panose="02040503050406030204" pitchFamily="18" charset="0"/>
                      </a:rPr>
                      <m:t>𝑟</m:t>
                    </m:r>
                    <m:r>
                      <a:rPr lang="en-US" sz="2800" b="0" i="1" smtClean="0">
                        <a:latin typeface="Cambria Math" panose="02040503050406030204" pitchFamily="18" charset="0"/>
                      </a:rPr>
                      <m:t>)</m:t>
                    </m:r>
                  </m:oMath>
                </a14:m>
                <a:r>
                  <a:rPr lang="en-US"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846548"/>
              </a:xfrm>
              <a:blipFill>
                <a:blip r:embed="rId3"/>
                <a:stretch>
                  <a:fillRect l="-1328" t="-1699" b="-4671"/>
                </a:stretch>
              </a:blipFill>
            </p:spPr>
            <p:txBody>
              <a:bodyPr/>
              <a:lstStyle/>
              <a:p>
                <a:r>
                  <a:rPr lang="en-US">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682</TotalTime>
  <Words>1171</Words>
  <Application>Microsoft Office PowerPoint</Application>
  <PresentationFormat>On-screen Show (4:3)</PresentationFormat>
  <Paragraphs>87</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Courier New</vt:lpstr>
      <vt:lpstr>Arial</vt:lpstr>
      <vt:lpstr>Calibri</vt:lpstr>
      <vt:lpstr>Cambria Math</vt:lpstr>
      <vt:lpstr>Office Theme</vt:lpstr>
      <vt:lpstr>Equation</vt:lpstr>
      <vt:lpstr>Section A.2</vt:lpstr>
      <vt:lpstr>Definition: The Fundamental Counting Principle</vt:lpstr>
      <vt:lpstr>Example 1: Using the Fundamental Counting Principle</vt:lpstr>
      <vt:lpstr>Example 1: Using the Fundamental Counting Principle (cont.)</vt:lpstr>
      <vt:lpstr>Definition: Permutation</vt:lpstr>
      <vt:lpstr>Definition: n Factorial (n!)</vt:lpstr>
      <vt:lpstr>Example 2: Simplifying Factorials</vt:lpstr>
      <vt:lpstr>Formula: Number of Permutations of n Elements</vt:lpstr>
      <vt:lpstr>Formula: Number of Permutations of n Elements Taken r at a Time</vt:lpstr>
      <vt:lpstr>Example 3: Calculating the Number of Permutations of n Elements Taken r at a Time</vt:lpstr>
      <vt:lpstr>Example 3: Calculating the Number of Permutations of n Elements Taken r at a Time (cont.)</vt:lpstr>
      <vt:lpstr>Example 4: Calculating the Number of Permutations of n Elements Taken r at a Time</vt:lpstr>
      <vt:lpstr>Formula: Permutations with Repetition</vt:lpstr>
      <vt:lpstr>Example 5: Calculating the Number of Permutations with Repetition</vt:lpstr>
      <vt:lpstr>Example 5: Calculating the Number of Permutations with Repetition (cont.)</vt:lpstr>
      <vt:lpstr>Example 5: Calculating the Number of Permutations with Repetition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137</cp:revision>
  <dcterms:created xsi:type="dcterms:W3CDTF">2013-04-26T14:43:13Z</dcterms:created>
  <dcterms:modified xsi:type="dcterms:W3CDTF">2024-09-12T15:18:09Z</dcterms:modified>
</cp:coreProperties>
</file>