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289" r:id="rId5"/>
    <p:sldId id="259" r:id="rId6"/>
    <p:sldId id="260" r:id="rId7"/>
    <p:sldId id="261" r:id="rId8"/>
    <p:sldId id="290" r:id="rId9"/>
    <p:sldId id="298" r:id="rId10"/>
    <p:sldId id="262" r:id="rId11"/>
    <p:sldId id="286" r:id="rId12"/>
    <p:sldId id="291" r:id="rId13"/>
    <p:sldId id="292" r:id="rId14"/>
    <p:sldId id="287" r:id="rId15"/>
    <p:sldId id="263" r:id="rId16"/>
    <p:sldId id="266" r:id="rId17"/>
    <p:sldId id="267" r:id="rId18"/>
    <p:sldId id="268" r:id="rId19"/>
    <p:sldId id="269" r:id="rId20"/>
    <p:sldId id="270" r:id="rId21"/>
    <p:sldId id="297" r:id="rId22"/>
    <p:sldId id="288" r:id="rId23"/>
    <p:sldId id="293" r:id="rId24"/>
    <p:sldId id="271" r:id="rId25"/>
    <p:sldId id="272" r:id="rId26"/>
    <p:sldId id="273" r:id="rId27"/>
    <p:sldId id="274" r:id="rId28"/>
    <p:sldId id="275" r:id="rId29"/>
    <p:sldId id="277" r:id="rId30"/>
    <p:sldId id="278" r:id="rId31"/>
    <p:sldId id="279" r:id="rId32"/>
    <p:sldId id="281" r:id="rId33"/>
    <p:sldId id="282" r:id="rId34"/>
    <p:sldId id="283" r:id="rId35"/>
    <p:sldId id="284" r:id="rId36"/>
    <p:sldId id="295" r:id="rId37"/>
    <p:sldId id="296" r:id="rId38"/>
    <p:sldId id="285" r:id="rId39"/>
    <p:sldId id="299"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111" d="100"/>
          <a:sy n="111" d="100"/>
        </p:scale>
        <p:origin x="99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25.emf"/></Relationships>
</file>

<file path=ppt/slides/_rels/slide16.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image" Target="../media/image27.emf"/><Relationship Id="rId7" Type="http://schemas.openxmlformats.org/officeDocument/2006/relationships/image" Target="../media/image31.emf"/><Relationship Id="rId2" Type="http://schemas.openxmlformats.org/officeDocument/2006/relationships/image" Target="../media/image26.emf"/><Relationship Id="rId1" Type="http://schemas.openxmlformats.org/officeDocument/2006/relationships/slideLayout" Target="../slideLayouts/slideLayout7.xml"/><Relationship Id="rId6" Type="http://schemas.openxmlformats.org/officeDocument/2006/relationships/image" Target="../media/image30.emf"/><Relationship Id="rId5" Type="http://schemas.openxmlformats.org/officeDocument/2006/relationships/image" Target="../media/image29.emf"/><Relationship Id="rId4" Type="http://schemas.openxmlformats.org/officeDocument/2006/relationships/image" Target="../media/image28.emf"/></Relationships>
</file>

<file path=ppt/slides/_rels/slide17.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 Id="rId4" Type="http://schemas.openxmlformats.org/officeDocument/2006/relationships/image" Target="../media/image38.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53.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9.emf"/></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5" Type="http://schemas.openxmlformats.org/officeDocument/2006/relationships/image" Target="../media/image17.emf"/><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9</a:t>
            </a:r>
            <a:r>
              <a:rPr dirty="0"/>
              <a:t>.5</a:t>
            </a:r>
          </a:p>
        </p:txBody>
      </p:sp>
      <p:sp>
        <p:nvSpPr>
          <p:cNvPr id="2" name="Text Placeholder 1"/>
          <p:cNvSpPr>
            <a:spLocks noGrp="1"/>
          </p:cNvSpPr>
          <p:nvPr>
            <p:ph type="body" sz="quarter" idx="10"/>
          </p:nvPr>
        </p:nvSpPr>
        <p:spPr/>
        <p:txBody>
          <a:bodyPr/>
          <a:lstStyle/>
          <a:p>
            <a:pPr algn="ctr"/>
            <a:r>
              <a:rPr dirty="0"/>
              <a:t>Inverses of Matrices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400" dirty="0"/>
              <a:t>We have covered many methods for solving such systems. If we write the augmented matrix for each system, we get</a:t>
            </a:r>
            <a:endParaRPr lang="ar-AE" sz="2400" dirty="0"/>
          </a:p>
          <a:p>
            <a:endParaRPr lang="en-US" sz="2400" dirty="0"/>
          </a:p>
          <a:p>
            <a:endParaRPr lang="en-US" sz="2400" dirty="0"/>
          </a:p>
        </p:txBody>
      </p:sp>
      <p:pic>
        <p:nvPicPr>
          <p:cNvPr id="5" name="Picture 4" descr="Two by two matrix: row one: two, negative three, Augmented by 1; row two: negative one, two. Augmented by  zero. and &#10;Two by two matrix: row one: two, negative three, Augmented by 0; row two: negative one, two, Augmented by 1.&#10;&#10;">
            <a:extLst>
              <a:ext uri="{FF2B5EF4-FFF2-40B4-BE49-F238E27FC236}">
                <a16:creationId xmlns:a16="http://schemas.microsoft.com/office/drawing/2014/main" id="{EB2BB73B-1006-A35F-7714-74FA959CCF77}"/>
              </a:ext>
            </a:extLst>
          </p:cNvPr>
          <p:cNvPicPr>
            <a:picLocks noChangeAspect="1"/>
          </p:cNvPicPr>
          <p:nvPr/>
        </p:nvPicPr>
        <p:blipFill>
          <a:blip r:embed="rId2"/>
          <a:stretch>
            <a:fillRect/>
          </a:stretch>
        </p:blipFill>
        <p:spPr>
          <a:xfrm>
            <a:off x="2414587" y="2002836"/>
            <a:ext cx="4104000" cy="905960"/>
          </a:xfrm>
          <a:prstGeom prst="rect">
            <a:avLst/>
          </a:prstGeom>
        </p:spPr>
      </p:pic>
      <p:sp>
        <p:nvSpPr>
          <p:cNvPr id="11" name="TextBox 10">
            <a:extLst>
              <a:ext uri="{FF2B5EF4-FFF2-40B4-BE49-F238E27FC236}">
                <a16:creationId xmlns:a16="http://schemas.microsoft.com/office/drawing/2014/main" id="{7471C7CE-1843-298A-8376-FE02B447E1E3}"/>
              </a:ext>
            </a:extLst>
          </p:cNvPr>
          <p:cNvSpPr txBox="1"/>
          <p:nvPr/>
        </p:nvSpPr>
        <p:spPr>
          <a:xfrm>
            <a:off x="457200" y="2971800"/>
            <a:ext cx="8229600" cy="1569660"/>
          </a:xfrm>
          <a:prstGeom prst="rect">
            <a:avLst/>
          </a:prstGeom>
          <a:noFill/>
        </p:spPr>
        <p:txBody>
          <a:bodyPr wrap="square">
            <a:spAutoFit/>
          </a:bodyPr>
          <a:lstStyle/>
          <a:p>
            <a:r>
              <a:rPr lang="en-US" sz="2400" dirty="0"/>
              <a:t>Note that the left-hand sides of these matrices are the same. This allows us to combine them into a new kind of augmented matrix so we can use Gauss-Jordan elimination to solve the systems at the same time. Combining the matrices, we get</a:t>
            </a:r>
            <a:endParaRPr lang="en-IN" sz="2400" dirty="0"/>
          </a:p>
        </p:txBody>
      </p:sp>
      <p:pic>
        <p:nvPicPr>
          <p:cNvPr id="7" name="Picture 6" descr="Two by two matrix: row one: two, negative three; row two: negative one, two. Augmented with two by two identity matrix: row one: one, zero; row two: zero, one.">
            <a:extLst>
              <a:ext uri="{FF2B5EF4-FFF2-40B4-BE49-F238E27FC236}">
                <a16:creationId xmlns:a16="http://schemas.microsoft.com/office/drawing/2014/main" id="{856E6A55-E260-32FE-8F18-BB621D40A2A0}"/>
              </a:ext>
            </a:extLst>
          </p:cNvPr>
          <p:cNvPicPr>
            <a:picLocks noChangeAspect="1"/>
          </p:cNvPicPr>
          <p:nvPr/>
        </p:nvPicPr>
        <p:blipFill>
          <a:blip r:embed="rId3"/>
          <a:stretch>
            <a:fillRect/>
          </a:stretch>
        </p:blipFill>
        <p:spPr>
          <a:xfrm>
            <a:off x="3400425" y="4648200"/>
            <a:ext cx="2232000" cy="90731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lang="en-US" sz="2800" dirty="0"/>
              <a:t>When we change this new matrix into reduced row echelon form, we will have solved the first system with the numbers in the third column and the second system with the numbers in the fourth column.</a:t>
            </a:r>
          </a:p>
        </p:txBody>
      </p:sp>
    </p:spTree>
    <p:extLst>
      <p:ext uri="{BB962C8B-B14F-4D97-AF65-F5344CB8AC3E}">
        <p14:creationId xmlns:p14="http://schemas.microsoft.com/office/powerpoint/2010/main" val="3221299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6</a:t>
            </a:r>
            <a:endParaRPr dirty="0"/>
          </a:p>
        </p:txBody>
      </p:sp>
      <mc:AlternateContent xmlns:mc="http://schemas.openxmlformats.org/markup-compatibility/2006" xmlns:a14="http://schemas.microsoft.com/office/drawing/2010/main">
        <mc:Choice Requires="a14">
          <p:graphicFrame>
            <p:nvGraphicFramePr>
              <p:cNvPr id="7" name="Table 4" descr="Two by two matrix: row one: two, negative three; row two: negative one, two. Augmented with two by two identity matrix: row one: one, zero; row two: zero, one.&#10;&#10;swap row 1 with row 2&#10;&#10;row one: negative 1, 2; row two: 2, negative 3. Augmented with matrix: row one: 0, 1; row two: 1, 0.&#10;&#10;2 times row 1 plus row 2&#10;&#10;row one: negative 1, 2; row two: 0, 1. Augmented with matrix: row one: 0, 1; row two: 1, 2.&#10;&#10;Multiply first row by minus 1&#10;&#10;row one: 1, negative 2; row two: 0, 1. Augmented with matrix: row one: 0, negative 1; row two: 1, 2.&#10;&#10;2 times row 2 plus row 1&#10;&#10;​row one: 1, 0; row two: 0, 1. Augmented with matrix: row one: 2, 3; row two: 1, 2.&#10;">
                <a:extLst>
                  <a:ext uri="{FF2B5EF4-FFF2-40B4-BE49-F238E27FC236}">
                    <a16:creationId xmlns:a16="http://schemas.microsoft.com/office/drawing/2014/main" id="{C16CC8E8-B5D2-4623-8298-95638FBB645C}"/>
                  </a:ext>
                </a:extLst>
              </p:cNvPr>
              <p:cNvGraphicFramePr>
                <a:graphicFrameLocks noGrp="1"/>
              </p:cNvGraphicFramePr>
              <p:nvPr>
                <p:extLst>
                  <p:ext uri="{D42A27DB-BD31-4B8C-83A1-F6EECF244321}">
                    <p14:modId xmlns:p14="http://schemas.microsoft.com/office/powerpoint/2010/main" val="921159217"/>
                  </p:ext>
                </p:extLst>
              </p:nvPr>
            </p:nvGraphicFramePr>
            <p:xfrm>
              <a:off x="647700" y="1219200"/>
              <a:ext cx="7848600" cy="4572000"/>
            </p:xfrm>
            <a:graphic>
              <a:graphicData uri="http://schemas.openxmlformats.org/drawingml/2006/table">
                <a:tbl>
                  <a:tblPr firstRow="1" bandRow="1">
                    <a:tableStyleId>{2D5ABB26-0587-4C30-8999-92F81FD0307C}</a:tableStyleId>
                  </a:tblPr>
                  <a:tblGrid>
                    <a:gridCol w="3521808">
                      <a:extLst>
                        <a:ext uri="{9D8B030D-6E8A-4147-A177-3AD203B41FA5}">
                          <a16:colId xmlns:a16="http://schemas.microsoft.com/office/drawing/2014/main" val="3574450796"/>
                        </a:ext>
                      </a:extLst>
                    </a:gridCol>
                    <a:gridCol w="4326792">
                      <a:extLst>
                        <a:ext uri="{9D8B030D-6E8A-4147-A177-3AD203B41FA5}">
                          <a16:colId xmlns:a16="http://schemas.microsoft.com/office/drawing/2014/main" val="1449671085"/>
                        </a:ext>
                      </a:extLst>
                    </a:gridCol>
                  </a:tblGrid>
                  <a:tr h="11687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e>
                                    </m:d>
                                  </m:e>
                                </m:d>
                              </m:oMath>
                            </m:oMathPara>
                          </a14:m>
                          <a:endParaRPr lang="en-US" sz="28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sSub>
                                    <m:sSubPr>
                                      <m:ctrlPr>
                                        <a:rPr lang="en-US" sz="2400" i="1" kern="1200">
                                          <a:solidFill>
                                            <a:schemeClr val="tx1"/>
                                          </a:solidFill>
                                          <a:effectLst/>
                                          <a:latin typeface="Cambria Math" panose="02040503050406030204" pitchFamily="18" charset="0"/>
                                        </a:rPr>
                                      </m:ctrlPr>
                                    </m:sSubPr>
                                    <m:e>
                                      <m: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2086178089"/>
                      </a:ext>
                    </a:extLst>
                  </a:tr>
                  <a:tr h="11430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2</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015095357"/>
                      </a:ext>
                    </a:extLst>
                  </a:tr>
                  <a:tr h="12192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358729547"/>
                      </a:ext>
                    </a:extLst>
                  </a:tr>
                  <a:tr h="9906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2</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r>
                                        <a:rPr lang="en-US" sz="2400" b="0" kern="1200" smtClean="0">
                                          <a:solidFill>
                                            <a:schemeClr val="tx1"/>
                                          </a:solidFill>
                                          <a:effectLst/>
                                          <a:latin typeface="Cambria Math" panose="02040503050406030204" pitchFamily="18" charset="0"/>
                                        </a:rPr>
                                        <m:t> </m:t>
                                      </m:r>
                                    </m:sub>
                                  </m:sSub>
                                </m:e>
                              </m:groupChr>
                            </m:oMath>
                          </a14:m>
                          <a:r>
                            <a:rPr lang="en-US" sz="28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705792712"/>
                      </a:ext>
                    </a:extLst>
                  </a:tr>
                </a:tbl>
              </a:graphicData>
            </a:graphic>
          </p:graphicFrame>
        </mc:Choice>
        <mc:Fallback xmlns="">
          <p:graphicFrame>
            <p:nvGraphicFramePr>
              <p:cNvPr id="7" name="Table 4" descr="Two by two matrix: row one: two, negative three; row two: negative one, two. Augmented with two by two identity matrix: row one: one, zero; row two: zero, one.&#10;&#10;swap row 1 with row 2&#10;&#10;row one: negative 1, 2; row two: 2, negative 3. Augmented with matrix: row one: 0, 1; row two: 1, 0.&#10;&#10;2 times row 1 plus row 2&#10;&#10;row one: negative 1, 2; row two: 0, 1. Augmented with matrix: row one: 0, 1; row two: 1, 2.&#10;&#10;Multiply first row by minus 1&#10;&#10;row one: 1, negative 2; row two: 0, 1. Augmented with matrix: row one: 0, negative 1; row two: 1, 2.&#10;&#10;2 times row 2 plus row 1&#10;&#10;​row one: 1, 0; row two: 0, 1. Augmented with matrix: row one: 2, 3; row two: 1, 2.&#10;">
                <a:extLst>
                  <a:ext uri="{FF2B5EF4-FFF2-40B4-BE49-F238E27FC236}">
                    <a16:creationId xmlns:a16="http://schemas.microsoft.com/office/drawing/2014/main" id="{C16CC8E8-B5D2-4623-8298-95638FBB645C}"/>
                  </a:ext>
                </a:extLst>
              </p:cNvPr>
              <p:cNvGraphicFramePr>
                <a:graphicFrameLocks noGrp="1"/>
              </p:cNvGraphicFramePr>
              <p:nvPr>
                <p:extLst>
                  <p:ext uri="{D42A27DB-BD31-4B8C-83A1-F6EECF244321}">
                    <p14:modId xmlns:p14="http://schemas.microsoft.com/office/powerpoint/2010/main" val="921159217"/>
                  </p:ext>
                </p:extLst>
              </p:nvPr>
            </p:nvGraphicFramePr>
            <p:xfrm>
              <a:off x="647700" y="1219200"/>
              <a:ext cx="7848600" cy="4572000"/>
            </p:xfrm>
            <a:graphic>
              <a:graphicData uri="http://schemas.openxmlformats.org/drawingml/2006/table">
                <a:tbl>
                  <a:tblPr firstRow="1" bandRow="1">
                    <a:tableStyleId>{2D5ABB26-0587-4C30-8999-92F81FD0307C}</a:tableStyleId>
                  </a:tblPr>
                  <a:tblGrid>
                    <a:gridCol w="3521808">
                      <a:extLst>
                        <a:ext uri="{9D8B030D-6E8A-4147-A177-3AD203B41FA5}">
                          <a16:colId xmlns:a16="http://schemas.microsoft.com/office/drawing/2014/main" val="3574450796"/>
                        </a:ext>
                      </a:extLst>
                    </a:gridCol>
                    <a:gridCol w="4326792">
                      <a:extLst>
                        <a:ext uri="{9D8B030D-6E8A-4147-A177-3AD203B41FA5}">
                          <a16:colId xmlns:a16="http://schemas.microsoft.com/office/drawing/2014/main" val="1449671085"/>
                        </a:ext>
                      </a:extLst>
                    </a:gridCol>
                  </a:tblGrid>
                  <a:tr h="1168781">
                    <a:tc>
                      <a:txBody>
                        <a:bodyPr/>
                        <a:lstStyle/>
                        <a:p>
                          <a:endParaRPr lang="en-US"/>
                        </a:p>
                      </a:txBody>
                      <a:tcPr>
                        <a:blipFill>
                          <a:blip r:embed="rId2"/>
                          <a:stretch>
                            <a:fillRect r="-122837" b="-290625"/>
                          </a:stretch>
                        </a:blipFill>
                      </a:tcPr>
                    </a:tc>
                    <a:tc>
                      <a:txBody>
                        <a:bodyPr/>
                        <a:lstStyle/>
                        <a:p>
                          <a:endParaRPr lang="en-US"/>
                        </a:p>
                      </a:txBody>
                      <a:tcPr>
                        <a:blipFill>
                          <a:blip r:embed="rId2"/>
                          <a:stretch>
                            <a:fillRect l="-81408" b="-290625"/>
                          </a:stretch>
                        </a:blipFill>
                      </a:tcPr>
                    </a:tc>
                    <a:extLst>
                      <a:ext uri="{0D108BD9-81ED-4DB2-BD59-A6C34878D82A}">
                        <a16:rowId xmlns:a16="http://schemas.microsoft.com/office/drawing/2014/main" val="2086178089"/>
                      </a:ext>
                    </a:extLst>
                  </a:tr>
                  <a:tr h="1143000">
                    <a:tc>
                      <a:txBody>
                        <a:bodyPr/>
                        <a:lstStyle/>
                        <a:p>
                          <a:endParaRPr lang="en-US" sz="2800" dirty="0"/>
                        </a:p>
                      </a:txBody>
                      <a:tcPr/>
                    </a:tc>
                    <a:tc>
                      <a:txBody>
                        <a:bodyPr/>
                        <a:lstStyle/>
                        <a:p>
                          <a:endParaRPr lang="en-US"/>
                        </a:p>
                      </a:txBody>
                      <a:tcPr anchor="ctr">
                        <a:blipFill>
                          <a:blip r:embed="rId2"/>
                          <a:stretch>
                            <a:fillRect l="-81408" t="-102674" b="-198396"/>
                          </a:stretch>
                        </a:blipFill>
                      </a:tcPr>
                    </a:tc>
                    <a:extLst>
                      <a:ext uri="{0D108BD9-81ED-4DB2-BD59-A6C34878D82A}">
                        <a16:rowId xmlns:a16="http://schemas.microsoft.com/office/drawing/2014/main" val="1015095357"/>
                      </a:ext>
                    </a:extLst>
                  </a:tr>
                  <a:tr h="1219200">
                    <a:tc>
                      <a:txBody>
                        <a:bodyPr/>
                        <a:lstStyle/>
                        <a:p>
                          <a:endParaRPr lang="en-US" sz="2800" dirty="0"/>
                        </a:p>
                      </a:txBody>
                      <a:tcPr/>
                    </a:tc>
                    <a:tc>
                      <a:txBody>
                        <a:bodyPr/>
                        <a:lstStyle/>
                        <a:p>
                          <a:endParaRPr lang="en-US"/>
                        </a:p>
                      </a:txBody>
                      <a:tcPr>
                        <a:blipFill>
                          <a:blip r:embed="rId2"/>
                          <a:stretch>
                            <a:fillRect l="-81408" t="-189500" b="-85500"/>
                          </a:stretch>
                        </a:blipFill>
                      </a:tcPr>
                    </a:tc>
                    <a:extLst>
                      <a:ext uri="{0D108BD9-81ED-4DB2-BD59-A6C34878D82A}">
                        <a16:rowId xmlns:a16="http://schemas.microsoft.com/office/drawing/2014/main" val="358729547"/>
                      </a:ext>
                    </a:extLst>
                  </a:tr>
                  <a:tr h="1041019">
                    <a:tc>
                      <a:txBody>
                        <a:bodyPr/>
                        <a:lstStyle/>
                        <a:p>
                          <a:endParaRPr lang="en-US" sz="2800"/>
                        </a:p>
                      </a:txBody>
                      <a:tcPr/>
                    </a:tc>
                    <a:tc>
                      <a:txBody>
                        <a:bodyPr/>
                        <a:lstStyle/>
                        <a:p>
                          <a:endParaRPr lang="en-US"/>
                        </a:p>
                      </a:txBody>
                      <a:tcPr>
                        <a:blipFill>
                          <a:blip r:embed="rId2"/>
                          <a:stretch>
                            <a:fillRect l="-81408" t="-338596"/>
                          </a:stretch>
                        </a:blipFill>
                      </a:tcPr>
                    </a:tc>
                    <a:extLst>
                      <a:ext uri="{0D108BD9-81ED-4DB2-BD59-A6C34878D82A}">
                        <a16:rowId xmlns:a16="http://schemas.microsoft.com/office/drawing/2014/main" val="705792712"/>
                      </a:ext>
                    </a:extLst>
                  </a:tr>
                </a:tbl>
              </a:graphicData>
            </a:graphic>
          </p:graphicFrame>
        </mc:Fallback>
      </mc:AlternateContent>
    </p:spTree>
    <p:extLst>
      <p:ext uri="{BB962C8B-B14F-4D97-AF65-F5344CB8AC3E}">
        <p14:creationId xmlns:p14="http://schemas.microsoft.com/office/powerpoint/2010/main" val="1609377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This tells us that </a:t>
            </a:r>
            <a:r>
              <a:rPr lang="en-IN" sz="2800" i="1" dirty="0"/>
              <a:t>w </a:t>
            </a:r>
            <a:r>
              <a:rPr lang="en-IN" sz="2800" dirty="0"/>
              <a:t>= 2 and </a:t>
            </a:r>
            <a:r>
              <a:rPr lang="en-IN" sz="2800" i="1" dirty="0"/>
              <a:t>y </a:t>
            </a:r>
            <a:r>
              <a:rPr lang="en-IN" sz="2800" dirty="0"/>
              <a:t>= 1 (from the third column) and </a:t>
            </a:r>
            <a:r>
              <a:rPr lang="en-IN" sz="2800" i="1" dirty="0"/>
              <a:t>x </a:t>
            </a:r>
            <a:r>
              <a:rPr lang="en-IN" dirty="0"/>
              <a:t>= 3</a:t>
            </a:r>
            <a:r>
              <a:rPr lang="en-IN" sz="2800" dirty="0"/>
              <a:t> and </a:t>
            </a:r>
            <a:r>
              <a:rPr lang="en-IN" sz="2800" i="1" dirty="0"/>
              <a:t>z </a:t>
            </a:r>
            <a:r>
              <a:rPr lang="en-IN" dirty="0"/>
              <a:t>= 2</a:t>
            </a:r>
            <a:r>
              <a:rPr lang="en-IN" sz="2800" dirty="0"/>
              <a:t> (from the fourth column). So</a:t>
            </a:r>
          </a:p>
        </p:txBody>
      </p:sp>
      <p:pic>
        <p:nvPicPr>
          <p:cNvPr id="5" name="Picture 4" descr="A inverse equal to 2 by 2 matrix with&#10;&#10;row 1: 2 and 3&#10;&#10;row 2: 1 and 2&#10;">
            <a:extLst>
              <a:ext uri="{FF2B5EF4-FFF2-40B4-BE49-F238E27FC236}">
                <a16:creationId xmlns:a16="http://schemas.microsoft.com/office/drawing/2014/main" id="{195CB434-4B25-40C4-2AD7-BCA45FE50E80}"/>
              </a:ext>
            </a:extLst>
          </p:cNvPr>
          <p:cNvPicPr>
            <a:picLocks noChangeAspect="1"/>
          </p:cNvPicPr>
          <p:nvPr/>
        </p:nvPicPr>
        <p:blipFill>
          <a:blip r:embed="rId2"/>
          <a:stretch>
            <a:fillRect/>
          </a:stretch>
        </p:blipFill>
        <p:spPr>
          <a:xfrm>
            <a:off x="3601080" y="2590800"/>
            <a:ext cx="1941840" cy="1044000"/>
          </a:xfrm>
          <a:prstGeom prst="rect">
            <a:avLst/>
          </a:prstGeom>
        </p:spPr>
      </p:pic>
    </p:spTree>
    <p:extLst>
      <p:ext uri="{BB962C8B-B14F-4D97-AF65-F5344CB8AC3E}">
        <p14:creationId xmlns:p14="http://schemas.microsoft.com/office/powerpoint/2010/main" val="1915803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8</a:t>
            </a:r>
            <a:endParaRPr dirty="0"/>
          </a:p>
        </p:txBody>
      </p:sp>
      <p:sp>
        <p:nvSpPr>
          <p:cNvPr id="3" name="Text Placeholder 2"/>
          <p:cNvSpPr>
            <a:spLocks noGrp="1"/>
          </p:cNvSpPr>
          <p:nvPr>
            <p:ph type="body" sz="quarter" idx="10"/>
          </p:nvPr>
        </p:nvSpPr>
        <p:spPr/>
        <p:txBody>
          <a:bodyPr>
            <a:normAutofit/>
          </a:bodyPr>
          <a:lstStyle/>
          <a:p>
            <a:r>
              <a:rPr sz="2800" dirty="0"/>
              <a:t>We can now verify that</a:t>
            </a:r>
            <a:endParaRPr lang="en-US" sz="2800" dirty="0"/>
          </a:p>
        </p:txBody>
      </p:sp>
      <p:pic>
        <p:nvPicPr>
          <p:cNvPr id="7" name="Picture 6" descr="Two by two matrix: row one: two, negative three; row two: negative one, two.&#10;Multiplied by two by two matrix: row one: two, three; row two: one, two.&#10;Equals two by two identity matrix: row one: one, zero; row two: zero, one.&#10; and also &#10;Two by two matrix: row one: two, three; row two: one, two.&#10;Multiplied by two by two matrix: row one: two, negative three; row two: negative one, two.&#10;Equals two by two identity matrix: row one: one, zero; row two: zero, one.&#10;">
            <a:extLst>
              <a:ext uri="{FF2B5EF4-FFF2-40B4-BE49-F238E27FC236}">
                <a16:creationId xmlns:a16="http://schemas.microsoft.com/office/drawing/2014/main" id="{5CC27F0C-E01E-8C54-46AA-330237A8D4CA}"/>
              </a:ext>
            </a:extLst>
          </p:cNvPr>
          <p:cNvPicPr>
            <a:picLocks noChangeAspect="1"/>
          </p:cNvPicPr>
          <p:nvPr/>
        </p:nvPicPr>
        <p:blipFill>
          <a:blip r:embed="rId2"/>
          <a:stretch>
            <a:fillRect/>
          </a:stretch>
        </p:blipFill>
        <p:spPr>
          <a:xfrm>
            <a:off x="2228850" y="1666875"/>
            <a:ext cx="4686300" cy="1990725"/>
          </a:xfrm>
          <a:prstGeom prst="rect">
            <a:avLst/>
          </a:prstGeom>
        </p:spPr>
      </p:pic>
      <p:sp>
        <p:nvSpPr>
          <p:cNvPr id="5" name="TextBox 4">
            <a:extLst>
              <a:ext uri="{FF2B5EF4-FFF2-40B4-BE49-F238E27FC236}">
                <a16:creationId xmlns:a16="http://schemas.microsoft.com/office/drawing/2014/main" id="{B79028B5-676B-0478-9546-B2A9829D02FC}"/>
              </a:ext>
            </a:extLst>
          </p:cNvPr>
          <p:cNvSpPr txBox="1"/>
          <p:nvPr/>
        </p:nvSpPr>
        <p:spPr>
          <a:xfrm>
            <a:off x="457200" y="3810000"/>
            <a:ext cx="3962400" cy="523220"/>
          </a:xfrm>
          <a:prstGeom prst="rect">
            <a:avLst/>
          </a:prstGeom>
          <a:noFill/>
        </p:spPr>
        <p:txBody>
          <a:bodyPr wrap="square">
            <a:spAutoFit/>
          </a:bodyPr>
          <a:lstStyle/>
          <a:p>
            <a:pPr>
              <a:defRPr sz="2800"/>
            </a:pPr>
            <a:r>
              <a:rPr lang="en-IN" sz="2800" dirty="0"/>
              <a:t>so we have indeed found</a:t>
            </a:r>
          </a:p>
        </p:txBody>
      </p:sp>
      <p:pic>
        <p:nvPicPr>
          <p:cNvPr id="9" name="Picture 8" descr="A Inverse.">
            <a:extLst>
              <a:ext uri="{FF2B5EF4-FFF2-40B4-BE49-F238E27FC236}">
                <a16:creationId xmlns:a16="http://schemas.microsoft.com/office/drawing/2014/main" id="{84FA9431-C6F9-9C62-8554-3A90E52A441C}"/>
              </a:ext>
            </a:extLst>
          </p:cNvPr>
          <p:cNvPicPr>
            <a:picLocks noChangeAspect="1"/>
          </p:cNvPicPr>
          <p:nvPr/>
        </p:nvPicPr>
        <p:blipFill>
          <a:blip r:embed="rId3"/>
          <a:stretch>
            <a:fillRect/>
          </a:stretch>
        </p:blipFill>
        <p:spPr>
          <a:xfrm>
            <a:off x="4207667" y="3857628"/>
            <a:ext cx="552450" cy="361950"/>
          </a:xfrm>
          <a:prstGeom prst="rect">
            <a:avLst/>
          </a:prstGeom>
        </p:spPr>
      </p:pic>
    </p:spTree>
    <p:extLst>
      <p:ext uri="{BB962C8B-B14F-4D97-AF65-F5344CB8AC3E}">
        <p14:creationId xmlns:p14="http://schemas.microsoft.com/office/powerpoint/2010/main" val="3420326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Finding the Inverse of a Matrix</a:t>
            </a:r>
          </a:p>
        </p:txBody>
      </p:sp>
      <p:sp>
        <p:nvSpPr>
          <p:cNvPr id="3" name="Text Placeholder 2"/>
          <p:cNvSpPr>
            <a:spLocks noGrp="1"/>
          </p:cNvSpPr>
          <p:nvPr>
            <p:ph type="body" sz="quarter" idx="10"/>
          </p:nvPr>
        </p:nvSpPr>
        <p:spPr/>
        <p:txBody>
          <a:bodyPr>
            <a:normAutofit/>
          </a:bodyPr>
          <a:lstStyle/>
          <a:p>
            <a:pPr>
              <a:defRPr sz="2800"/>
            </a:pPr>
            <a:r>
              <a:rPr sz="2200" dirty="0"/>
              <a:t>Let</a:t>
            </a:r>
            <a:r>
              <a:rPr lang="en-IN" sz="2200" dirty="0"/>
              <a:t> </a:t>
            </a:r>
            <a:r>
              <a:rPr lang="en-IN" sz="2200" i="1" dirty="0"/>
              <a:t>A</a:t>
            </a:r>
            <a:r>
              <a:rPr sz="2200" dirty="0"/>
              <a:t> be an</a:t>
            </a:r>
            <a:endParaRPr lang="en-US" sz="2800" dirty="0"/>
          </a:p>
          <a:p>
            <a:endParaRPr lang="en-US" dirty="0"/>
          </a:p>
          <a:p>
            <a:endParaRPr lang="en-US" sz="2800" dirty="0"/>
          </a:p>
          <a:p>
            <a:endParaRPr lang="en-US" dirty="0"/>
          </a:p>
          <a:p>
            <a:pPr>
              <a:defRPr sz="2800"/>
            </a:pPr>
            <a:endParaRPr lang="en-US" sz="2200" dirty="0"/>
          </a:p>
          <a:p>
            <a:endParaRPr lang="en-US" sz="2800" dirty="0"/>
          </a:p>
        </p:txBody>
      </p:sp>
      <p:pic>
        <p:nvPicPr>
          <p:cNvPr id="8" name="Picture 7" descr="n by n">
            <a:extLst>
              <a:ext uri="{FF2B5EF4-FFF2-40B4-BE49-F238E27FC236}">
                <a16:creationId xmlns:a16="http://schemas.microsoft.com/office/drawing/2014/main" id="{2AB9C6B0-71E4-0B19-E0CF-FE558647A5B8}"/>
              </a:ext>
            </a:extLst>
          </p:cNvPr>
          <p:cNvPicPr>
            <a:picLocks noChangeAspect="1"/>
          </p:cNvPicPr>
          <p:nvPr/>
        </p:nvPicPr>
        <p:blipFill>
          <a:blip r:embed="rId2"/>
          <a:stretch>
            <a:fillRect/>
          </a:stretch>
        </p:blipFill>
        <p:spPr>
          <a:xfrm>
            <a:off x="1866132" y="1208195"/>
            <a:ext cx="610262" cy="221304"/>
          </a:xfrm>
          <a:prstGeom prst="rect">
            <a:avLst/>
          </a:prstGeom>
        </p:spPr>
      </p:pic>
      <p:sp>
        <p:nvSpPr>
          <p:cNvPr id="5" name="TextBox 4">
            <a:extLst>
              <a:ext uri="{FF2B5EF4-FFF2-40B4-BE49-F238E27FC236}">
                <a16:creationId xmlns:a16="http://schemas.microsoft.com/office/drawing/2014/main" id="{62A44B97-213F-302C-907C-14C395F970AB}"/>
              </a:ext>
            </a:extLst>
          </p:cNvPr>
          <p:cNvSpPr txBox="1"/>
          <p:nvPr/>
        </p:nvSpPr>
        <p:spPr>
          <a:xfrm>
            <a:off x="2476394" y="1068196"/>
            <a:ext cx="5257800" cy="430887"/>
          </a:xfrm>
          <a:prstGeom prst="rect">
            <a:avLst/>
          </a:prstGeom>
          <a:noFill/>
        </p:spPr>
        <p:txBody>
          <a:bodyPr wrap="square" rtlCol="0">
            <a:spAutoFit/>
          </a:bodyPr>
          <a:lstStyle/>
          <a:p>
            <a:r>
              <a:rPr lang="en-US" sz="2200" dirty="0">
                <a:solidFill>
                  <a:srgbClr val="000000"/>
                </a:solidFill>
              </a:rPr>
              <a:t>matrix. The inverse of </a:t>
            </a:r>
            <a:r>
              <a:rPr lang="en-US" sz="2200" i="1" dirty="0">
                <a:solidFill>
                  <a:srgbClr val="000000"/>
                </a:solidFill>
              </a:rPr>
              <a:t>A</a:t>
            </a:r>
            <a:r>
              <a:rPr lang="en-US" sz="2200" dirty="0">
                <a:solidFill>
                  <a:srgbClr val="000000"/>
                </a:solidFill>
              </a:rPr>
              <a:t> can be found by</a:t>
            </a:r>
            <a:endParaRPr lang="en-IN" sz="2200" dirty="0">
              <a:solidFill>
                <a:srgbClr val="000000"/>
              </a:solidFill>
            </a:endParaRPr>
          </a:p>
        </p:txBody>
      </p:sp>
      <p:graphicFrame>
        <p:nvGraphicFramePr>
          <p:cNvPr id="4" name="Table Placeholder 2" descr="Step one: Forming the augmented matrix open bracket A augmented with I close bracket where I is the n by n identity matrix.&#10;&#10;Step two: Using Gauss–Jordan elimination to put, open bracket A augmented with I close bracket into the form open bracket I augmented with B close bracket, if possible.">
            <a:extLst>
              <a:ext uri="{FF2B5EF4-FFF2-40B4-BE49-F238E27FC236}">
                <a16:creationId xmlns:a16="http://schemas.microsoft.com/office/drawing/2014/main" id="{28CAFB2A-BF4D-4619-9675-00ACA4624ACF}"/>
              </a:ext>
            </a:extLst>
          </p:cNvPr>
          <p:cNvGraphicFramePr>
            <a:graphicFrameLocks/>
          </p:cNvGraphicFramePr>
          <p:nvPr>
            <p:extLst>
              <p:ext uri="{D42A27DB-BD31-4B8C-83A1-F6EECF244321}">
                <p14:modId xmlns:p14="http://schemas.microsoft.com/office/powerpoint/2010/main" val="4294373397"/>
              </p:ext>
            </p:extLst>
          </p:nvPr>
        </p:nvGraphicFramePr>
        <p:xfrm>
          <a:off x="457200" y="1600200"/>
          <a:ext cx="8229600" cy="155448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7086600">
                  <a:extLst>
                    <a:ext uri="{9D8B030D-6E8A-4147-A177-3AD203B41FA5}">
                      <a16:colId xmlns:a16="http://schemas.microsoft.com/office/drawing/2014/main" val="20001"/>
                    </a:ext>
                  </a:extLst>
                </a:gridCol>
              </a:tblGrid>
              <a:tr h="370840">
                <a:tc>
                  <a:txBody>
                    <a:bodyPr/>
                    <a:lstStyle/>
                    <a:p>
                      <a:pPr algn="ctr"/>
                      <a:r>
                        <a:rPr sz="2200" b="1" dirty="0">
                          <a:solidFill>
                            <a:srgbClr val="000000"/>
                          </a:solidFill>
                        </a:rPr>
                        <a:t>Step 1:</a:t>
                      </a:r>
                    </a:p>
                  </a:txBody>
                  <a:tcPr/>
                </a:tc>
                <a:tc>
                  <a:txBody>
                    <a:bodyPr/>
                    <a:lstStyle/>
                    <a:p>
                      <a:pPr algn="l">
                        <a:defRPr sz="1800"/>
                      </a:pPr>
                      <a:r>
                        <a:rPr lang="en-US" sz="2200" dirty="0">
                          <a:solidFill>
                            <a:srgbClr val="000000"/>
                          </a:solidFill>
                        </a:rPr>
                        <a:t>Forming the augmented matrix [</a:t>
                      </a:r>
                      <a:r>
                        <a:rPr lang="en-US" sz="2200" i="1" dirty="0">
                          <a:solidFill>
                            <a:srgbClr val="000000"/>
                          </a:solidFill>
                        </a:rPr>
                        <a:t>A</a:t>
                      </a:r>
                      <a:r>
                        <a:rPr lang="en-US" sz="2200" dirty="0">
                          <a:solidFill>
                            <a:srgbClr val="000000"/>
                          </a:solidFill>
                        </a:rPr>
                        <a:t>|</a:t>
                      </a:r>
                      <a:r>
                        <a:rPr lang="en-US" sz="2200" i="1" dirty="0">
                          <a:solidFill>
                            <a:srgbClr val="000000"/>
                          </a:solidFill>
                        </a:rPr>
                        <a:t>I</a:t>
                      </a:r>
                      <a:r>
                        <a:rPr lang="en-US" sz="2200" dirty="0">
                          <a:solidFill>
                            <a:srgbClr val="000000"/>
                          </a:solidFill>
                        </a:rPr>
                        <a:t>], where </a:t>
                      </a:r>
                      <a:r>
                        <a:rPr lang="en-US" sz="2200" i="1" dirty="0">
                          <a:solidFill>
                            <a:srgbClr val="000000"/>
                          </a:solidFill>
                        </a:rPr>
                        <a:t>I</a:t>
                      </a:r>
                      <a:r>
                        <a:rPr lang="en-US" sz="2200" dirty="0">
                          <a:solidFill>
                            <a:srgbClr val="000000"/>
                          </a:solidFill>
                        </a:rPr>
                        <a:t> is the </a:t>
                      </a:r>
                      <a:r>
                        <a:rPr lang="en-IN" sz="2400" i="1" dirty="0">
                          <a:solidFill>
                            <a:srgbClr val="000000"/>
                          </a:solidFill>
                        </a:rPr>
                        <a:t>n </a:t>
                      </a:r>
                      <a:r>
                        <a:rPr kumimoji="0" lang="en-IN" sz="2400" b="0" i="0" u="none" strike="noStrike" kern="1200" cap="none" spc="0" normalizeH="0" baseline="0" noProof="0" dirty="0">
                          <a:ln>
                            <a:noFill/>
                          </a:ln>
                          <a:solidFill>
                            <a:srgbClr val="000000"/>
                          </a:solidFill>
                          <a:effectLst/>
                          <a:uLnTx/>
                          <a:uFillTx/>
                          <a:latin typeface="+mn-lt"/>
                          <a:ea typeface="+mn-ea"/>
                          <a:cs typeface="+mn-cs"/>
                        </a:rPr>
                        <a:t>×</a:t>
                      </a:r>
                      <a:r>
                        <a:rPr lang="en-IN" sz="2400" i="1" dirty="0">
                          <a:solidFill>
                            <a:srgbClr val="000000"/>
                          </a:solidFill>
                        </a:rPr>
                        <a:t> n</a:t>
                      </a:r>
                      <a:r>
                        <a:rPr lang="en-US" sz="2200" dirty="0">
                          <a:solidFill>
                            <a:srgbClr val="000000"/>
                          </a:solidFill>
                        </a:rPr>
                        <a:t> identity matrix.</a:t>
                      </a:r>
                    </a:p>
                  </a:txBody>
                  <a:tcPr/>
                </a:tc>
                <a:extLst>
                  <a:ext uri="{0D108BD9-81ED-4DB2-BD59-A6C34878D82A}">
                    <a16:rowId xmlns:a16="http://schemas.microsoft.com/office/drawing/2014/main" val="10000"/>
                  </a:ext>
                </a:extLst>
              </a:tr>
              <a:tr h="370840">
                <a:tc>
                  <a:txBody>
                    <a:bodyPr/>
                    <a:lstStyle/>
                    <a:p>
                      <a:pPr algn="ctr"/>
                      <a:r>
                        <a:rPr sz="2200" b="1" dirty="0">
                          <a:solidFill>
                            <a:srgbClr val="000000"/>
                          </a:solidFill>
                        </a:rPr>
                        <a:t>Step 2:</a:t>
                      </a:r>
                    </a:p>
                  </a:txBody>
                  <a:tcPr/>
                </a:tc>
                <a:tc>
                  <a:txBody>
                    <a:bodyPr/>
                    <a:lstStyle/>
                    <a:p>
                      <a:pPr algn="l">
                        <a:defRPr sz="1800"/>
                      </a:pPr>
                      <a:r>
                        <a:rPr lang="en-US" sz="2200" dirty="0">
                          <a:solidFill>
                            <a:srgbClr val="000000"/>
                          </a:solidFill>
                        </a:rPr>
                        <a:t>Using Gauss-Jordan elimination to put [</a:t>
                      </a:r>
                      <a:r>
                        <a:rPr lang="en-US" sz="2200" i="1" dirty="0">
                          <a:solidFill>
                            <a:srgbClr val="000000"/>
                          </a:solidFill>
                        </a:rPr>
                        <a:t>A</a:t>
                      </a:r>
                      <a:r>
                        <a:rPr lang="en-US" sz="2200" dirty="0">
                          <a:solidFill>
                            <a:srgbClr val="000000"/>
                          </a:solidFill>
                        </a:rPr>
                        <a:t>|</a:t>
                      </a:r>
                      <a:r>
                        <a:rPr lang="en-US" sz="2200" i="1" dirty="0">
                          <a:solidFill>
                            <a:srgbClr val="000000"/>
                          </a:solidFill>
                        </a:rPr>
                        <a:t>I</a:t>
                      </a:r>
                      <a:r>
                        <a:rPr lang="en-US" sz="2200" dirty="0">
                          <a:solidFill>
                            <a:srgbClr val="000000"/>
                          </a:solidFill>
                        </a:rPr>
                        <a:t>]</a:t>
                      </a:r>
                      <a:r>
                        <a:rPr lang="ar-AE" sz="2200" dirty="0">
                          <a:solidFill>
                            <a:srgbClr val="000000"/>
                          </a:solidFill>
                        </a:rPr>
                        <a:t> </a:t>
                      </a:r>
                      <a:r>
                        <a:rPr lang="en-US" sz="2200" dirty="0">
                          <a:solidFill>
                            <a:srgbClr val="000000"/>
                          </a:solidFill>
                        </a:rPr>
                        <a:t>into the form [</a:t>
                      </a:r>
                      <a:r>
                        <a:rPr lang="en-US" sz="2200" i="1" dirty="0">
                          <a:solidFill>
                            <a:srgbClr val="000000"/>
                          </a:solidFill>
                        </a:rPr>
                        <a:t>I</a:t>
                      </a:r>
                      <a:r>
                        <a:rPr lang="en-US" sz="2200" i="0" dirty="0">
                          <a:solidFill>
                            <a:srgbClr val="000000"/>
                          </a:solidFill>
                        </a:rPr>
                        <a:t>|</a:t>
                      </a:r>
                      <a:r>
                        <a:rPr lang="en-US" sz="2200" i="1" dirty="0">
                          <a:solidFill>
                            <a:srgbClr val="000000"/>
                          </a:solidFill>
                        </a:rPr>
                        <a:t>B</a:t>
                      </a:r>
                      <a:r>
                        <a:rPr lang="en-US" sz="2200" dirty="0">
                          <a:solidFill>
                            <a:srgbClr val="000000"/>
                          </a:solidFill>
                        </a:rPr>
                        <a:t>],</a:t>
                      </a:r>
                      <a:r>
                        <a:rPr lang="ar-AE" sz="2200" dirty="0">
                          <a:solidFill>
                            <a:srgbClr val="000000"/>
                          </a:solidFill>
                        </a:rPr>
                        <a:t> </a:t>
                      </a:r>
                      <a:r>
                        <a:rPr lang="en-US" sz="2200" dirty="0">
                          <a:solidFill>
                            <a:srgbClr val="000000"/>
                          </a:solidFill>
                        </a:rPr>
                        <a:t>if possible.</a:t>
                      </a:r>
                    </a:p>
                  </a:txBody>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5626553F-A676-5B98-EDF7-177F5F2D6981}"/>
              </a:ext>
            </a:extLst>
          </p:cNvPr>
          <p:cNvSpPr txBox="1"/>
          <p:nvPr/>
        </p:nvSpPr>
        <p:spPr>
          <a:xfrm>
            <a:off x="419100" y="3154746"/>
            <a:ext cx="121920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200" b="1" i="0" u="none" strike="noStrike" kern="1200" cap="none" spc="0" normalizeH="0" baseline="0" noProof="0" dirty="0">
                <a:ln>
                  <a:noFill/>
                </a:ln>
                <a:solidFill>
                  <a:srgbClr val="000000"/>
                </a:solidFill>
                <a:effectLst/>
                <a:uLnTx/>
                <a:uFillTx/>
                <a:latin typeface="Calibri"/>
                <a:ea typeface="+mn-ea"/>
                <a:cs typeface="+mn-cs"/>
              </a:rPr>
              <a:t>Step 3:</a:t>
            </a:r>
            <a:endParaRPr lang="en-IN" dirty="0"/>
          </a:p>
        </p:txBody>
      </p:sp>
      <p:pic>
        <p:nvPicPr>
          <p:cNvPr id="7" name="Picture 6" descr="Step 3: Defining A Inverse to be B.&#10;">
            <a:extLst>
              <a:ext uri="{FF2B5EF4-FFF2-40B4-BE49-F238E27FC236}">
                <a16:creationId xmlns:a16="http://schemas.microsoft.com/office/drawing/2014/main" id="{7F2C3977-19D2-EE13-6BE6-6C73BFF44B92}"/>
              </a:ext>
            </a:extLst>
          </p:cNvPr>
          <p:cNvPicPr>
            <a:picLocks noChangeAspect="1"/>
          </p:cNvPicPr>
          <p:nvPr/>
        </p:nvPicPr>
        <p:blipFill>
          <a:blip r:embed="rId3"/>
          <a:stretch>
            <a:fillRect/>
          </a:stretch>
        </p:blipFill>
        <p:spPr>
          <a:xfrm>
            <a:off x="1681165" y="3190399"/>
            <a:ext cx="2288000" cy="360000"/>
          </a:xfrm>
          <a:prstGeom prst="rect">
            <a:avLst/>
          </a:prstGeom>
        </p:spPr>
      </p:pic>
      <p:sp>
        <p:nvSpPr>
          <p:cNvPr id="9" name="TextBox 8">
            <a:extLst>
              <a:ext uri="{FF2B5EF4-FFF2-40B4-BE49-F238E27FC236}">
                <a16:creationId xmlns:a16="http://schemas.microsoft.com/office/drawing/2014/main" id="{1A3D3280-84CF-7107-55FD-239F30013646}"/>
              </a:ext>
            </a:extLst>
          </p:cNvPr>
          <p:cNvSpPr txBox="1"/>
          <p:nvPr/>
        </p:nvSpPr>
        <p:spPr>
          <a:xfrm>
            <a:off x="457200" y="3744754"/>
            <a:ext cx="3163068" cy="430887"/>
          </a:xfrm>
          <a:prstGeom prst="rect">
            <a:avLst/>
          </a:prstGeom>
          <a:noFill/>
        </p:spPr>
        <p:txBody>
          <a:bodyPr wrap="square" rtlCol="0">
            <a:spAutoFit/>
          </a:bodyPr>
          <a:lstStyle/>
          <a:p>
            <a:r>
              <a:rPr lang="en-US" sz="2200" dirty="0">
                <a:solidFill>
                  <a:srgbClr val="000000"/>
                </a:solidFill>
              </a:rPr>
              <a:t>If it is not possible to put</a:t>
            </a:r>
            <a:endParaRPr lang="en-IN" sz="2200" dirty="0"/>
          </a:p>
        </p:txBody>
      </p:sp>
      <p:pic>
        <p:nvPicPr>
          <p:cNvPr id="14" name="Picture 13" descr=" open bracket A augmented with I close bracket">
            <a:extLst>
              <a:ext uri="{FF2B5EF4-FFF2-40B4-BE49-F238E27FC236}">
                <a16:creationId xmlns:a16="http://schemas.microsoft.com/office/drawing/2014/main" id="{2FC99912-31FB-25DC-AD61-E29D8C8CA9A6}"/>
              </a:ext>
            </a:extLst>
          </p:cNvPr>
          <p:cNvPicPr>
            <a:picLocks noChangeAspect="1"/>
          </p:cNvPicPr>
          <p:nvPr/>
        </p:nvPicPr>
        <p:blipFill>
          <a:blip r:embed="rId4"/>
          <a:stretch>
            <a:fillRect/>
          </a:stretch>
        </p:blipFill>
        <p:spPr>
          <a:xfrm>
            <a:off x="3432238" y="3855504"/>
            <a:ext cx="590550" cy="323850"/>
          </a:xfrm>
          <a:prstGeom prst="rect">
            <a:avLst/>
          </a:prstGeom>
        </p:spPr>
      </p:pic>
      <p:sp>
        <p:nvSpPr>
          <p:cNvPr id="11" name="TextBox 10">
            <a:extLst>
              <a:ext uri="{FF2B5EF4-FFF2-40B4-BE49-F238E27FC236}">
                <a16:creationId xmlns:a16="http://schemas.microsoft.com/office/drawing/2014/main" id="{96E51126-6D41-656B-E5D8-FC37DF453C51}"/>
              </a:ext>
            </a:extLst>
          </p:cNvPr>
          <p:cNvSpPr txBox="1"/>
          <p:nvPr/>
        </p:nvSpPr>
        <p:spPr>
          <a:xfrm>
            <a:off x="3931357" y="3733800"/>
            <a:ext cx="4679244" cy="430887"/>
          </a:xfrm>
          <a:prstGeom prst="rect">
            <a:avLst/>
          </a:prstGeom>
          <a:noFill/>
        </p:spPr>
        <p:txBody>
          <a:bodyPr wrap="square" rtlCol="0">
            <a:spAutoFit/>
          </a:bodyPr>
          <a:lstStyle/>
          <a:p>
            <a:r>
              <a:rPr lang="en-US" sz="2200" dirty="0">
                <a:solidFill>
                  <a:srgbClr val="000000"/>
                </a:solidFill>
              </a:rPr>
              <a:t>into reduced row echelon form, then </a:t>
            </a:r>
            <a:r>
              <a:rPr lang="en-IN" sz="2200" i="1" dirty="0">
                <a:solidFill>
                  <a:srgbClr val="000000"/>
                </a:solidFill>
              </a:rPr>
              <a:t>A</a:t>
            </a:r>
            <a:endParaRPr lang="en-IN" sz="2200" dirty="0"/>
          </a:p>
        </p:txBody>
      </p:sp>
      <p:sp>
        <p:nvSpPr>
          <p:cNvPr id="12" name="TextBox 11">
            <a:extLst>
              <a:ext uri="{FF2B5EF4-FFF2-40B4-BE49-F238E27FC236}">
                <a16:creationId xmlns:a16="http://schemas.microsoft.com/office/drawing/2014/main" id="{149D0583-43E7-9848-4D1B-B7A8D26A8E97}"/>
              </a:ext>
            </a:extLst>
          </p:cNvPr>
          <p:cNvSpPr txBox="1"/>
          <p:nvPr/>
        </p:nvSpPr>
        <p:spPr>
          <a:xfrm>
            <a:off x="441679" y="4074089"/>
            <a:ext cx="8245122" cy="1446550"/>
          </a:xfrm>
          <a:prstGeom prst="rect">
            <a:avLst/>
          </a:prstGeom>
          <a:noFill/>
        </p:spPr>
        <p:txBody>
          <a:bodyPr wrap="square" rtlCol="0">
            <a:spAutoFit/>
          </a:bodyPr>
          <a:lstStyle/>
          <a:p>
            <a:pPr>
              <a:defRPr sz="2800"/>
            </a:pPr>
            <a:r>
              <a:rPr lang="en-US" sz="2200" dirty="0">
                <a:solidFill>
                  <a:srgbClr val="000000"/>
                </a:solidFill>
              </a:rPr>
              <a:t>doesn't have an inverse, and we say </a:t>
            </a:r>
            <a:r>
              <a:rPr lang="en-IN" sz="2200" i="1" dirty="0">
                <a:solidFill>
                  <a:srgbClr val="000000"/>
                </a:solidFill>
              </a:rPr>
              <a:t>A</a:t>
            </a:r>
            <a:r>
              <a:rPr lang="en-US" sz="2200" dirty="0">
                <a:solidFill>
                  <a:srgbClr val="000000"/>
                </a:solidFill>
              </a:rPr>
              <a:t> is </a:t>
            </a:r>
            <a:r>
              <a:rPr lang="en-US" sz="2200" b="1" dirty="0">
                <a:solidFill>
                  <a:srgbClr val="000000"/>
                </a:solidFill>
              </a:rPr>
              <a:t>not invertible</a:t>
            </a:r>
            <a:r>
              <a:rPr lang="en-US" sz="2200" dirty="0">
                <a:solidFill>
                  <a:srgbClr val="000000"/>
                </a:solidFill>
              </a:rPr>
              <a:t>.</a:t>
            </a:r>
          </a:p>
          <a:p>
            <a:r>
              <a:rPr lang="en-US" sz="2200" dirty="0">
                <a:solidFill>
                  <a:srgbClr val="000000"/>
                </a:solidFill>
              </a:rPr>
              <a:t>If the coefficient matrix of a system of equations is not invertible, it means that the system either has an infinite number of solutions or has no solution.</a:t>
            </a:r>
            <a:endParaRPr lang="en-IN"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6400800" cy="914400"/>
          </a:xfrm>
        </p:spPr>
        <p:txBody>
          <a:bodyPr>
            <a:normAutofit/>
          </a:bodyPr>
          <a:lstStyle/>
          <a:p>
            <a:pPr>
              <a:defRPr sz="3200"/>
            </a:pPr>
            <a:r>
              <a:rPr lang="en-IN" dirty="0"/>
              <a:t>Formula: </a:t>
            </a:r>
            <a:r>
              <a:rPr dirty="0"/>
              <a:t>Inverse of a</a:t>
            </a:r>
          </a:p>
        </p:txBody>
      </p:sp>
      <p:pic>
        <p:nvPicPr>
          <p:cNvPr id="7" name="Picture 6" descr="2 by 2 matrix">
            <a:extLst>
              <a:ext uri="{FF2B5EF4-FFF2-40B4-BE49-F238E27FC236}">
                <a16:creationId xmlns:a16="http://schemas.microsoft.com/office/drawing/2014/main" id="{205DED32-F20A-14C0-62C3-2965FB812448}"/>
              </a:ext>
            </a:extLst>
          </p:cNvPr>
          <p:cNvPicPr>
            <a:picLocks noChangeAspect="1"/>
          </p:cNvPicPr>
          <p:nvPr/>
        </p:nvPicPr>
        <p:blipFill>
          <a:blip r:embed="rId2"/>
          <a:stretch>
            <a:fillRect/>
          </a:stretch>
        </p:blipFill>
        <p:spPr>
          <a:xfrm>
            <a:off x="5476875" y="381000"/>
            <a:ext cx="1762125" cy="419100"/>
          </a:xfrm>
          <a:prstGeom prst="rect">
            <a:avLst/>
          </a:prstGeom>
        </p:spPr>
      </p:pic>
      <p:sp>
        <p:nvSpPr>
          <p:cNvPr id="3" name="Text Placeholder 2"/>
          <p:cNvSpPr>
            <a:spLocks noGrp="1"/>
          </p:cNvSpPr>
          <p:nvPr>
            <p:ph type="body" sz="quarter" idx="10"/>
          </p:nvPr>
        </p:nvSpPr>
        <p:spPr/>
        <p:txBody>
          <a:bodyPr>
            <a:normAutofit/>
          </a:bodyPr>
          <a:lstStyle/>
          <a:p>
            <a:pPr>
              <a:defRPr sz="2800"/>
            </a:pPr>
            <a:endParaRPr lang="en-IN" sz="1000" dirty="0"/>
          </a:p>
          <a:p>
            <a:pPr>
              <a:defRPr sz="2800"/>
            </a:pPr>
            <a:r>
              <a:rPr sz="2800" dirty="0"/>
              <a:t>Let </a:t>
            </a:r>
          </a:p>
        </p:txBody>
      </p:sp>
      <p:pic>
        <p:nvPicPr>
          <p:cNvPr id="15" name="Picture 14" descr="Matrix A equals two by two matrix: row 1: a, b; row 2: c, d.">
            <a:extLst>
              <a:ext uri="{FF2B5EF4-FFF2-40B4-BE49-F238E27FC236}">
                <a16:creationId xmlns:a16="http://schemas.microsoft.com/office/drawing/2014/main" id="{E8D56FF8-52F8-4215-522B-E235FBFC2C32}"/>
              </a:ext>
            </a:extLst>
          </p:cNvPr>
          <p:cNvPicPr>
            <a:picLocks noChangeAspect="1"/>
          </p:cNvPicPr>
          <p:nvPr/>
        </p:nvPicPr>
        <p:blipFill>
          <a:blip r:embed="rId3"/>
          <a:stretch>
            <a:fillRect/>
          </a:stretch>
        </p:blipFill>
        <p:spPr>
          <a:xfrm>
            <a:off x="1093695" y="1143000"/>
            <a:ext cx="1581150" cy="952500"/>
          </a:xfrm>
          <a:prstGeom prst="rect">
            <a:avLst/>
          </a:prstGeom>
        </p:spPr>
      </p:pic>
      <p:sp>
        <p:nvSpPr>
          <p:cNvPr id="13" name="TextBox 12">
            <a:extLst>
              <a:ext uri="{FF2B5EF4-FFF2-40B4-BE49-F238E27FC236}">
                <a16:creationId xmlns:a16="http://schemas.microsoft.com/office/drawing/2014/main" id="{783E3469-A248-3ADA-D3AB-E08663FB2630}"/>
              </a:ext>
            </a:extLst>
          </p:cNvPr>
          <p:cNvSpPr txBox="1"/>
          <p:nvPr/>
        </p:nvSpPr>
        <p:spPr>
          <a:xfrm>
            <a:off x="2675965" y="1353717"/>
            <a:ext cx="1107140" cy="523220"/>
          </a:xfrm>
          <a:prstGeom prst="rect">
            <a:avLst/>
          </a:prstGeom>
          <a:noFill/>
        </p:spPr>
        <p:txBody>
          <a:bodyPr wrap="square">
            <a:spAutoFit/>
          </a:bodyPr>
          <a:lstStyle/>
          <a:p>
            <a:r>
              <a:rPr lang="en-IN" sz="2800" dirty="0">
                <a:solidFill>
                  <a:srgbClr val="000000"/>
                </a:solidFill>
              </a:rPr>
              <a:t>Then </a:t>
            </a:r>
          </a:p>
        </p:txBody>
      </p:sp>
      <p:pic>
        <p:nvPicPr>
          <p:cNvPr id="11" name="Picture 10" descr="A inverse equals one divided by the determinant of A, multiplied by two by two matrix: row 1: d, negative b; row 2: negative c, a.">
            <a:extLst>
              <a:ext uri="{FF2B5EF4-FFF2-40B4-BE49-F238E27FC236}">
                <a16:creationId xmlns:a16="http://schemas.microsoft.com/office/drawing/2014/main" id="{316E9DE8-68BB-B8E7-576A-7828CADF58B9}"/>
              </a:ext>
            </a:extLst>
          </p:cNvPr>
          <p:cNvPicPr>
            <a:picLocks noChangeAspect="1"/>
          </p:cNvPicPr>
          <p:nvPr/>
        </p:nvPicPr>
        <p:blipFill>
          <a:blip r:embed="rId4"/>
          <a:stretch>
            <a:fillRect/>
          </a:stretch>
        </p:blipFill>
        <p:spPr>
          <a:xfrm>
            <a:off x="3608295" y="1174377"/>
            <a:ext cx="2562225" cy="971550"/>
          </a:xfrm>
          <a:prstGeom prst="rect">
            <a:avLst/>
          </a:prstGeom>
        </p:spPr>
      </p:pic>
      <p:sp>
        <p:nvSpPr>
          <p:cNvPr id="5" name="TextBox 4">
            <a:extLst>
              <a:ext uri="{FF2B5EF4-FFF2-40B4-BE49-F238E27FC236}">
                <a16:creationId xmlns:a16="http://schemas.microsoft.com/office/drawing/2014/main" id="{04DC569C-E004-36C7-E96C-4B314DDB00E9}"/>
              </a:ext>
            </a:extLst>
          </p:cNvPr>
          <p:cNvSpPr txBox="1"/>
          <p:nvPr/>
        </p:nvSpPr>
        <p:spPr>
          <a:xfrm>
            <a:off x="457200" y="2653605"/>
            <a:ext cx="1165014" cy="523220"/>
          </a:xfrm>
          <a:prstGeom prst="rect">
            <a:avLst/>
          </a:prstGeom>
          <a:noFill/>
        </p:spPr>
        <p:txBody>
          <a:bodyPr wrap="square">
            <a:spAutoFit/>
          </a:bodyPr>
          <a:lstStyle/>
          <a:p>
            <a:pPr>
              <a:defRPr sz="2800"/>
            </a:pPr>
            <a:r>
              <a:rPr lang="en-IN" sz="2800" dirty="0">
                <a:solidFill>
                  <a:srgbClr val="000000"/>
                </a:solidFill>
              </a:rPr>
              <a:t>Where</a:t>
            </a:r>
            <a:endParaRPr lang="ar-AE" sz="2800" dirty="0">
              <a:solidFill>
                <a:srgbClr val="000000"/>
              </a:solidFill>
            </a:endParaRPr>
          </a:p>
        </p:txBody>
      </p:sp>
      <p:pic>
        <p:nvPicPr>
          <p:cNvPr id="6" name="Picture 5" descr="determinant of A equals a times d minus b times c">
            <a:extLst>
              <a:ext uri="{FF2B5EF4-FFF2-40B4-BE49-F238E27FC236}">
                <a16:creationId xmlns:a16="http://schemas.microsoft.com/office/drawing/2014/main" id="{E31567FB-1900-DFA0-EB14-67A03F01BA66}"/>
              </a:ext>
            </a:extLst>
          </p:cNvPr>
          <p:cNvPicPr>
            <a:picLocks noChangeAspect="1"/>
          </p:cNvPicPr>
          <p:nvPr/>
        </p:nvPicPr>
        <p:blipFill>
          <a:blip r:embed="rId5"/>
          <a:stretch>
            <a:fillRect/>
          </a:stretch>
        </p:blipFill>
        <p:spPr>
          <a:xfrm>
            <a:off x="1622214" y="2700951"/>
            <a:ext cx="1692000" cy="499449"/>
          </a:xfrm>
          <a:prstGeom prst="rect">
            <a:avLst/>
          </a:prstGeom>
        </p:spPr>
      </p:pic>
      <p:sp>
        <p:nvSpPr>
          <p:cNvPr id="16" name="TextBox 15">
            <a:extLst>
              <a:ext uri="{FF2B5EF4-FFF2-40B4-BE49-F238E27FC236}">
                <a16:creationId xmlns:a16="http://schemas.microsoft.com/office/drawing/2014/main" id="{91189D91-2388-2B10-E609-79D1EB41DB4D}"/>
              </a:ext>
            </a:extLst>
          </p:cNvPr>
          <p:cNvSpPr txBox="1"/>
          <p:nvPr/>
        </p:nvSpPr>
        <p:spPr>
          <a:xfrm>
            <a:off x="3224098" y="2657308"/>
            <a:ext cx="3862502" cy="523220"/>
          </a:xfrm>
          <a:prstGeom prst="rect">
            <a:avLst/>
          </a:prstGeom>
          <a:noFill/>
        </p:spPr>
        <p:txBody>
          <a:bodyPr wrap="square" rtlCol="0">
            <a:spAutoFit/>
          </a:bodyPr>
          <a:lstStyle/>
          <a:p>
            <a:r>
              <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determinant of </a:t>
            </a:r>
            <a:r>
              <a:rPr kumimoji="0" lang="en-IN" sz="2800" b="0" i="1" u="none" strike="noStrike" kern="1200" cap="none" spc="0" normalizeH="0" baseline="0" noProof="0" dirty="0">
                <a:ln>
                  <a:noFill/>
                </a:ln>
                <a:solidFill>
                  <a:srgbClr val="000000"/>
                </a:solidFill>
                <a:effectLst/>
                <a:uLnTx/>
                <a:uFillTx/>
                <a:latin typeface="Calibri"/>
                <a:ea typeface="+mn-ea"/>
                <a:cs typeface="+mn-cs"/>
              </a:rPr>
              <a:t>A</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pic>
        <p:nvPicPr>
          <p:cNvPr id="8" name="Picture 7" descr="Since determinant of A">
            <a:extLst>
              <a:ext uri="{FF2B5EF4-FFF2-40B4-BE49-F238E27FC236}">
                <a16:creationId xmlns:a16="http://schemas.microsoft.com/office/drawing/2014/main" id="{33C791D5-2921-CE75-7B49-4DBED4512F4A}"/>
              </a:ext>
            </a:extLst>
          </p:cNvPr>
          <p:cNvPicPr>
            <a:picLocks noChangeAspect="1"/>
          </p:cNvPicPr>
          <p:nvPr/>
        </p:nvPicPr>
        <p:blipFill>
          <a:blip r:embed="rId6"/>
          <a:stretch>
            <a:fillRect/>
          </a:stretch>
        </p:blipFill>
        <p:spPr>
          <a:xfrm>
            <a:off x="529339" y="3184678"/>
            <a:ext cx="1254857" cy="504000"/>
          </a:xfrm>
          <a:prstGeom prst="rect">
            <a:avLst/>
          </a:prstGeom>
        </p:spPr>
      </p:pic>
      <p:sp>
        <p:nvSpPr>
          <p:cNvPr id="17" name="TextBox 16">
            <a:extLst>
              <a:ext uri="{FF2B5EF4-FFF2-40B4-BE49-F238E27FC236}">
                <a16:creationId xmlns:a16="http://schemas.microsoft.com/office/drawing/2014/main" id="{5FFB2279-C9F9-53C1-AB45-8EDC250B8DFF}"/>
              </a:ext>
            </a:extLst>
          </p:cNvPr>
          <p:cNvSpPr txBox="1"/>
          <p:nvPr/>
        </p:nvSpPr>
        <p:spPr>
          <a:xfrm>
            <a:off x="1752600" y="3140865"/>
            <a:ext cx="6257223"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appears in the denominator of a fraction,</a:t>
            </a:r>
            <a:endParaRPr lang="en-IN" dirty="0"/>
          </a:p>
        </p:txBody>
      </p:sp>
      <p:pic>
        <p:nvPicPr>
          <p:cNvPr id="14" name="Picture 13" descr="A Inverse">
            <a:extLst>
              <a:ext uri="{FF2B5EF4-FFF2-40B4-BE49-F238E27FC236}">
                <a16:creationId xmlns:a16="http://schemas.microsoft.com/office/drawing/2014/main" id="{CC4DC652-CEE3-F7A8-7194-FD50D89F0435}"/>
              </a:ext>
            </a:extLst>
          </p:cNvPr>
          <p:cNvPicPr>
            <a:picLocks noChangeAspect="1"/>
          </p:cNvPicPr>
          <p:nvPr/>
        </p:nvPicPr>
        <p:blipFill>
          <a:blip r:embed="rId7"/>
          <a:stretch>
            <a:fillRect/>
          </a:stretch>
        </p:blipFill>
        <p:spPr>
          <a:xfrm>
            <a:off x="7848600" y="3191410"/>
            <a:ext cx="457200" cy="361950"/>
          </a:xfrm>
          <a:prstGeom prst="rect">
            <a:avLst/>
          </a:prstGeom>
        </p:spPr>
      </p:pic>
      <p:pic>
        <p:nvPicPr>
          <p:cNvPr id="10" name="Picture 9" descr="fails to exist if determinant of A equals 0.">
            <a:extLst>
              <a:ext uri="{FF2B5EF4-FFF2-40B4-BE49-F238E27FC236}">
                <a16:creationId xmlns:a16="http://schemas.microsoft.com/office/drawing/2014/main" id="{DEEE9627-16C9-3CD3-F97D-379C85F781F9}"/>
              </a:ext>
            </a:extLst>
          </p:cNvPr>
          <p:cNvPicPr>
            <a:picLocks noChangeAspect="1"/>
          </p:cNvPicPr>
          <p:nvPr/>
        </p:nvPicPr>
        <p:blipFill>
          <a:blip r:embed="rId8"/>
          <a:stretch>
            <a:fillRect/>
          </a:stretch>
        </p:blipFill>
        <p:spPr>
          <a:xfrm>
            <a:off x="524577" y="3610800"/>
            <a:ext cx="3054857" cy="504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Theorem: </a:t>
            </a:r>
            <a:r>
              <a:rPr dirty="0"/>
              <a:t>Invertible Matrices</a:t>
            </a:r>
          </a:p>
        </p:txBody>
      </p:sp>
      <p:sp>
        <p:nvSpPr>
          <p:cNvPr id="3" name="Text Placeholder 2"/>
          <p:cNvSpPr>
            <a:spLocks noGrp="1"/>
          </p:cNvSpPr>
          <p:nvPr>
            <p:ph type="body" sz="quarter" idx="10"/>
          </p:nvPr>
        </p:nvSpPr>
        <p:spPr/>
        <p:txBody>
          <a:bodyPr>
            <a:normAutofit/>
          </a:bodyPr>
          <a:lstStyle/>
          <a:p>
            <a:pPr>
              <a:defRPr sz="2800"/>
            </a:pPr>
            <a:r>
              <a:rPr sz="2800" dirty="0"/>
              <a:t>A square matrix</a:t>
            </a:r>
            <a:r>
              <a:rPr lang="en-IN" sz="2800" dirty="0"/>
              <a:t> </a:t>
            </a:r>
            <a:r>
              <a:rPr lang="en-IN" sz="2800" i="1" dirty="0"/>
              <a:t>A</a:t>
            </a:r>
            <a:r>
              <a:rPr sz="2800" dirty="0"/>
              <a:t> is </a:t>
            </a:r>
            <a:r>
              <a:rPr sz="2800" b="1" dirty="0"/>
              <a:t>invertible</a:t>
            </a:r>
            <a:r>
              <a:rPr sz="2800" dirty="0"/>
              <a:t> if and only if</a:t>
            </a:r>
          </a:p>
          <a:p>
            <a:endParaRPr sz="2800" dirty="0"/>
          </a:p>
        </p:txBody>
      </p:sp>
      <p:pic>
        <p:nvPicPr>
          <p:cNvPr id="5" name="Picture 4" descr="determinant of A not equals to 0.">
            <a:extLst>
              <a:ext uri="{FF2B5EF4-FFF2-40B4-BE49-F238E27FC236}">
                <a16:creationId xmlns:a16="http://schemas.microsoft.com/office/drawing/2014/main" id="{DD11197D-DCDE-9F15-B2AC-CB271FAAB02C}"/>
              </a:ext>
            </a:extLst>
          </p:cNvPr>
          <p:cNvPicPr>
            <a:picLocks noChangeAspect="1"/>
          </p:cNvPicPr>
          <p:nvPr/>
        </p:nvPicPr>
        <p:blipFill>
          <a:blip r:embed="rId2"/>
          <a:stretch>
            <a:fillRect/>
          </a:stretch>
        </p:blipFill>
        <p:spPr>
          <a:xfrm>
            <a:off x="6858000" y="1131094"/>
            <a:ext cx="956572" cy="50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Finding the Inverse of a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Find the inverses of the following matrices, if possible.</a:t>
            </a:r>
          </a:p>
          <a:p>
            <a:pPr>
              <a:defRPr sz="2800"/>
            </a:pPr>
            <a:endParaRPr dirty="0"/>
          </a:p>
        </p:txBody>
      </p:sp>
      <p:pic>
        <p:nvPicPr>
          <p:cNvPr id="5" name="Picture 4" descr="a. Matrix A equals two by two matrix: row 1: three, negative five; row 2: two, one.">
            <a:extLst>
              <a:ext uri="{FF2B5EF4-FFF2-40B4-BE49-F238E27FC236}">
                <a16:creationId xmlns:a16="http://schemas.microsoft.com/office/drawing/2014/main" id="{FCF56521-AE30-A55D-6E70-784FFE1D9712}"/>
              </a:ext>
            </a:extLst>
          </p:cNvPr>
          <p:cNvPicPr>
            <a:picLocks noChangeAspect="1"/>
          </p:cNvPicPr>
          <p:nvPr/>
        </p:nvPicPr>
        <p:blipFill>
          <a:blip r:embed="rId2"/>
          <a:stretch>
            <a:fillRect/>
          </a:stretch>
        </p:blipFill>
        <p:spPr>
          <a:xfrm>
            <a:off x="609600" y="1600200"/>
            <a:ext cx="2019300" cy="952500"/>
          </a:xfrm>
          <a:prstGeom prst="rect">
            <a:avLst/>
          </a:prstGeom>
        </p:spPr>
      </p:pic>
      <p:pic>
        <p:nvPicPr>
          <p:cNvPr id="7" name="Picture 6" descr="b. Matrix B equals three by three matrix:&#10;row 1: two, four, two;&#10;row 2: negative one, five, negative one;&#10;row 3: three, one, three.">
            <a:extLst>
              <a:ext uri="{FF2B5EF4-FFF2-40B4-BE49-F238E27FC236}">
                <a16:creationId xmlns:a16="http://schemas.microsoft.com/office/drawing/2014/main" id="{B2D8EF45-E058-9DCE-A6E0-9D8264469CFA}"/>
              </a:ext>
            </a:extLst>
          </p:cNvPr>
          <p:cNvPicPr>
            <a:picLocks noChangeAspect="1"/>
          </p:cNvPicPr>
          <p:nvPr/>
        </p:nvPicPr>
        <p:blipFill>
          <a:blip r:embed="rId3"/>
          <a:stretch>
            <a:fillRect/>
          </a:stretch>
        </p:blipFill>
        <p:spPr>
          <a:xfrm>
            <a:off x="609600" y="2819400"/>
            <a:ext cx="2667000" cy="14478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Since</a:t>
            </a:r>
            <a:r>
              <a:rPr lang="en-IN" sz="2800" dirty="0"/>
              <a:t> </a:t>
            </a:r>
            <a:r>
              <a:rPr lang="en-IN" sz="2800" i="1" dirty="0"/>
              <a:t>A</a:t>
            </a:r>
            <a:r>
              <a:rPr sz="2800" dirty="0"/>
              <a:t> is</a:t>
            </a:r>
          </a:p>
          <a:p>
            <a:pPr algn="ctr">
              <a:defRPr sz="2800"/>
            </a:pPr>
            <a:r>
              <a:rPr dirty="0"/>
              <a:t>​</a:t>
            </a:r>
            <a:endParaRPr sz="2800" dirty="0"/>
          </a:p>
        </p:txBody>
      </p:sp>
      <p:pic>
        <p:nvPicPr>
          <p:cNvPr id="10" name="Picture 9" descr="2 by 2,">
            <a:extLst>
              <a:ext uri="{FF2B5EF4-FFF2-40B4-BE49-F238E27FC236}">
                <a16:creationId xmlns:a16="http://schemas.microsoft.com/office/drawing/2014/main" id="{59518359-DF68-D99B-1551-F7A6DAA50A1E}"/>
              </a:ext>
            </a:extLst>
          </p:cNvPr>
          <p:cNvPicPr>
            <a:picLocks noChangeAspect="1"/>
          </p:cNvPicPr>
          <p:nvPr/>
        </p:nvPicPr>
        <p:blipFill>
          <a:blip r:embed="rId2"/>
          <a:stretch>
            <a:fillRect/>
          </a:stretch>
        </p:blipFill>
        <p:spPr>
          <a:xfrm>
            <a:off x="2514599" y="1654593"/>
            <a:ext cx="708750" cy="360000"/>
          </a:xfrm>
          <a:prstGeom prst="rect">
            <a:avLst/>
          </a:prstGeom>
        </p:spPr>
      </p:pic>
      <p:sp>
        <p:nvSpPr>
          <p:cNvPr id="11" name="TextBox 10">
            <a:extLst>
              <a:ext uri="{FF2B5EF4-FFF2-40B4-BE49-F238E27FC236}">
                <a16:creationId xmlns:a16="http://schemas.microsoft.com/office/drawing/2014/main" id="{2943CBDD-CA04-4017-2430-77D65FDFFF53}"/>
              </a:ext>
            </a:extLst>
          </p:cNvPr>
          <p:cNvSpPr txBox="1"/>
          <p:nvPr/>
        </p:nvSpPr>
        <p:spPr>
          <a:xfrm>
            <a:off x="3276599" y="1544742"/>
            <a:ext cx="4538661" cy="954107"/>
          </a:xfrm>
          <a:prstGeom prst="rect">
            <a:avLst/>
          </a:prstGeom>
          <a:noFill/>
        </p:spPr>
        <p:txBody>
          <a:bodyPr wrap="square" rtlCol="0">
            <a:spAutoFit/>
          </a:bodyPr>
          <a:lstStyle/>
          <a:p>
            <a:r>
              <a:rPr lang="en-US" sz="2800" dirty="0"/>
              <a:t>we can use the shortcut,</a:t>
            </a:r>
          </a:p>
          <a:p>
            <a:endParaRPr lang="en-IN" sz="2800" dirty="0"/>
          </a:p>
        </p:txBody>
      </p:sp>
      <p:pic>
        <p:nvPicPr>
          <p:cNvPr id="5" name="Picture 4" descr="A inverse equals one divided by open parenthesis three minus of negative ten close parenthesis, multiplied by two by two matrix: row one: one, five; row two: negative two, three.&#10;Equals two by two matrix: &#10;row one: one over thirteen, five over thirteen; &#10;row two: negative two over thirteen, three over thirteen.">
            <a:extLst>
              <a:ext uri="{FF2B5EF4-FFF2-40B4-BE49-F238E27FC236}">
                <a16:creationId xmlns:a16="http://schemas.microsoft.com/office/drawing/2014/main" id="{56D747B2-3428-1966-34D0-4E2BC6A728C6}"/>
              </a:ext>
            </a:extLst>
          </p:cNvPr>
          <p:cNvPicPr>
            <a:picLocks noChangeAspect="1"/>
          </p:cNvPicPr>
          <p:nvPr/>
        </p:nvPicPr>
        <p:blipFill>
          <a:blip r:embed="rId3"/>
          <a:stretch>
            <a:fillRect/>
          </a:stretch>
        </p:blipFill>
        <p:spPr>
          <a:xfrm>
            <a:off x="2128837" y="2062490"/>
            <a:ext cx="4886325" cy="1714500"/>
          </a:xfrm>
          <a:prstGeom prst="rect">
            <a:avLst/>
          </a:prstGeom>
        </p:spPr>
      </p:pic>
      <p:sp>
        <p:nvSpPr>
          <p:cNvPr id="7" name="TextBox 6">
            <a:extLst>
              <a:ext uri="{FF2B5EF4-FFF2-40B4-BE49-F238E27FC236}">
                <a16:creationId xmlns:a16="http://schemas.microsoft.com/office/drawing/2014/main" id="{7CAAA36E-F3FA-A8ED-9C24-FB10204B70A8}"/>
              </a:ext>
            </a:extLst>
          </p:cNvPr>
          <p:cNvSpPr txBox="1"/>
          <p:nvPr/>
        </p:nvSpPr>
        <p:spPr>
          <a:xfrm>
            <a:off x="457200" y="3697940"/>
            <a:ext cx="8229600" cy="523220"/>
          </a:xfrm>
          <a:prstGeom prst="rect">
            <a:avLst/>
          </a:prstGeom>
          <a:noFill/>
        </p:spPr>
        <p:txBody>
          <a:bodyPr wrap="square">
            <a:spAutoFit/>
          </a:bodyPr>
          <a:lstStyle/>
          <a:p>
            <a:r>
              <a:rPr lang="en-IN" sz="2800" dirty="0"/>
              <a:t>​We can verify our work as follows:</a:t>
            </a:r>
          </a:p>
        </p:txBody>
      </p:sp>
      <p:pic>
        <p:nvPicPr>
          <p:cNvPr id="9" name="Picture 8" descr="Two by two matrix: &#10;row one: three, negative five,&#10;row two: two, one.&#10;Multiplied by two by two matrix: &#10;row one: one over thirteen, five over thirteen; &#10;row two: negative two over thirteen, three over thirteen.&#10;Equals two by two identity matrix: row one: one, zero; row two: zero, one.&#10;Equals two by two matrix: row one: one over thirteen, five over thirteen; row two: negative two over thirteen, three over thirteen.&#10;Multiplied by two by two matrix: row one: three, negative five; row two: two, one.">
            <a:extLst>
              <a:ext uri="{FF2B5EF4-FFF2-40B4-BE49-F238E27FC236}">
                <a16:creationId xmlns:a16="http://schemas.microsoft.com/office/drawing/2014/main" id="{AD34E62E-BEA6-05CB-D743-C6CD2614F609}"/>
              </a:ext>
            </a:extLst>
          </p:cNvPr>
          <p:cNvPicPr>
            <a:picLocks noChangeAspect="1"/>
          </p:cNvPicPr>
          <p:nvPr/>
        </p:nvPicPr>
        <p:blipFill>
          <a:blip r:embed="rId4"/>
          <a:stretch>
            <a:fillRect/>
          </a:stretch>
        </p:blipFill>
        <p:spPr>
          <a:xfrm>
            <a:off x="1328736" y="4246839"/>
            <a:ext cx="6486525" cy="1714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Matrix Equation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Write each linear system as a matrix equation.</a:t>
            </a:r>
          </a:p>
        </p:txBody>
      </p:sp>
      <p:pic>
        <p:nvPicPr>
          <p:cNvPr id="6" name="Picture 5" descr="a.  equation 1 is Negative 3 x plus 5 y equals 2&#10;equation 2 is x minus 4 y equals negative 1">
            <a:extLst>
              <a:ext uri="{FF2B5EF4-FFF2-40B4-BE49-F238E27FC236}">
                <a16:creationId xmlns:a16="http://schemas.microsoft.com/office/drawing/2014/main" id="{D58B664F-7005-FEB1-1317-32554DA21D07}"/>
              </a:ext>
            </a:extLst>
          </p:cNvPr>
          <p:cNvPicPr>
            <a:picLocks noChangeAspect="1"/>
          </p:cNvPicPr>
          <p:nvPr/>
        </p:nvPicPr>
        <p:blipFill>
          <a:blip r:embed="rId2"/>
          <a:stretch>
            <a:fillRect/>
          </a:stretch>
        </p:blipFill>
        <p:spPr>
          <a:xfrm>
            <a:off x="591670" y="1676400"/>
            <a:ext cx="2324100" cy="952500"/>
          </a:xfrm>
          <a:prstGeom prst="rect">
            <a:avLst/>
          </a:prstGeom>
        </p:spPr>
      </p:pic>
      <p:pic>
        <p:nvPicPr>
          <p:cNvPr id="8" name="Picture 7" descr="b.  equation 1 is 3y minus x equals minus 2&#10;equation 2 is 4 minus z plus y equals 5&#10;equation 3 is z minus 3x plus 3 equals y minus x">
            <a:extLst>
              <a:ext uri="{FF2B5EF4-FFF2-40B4-BE49-F238E27FC236}">
                <a16:creationId xmlns:a16="http://schemas.microsoft.com/office/drawing/2014/main" id="{56D33DB1-6304-47A4-6980-5ECD1D11AAD2}"/>
              </a:ext>
            </a:extLst>
          </p:cNvPr>
          <p:cNvPicPr>
            <a:picLocks noChangeAspect="1"/>
          </p:cNvPicPr>
          <p:nvPr/>
        </p:nvPicPr>
        <p:blipFill>
          <a:blip r:embed="rId3"/>
          <a:stretch>
            <a:fillRect/>
          </a:stretch>
        </p:blipFill>
        <p:spPr>
          <a:xfrm>
            <a:off x="591670" y="2971800"/>
            <a:ext cx="2676525" cy="1447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Since</a:t>
            </a:r>
            <a:r>
              <a:rPr lang="en-IN" sz="2800" dirty="0"/>
              <a:t> </a:t>
            </a:r>
            <a:r>
              <a:rPr lang="en-IN" sz="2800" i="1" dirty="0"/>
              <a:t>B</a:t>
            </a:r>
            <a:r>
              <a:rPr sz="2800" dirty="0"/>
              <a:t> is a</a:t>
            </a:r>
          </a:p>
        </p:txBody>
      </p:sp>
      <p:pic>
        <p:nvPicPr>
          <p:cNvPr id="6" name="Picture 5" descr="3 by 3">
            <a:extLst>
              <a:ext uri="{FF2B5EF4-FFF2-40B4-BE49-F238E27FC236}">
                <a16:creationId xmlns:a16="http://schemas.microsoft.com/office/drawing/2014/main" id="{670E9E11-645A-617F-5267-A16553ADE96D}"/>
              </a:ext>
            </a:extLst>
          </p:cNvPr>
          <p:cNvPicPr>
            <a:picLocks noChangeAspect="1"/>
          </p:cNvPicPr>
          <p:nvPr/>
        </p:nvPicPr>
        <p:blipFill>
          <a:blip r:embed="rId2"/>
          <a:stretch>
            <a:fillRect/>
          </a:stretch>
        </p:blipFill>
        <p:spPr>
          <a:xfrm>
            <a:off x="2743200" y="1116026"/>
            <a:ext cx="648000" cy="324000"/>
          </a:xfrm>
          <a:prstGeom prst="rect">
            <a:avLst/>
          </a:prstGeom>
        </p:spPr>
      </p:pic>
      <p:sp>
        <p:nvSpPr>
          <p:cNvPr id="7" name="TextBox 6">
            <a:extLst>
              <a:ext uri="{FF2B5EF4-FFF2-40B4-BE49-F238E27FC236}">
                <a16:creationId xmlns:a16="http://schemas.microsoft.com/office/drawing/2014/main" id="{82E8D274-3B73-3232-47F4-FA32F7BD5F64}"/>
              </a:ext>
            </a:extLst>
          </p:cNvPr>
          <p:cNvSpPr txBox="1"/>
          <p:nvPr/>
        </p:nvSpPr>
        <p:spPr>
          <a:xfrm>
            <a:off x="3425067" y="1021633"/>
            <a:ext cx="4648200" cy="523220"/>
          </a:xfrm>
          <a:prstGeom prst="rect">
            <a:avLst/>
          </a:prstGeom>
          <a:noFill/>
        </p:spPr>
        <p:txBody>
          <a:bodyPr wrap="square" rtlCol="0">
            <a:spAutoFit/>
          </a:bodyPr>
          <a:lstStyle/>
          <a:p>
            <a:r>
              <a:rPr lang="en-US" sz="2800" dirty="0"/>
              <a:t>matrix, we use the augmented</a:t>
            </a:r>
            <a:endParaRPr lang="en-IN" sz="2800" dirty="0"/>
          </a:p>
        </p:txBody>
      </p:sp>
      <p:sp>
        <p:nvSpPr>
          <p:cNvPr id="8" name="TextBox 7">
            <a:extLst>
              <a:ext uri="{FF2B5EF4-FFF2-40B4-BE49-F238E27FC236}">
                <a16:creationId xmlns:a16="http://schemas.microsoft.com/office/drawing/2014/main" id="{B6BDF6E6-E486-1D50-A29D-021E6F25F5A2}"/>
              </a:ext>
            </a:extLst>
          </p:cNvPr>
          <p:cNvSpPr txBox="1"/>
          <p:nvPr/>
        </p:nvSpPr>
        <p:spPr>
          <a:xfrm>
            <a:off x="979311" y="1452570"/>
            <a:ext cx="3962400" cy="523220"/>
          </a:xfrm>
          <a:prstGeom prst="rect">
            <a:avLst/>
          </a:prstGeom>
          <a:noFill/>
        </p:spPr>
        <p:txBody>
          <a:bodyPr wrap="square" rtlCol="0">
            <a:spAutoFit/>
          </a:bodyPr>
          <a:lstStyle/>
          <a:p>
            <a:r>
              <a:rPr lang="en-IN" sz="2800" dirty="0"/>
              <a:t>identity matrix process.</a:t>
            </a:r>
          </a:p>
        </p:txBody>
      </p:sp>
      <mc:AlternateContent xmlns:mc="http://schemas.openxmlformats.org/markup-compatibility/2006" xmlns:a14="http://schemas.microsoft.com/office/drawing/2010/main">
        <mc:Choice Requires="a14">
          <p:graphicFrame>
            <p:nvGraphicFramePr>
              <p:cNvPr id="4" name="Table 3" descr="3 by 3 matrix &#10;&#10;Row 1: 2, 4, 2&#10;&#10;Row 2: negative 1, 5, negative 1&#10;&#10;Row 3: 3, 1, 3 augmented by the 3 by 3 Identity matrix&#10;&#10;Row 1: 1, 0, 0&#10;Row 2: 0, 1, 0&#10;Row 3: 0, 0, 1 &#10;&#10;By applying Row operation, 2 times row 2 plus row 1 and 3 times row 2 plus row 3 the result is 3 by 3 matrix &#10;&#10;Row 1: 0, 14, 0, &#10;&#10;Row 2: negative 1, 5, negative 1,&#10;&#10;Row 3: 0, 16, 0 augmented by 3 by 3 matrix&#10;&#10;Row 1: 1, 2, 0,&#10;Row 2: 0, 1, 0&#10;Row 3: 0, 3, 1 &#10;&#10;&#10;Then the rows 1 and 2 are swapped, yielding the matrix:&#10;&#10;Row 1: negative 1, 5, negative 1, &#10;&#10;Row 2: 0, 14, 0, &#10;&#10;Row 3: 0, 16, 0, &#10;&#10;augmented by 3 by 3 matrix&#10;&#10;Row 1: 0,1, 0,&#10;Row 2: 1,2,0,&#10;Row 3: 0, 3, 1 ">
                <a:extLst>
                  <a:ext uri="{FF2B5EF4-FFF2-40B4-BE49-F238E27FC236}">
                    <a16:creationId xmlns:a16="http://schemas.microsoft.com/office/drawing/2014/main" id="{7DFE4928-EDBC-4940-A3D4-F690C9AA9F21}"/>
                  </a:ext>
                </a:extLst>
              </p:cNvPr>
              <p:cNvGraphicFramePr>
                <a:graphicFrameLocks noGrp="1"/>
              </p:cNvGraphicFramePr>
              <p:nvPr>
                <p:extLst>
                  <p:ext uri="{D42A27DB-BD31-4B8C-83A1-F6EECF244321}">
                    <p14:modId xmlns:p14="http://schemas.microsoft.com/office/powerpoint/2010/main" val="4256774552"/>
                  </p:ext>
                </p:extLst>
              </p:nvPr>
            </p:nvGraphicFramePr>
            <p:xfrm>
              <a:off x="609600" y="2064131"/>
              <a:ext cx="8382000" cy="3876973"/>
            </p:xfrm>
            <a:graphic>
              <a:graphicData uri="http://schemas.openxmlformats.org/drawingml/2006/table">
                <a:tbl>
                  <a:tblPr firstRow="1" bandRow="1">
                    <a:tableStyleId>{2D5ABB26-0587-4C30-8999-92F81FD0307C}</a:tableStyleId>
                  </a:tblPr>
                  <a:tblGrid>
                    <a:gridCol w="3627664">
                      <a:extLst>
                        <a:ext uri="{9D8B030D-6E8A-4147-A177-3AD203B41FA5}">
                          <a16:colId xmlns:a16="http://schemas.microsoft.com/office/drawing/2014/main" val="286221110"/>
                        </a:ext>
                      </a:extLst>
                    </a:gridCol>
                    <a:gridCol w="4754336">
                      <a:extLst>
                        <a:ext uri="{9D8B030D-6E8A-4147-A177-3AD203B41FA5}">
                          <a16:colId xmlns:a16="http://schemas.microsoft.com/office/drawing/2014/main" val="1108810442"/>
                        </a:ext>
                      </a:extLst>
                    </a:gridCol>
                  </a:tblGrid>
                  <a:tr h="1191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3</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limUpp>
                                  <m:limUppPr>
                                    <m:ctrlPr>
                                      <a:rPr lang="en-US" sz="2000" i="1" kern="1200" smtClean="0">
                                        <a:solidFill>
                                          <a:schemeClr val="tx1"/>
                                        </a:solidFill>
                                        <a:effectLst/>
                                        <a:latin typeface="Cambria Math" panose="02040503050406030204" pitchFamily="18" charset="0"/>
                                      </a:rPr>
                                    </m:ctrlPr>
                                  </m:limUppPr>
                                  <m:e>
                                    <m:box>
                                      <m:boxPr>
                                        <m:ctrlPr>
                                          <a:rPr lang="en-US" sz="2000" i="1" kern="1200">
                                            <a:solidFill>
                                              <a:schemeClr val="tx1"/>
                                            </a:solidFill>
                                            <a:effectLst/>
                                            <a:latin typeface="Cambria Math" panose="02040503050406030204" pitchFamily="18" charset="0"/>
                                          </a:rPr>
                                        </m:ctrlPr>
                                      </m:boxPr>
                                      <m:e>
                                        <m:groupChr>
                                          <m:groupChrPr>
                                            <m:chr m:val="→"/>
                                            <m:pos m:val="top"/>
                                            <m:ctrlPr>
                                              <a:rPr lang="en-US" sz="2000" i="1" kern="1200">
                                                <a:solidFill>
                                                  <a:schemeClr val="tx1"/>
                                                </a:solidFill>
                                                <a:effectLst/>
                                                <a:latin typeface="Cambria Math" panose="02040503050406030204" pitchFamily="18" charset="0"/>
                                              </a:rPr>
                                            </m:ctrlPr>
                                          </m:groupChrPr>
                                          <m:e>
                                            <m:r>
                                              <a:rPr lang="en-US" sz="2000" kern="1200">
                                                <a:solidFill>
                                                  <a:schemeClr val="tx1"/>
                                                </a:solidFill>
                                                <a:effectLst/>
                                                <a:latin typeface="Cambria Math" panose="02040503050406030204" pitchFamily="18" charset="0"/>
                                              </a:rPr>
                                              <m:t>3</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3</m:t>
                                                </m:r>
                                              </m:sub>
                                            </m:sSub>
                                          </m:e>
                                        </m:groupChr>
                                      </m:e>
                                    </m:box>
                                  </m:e>
                                  <m:lim>
                                    <m:r>
                                      <a:rPr lang="en-US" sz="2000" kern="1200">
                                        <a:solidFill>
                                          <a:schemeClr val="tx1"/>
                                        </a:solidFill>
                                        <a:effectLst/>
                                        <a:latin typeface="Cambria Math" panose="02040503050406030204" pitchFamily="18" charset="0"/>
                                      </a:rPr>
                                      <m:t>2</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r>
                                          <a:rPr lang="en-US" sz="2000" b="0" kern="1200" smtClean="0">
                                            <a:solidFill>
                                              <a:schemeClr val="tx1"/>
                                            </a:solidFill>
                                            <a:effectLst/>
                                            <a:latin typeface="Cambria Math" panose="02040503050406030204" pitchFamily="18" charset="0"/>
                                          </a:rPr>
                                          <m:t> </m:t>
                                        </m:r>
                                      </m:sub>
                                    </m:sSub>
                                  </m:lim>
                                </m:limUpp>
                                <m:r>
                                  <a:rPr lang="en-US" sz="2000" b="0" kern="1200" smtClean="0">
                                    <a:solidFill>
                                      <a:schemeClr val="tx1"/>
                                    </a:solidFill>
                                    <a:effectLst/>
                                    <a:latin typeface="Cambria Math" panose="02040503050406030204" pitchFamily="18" charset="0"/>
                                  </a:rPr>
                                  <m:t> </m:t>
                                </m:r>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3871082594"/>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000" i="1" kern="1200" smtClean="0">
                                      <a:solidFill>
                                        <a:schemeClr val="tx1"/>
                                      </a:solidFill>
                                      <a:effectLst/>
                                      <a:latin typeface="Cambria Math" panose="02040503050406030204" pitchFamily="18" charset="0"/>
                                    </a:rPr>
                                  </m:ctrlPr>
                                </m:groupChrPr>
                                <m:e>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507329681"/>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4178050341"/>
                      </a:ext>
                    </a:extLst>
                  </a:tr>
                </a:tbl>
              </a:graphicData>
            </a:graphic>
          </p:graphicFrame>
        </mc:Choice>
        <mc:Fallback xmlns="">
          <p:graphicFrame>
            <p:nvGraphicFramePr>
              <p:cNvPr id="4" name="Table 3" descr="3 by 3 matrix &#10;&#10;Row 1: 2, 4, 2&#10;&#10;Row 2: negative 1, 5, negative 1&#10;&#10;Row 3: 3, 1, 3 augmented by the 3 by 3 Identity matrix&#10;&#10;Row 1: 1, 0, 0&#10;Row 2: 0, 1, 0&#10;Row 3: 0, 0, 1 &#10;&#10;By applying Row operation, 2 times row 2 plus row 1 and 3 times row 2 plus row 3 the result is 3 by 3 matrix &#10;&#10;Row 1: 0, 14, 0, &#10;&#10;Row 2: negative 1, 5, negative 1,&#10;&#10;Row 3: 0, 16, 0 augmented by 3 by 3 matrix&#10;&#10;Row 1: 1, 2, 0,&#10;Row 2: 0, 1, 0&#10;Row 3: 0, 3, 1 &#10;&#10;&#10;Then the rows 1 and 2 are swapped, yielding the matrix:&#10;&#10;Row 1: negative 1, 5, negative 1, &#10;&#10;Row 2: 0, 14, 0, &#10;&#10;Row 3: 0, 16, 0, &#10;&#10;augmented by 3 by 3 matrix&#10;&#10;Row 1: 0,1, 0,&#10;Row 2: 1,2,0,&#10;Row 3: 0, 3, 1 ">
                <a:extLst>
                  <a:ext uri="{FF2B5EF4-FFF2-40B4-BE49-F238E27FC236}">
                    <a16:creationId xmlns:a16="http://schemas.microsoft.com/office/drawing/2014/main" id="{7DFE4928-EDBC-4940-A3D4-F690C9AA9F21}"/>
                  </a:ext>
                </a:extLst>
              </p:cNvPr>
              <p:cNvGraphicFramePr>
                <a:graphicFrameLocks noGrp="1"/>
              </p:cNvGraphicFramePr>
              <p:nvPr>
                <p:extLst>
                  <p:ext uri="{D42A27DB-BD31-4B8C-83A1-F6EECF244321}">
                    <p14:modId xmlns:p14="http://schemas.microsoft.com/office/powerpoint/2010/main" val="4256774552"/>
                  </p:ext>
                </p:extLst>
              </p:nvPr>
            </p:nvGraphicFramePr>
            <p:xfrm>
              <a:off x="609600" y="2064131"/>
              <a:ext cx="8382000" cy="3876973"/>
            </p:xfrm>
            <a:graphic>
              <a:graphicData uri="http://schemas.openxmlformats.org/drawingml/2006/table">
                <a:tbl>
                  <a:tblPr firstRow="1" bandRow="1">
                    <a:tableStyleId>{2D5ABB26-0587-4C30-8999-92F81FD0307C}</a:tableStyleId>
                  </a:tblPr>
                  <a:tblGrid>
                    <a:gridCol w="3627664">
                      <a:extLst>
                        <a:ext uri="{9D8B030D-6E8A-4147-A177-3AD203B41FA5}">
                          <a16:colId xmlns:a16="http://schemas.microsoft.com/office/drawing/2014/main" val="286221110"/>
                        </a:ext>
                      </a:extLst>
                    </a:gridCol>
                    <a:gridCol w="4754336">
                      <a:extLst>
                        <a:ext uri="{9D8B030D-6E8A-4147-A177-3AD203B41FA5}">
                          <a16:colId xmlns:a16="http://schemas.microsoft.com/office/drawing/2014/main" val="1108810442"/>
                        </a:ext>
                      </a:extLst>
                    </a:gridCol>
                  </a:tblGrid>
                  <a:tr h="1431481">
                    <a:tc>
                      <a:txBody>
                        <a:bodyPr/>
                        <a:lstStyle/>
                        <a:p>
                          <a:endParaRPr lang="en-US"/>
                        </a:p>
                      </a:txBody>
                      <a:tcPr anchor="ctr">
                        <a:blipFill>
                          <a:blip r:embed="rId3"/>
                          <a:stretch>
                            <a:fillRect r="-131092" b="-171064"/>
                          </a:stretch>
                        </a:blipFill>
                      </a:tcPr>
                    </a:tc>
                    <a:tc>
                      <a:txBody>
                        <a:bodyPr/>
                        <a:lstStyle/>
                        <a:p>
                          <a:endParaRPr lang="en-US"/>
                        </a:p>
                      </a:txBody>
                      <a:tcPr anchor="ctr">
                        <a:blipFill>
                          <a:blip r:embed="rId3"/>
                          <a:stretch>
                            <a:fillRect l="-76282" b="-171064"/>
                          </a:stretch>
                        </a:blipFill>
                      </a:tcPr>
                    </a:tc>
                    <a:extLst>
                      <a:ext uri="{0D108BD9-81ED-4DB2-BD59-A6C34878D82A}">
                        <a16:rowId xmlns:a16="http://schemas.microsoft.com/office/drawing/2014/main" val="3871082594"/>
                      </a:ext>
                    </a:extLst>
                  </a:tr>
                  <a:tr h="1253935">
                    <a:tc>
                      <a:txBody>
                        <a:bodyPr/>
                        <a:lstStyle/>
                        <a:p>
                          <a:endParaRPr lang="en-US" sz="2400" dirty="0"/>
                        </a:p>
                      </a:txBody>
                      <a:tcPr/>
                    </a:tc>
                    <a:tc>
                      <a:txBody>
                        <a:bodyPr/>
                        <a:lstStyle/>
                        <a:p>
                          <a:endParaRPr lang="en-US"/>
                        </a:p>
                      </a:txBody>
                      <a:tcPr>
                        <a:blipFill>
                          <a:blip r:embed="rId3"/>
                          <a:stretch>
                            <a:fillRect l="-76282" t="-114078" b="-95146"/>
                          </a:stretch>
                        </a:blipFill>
                      </a:tcPr>
                    </a:tc>
                    <a:extLst>
                      <a:ext uri="{0D108BD9-81ED-4DB2-BD59-A6C34878D82A}">
                        <a16:rowId xmlns:a16="http://schemas.microsoft.com/office/drawing/2014/main" val="1507329681"/>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4178050341"/>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5" name="Table 4" descr="3 by 3 matrix&#10;&#10;Row 1: minus 1, 5, minus 1&#10;Row 2: 0, 14, 0&#10;Row 3: 0, 16, 0&#10;&#10;Augmented by 3 by 3 matrix&#10;&#10;Row 1: 0, 1, 0&#10;Row 2: 1, 2, 0&#10;Row 3: 0, 3, 1&#10;&#10;By applying the row operations &#10;&#10;Multiply row 1 by minus 1 and multiply row 2 by 1 divided by 14&#10;&#10;Resulting in&#10;&#10;Row 1: 1, minus 5, 1 &#10;Row 2: 0, 1, 0&#10;Row 3: 0, 16, 0 &#10;augmented by 3 by 3 matrix&#10;Row 1: 0, minus 1, 0&#10;Row 2: 1 divided by 14, 1 divided by 7, 0&#10;Row 3: 0, 3, 1&#10;&#10;By applying the row operations &#10;minus 16 times row 2 plus row 3&#10;&#10;Resulting in:&#10;&#10;Row 1: 1, minus 5,  1, &#10;Row 2: 0, 1, 0, &#10;Row 3: 0, 0, 0, &#10;Augmented by 3 by 3 matrix&#10;&#10;Row 1: 0, minus 1, 0&#10;Row 2: 1 divided by 14, 1 divided by 7, 0&#10;Row 3; minus 8 divided by 7, 5 divided by 7, 1&#10;">
                <a:extLst>
                  <a:ext uri="{FF2B5EF4-FFF2-40B4-BE49-F238E27FC236}">
                    <a16:creationId xmlns:a16="http://schemas.microsoft.com/office/drawing/2014/main" id="{F29EB145-10F8-4E1D-B3B9-236886066299}"/>
                  </a:ext>
                </a:extLst>
              </p:cNvPr>
              <p:cNvGraphicFramePr>
                <a:graphicFrameLocks noGrp="1"/>
              </p:cNvGraphicFramePr>
              <p:nvPr>
                <p:extLst>
                  <p:ext uri="{D42A27DB-BD31-4B8C-83A1-F6EECF244321}">
                    <p14:modId xmlns:p14="http://schemas.microsoft.com/office/powerpoint/2010/main" val="1720888068"/>
                  </p:ext>
                </p:extLst>
              </p:nvPr>
            </p:nvGraphicFramePr>
            <p:xfrm>
              <a:off x="457200" y="1228724"/>
              <a:ext cx="8534400" cy="3571876"/>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1323795051"/>
                        </a:ext>
                      </a:extLst>
                    </a:gridCol>
                    <a:gridCol w="5105400">
                      <a:extLst>
                        <a:ext uri="{9D8B030D-6E8A-4147-A177-3AD203B41FA5}">
                          <a16:colId xmlns:a16="http://schemas.microsoft.com/office/drawing/2014/main" val="3358286340"/>
                        </a:ext>
                      </a:extLst>
                    </a:gridCol>
                  </a:tblGrid>
                  <a:tr h="1710970">
                    <a:tc>
                      <a:txBody>
                        <a:bodyPr/>
                        <a:lstStyle/>
                        <a:p>
                          <a:pPr/>
                          <a14:m>
                            <m:oMathPara xmlns:m="http://schemas.openxmlformats.org/officeDocument/2006/math">
                              <m:oMathParaPr>
                                <m:jc m:val="centerGroup"/>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m:oMathPara>
                          </a14:m>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limUpp>
                                <m:limUppPr>
                                  <m:ctrlPr>
                                    <a:rPr lang="en-US" sz="2000" i="1" kern="1200" smtClean="0">
                                      <a:solidFill>
                                        <a:schemeClr val="tx1"/>
                                      </a:solidFill>
                                      <a:effectLst/>
                                      <a:latin typeface="Cambria Math" panose="02040503050406030204" pitchFamily="18" charset="0"/>
                                    </a:rPr>
                                  </m:ctrlPr>
                                </m:limUppPr>
                                <m:e>
                                  <m:box>
                                    <m:boxPr>
                                      <m:ctrlPr>
                                        <a:rPr lang="en-US" sz="2000" i="1" kern="1200">
                                          <a:solidFill>
                                            <a:schemeClr val="tx1"/>
                                          </a:solidFill>
                                          <a:effectLst/>
                                          <a:latin typeface="Cambria Math" panose="02040503050406030204" pitchFamily="18" charset="0"/>
                                        </a:rPr>
                                      </m:ctrlPr>
                                    </m:boxPr>
                                    <m:e>
                                      <m:groupChr>
                                        <m:groupChrPr>
                                          <m:chr m:val="→"/>
                                          <m:pos m:val="top"/>
                                          <m:ctrlPr>
                                            <a:rPr lang="en-US" sz="2000" i="1" kern="1200">
                                              <a:solidFill>
                                                <a:schemeClr val="tx1"/>
                                              </a:solidFill>
                                              <a:effectLst/>
                                              <a:latin typeface="Cambria Math" panose="02040503050406030204" pitchFamily="18" charset="0"/>
                                            </a:rPr>
                                          </m:ctrlPr>
                                        </m:groupChrPr>
                                        <m:e>
                                          <m:r>
                                            <m:rPr>
                                              <m:brk m:alnAt="1"/>
                                            </m:rPr>
                                            <a:rPr lang="en-US" sz="2000" b="0" kern="1200" smtClean="0">
                                              <a:solidFill>
                                                <a:schemeClr val="tx1"/>
                                              </a:solidFill>
                                              <a:effectLst/>
                                              <a:latin typeface="Cambria Math" panose="02040503050406030204" pitchFamily="18" charset="0"/>
                                            </a:rPr>
                                            <m:t> </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14</m:t>
                                              </m:r>
                                            </m:den>
                                          </m:f>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b="0" kern="1200" smtClean="0">
                                              <a:solidFill>
                                                <a:schemeClr val="tx1"/>
                                              </a:solidFill>
                                              <a:effectLst/>
                                              <a:latin typeface="Cambria Math" panose="02040503050406030204" pitchFamily="18" charset="0"/>
                                            </a:rPr>
                                            <m:t> </m:t>
                                          </m:r>
                                        </m:e>
                                      </m:groupChr>
                                    </m:e>
                                  </m:box>
                                </m:e>
                                <m:lim>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sub>
                                  </m:sSub>
                                  <m:r>
                                    <a:rPr lang="en-US" sz="2000" b="0" kern="1200" smtClean="0">
                                      <a:solidFill>
                                        <a:schemeClr val="tx1"/>
                                      </a:solidFill>
                                      <a:effectLst/>
                                      <a:latin typeface="Cambria Math" panose="02040503050406030204" pitchFamily="18" charset="0"/>
                                    </a:rPr>
                                    <m:t> </m:t>
                                  </m:r>
                                </m:lim>
                              </m:limUpp>
                            </m:oMath>
                          </a14:m>
                          <a:r>
                            <a:rPr lang="en-US" sz="20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14</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884522870"/>
                      </a:ext>
                    </a:extLst>
                  </a:tr>
                  <a:tr h="1860906">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000" i="1" kern="1200" smtClean="0">
                                      <a:solidFill>
                                        <a:schemeClr val="tx1"/>
                                      </a:solidFill>
                                      <a:effectLst/>
                                      <a:latin typeface="Cambria Math" panose="02040503050406030204" pitchFamily="18" charset="0"/>
                                    </a:rPr>
                                  </m:ctrlPr>
                                </m:groupChrPr>
                                <m:e>
                                  <m:r>
                                    <a:rPr lang="en-US" sz="2000" kern="1200">
                                      <a:solidFill>
                                        <a:schemeClr val="tx1"/>
                                      </a:solidFill>
                                      <a:effectLst/>
                                      <a:latin typeface="Cambria Math" panose="02040503050406030204" pitchFamily="18" charset="0"/>
                                    </a:rPr>
                                    <m:t>−16</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3</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14</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−8</m:t>
                                                </m:r>
                                              </m:num>
                                              <m:den>
                                                <m:r>
                                                  <a:rPr lang="en-US" sz="2400" b="0" kern="1200" smtClean="0">
                                                    <a:solidFill>
                                                      <a:schemeClr val="tx1"/>
                                                    </a:solidFill>
                                                    <a:effectLst/>
                                                    <a:latin typeface="Cambria Math" panose="02040503050406030204" pitchFamily="18" charset="0"/>
                                                  </a:rPr>
                                                  <m:t>7</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5</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2429608850"/>
                      </a:ext>
                    </a:extLst>
                  </a:tr>
                </a:tbl>
              </a:graphicData>
            </a:graphic>
          </p:graphicFrame>
        </mc:Choice>
        <mc:Fallback xmlns="">
          <p:graphicFrame>
            <p:nvGraphicFramePr>
              <p:cNvPr id="5" name="Table 4" descr="3 by 3 matrix&#10;&#10;Row 1: minus 1, 5, minus 1&#10;Row 2: 0, 14, 0&#10;Row 3: 0, 16, 0&#10;&#10;Augmented by 3 by 3 matrix&#10;&#10;Row 1: 0, 1, 0&#10;Row 2: 1, 2, 0&#10;Row 3: 0, 3, 1&#10;&#10;By applying the row operations &#10;&#10;Multiply row 1 by minus 1 and multiply row 2 by 1 divided by 14&#10;&#10;Resulting in&#10;&#10;Row 1: 1, minus 5, 1 &#10;Row 2: 0, 1, 0&#10;Row 3: 0, 16, 0 &#10;augmented by 3 by 3 matrix&#10;Row 1: 0, minus 1, 0&#10;Row 2: 1 divided by 14, 1 divided by 7, 0&#10;Row 3: 0, 3, 1&#10;&#10;By applying the row operations &#10;minus 16 times row 2 plus row 3&#10;&#10;Resulting in:&#10;&#10;Row 1: 1, minus 5,  1, &#10;Row 2: 0, 1, 0, &#10;Row 3: 0, 0, 0, &#10;Augmented by 3 by 3 matrix&#10;&#10;Row 1: 0, minus 1, 0&#10;Row 2: 1 divided by 14, 1 divided by 7, 0&#10;Row 3; minus 8 divided by 7, 5 divided by 7, 1&#10;">
                <a:extLst>
                  <a:ext uri="{FF2B5EF4-FFF2-40B4-BE49-F238E27FC236}">
                    <a16:creationId xmlns:a16="http://schemas.microsoft.com/office/drawing/2014/main" id="{F29EB145-10F8-4E1D-B3B9-236886066299}"/>
                  </a:ext>
                </a:extLst>
              </p:cNvPr>
              <p:cNvGraphicFramePr>
                <a:graphicFrameLocks noGrp="1"/>
              </p:cNvGraphicFramePr>
              <p:nvPr>
                <p:extLst>
                  <p:ext uri="{D42A27DB-BD31-4B8C-83A1-F6EECF244321}">
                    <p14:modId xmlns:p14="http://schemas.microsoft.com/office/powerpoint/2010/main" val="1720888068"/>
                  </p:ext>
                </p:extLst>
              </p:nvPr>
            </p:nvGraphicFramePr>
            <p:xfrm>
              <a:off x="457200" y="1228724"/>
              <a:ext cx="8534400" cy="3571876"/>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1323795051"/>
                        </a:ext>
                      </a:extLst>
                    </a:gridCol>
                    <a:gridCol w="5105400">
                      <a:extLst>
                        <a:ext uri="{9D8B030D-6E8A-4147-A177-3AD203B41FA5}">
                          <a16:colId xmlns:a16="http://schemas.microsoft.com/office/drawing/2014/main" val="3358286340"/>
                        </a:ext>
                      </a:extLst>
                    </a:gridCol>
                  </a:tblGrid>
                  <a:tr h="1710970">
                    <a:tc>
                      <a:txBody>
                        <a:bodyPr/>
                        <a:lstStyle/>
                        <a:p>
                          <a:endParaRPr lang="en-US"/>
                        </a:p>
                      </a:txBody>
                      <a:tcPr>
                        <a:blipFill>
                          <a:blip r:embed="rId2"/>
                          <a:stretch>
                            <a:fillRect r="-148668" b="-108897"/>
                          </a:stretch>
                        </a:blipFill>
                      </a:tcPr>
                    </a:tc>
                    <a:tc>
                      <a:txBody>
                        <a:bodyPr/>
                        <a:lstStyle/>
                        <a:p>
                          <a:endParaRPr lang="en-US"/>
                        </a:p>
                      </a:txBody>
                      <a:tcPr>
                        <a:blipFill>
                          <a:blip r:embed="rId2"/>
                          <a:stretch>
                            <a:fillRect l="-67264" b="-108897"/>
                          </a:stretch>
                        </a:blipFill>
                      </a:tcPr>
                    </a:tc>
                    <a:extLst>
                      <a:ext uri="{0D108BD9-81ED-4DB2-BD59-A6C34878D82A}">
                        <a16:rowId xmlns:a16="http://schemas.microsoft.com/office/drawing/2014/main" val="1884522870"/>
                      </a:ext>
                    </a:extLst>
                  </a:tr>
                  <a:tr h="1860906">
                    <a:tc>
                      <a:txBody>
                        <a:bodyPr/>
                        <a:lstStyle/>
                        <a:p>
                          <a:endParaRPr lang="en-US" sz="2400" dirty="0"/>
                        </a:p>
                      </a:txBody>
                      <a:tcPr/>
                    </a:tc>
                    <a:tc>
                      <a:txBody>
                        <a:bodyPr/>
                        <a:lstStyle/>
                        <a:p>
                          <a:endParaRPr lang="en-US"/>
                        </a:p>
                      </a:txBody>
                      <a:tcPr>
                        <a:blipFill>
                          <a:blip r:embed="rId2"/>
                          <a:stretch>
                            <a:fillRect l="-67264" t="-91830"/>
                          </a:stretch>
                        </a:blipFill>
                      </a:tcPr>
                    </a:tc>
                    <a:extLst>
                      <a:ext uri="{0D108BD9-81ED-4DB2-BD59-A6C34878D82A}">
                        <a16:rowId xmlns:a16="http://schemas.microsoft.com/office/drawing/2014/main" val="2429608850"/>
                      </a:ext>
                    </a:extLst>
                  </a:tr>
                </a:tbl>
              </a:graphicData>
            </a:graphic>
          </p:graphicFrame>
        </mc:Fallback>
      </mc:AlternateContent>
    </p:spTree>
    <p:extLst>
      <p:ext uri="{BB962C8B-B14F-4D97-AF65-F5344CB8AC3E}">
        <p14:creationId xmlns:p14="http://schemas.microsoft.com/office/powerpoint/2010/main" val="3216137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At this point, we can stop. Once the first three entries of any row are </a:t>
            </a:r>
            <a:r>
              <a:rPr sz="2800" dirty="0">
                <a:latin typeface="Cambria Math"/>
              </a:rPr>
              <a:t>0</a:t>
            </a:r>
            <a:r>
              <a:rPr sz="2800" dirty="0"/>
              <a:t> in the</a:t>
            </a:r>
          </a:p>
          <a:p>
            <a:pPr>
              <a:defRPr sz="2800"/>
            </a:pPr>
            <a:r>
              <a:rPr dirty="0"/>
              <a:t>​</a:t>
            </a:r>
            <a:endParaRPr sz="2800" dirty="0"/>
          </a:p>
        </p:txBody>
      </p:sp>
      <p:pic>
        <p:nvPicPr>
          <p:cNvPr id="5" name="Picture 4" descr="3 by 3">
            <a:extLst>
              <a:ext uri="{FF2B5EF4-FFF2-40B4-BE49-F238E27FC236}">
                <a16:creationId xmlns:a16="http://schemas.microsoft.com/office/drawing/2014/main" id="{D0AF5D80-0EB8-6442-5E59-7BD0CD88999B}"/>
              </a:ext>
            </a:extLst>
          </p:cNvPr>
          <p:cNvPicPr>
            <a:picLocks noChangeAspect="1"/>
          </p:cNvPicPr>
          <p:nvPr/>
        </p:nvPicPr>
        <p:blipFill>
          <a:blip r:embed="rId2"/>
          <a:stretch>
            <a:fillRect/>
          </a:stretch>
        </p:blipFill>
        <p:spPr>
          <a:xfrm>
            <a:off x="3886200" y="1600200"/>
            <a:ext cx="648000" cy="324000"/>
          </a:xfrm>
          <a:prstGeom prst="rect">
            <a:avLst/>
          </a:prstGeom>
        </p:spPr>
      </p:pic>
      <p:sp>
        <p:nvSpPr>
          <p:cNvPr id="6" name="TextBox 5">
            <a:extLst>
              <a:ext uri="{FF2B5EF4-FFF2-40B4-BE49-F238E27FC236}">
                <a16:creationId xmlns:a16="http://schemas.microsoft.com/office/drawing/2014/main" id="{4B801685-DD0E-D21D-A87E-6D3E110234D1}"/>
              </a:ext>
            </a:extLst>
          </p:cNvPr>
          <p:cNvSpPr txBox="1"/>
          <p:nvPr/>
        </p:nvSpPr>
        <p:spPr>
          <a:xfrm>
            <a:off x="4579611" y="1465623"/>
            <a:ext cx="4114800" cy="523220"/>
          </a:xfrm>
          <a:prstGeom prst="rect">
            <a:avLst/>
          </a:prstGeom>
          <a:noFill/>
        </p:spPr>
        <p:txBody>
          <a:bodyPr wrap="square" rtlCol="0">
            <a:spAutoFit/>
          </a:bodyPr>
          <a:lstStyle/>
          <a:p>
            <a:r>
              <a:rPr lang="en-US" sz="2800" dirty="0"/>
              <a:t>matrix, there is no way to</a:t>
            </a:r>
            <a:endParaRPr lang="en-IN" sz="2800" dirty="0"/>
          </a:p>
        </p:txBody>
      </p:sp>
      <p:sp>
        <p:nvSpPr>
          <p:cNvPr id="7" name="TextBox 6">
            <a:extLst>
              <a:ext uri="{FF2B5EF4-FFF2-40B4-BE49-F238E27FC236}">
                <a16:creationId xmlns:a16="http://schemas.microsoft.com/office/drawing/2014/main" id="{4D5EF4F5-6AD7-B742-CE39-0D8D5B81B129}"/>
              </a:ext>
            </a:extLst>
          </p:cNvPr>
          <p:cNvSpPr txBox="1"/>
          <p:nvPr/>
        </p:nvSpPr>
        <p:spPr>
          <a:xfrm>
            <a:off x="465965" y="1885606"/>
            <a:ext cx="8438145" cy="1384995"/>
          </a:xfrm>
          <a:prstGeom prst="rect">
            <a:avLst/>
          </a:prstGeom>
          <a:noFill/>
        </p:spPr>
        <p:txBody>
          <a:bodyPr wrap="square" rtlCol="0">
            <a:spAutoFit/>
          </a:bodyPr>
          <a:lstStyle/>
          <a:p>
            <a:r>
              <a:rPr lang="en-US" sz="2800" dirty="0"/>
              <a:t>put the matrix into reduced row echelon form. Thus, </a:t>
            </a:r>
            <a:r>
              <a:rPr lang="en-US" sz="2800" i="1" dirty="0"/>
              <a:t>B</a:t>
            </a:r>
            <a:r>
              <a:rPr lang="en-US" sz="2800" dirty="0"/>
              <a:t> has no inverse.</a:t>
            </a:r>
          </a:p>
          <a:p>
            <a:endParaRPr lang="en-IN" sz="2800" dirty="0"/>
          </a:p>
        </p:txBody>
      </p:sp>
    </p:spTree>
    <p:extLst>
      <p:ext uri="{BB962C8B-B14F-4D97-AF65-F5344CB8AC3E}">
        <p14:creationId xmlns:p14="http://schemas.microsoft.com/office/powerpoint/2010/main" val="1933139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lang="en-IN" dirty="0"/>
              <a:t>​</a:t>
            </a:r>
            <a:r>
              <a:rPr lang="en-IN" sz="2800" dirty="0"/>
              <a:t>We could have seen this fact earlier by considering the determinant of </a:t>
            </a:r>
            <a:r>
              <a:rPr lang="en-IN" sz="2800" i="1" dirty="0"/>
              <a:t>B</a:t>
            </a:r>
            <a:r>
              <a:rPr lang="en-IN" sz="2800" dirty="0"/>
              <a:t>, which is </a:t>
            </a:r>
            <a:r>
              <a:rPr lang="en-IN" sz="2800" dirty="0">
                <a:latin typeface="Cambria Math"/>
              </a:rPr>
              <a:t>0</a:t>
            </a:r>
            <a:r>
              <a:rPr lang="en-IN" sz="2800" dirty="0"/>
              <a:t>, meaning </a:t>
            </a:r>
            <a:r>
              <a:rPr lang="en-IN" sz="2800" i="1" dirty="0"/>
              <a:t>B</a:t>
            </a:r>
            <a:r>
              <a:rPr lang="en-IN" sz="2800" dirty="0"/>
              <a:t> has no inverse.</a:t>
            </a:r>
            <a:endParaRPr sz="2800" dirty="0"/>
          </a:p>
        </p:txBody>
      </p:sp>
      <p:pic>
        <p:nvPicPr>
          <p:cNvPr id="6" name="Picture 5" descr="To quickly see that the determinant of B equals 0, note that B has two">
            <a:extLst>
              <a:ext uri="{FF2B5EF4-FFF2-40B4-BE49-F238E27FC236}">
                <a16:creationId xmlns:a16="http://schemas.microsoft.com/office/drawing/2014/main" id="{B11C0794-A148-0687-7EEC-17630365C38A}"/>
              </a:ext>
            </a:extLst>
          </p:cNvPr>
          <p:cNvPicPr>
            <a:picLocks noChangeAspect="1"/>
          </p:cNvPicPr>
          <p:nvPr/>
        </p:nvPicPr>
        <p:blipFill>
          <a:blip r:embed="rId2"/>
          <a:stretch>
            <a:fillRect/>
          </a:stretch>
        </p:blipFill>
        <p:spPr>
          <a:xfrm>
            <a:off x="525372" y="1921668"/>
            <a:ext cx="6644571" cy="504000"/>
          </a:xfrm>
          <a:prstGeom prst="rect">
            <a:avLst/>
          </a:prstGeom>
        </p:spPr>
      </p:pic>
      <p:sp>
        <p:nvSpPr>
          <p:cNvPr id="4" name="TextBox 3">
            <a:extLst>
              <a:ext uri="{FF2B5EF4-FFF2-40B4-BE49-F238E27FC236}">
                <a16:creationId xmlns:a16="http://schemas.microsoft.com/office/drawing/2014/main" id="{0BA6EB72-9768-645F-7AFA-A57D0C2A0CF2}"/>
              </a:ext>
            </a:extLst>
          </p:cNvPr>
          <p:cNvSpPr txBox="1"/>
          <p:nvPr/>
        </p:nvSpPr>
        <p:spPr>
          <a:xfrm>
            <a:off x="457200" y="2311878"/>
            <a:ext cx="8229600" cy="1815882"/>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identical columns. Recall that switching two columns changes the sign of the determinant, but if we switch identical columns, the determinant must remain the same! The only way this is possible is if</a:t>
            </a:r>
            <a:endParaRPr lang="en-IN" dirty="0"/>
          </a:p>
        </p:txBody>
      </p:sp>
      <p:pic>
        <p:nvPicPr>
          <p:cNvPr id="7" name="Picture 6" descr="determinant of B equal to 0.">
            <a:extLst>
              <a:ext uri="{FF2B5EF4-FFF2-40B4-BE49-F238E27FC236}">
                <a16:creationId xmlns:a16="http://schemas.microsoft.com/office/drawing/2014/main" id="{CE9AB76B-F876-4965-D438-553BEE5378E7}"/>
              </a:ext>
            </a:extLst>
          </p:cNvPr>
          <p:cNvPicPr>
            <a:picLocks noChangeAspect="1"/>
          </p:cNvPicPr>
          <p:nvPr/>
        </p:nvPicPr>
        <p:blipFill>
          <a:blip r:embed="rId3"/>
          <a:stretch>
            <a:fillRect/>
          </a:stretch>
        </p:blipFill>
        <p:spPr>
          <a:xfrm>
            <a:off x="6216416" y="3633788"/>
            <a:ext cx="915429" cy="504000"/>
          </a:xfrm>
          <a:prstGeom prst="rect">
            <a:avLst/>
          </a:prstGeom>
        </p:spPr>
      </p:pic>
    </p:spTree>
    <p:extLst>
      <p:ext uri="{BB962C8B-B14F-4D97-AF65-F5344CB8AC3E}">
        <p14:creationId xmlns:p14="http://schemas.microsoft.com/office/powerpoint/2010/main" val="423771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The Inverse Matrix Method</a:t>
            </a:r>
          </a:p>
        </p:txBody>
      </p:sp>
      <p:sp>
        <p:nvSpPr>
          <p:cNvPr id="3" name="Text Placeholder 2"/>
          <p:cNvSpPr>
            <a:spLocks noGrp="1"/>
          </p:cNvSpPr>
          <p:nvPr>
            <p:ph type="body" sz="quarter" idx="10"/>
          </p:nvPr>
        </p:nvSpPr>
        <p:spPr/>
        <p:txBody>
          <a:bodyPr>
            <a:normAutofit/>
          </a:bodyPr>
          <a:lstStyle/>
          <a:p>
            <a:pPr>
              <a:defRPr sz="2800"/>
            </a:pPr>
            <a:r>
              <a:rPr sz="2200" dirty="0"/>
              <a:t>To solve a linear system of</a:t>
            </a:r>
            <a:r>
              <a:rPr lang="en-IN" sz="2200" dirty="0"/>
              <a:t> </a:t>
            </a:r>
            <a:r>
              <a:rPr lang="en-IN" sz="2200" i="1" dirty="0"/>
              <a:t>n</a:t>
            </a:r>
            <a:r>
              <a:rPr sz="2200" dirty="0"/>
              <a:t> equations in</a:t>
            </a:r>
            <a:r>
              <a:rPr lang="en-IN" sz="2200" dirty="0"/>
              <a:t> </a:t>
            </a:r>
            <a:r>
              <a:rPr lang="en-IN" sz="2200" i="1" dirty="0"/>
              <a:t>n</a:t>
            </a:r>
            <a:r>
              <a:rPr sz="2200" dirty="0"/>
              <a:t> variables</a:t>
            </a:r>
          </a:p>
          <a:p>
            <a:endParaRPr sz="2200" dirty="0"/>
          </a:p>
        </p:txBody>
      </p:sp>
      <p:pic>
        <p:nvPicPr>
          <p:cNvPr id="4" name="Picture 3" descr="Step 1: Write the system in matrix form as AX equals B comma where A is the n by n matrix of coefficients, X is the n by 1 matrix of variables, and B is the n by 1 matrix of constants.&#10;&#10;Step 2: Calculate A Inverse comma if it exists. If A Inverse does not exist, the system either has an infinite number of solutions, or no solution, and a different method is required.&#10;&#10;Step 3: Multiply both sides of the equation AX equals B by A Inverse. We obtain&#10;A Inverse AX equals A Inverse B&#10;I X equals A Inverse B&#10;X equals A Inverse B&#10;&#10;Step 4: The entries in the n by 1 matrix formed by A inverse multiplied by B are the solutions for the variables in the n by 1 matrix X.&#10;">
            <a:extLst>
              <a:ext uri="{FF2B5EF4-FFF2-40B4-BE49-F238E27FC236}">
                <a16:creationId xmlns:a16="http://schemas.microsoft.com/office/drawing/2014/main" id="{C207A287-85B0-79A2-E793-AE2899A3ED52}"/>
              </a:ext>
            </a:extLst>
          </p:cNvPr>
          <p:cNvPicPr>
            <a:picLocks noChangeAspect="1"/>
          </p:cNvPicPr>
          <p:nvPr/>
        </p:nvPicPr>
        <p:blipFill>
          <a:blip r:embed="rId2"/>
          <a:stretch>
            <a:fillRect/>
          </a:stretch>
        </p:blipFill>
        <p:spPr>
          <a:xfrm>
            <a:off x="476956" y="1457251"/>
            <a:ext cx="8236410" cy="4163929"/>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pPr>
              <a:defRPr sz="2800"/>
            </a:pPr>
            <a:r>
              <a:rPr sz="2800" dirty="0"/>
              <a:t>It is crucial to multiply both sides of the equation</a:t>
            </a:r>
          </a:p>
        </p:txBody>
      </p:sp>
      <p:pic>
        <p:nvPicPr>
          <p:cNvPr id="6" name="Picture 5" descr="AX equals B by A Inverse">
            <a:extLst>
              <a:ext uri="{FF2B5EF4-FFF2-40B4-BE49-F238E27FC236}">
                <a16:creationId xmlns:a16="http://schemas.microsoft.com/office/drawing/2014/main" id="{A1B082EC-0DE9-88AB-3935-7F9607469C5D}"/>
              </a:ext>
            </a:extLst>
          </p:cNvPr>
          <p:cNvPicPr>
            <a:picLocks noChangeAspect="1"/>
          </p:cNvPicPr>
          <p:nvPr/>
        </p:nvPicPr>
        <p:blipFill>
          <a:blip r:embed="rId2"/>
          <a:stretch>
            <a:fillRect/>
          </a:stretch>
        </p:blipFill>
        <p:spPr>
          <a:xfrm>
            <a:off x="512757" y="1561771"/>
            <a:ext cx="1781175" cy="428625"/>
          </a:xfrm>
          <a:prstGeom prst="rect">
            <a:avLst/>
          </a:prstGeom>
        </p:spPr>
      </p:pic>
      <p:sp>
        <p:nvSpPr>
          <p:cNvPr id="4" name="TextBox 3">
            <a:extLst>
              <a:ext uri="{FF2B5EF4-FFF2-40B4-BE49-F238E27FC236}">
                <a16:creationId xmlns:a16="http://schemas.microsoft.com/office/drawing/2014/main" id="{478D1221-F0F2-4ECC-33C1-706158C8E3BE}"/>
              </a:ext>
            </a:extLst>
          </p:cNvPr>
          <p:cNvSpPr txBox="1"/>
          <p:nvPr/>
        </p:nvSpPr>
        <p:spPr>
          <a:xfrm>
            <a:off x="2278380" y="1514475"/>
            <a:ext cx="5943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on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left-hand side</a:t>
            </a:r>
            <a:r>
              <a:rPr kumimoji="0" lang="en-US" sz="2800" b="0" i="0" u="none" strike="noStrike" kern="1200" cap="none" spc="0" normalizeH="0" baseline="0" noProof="0" dirty="0">
                <a:ln>
                  <a:noFill/>
                </a:ln>
                <a:solidFill>
                  <a:srgbClr val="366092"/>
                </a:solidFill>
                <a:effectLst/>
                <a:uLnTx/>
                <a:uFillTx/>
                <a:latin typeface="Calibri"/>
                <a:ea typeface="+mn-ea"/>
                <a:cs typeface="+mn-cs"/>
              </a:rPr>
              <a:t>. Recall that matrix</a:t>
            </a:r>
            <a:endParaRPr lang="en-IN" dirty="0"/>
          </a:p>
        </p:txBody>
      </p:sp>
      <p:sp>
        <p:nvSpPr>
          <p:cNvPr id="7" name="TextBox 6">
            <a:extLst>
              <a:ext uri="{FF2B5EF4-FFF2-40B4-BE49-F238E27FC236}">
                <a16:creationId xmlns:a16="http://schemas.microsoft.com/office/drawing/2014/main" id="{D97B0281-E0A8-7AEC-D27A-6128ED8E5284}"/>
              </a:ext>
            </a:extLst>
          </p:cNvPr>
          <p:cNvSpPr txBox="1"/>
          <p:nvPr/>
        </p:nvSpPr>
        <p:spPr>
          <a:xfrm>
            <a:off x="457200" y="1935480"/>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multiplication is not commutative, so failing to do this can result in an incorrect answer, and often the multiplication will not even be defined.</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Inverse Matrix Method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systems by the inverse matrix method.</a:t>
            </a:r>
          </a:p>
        </p:txBody>
      </p:sp>
      <p:pic>
        <p:nvPicPr>
          <p:cNvPr id="5" name="Picture 4" descr="a. Four x minus five y equals three.&#10;&#10;Negative three x plus seven y equals one.">
            <a:extLst>
              <a:ext uri="{FF2B5EF4-FFF2-40B4-BE49-F238E27FC236}">
                <a16:creationId xmlns:a16="http://schemas.microsoft.com/office/drawing/2014/main" id="{100C328D-5CD1-61B6-C1BA-D81B3D237A08}"/>
              </a:ext>
            </a:extLst>
          </p:cNvPr>
          <p:cNvPicPr>
            <a:picLocks noChangeAspect="1"/>
          </p:cNvPicPr>
          <p:nvPr/>
        </p:nvPicPr>
        <p:blipFill>
          <a:blip r:embed="rId2"/>
          <a:stretch>
            <a:fillRect/>
          </a:stretch>
        </p:blipFill>
        <p:spPr>
          <a:xfrm>
            <a:off x="533400" y="2209800"/>
            <a:ext cx="2181225" cy="952500"/>
          </a:xfrm>
          <a:prstGeom prst="rect">
            <a:avLst/>
          </a:prstGeom>
        </p:spPr>
      </p:pic>
      <p:pic>
        <p:nvPicPr>
          <p:cNvPr id="7" name="Picture 6" descr="b.  Negative x plus 2 y equals 3.&#10;&#10;Three x minus 6 y equals negative 5.">
            <a:extLst>
              <a:ext uri="{FF2B5EF4-FFF2-40B4-BE49-F238E27FC236}">
                <a16:creationId xmlns:a16="http://schemas.microsoft.com/office/drawing/2014/main" id="{C2015A18-819C-1507-352B-0255D35D1CA9}"/>
              </a:ext>
            </a:extLst>
          </p:cNvPr>
          <p:cNvPicPr>
            <a:picLocks noChangeAspect="1"/>
          </p:cNvPicPr>
          <p:nvPr/>
        </p:nvPicPr>
        <p:blipFill>
          <a:blip r:embed="rId3"/>
          <a:stretch>
            <a:fillRect/>
          </a:stretch>
        </p:blipFill>
        <p:spPr>
          <a:xfrm>
            <a:off x="542365" y="3429000"/>
            <a:ext cx="2219325" cy="9525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endParaRPr lang="ar-AE" dirty="0"/>
          </a:p>
          <a:p>
            <a:r>
              <a:rPr lang="ar-AE" dirty="0"/>
              <a:t>​</a:t>
            </a:r>
            <a:endParaRPr dirty="0"/>
          </a:p>
        </p:txBody>
      </p:sp>
      <p:pic>
        <p:nvPicPr>
          <p:cNvPr id="4" name="Picture 3" descr="a. Four x minus five y equals three.&#10;&#10;Negative three x plus seven y equals one.">
            <a:extLst>
              <a:ext uri="{FF2B5EF4-FFF2-40B4-BE49-F238E27FC236}">
                <a16:creationId xmlns:a16="http://schemas.microsoft.com/office/drawing/2014/main" id="{A4EBBC84-A2B4-8270-B4C8-A51B0546F461}"/>
              </a:ext>
            </a:extLst>
          </p:cNvPr>
          <p:cNvPicPr>
            <a:picLocks noChangeAspect="1"/>
          </p:cNvPicPr>
          <p:nvPr/>
        </p:nvPicPr>
        <p:blipFill>
          <a:blip r:embed="rId2"/>
          <a:stretch>
            <a:fillRect/>
          </a:stretch>
        </p:blipFill>
        <p:spPr>
          <a:xfrm>
            <a:off x="533400" y="1676400"/>
            <a:ext cx="2181225" cy="952500"/>
          </a:xfrm>
          <a:prstGeom prst="rect">
            <a:avLst/>
          </a:prstGeom>
        </p:spPr>
      </p:pic>
      <p:pic>
        <p:nvPicPr>
          <p:cNvPr id="9" name="Picture 8" descr="2 by 2 matrix: row one: four, negative five; row two: negative three, seven.&#10;Multiplied by 2 by 1 column matrix: x, y.&#10;Equals 2 by 1 column matrix: three, one. ">
            <a:extLst>
              <a:ext uri="{FF2B5EF4-FFF2-40B4-BE49-F238E27FC236}">
                <a16:creationId xmlns:a16="http://schemas.microsoft.com/office/drawing/2014/main" id="{EABC535B-2540-485C-4FC4-C42BF8C9C8DC}"/>
              </a:ext>
            </a:extLst>
          </p:cNvPr>
          <p:cNvPicPr>
            <a:picLocks noChangeAspect="1"/>
          </p:cNvPicPr>
          <p:nvPr/>
        </p:nvPicPr>
        <p:blipFill>
          <a:blip r:embed="rId3"/>
          <a:stretch>
            <a:fillRect/>
          </a:stretch>
        </p:blipFill>
        <p:spPr>
          <a:xfrm>
            <a:off x="990600" y="2952750"/>
            <a:ext cx="2562225" cy="952500"/>
          </a:xfrm>
          <a:prstGeom prst="rect">
            <a:avLst/>
          </a:prstGeom>
        </p:spPr>
      </p:pic>
      <p:sp>
        <p:nvSpPr>
          <p:cNvPr id="6" name="TextBox 5">
            <a:extLst>
              <a:ext uri="{FF2B5EF4-FFF2-40B4-BE49-F238E27FC236}">
                <a16:creationId xmlns:a16="http://schemas.microsoft.com/office/drawing/2014/main" id="{1138FA8B-EEDC-FB5A-7E73-3BB41B0B3E4E}"/>
              </a:ext>
            </a:extLst>
          </p:cNvPr>
          <p:cNvSpPr txBox="1"/>
          <p:nvPr/>
        </p:nvSpPr>
        <p:spPr>
          <a:xfrm>
            <a:off x="4419600" y="3127571"/>
            <a:ext cx="4191000" cy="461665"/>
          </a:xfrm>
          <a:prstGeom prst="rect">
            <a:avLst/>
          </a:prstGeom>
          <a:noFill/>
        </p:spPr>
        <p:txBody>
          <a:bodyPr wrap="square">
            <a:spAutoFit/>
          </a:bodyPr>
          <a:lstStyle/>
          <a:p>
            <a:r>
              <a:rPr lang="en-US" sz="2400" dirty="0"/>
              <a:t>Write the system in matrix form.</a:t>
            </a:r>
            <a:endParaRPr lang="en-IN"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inverse of a 2 by 2 matrix &#10;&#10;Row 1: 4, minus 5&#10;Row 2: minus 3, 7&#10;&#10;Since the matrix is of order 2 by 2, we can use the shortcut to obtain the inverse quickly.&#10;results&#10;1 divided by open parenthesis 28 minus 15 close parenthesis times 2 by 2 matrix&#10;&#10;Row 1: 7, 5&#10;Row 2: 3, 4&#10;Equals 2 by 2 matrix &#10;Row 1: 7 divided by 13, 5 divided by 13&#10;&#10;Row 2: 3 divided by 13, 4 divided by 13&#10;"/>
              <p:cNvGraphicFramePr>
                <a:graphicFrameLocks noGrp="1"/>
              </p:cNvGraphicFramePr>
              <p:nvPr>
                <p:ph type="tbl" sz="quarter" idx="10"/>
                <p:extLst>
                  <p:ext uri="{D42A27DB-BD31-4B8C-83A1-F6EECF244321}">
                    <p14:modId xmlns:p14="http://schemas.microsoft.com/office/powerpoint/2010/main" val="2686928042"/>
                  </p:ext>
                </p:extLst>
              </p:nvPr>
            </p:nvGraphicFramePr>
            <p:xfrm>
              <a:off x="457200" y="1249807"/>
              <a:ext cx="8229600" cy="2941193"/>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1326151">
                    <a:tc>
                      <a:txBody>
                        <a:bodyPr/>
                        <a:lstStyle/>
                        <a:p>
                          <a:pPr algn="l">
                            <a:defRPr sz="1800"/>
                          </a:pPr>
                          <a:r>
                            <a:rPr sz="2800" dirty="0"/>
                            <a:t>​</a:t>
                          </a:r>
                          <a14:m>
                            <m:oMath xmlns:m="http://schemas.openxmlformats.org/officeDocument/2006/math">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4</m:t>
                                            </m:r>
                                          </m:e>
                                          <m:e>
                                            <m:r>
                                              <a:rPr sz="2800">
                                                <a:latin typeface="Cambria Math" panose="02040503050406030204" pitchFamily="18" charset="0"/>
                                              </a:rPr>
                                              <m:t>−</m:t>
                                            </m:r>
                                            <m:r>
                                              <a:rPr sz="2800">
                                                <a:latin typeface="Cambria Math" panose="02040503050406030204" pitchFamily="18" charset="0"/>
                                              </a:rPr>
                                              <m:t>5</m:t>
                                            </m:r>
                                          </m:e>
                                        </m:mr>
                                        <m:mr>
                                          <m:e>
                                            <m:r>
                                              <a:rPr sz="2800">
                                                <a:latin typeface="Cambria Math" panose="02040503050406030204" pitchFamily="18" charset="0"/>
                                              </a:rPr>
                                              <m:t>−</m:t>
                                            </m:r>
                                            <m:r>
                                              <a:rPr sz="2800">
                                                <a:latin typeface="Cambria Math" panose="02040503050406030204" pitchFamily="18" charset="0"/>
                                              </a:rPr>
                                              <m:t>3</m:t>
                                            </m:r>
                                          </m:e>
                                          <m:e>
                                            <m:r>
                                              <a:rPr sz="2800">
                                                <a:latin typeface="Cambria Math" panose="02040503050406030204" pitchFamily="18" charset="0"/>
                                              </a:rPr>
                                              <m:t>7</m:t>
                                            </m:r>
                                          </m:e>
                                        </m:mr>
                                      </m:m>
                                    </m:e>
                                  </m:d>
                                </m:e>
                                <m:sup>
                                  <m:r>
                                    <a:rPr sz="2800">
                                      <a:latin typeface="Cambria Math" panose="02040503050406030204" pitchFamily="18" charset="0"/>
                                    </a:rPr>
                                    <m:t>−</m:t>
                                  </m:r>
                                  <m:r>
                                    <a:rPr sz="2800">
                                      <a:latin typeface="Cambria Math" panose="02040503050406030204" pitchFamily="18" charset="0"/>
                                    </a:rPr>
                                    <m:t>1</m:t>
                                  </m:r>
                                </m:sup>
                              </m:sSup>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1</m:t>
                                  </m:r>
                                </m:num>
                                <m:den>
                                  <m:r>
                                    <a:rPr sz="2800">
                                      <a:latin typeface="Cambria Math" panose="02040503050406030204" pitchFamily="18" charset="0"/>
                                    </a:rPr>
                                    <m:t>28</m:t>
                                  </m:r>
                                  <m:r>
                                    <a:rPr sz="2800">
                                      <a:latin typeface="Cambria Math" panose="02040503050406030204" pitchFamily="18" charset="0"/>
                                    </a:rPr>
                                    <m:t>−</m:t>
                                  </m:r>
                                  <m:r>
                                    <a:rPr sz="2800">
                                      <a:latin typeface="Cambria Math" panose="02040503050406030204" pitchFamily="18" charset="0"/>
                                    </a:rPr>
                                    <m:t>15</m:t>
                                  </m:r>
                                </m:den>
                              </m:f>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7</m:t>
                                        </m:r>
                                      </m:e>
                                      <m:e>
                                        <m:r>
                                          <a:rPr sz="2800">
                                            <a:latin typeface="Cambria Math" panose="02040503050406030204" pitchFamily="18" charset="0"/>
                                          </a:rPr>
                                          <m:t>5</m:t>
                                        </m:r>
                                      </m:e>
                                    </m:mr>
                                    <m:mr>
                                      <m:e>
                                        <m:r>
                                          <a:rPr sz="2800">
                                            <a:latin typeface="Cambria Math" panose="02040503050406030204" pitchFamily="18" charset="0"/>
                                          </a:rPr>
                                          <m:t>3</m:t>
                                        </m:r>
                                      </m:e>
                                      <m:e>
                                        <m:r>
                                          <a:rPr sz="2800">
                                            <a:latin typeface="Cambria Math" panose="02040503050406030204" pitchFamily="18" charset="0"/>
                                          </a:rPr>
                                          <m:t>4</m:t>
                                        </m:r>
                                      </m:e>
                                    </m:mr>
                                  </m:m>
                                </m:e>
                              </m:d>
                            </m:oMath>
                          </a14:m>
                          <a:endParaRPr sz="2800" dirty="0"/>
                        </a:p>
                      </a:txBody>
                      <a:tcPr/>
                    </a:tc>
                    <a:tc>
                      <a:txBody>
                        <a:bodyPr/>
                        <a:lstStyle/>
                        <a:p>
                          <a:pPr algn="l">
                            <a:defRPr sz="1100" b="1"/>
                          </a:pPr>
                          <a:r>
                            <a:rPr sz="1800" b="0" dirty="0"/>
                            <a:t>Find the inverse of the coefficient matrix. Since the matrix is of order </a:t>
                          </a:r>
                          <a14:m>
                            <m:oMath xmlns:m="http://schemas.openxmlformats.org/officeDocument/2006/math">
                              <m:r>
                                <a:rPr sz="1800" b="0">
                                  <a:latin typeface="Cambria Math" panose="02040503050406030204" pitchFamily="18" charset="0"/>
                                </a:rPr>
                                <m:t>2</m:t>
                              </m:r>
                              <m:r>
                                <a:rPr sz="1800" b="0">
                                  <a:latin typeface="Cambria Math" panose="02040503050406030204" pitchFamily="18" charset="0"/>
                                </a:rPr>
                                <m:t>×</m:t>
                              </m:r>
                              <m:r>
                                <a:rPr sz="1800" b="0">
                                  <a:latin typeface="Cambria Math" panose="02040503050406030204" pitchFamily="18" charset="0"/>
                                </a:rPr>
                                <m:t>2</m:t>
                              </m:r>
                            </m:oMath>
                          </a14:m>
                          <a:r>
                            <a:rPr sz="1800" b="0" dirty="0"/>
                            <a:t>, we can use the shortcut to obtain the inverse quickly.</a:t>
                          </a:r>
                        </a:p>
                      </a:txBody>
                      <a:tcPr/>
                    </a:tc>
                    <a:extLst>
                      <a:ext uri="{0D108BD9-81ED-4DB2-BD59-A6C34878D82A}">
                        <a16:rowId xmlns:a16="http://schemas.microsoft.com/office/drawing/2014/main" val="10000"/>
                      </a:ext>
                    </a:extLst>
                  </a:tr>
                  <a:tr h="1615042">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4</m:t>
                                                </m:r>
                                              </m:e>
                                              <m:e>
                                                <m:r>
                                                  <a:rPr sz="2800">
                                                    <a:latin typeface="Cambria Math" panose="02040503050406030204" pitchFamily="18" charset="0"/>
                                                  </a:rPr>
                                                  <m:t>−</m:t>
                                                </m:r>
                                                <m:r>
                                                  <a:rPr sz="2800">
                                                    <a:latin typeface="Cambria Math" panose="02040503050406030204" pitchFamily="18" charset="0"/>
                                                  </a:rPr>
                                                  <m:t>5</m:t>
                                                </m:r>
                                              </m:e>
                                            </m:mr>
                                            <m:mr>
                                              <m:e>
                                                <m:r>
                                                  <a:rPr sz="2800">
                                                    <a:latin typeface="Cambria Math" panose="02040503050406030204" pitchFamily="18" charset="0"/>
                                                  </a:rPr>
                                                  <m:t>−</m:t>
                                                </m:r>
                                                <m:r>
                                                  <a:rPr sz="2800">
                                                    <a:latin typeface="Cambria Math" panose="02040503050406030204" pitchFamily="18" charset="0"/>
                                                  </a:rPr>
                                                  <m:t>3</m:t>
                                                </m:r>
                                              </m:e>
                                              <m:e>
                                                <m:r>
                                                  <a:rPr sz="2800">
                                                    <a:latin typeface="Cambria Math" panose="02040503050406030204" pitchFamily="18" charset="0"/>
                                                  </a:rPr>
                                                  <m:t>7</m:t>
                                                </m:r>
                                              </m:e>
                                            </m:mr>
                                          </m:m>
                                        </m:e>
                                      </m:d>
                                    </m:e>
                                    <m:sup>
                                      <m:r>
                                        <a:rPr sz="2800">
                                          <a:latin typeface="Cambria Math" panose="02040503050406030204" pitchFamily="18" charset="0"/>
                                        </a:rPr>
                                        <m:t>−</m:t>
                                      </m:r>
                                      <m:r>
                                        <a:rPr sz="2800">
                                          <a:latin typeface="Cambria Math" panose="02040503050406030204" pitchFamily="18" charset="0"/>
                                        </a:rPr>
                                        <m:t>1</m:t>
                                      </m:r>
                                    </m:sup>
                                  </m:sSup>
                                </m:e>
                              </m:phant>
                              <m:r>
                                <a:rPr sz="2800">
                                  <a:latin typeface="Cambria Math" panose="02040503050406030204" pitchFamily="18" charset="0"/>
                                </a:rPr>
                                <m:t>=</m:t>
                              </m:r>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f>
                                          <m:fPr>
                                            <m:ctrlPr>
                                              <a:rPr sz="2800" i="1">
                                                <a:latin typeface="Cambria Math" panose="02040503050406030204" pitchFamily="18" charset="0"/>
                                              </a:rPr>
                                            </m:ctrlPr>
                                          </m:fPr>
                                          <m:num>
                                            <m:r>
                                              <a:rPr sz="2800">
                                                <a:latin typeface="Cambria Math" panose="02040503050406030204" pitchFamily="18" charset="0"/>
                                              </a:rPr>
                                              <m:t>7</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mr>
                                    <m:mr>
                                      <m:e>
                                        <m:f>
                                          <m:fPr>
                                            <m:ctrlPr>
                                              <a:rPr sz="2800" i="1">
                                                <a:latin typeface="Cambria Math" panose="02040503050406030204" pitchFamily="18" charset="0"/>
                                              </a:rPr>
                                            </m:ctrlPr>
                                          </m:fPr>
                                          <m:num>
                                            <m:r>
                                              <a:rPr sz="2800">
                                                <a:latin typeface="Cambria Math" panose="02040503050406030204" pitchFamily="18" charset="0"/>
                                              </a:rPr>
                                              <m:t>3</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mr>
                                  </m:m>
                                </m:e>
                              </m:d>
                            </m:oMath>
                          </a14:m>
                          <a:endParaRPr sz="2800" dirty="0"/>
                        </a:p>
                      </a:txBody>
                      <a:tcPr/>
                    </a:tc>
                    <a:tc>
                      <a:txBody>
                        <a:bodyPr/>
                        <a:lstStyle/>
                        <a:p>
                          <a:pPr algn="l"/>
                          <a:endParaRPr dirty="0"/>
                        </a:p>
                      </a:txBody>
                      <a:tcPr/>
                    </a:tc>
                    <a:extLst>
                      <a:ext uri="{0D108BD9-81ED-4DB2-BD59-A6C34878D82A}">
                        <a16:rowId xmlns:a16="http://schemas.microsoft.com/office/drawing/2014/main" val="10001"/>
                      </a:ext>
                    </a:extLst>
                  </a:tr>
                </a:tbl>
              </a:graphicData>
            </a:graphic>
          </p:graphicFrame>
        </mc:Choice>
        <mc:Fallback xmlns="">
          <p:graphicFrame>
            <p:nvGraphicFramePr>
              <p:cNvPr id="3" name="Table Placeholder 2" descr="inverse of a 2 by 2 matrix &#10;&#10;Row 1: 4, minus 5&#10;Row 2: minus 3, 7&#10;&#10;Since the matrix is of order 2 by 2, we can use the shortcut to obtain the inverse quickly.&#10;results&#10;1 divided by open parenthesis 28 minus 15 close parenthesis times 2 by 2 matrix&#10;&#10;Row 1: 7, 5&#10;Row 2: 3, 4&#10;Equals 2 by 2 matrix &#10;Row 1: 7 divided by 13, 5 divided by 13&#10;&#10;Row 2: 3 divided by 13, 4 divided by 13&#10;"/>
              <p:cNvGraphicFramePr>
                <a:graphicFrameLocks noGrp="1"/>
              </p:cNvGraphicFramePr>
              <p:nvPr>
                <p:ph type="tbl" sz="quarter" idx="10"/>
                <p:extLst>
                  <p:ext uri="{D42A27DB-BD31-4B8C-83A1-F6EECF244321}">
                    <p14:modId xmlns:p14="http://schemas.microsoft.com/office/powerpoint/2010/main" val="2686928042"/>
                  </p:ext>
                </p:extLst>
              </p:nvPr>
            </p:nvGraphicFramePr>
            <p:xfrm>
              <a:off x="457200" y="1249807"/>
              <a:ext cx="8229600" cy="2941193"/>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1326151">
                    <a:tc>
                      <a:txBody>
                        <a:bodyPr/>
                        <a:lstStyle/>
                        <a:p>
                          <a:endParaRPr lang="en-US"/>
                        </a:p>
                      </a:txBody>
                      <a:tcPr>
                        <a:blipFill>
                          <a:blip r:embed="rId2"/>
                          <a:stretch>
                            <a:fillRect t="-2294" r="-74194" b="-121560"/>
                          </a:stretch>
                        </a:blipFill>
                      </a:tcPr>
                    </a:tc>
                    <a:tc>
                      <a:txBody>
                        <a:bodyPr/>
                        <a:lstStyle/>
                        <a:p>
                          <a:endParaRPr lang="en-US"/>
                        </a:p>
                      </a:txBody>
                      <a:tcPr>
                        <a:blipFill>
                          <a:blip r:embed="rId2"/>
                          <a:stretch>
                            <a:fillRect l="-134783" t="-2294" b="-121560"/>
                          </a:stretch>
                        </a:blipFill>
                      </a:tcPr>
                    </a:tc>
                    <a:extLst>
                      <a:ext uri="{0D108BD9-81ED-4DB2-BD59-A6C34878D82A}">
                        <a16:rowId xmlns:a16="http://schemas.microsoft.com/office/drawing/2014/main" val="10000"/>
                      </a:ext>
                    </a:extLst>
                  </a:tr>
                  <a:tr h="1615042">
                    <a:tc>
                      <a:txBody>
                        <a:bodyPr/>
                        <a:lstStyle/>
                        <a:p>
                          <a:endParaRPr lang="en-US"/>
                        </a:p>
                      </a:txBody>
                      <a:tcPr>
                        <a:blipFill>
                          <a:blip r:embed="rId2"/>
                          <a:stretch>
                            <a:fillRect t="-84151" r="-74194"/>
                          </a:stretch>
                        </a:blipFill>
                      </a:tcPr>
                    </a:tc>
                    <a:tc>
                      <a:txBody>
                        <a:bodyPr/>
                        <a:lstStyle/>
                        <a:p>
                          <a:pPr algn="l"/>
                          <a:endParaRPr dirty="0"/>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3" name="Table Placeholder 2" descr="It is a good idea to check your work at this stage by making sure that the product of the original matrix and its inverse is the identity matrix.&#10;&#10;2 by 1 column matrix x y equals 2 by 2 matrix&#10;&#10;Row 1 is 7 over 13 and 5 over 13&#10;Row 2 is 3 over 13 and 4 over 13&#10;&#10;Multiplied by 2 by 1 column matrix 3 1&#10;&#10;Rewrite the equation AX equals B in the form x equals A inverse times B and carry out the matrix multiplication.&#10;&#10;The resulting product is a 2 by 1 matrix:&#10;Row 1 is 21 over 13 plus 5 over 13&#10;Row 2 is 9 over 13 plus 4 over 13&#10;Which simplifies to:&#10;Row 1 is 2&#10;Row 2 is 1"/>
              <p:cNvGraphicFramePr>
                <a:graphicFrameLocks noGrp="1"/>
              </p:cNvGraphicFramePr>
              <p:nvPr>
                <p:ph type="tbl" sz="quarter" idx="10"/>
                <p:extLst>
                  <p:ext uri="{D42A27DB-BD31-4B8C-83A1-F6EECF244321}">
                    <p14:modId xmlns:p14="http://schemas.microsoft.com/office/powerpoint/2010/main" val="3260217249"/>
                  </p:ext>
                </p:extLst>
              </p:nvPr>
            </p:nvGraphicFramePr>
            <p:xfrm>
              <a:off x="609600" y="1334123"/>
              <a:ext cx="8229600" cy="4228477"/>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1654268">
                    <a:tc>
                      <a:txBody>
                        <a:bodyPr/>
                        <a:lstStyle/>
                        <a:p>
                          <a:pPr algn="l">
                            <a:defRPr sz="1800"/>
                          </a:pPr>
                          <a:r>
                            <a:rPr sz="2800" dirty="0"/>
                            <a:t>​</a:t>
                          </a:r>
                          <a14:m>
                            <m:oMath xmlns:m="http://schemas.openxmlformats.org/officeDocument/2006/math">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e>
                              </m:d>
                              <m:r>
                                <a:rPr sz="2800">
                                  <a:latin typeface="Cambria Math" panose="02040503050406030204" pitchFamily="18" charset="0"/>
                                </a:rPr>
                                <m:t>=</m:t>
                              </m:r>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f>
                                          <m:fPr>
                                            <m:ctrlPr>
                                              <a:rPr sz="2800" i="1">
                                                <a:latin typeface="Cambria Math" panose="02040503050406030204" pitchFamily="18" charset="0"/>
                                              </a:rPr>
                                            </m:ctrlPr>
                                          </m:fPr>
                                          <m:num>
                                            <m:r>
                                              <a:rPr sz="2800">
                                                <a:latin typeface="Cambria Math" panose="02040503050406030204" pitchFamily="18" charset="0"/>
                                              </a:rPr>
                                              <m:t>7</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mr>
                                    <m:mr>
                                      <m:e>
                                        <m:f>
                                          <m:fPr>
                                            <m:ctrlPr>
                                              <a:rPr sz="2800" i="1">
                                                <a:latin typeface="Cambria Math" panose="02040503050406030204" pitchFamily="18" charset="0"/>
                                              </a:rPr>
                                            </m:ctrlPr>
                                          </m:fPr>
                                          <m:num>
                                            <m:r>
                                              <a:rPr sz="2800">
                                                <a:latin typeface="Cambria Math" panose="02040503050406030204" pitchFamily="18" charset="0"/>
                                              </a:rPr>
                                              <m:t>3</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mr>
                                  </m:m>
                                </m:e>
                              </m:d>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3</m:t>
                                      </m:r>
                                    </m:e>
                                    <m:e>
                                      <m:r>
                                        <a:rPr sz="2800">
                                          <a:latin typeface="Cambria Math" panose="02040503050406030204" pitchFamily="18" charset="0"/>
                                        </a:rPr>
                                        <m:t>1</m:t>
                                      </m:r>
                                    </m:e>
                                  </m:eqArr>
                                </m:e>
                              </m:d>
                            </m:oMath>
                          </a14:m>
                          <a:endParaRPr sz="2800" dirty="0"/>
                        </a:p>
                      </a:txBody>
                      <a:tcPr/>
                    </a:tc>
                    <a:tc>
                      <a:txBody>
                        <a:bodyPr/>
                        <a:lstStyle/>
                        <a:p>
                          <a:r>
                            <a:rPr lang="en-US" sz="2000" b="0" u="none" strike="noStrike" kern="1200" baseline="0" dirty="0">
                              <a:solidFill>
                                <a:schemeClr val="tx1"/>
                              </a:solidFill>
                            </a:rPr>
                            <a:t>It is a good idea to check your work at this stage by making sure that the product of the original matrix and its inverse is the identity matrix.</a:t>
                          </a:r>
                          <a:endParaRPr sz="2000" dirty="0"/>
                        </a:p>
                      </a:txBody>
                      <a:tcPr/>
                    </a:tc>
                    <a:extLst>
                      <a:ext uri="{0D108BD9-81ED-4DB2-BD59-A6C34878D82A}">
                        <a16:rowId xmlns:a16="http://schemas.microsoft.com/office/drawing/2014/main" val="10000"/>
                      </a:ext>
                    </a:extLst>
                  </a:tr>
                  <a:tr h="1654268">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panose="02040503050406030204" pitchFamily="18" charset="0"/>
                                    </a:rPr>
                                    <m:t>[</m:t>
                                  </m:r>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r>
                                    <a:rPr sz="2800">
                                      <a:latin typeface="Cambria Math" panose="02040503050406030204" pitchFamily="18" charset="0"/>
                                    </a:rPr>
                                    <m:t>]</m:t>
                                  </m:r>
                                </m:e>
                              </m:phant>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f>
                                        <m:fPr>
                                          <m:ctrlPr>
                                            <a:rPr sz="2800" i="1">
                                              <a:latin typeface="Cambria Math" panose="02040503050406030204" pitchFamily="18" charset="0"/>
                                            </a:rPr>
                                          </m:ctrlPr>
                                        </m:fPr>
                                        <m:num>
                                          <m:r>
                                            <a:rPr sz="2800">
                                              <a:latin typeface="Cambria Math" panose="02040503050406030204" pitchFamily="18" charset="0"/>
                                            </a:rPr>
                                            <m:t>21</m:t>
                                          </m:r>
                                        </m:num>
                                        <m:den>
                                          <m:r>
                                            <a:rPr sz="2800">
                                              <a:latin typeface="Cambria Math" panose="02040503050406030204" pitchFamily="18" charset="0"/>
                                            </a:rPr>
                                            <m:t>13</m:t>
                                          </m:r>
                                        </m:den>
                                      </m:f>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9</m:t>
                                          </m:r>
                                        </m:num>
                                        <m:den>
                                          <m:r>
                                            <a:rPr sz="2800">
                                              <a:latin typeface="Cambria Math" panose="02040503050406030204" pitchFamily="18" charset="0"/>
                                            </a:rPr>
                                            <m:t>13</m:t>
                                          </m:r>
                                        </m:den>
                                      </m:f>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eqArr>
                                </m:e>
                              </m:d>
                            </m:oMath>
                          </a14:m>
                          <a:endParaRPr sz="2800" dirty="0"/>
                        </a:p>
                      </a:txBody>
                      <a:tcPr/>
                    </a:tc>
                    <a:tc>
                      <a:txBody>
                        <a:bodyPr/>
                        <a:lstStyle/>
                        <a:p>
                          <a:pPr algn="l">
                            <a:defRPr sz="1100" b="1"/>
                          </a:pPr>
                          <a:r>
                            <a:rPr sz="2000" b="0" dirty="0"/>
                            <a:t>Rewrite the equation</a:t>
                          </a:r>
                          <a:r>
                            <a:rPr lang="en-IN" sz="2000" b="0" dirty="0"/>
                            <a:t> </a:t>
                          </a:r>
                          <a:r>
                            <a:rPr lang="en-IN" sz="2000" b="0" i="1" dirty="0"/>
                            <a:t>AX</a:t>
                          </a:r>
                          <a:r>
                            <a:rPr lang="en-IN" sz="2000" b="0" dirty="0"/>
                            <a:t> = </a:t>
                          </a:r>
                          <a:r>
                            <a:rPr lang="en-IN" sz="2000" b="0" i="1" dirty="0"/>
                            <a:t>B</a:t>
                          </a:r>
                          <a:r>
                            <a:rPr sz="2000" b="0" dirty="0"/>
                            <a:t> in the form</a:t>
                          </a:r>
                          <a:r>
                            <a:rPr lang="en-IN" sz="2000" b="0" dirty="0"/>
                            <a:t> </a:t>
                          </a:r>
                          <a:r>
                            <a:rPr lang="en-IN" sz="2000" b="0" i="1" dirty="0"/>
                            <a:t>X</a:t>
                          </a:r>
                          <a:r>
                            <a:rPr lang="en-IN" sz="2000" b="0" dirty="0"/>
                            <a:t> = </a:t>
                          </a:r>
                          <a:r>
                            <a:rPr lang="en-US" sz="2000" b="0" i="1" dirty="0"/>
                            <a:t>A</a:t>
                          </a:r>
                          <a:r>
                            <a:rPr lang="en-IN" sz="1050" b="0" dirty="0"/>
                            <a:t> </a:t>
                          </a:r>
                          <a:r>
                            <a:rPr lang="en-IN" sz="2000" b="0" baseline="30000" dirty="0"/>
                            <a:t>−1</a:t>
                          </a:r>
                          <a:r>
                            <a:rPr lang="en-IN" sz="2000" b="0" dirty="0"/>
                            <a:t>B</a:t>
                          </a:r>
                          <a:r>
                            <a:rPr sz="2000" b="0" dirty="0"/>
                            <a:t> and carry out the matrix multiplication.</a:t>
                          </a:r>
                        </a:p>
                      </a:txBody>
                      <a:tcPr/>
                    </a:tc>
                    <a:extLst>
                      <a:ext uri="{0D108BD9-81ED-4DB2-BD59-A6C34878D82A}">
                        <a16:rowId xmlns:a16="http://schemas.microsoft.com/office/drawing/2014/main" val="10001"/>
                      </a:ext>
                    </a:extLst>
                  </a:tr>
                  <a:tr h="919941">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panose="02040503050406030204" pitchFamily="18" charset="0"/>
                                    </a:rPr>
                                    <m:t>[</m:t>
                                  </m:r>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r>
                                    <a:rPr sz="2800">
                                      <a:latin typeface="Cambria Math" panose="02040503050406030204" pitchFamily="18" charset="0"/>
                                    </a:rPr>
                                    <m:t>]</m:t>
                                  </m:r>
                                </m:e>
                              </m:phant>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2</m:t>
                                      </m:r>
                                    </m:e>
                                    <m:e>
                                      <m:r>
                                        <a:rPr sz="2800">
                                          <a:latin typeface="Cambria Math" panose="02040503050406030204" pitchFamily="18" charset="0"/>
                                        </a:rPr>
                                        <m:t>1</m:t>
                                      </m:r>
                                    </m:e>
                                  </m:eqArr>
                                </m:e>
                              </m:d>
                            </m:oMath>
                          </a14:m>
                          <a:endParaRPr sz="2800" dirty="0"/>
                        </a:p>
                      </a:txBody>
                      <a:tcP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3" name="Table Placeholder 2" descr="It is a good idea to check your work at this stage by making sure that the product of the original matrix and its inverse is the identity matrix.&#10;&#10;2 by 1 column matrix x y equals 2 by 2 matrix&#10;&#10;Row 1 is 7 over 13 and 5 over 13&#10;Row 2 is 3 over 13 and 4 over 13&#10;&#10;Multiplied by 2 by 1 column matrix 3 1&#10;&#10;Rewrite the equation AX equals B in the form x equals A inverse times B and carry out the matrix multiplication.&#10;&#10;The resulting product is a 2 by 1 matrix:&#10;Row 1 is 21 over 13 plus 5 over 13&#10;Row 2 is 9 over 13 plus 4 over 13&#10;Which simplifies to:&#10;Row 1 is 2&#10;Row 2 is 1"/>
              <p:cNvGraphicFramePr>
                <a:graphicFrameLocks noGrp="1"/>
              </p:cNvGraphicFramePr>
              <p:nvPr>
                <p:ph type="tbl" sz="quarter" idx="10"/>
                <p:extLst>
                  <p:ext uri="{D42A27DB-BD31-4B8C-83A1-F6EECF244321}">
                    <p14:modId xmlns:p14="http://schemas.microsoft.com/office/powerpoint/2010/main" val="3260217249"/>
                  </p:ext>
                </p:extLst>
              </p:nvPr>
            </p:nvGraphicFramePr>
            <p:xfrm>
              <a:off x="609600" y="1334123"/>
              <a:ext cx="8229600" cy="4228477"/>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1654268">
                    <a:tc>
                      <a:txBody>
                        <a:bodyPr/>
                        <a:lstStyle/>
                        <a:p>
                          <a:endParaRPr lang="en-US"/>
                        </a:p>
                      </a:txBody>
                      <a:tcPr>
                        <a:blipFill>
                          <a:blip r:embed="rId2"/>
                          <a:stretch>
                            <a:fillRect t="-1838" r="-107692" b="-155515"/>
                          </a:stretch>
                        </a:blipFill>
                      </a:tcPr>
                    </a:tc>
                    <a:tc>
                      <a:txBody>
                        <a:bodyPr/>
                        <a:lstStyle/>
                        <a:p>
                          <a:r>
                            <a:rPr lang="en-US" sz="2000" b="0" u="none" strike="noStrike" kern="1200" baseline="0" dirty="0">
                              <a:solidFill>
                                <a:schemeClr val="tx1"/>
                              </a:solidFill>
                            </a:rPr>
                            <a:t>It is a good idea to check your work at this stage by making sure that the product of the original matrix and its inverse is the identity matrix.</a:t>
                          </a:r>
                          <a:endParaRPr sz="2000" dirty="0"/>
                        </a:p>
                      </a:txBody>
                      <a:tcPr/>
                    </a:tc>
                    <a:extLst>
                      <a:ext uri="{0D108BD9-81ED-4DB2-BD59-A6C34878D82A}">
                        <a16:rowId xmlns:a16="http://schemas.microsoft.com/office/drawing/2014/main" val="10000"/>
                      </a:ext>
                    </a:extLst>
                  </a:tr>
                  <a:tr h="1654268">
                    <a:tc>
                      <a:txBody>
                        <a:bodyPr/>
                        <a:lstStyle/>
                        <a:p>
                          <a:endParaRPr lang="en-US"/>
                        </a:p>
                      </a:txBody>
                      <a:tcPr>
                        <a:blipFill>
                          <a:blip r:embed="rId2"/>
                          <a:stretch>
                            <a:fillRect t="-101838" r="-107692" b="-55515"/>
                          </a:stretch>
                        </a:blipFill>
                      </a:tcPr>
                    </a:tc>
                    <a:tc>
                      <a:txBody>
                        <a:bodyPr/>
                        <a:lstStyle/>
                        <a:p>
                          <a:pPr algn="l">
                            <a:defRPr sz="1100" b="1"/>
                          </a:pPr>
                          <a:r>
                            <a:rPr sz="2000" b="0" dirty="0"/>
                            <a:t>Rewrite the equation</a:t>
                          </a:r>
                          <a:r>
                            <a:rPr lang="en-IN" sz="2000" b="0" dirty="0"/>
                            <a:t> </a:t>
                          </a:r>
                          <a:r>
                            <a:rPr lang="en-IN" sz="2000" b="0" i="1" dirty="0"/>
                            <a:t>AX</a:t>
                          </a:r>
                          <a:r>
                            <a:rPr lang="en-IN" sz="2000" b="0" dirty="0"/>
                            <a:t> = </a:t>
                          </a:r>
                          <a:r>
                            <a:rPr lang="en-IN" sz="2000" b="0" i="1" dirty="0"/>
                            <a:t>B</a:t>
                          </a:r>
                          <a:r>
                            <a:rPr sz="2000" b="0" dirty="0"/>
                            <a:t> in the form</a:t>
                          </a:r>
                          <a:r>
                            <a:rPr lang="en-IN" sz="2000" b="0" dirty="0"/>
                            <a:t> </a:t>
                          </a:r>
                          <a:r>
                            <a:rPr lang="en-IN" sz="2000" b="0" i="1" dirty="0"/>
                            <a:t>X</a:t>
                          </a:r>
                          <a:r>
                            <a:rPr lang="en-IN" sz="2000" b="0" dirty="0"/>
                            <a:t> = </a:t>
                          </a:r>
                          <a:r>
                            <a:rPr lang="en-US" sz="2000" b="0" i="1" dirty="0"/>
                            <a:t>A</a:t>
                          </a:r>
                          <a:r>
                            <a:rPr lang="en-IN" sz="1050" b="0" dirty="0"/>
                            <a:t> </a:t>
                          </a:r>
                          <a:r>
                            <a:rPr lang="en-IN" sz="2000" b="0" baseline="30000" dirty="0"/>
                            <a:t>−1</a:t>
                          </a:r>
                          <a:r>
                            <a:rPr lang="en-IN" sz="2000" b="0" dirty="0"/>
                            <a:t>B</a:t>
                          </a:r>
                          <a:r>
                            <a:rPr sz="2000" b="0" dirty="0"/>
                            <a:t> and carry out the matrix multiplication.</a:t>
                          </a:r>
                        </a:p>
                      </a:txBody>
                      <a:tcPr/>
                    </a:tc>
                    <a:extLst>
                      <a:ext uri="{0D108BD9-81ED-4DB2-BD59-A6C34878D82A}">
                        <a16:rowId xmlns:a16="http://schemas.microsoft.com/office/drawing/2014/main" val="10001"/>
                      </a:ext>
                    </a:extLst>
                  </a:tr>
                  <a:tr h="919941">
                    <a:tc>
                      <a:txBody>
                        <a:bodyPr/>
                        <a:lstStyle/>
                        <a:p>
                          <a:endParaRPr lang="en-US"/>
                        </a:p>
                      </a:txBody>
                      <a:tcPr>
                        <a:blipFill>
                          <a:blip r:embed="rId2"/>
                          <a:stretch>
                            <a:fillRect t="-363576" r="-107692"/>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Matrix Equation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Since the system is in standard form, we can just read off the coefficients of</a:t>
            </a:r>
            <a:r>
              <a:rPr lang="en-IN" sz="2800" dirty="0"/>
              <a:t> </a:t>
            </a:r>
            <a:r>
              <a:rPr lang="en-IN" sz="2800" i="1" dirty="0"/>
              <a:t>x</a:t>
            </a:r>
            <a:r>
              <a:rPr sz="2800" dirty="0"/>
              <a:t> and</a:t>
            </a:r>
            <a:r>
              <a:rPr lang="en-IN" sz="2800" dirty="0"/>
              <a:t> </a:t>
            </a:r>
            <a:r>
              <a:rPr lang="en-IN" sz="2800" i="1" dirty="0"/>
              <a:t>y</a:t>
            </a:r>
            <a:r>
              <a:rPr sz="2800" dirty="0"/>
              <a:t> to form the equation</a:t>
            </a:r>
          </a:p>
          <a:p>
            <a:pPr>
              <a:defRPr sz="2800"/>
            </a:pPr>
            <a:endParaRPr sz="2800" dirty="0"/>
          </a:p>
        </p:txBody>
      </p:sp>
      <p:pic>
        <p:nvPicPr>
          <p:cNvPr id="5" name="Picture 4" descr="Two by two matrix:&#10; row 1: negative three, five; &#10;row 2: one, negative four. &#10;Multiplied by two by one column matrix: x, y. &#10;Equals two by one column matrix: two, negative one.&#10;">
            <a:extLst>
              <a:ext uri="{FF2B5EF4-FFF2-40B4-BE49-F238E27FC236}">
                <a16:creationId xmlns:a16="http://schemas.microsoft.com/office/drawing/2014/main" id="{F219D87B-0AD0-8129-92D7-5742ACEDEA22}"/>
              </a:ext>
            </a:extLst>
          </p:cNvPr>
          <p:cNvPicPr>
            <a:picLocks noChangeAspect="1"/>
          </p:cNvPicPr>
          <p:nvPr/>
        </p:nvPicPr>
        <p:blipFill>
          <a:blip r:embed="rId2"/>
          <a:stretch>
            <a:fillRect/>
          </a:stretch>
        </p:blipFill>
        <p:spPr>
          <a:xfrm>
            <a:off x="3021660" y="3124200"/>
            <a:ext cx="3100680" cy="1044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sz="2800" dirty="0"/>
              <a:t>Thus, the solution to the system is</a:t>
            </a:r>
            <a:r>
              <a:rPr lang="en-US" sz="2800" dirty="0"/>
              <a:t> (2, 1).</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6</a:t>
            </a:r>
            <a:endParaRPr dirty="0"/>
          </a:p>
        </p:txBody>
      </p:sp>
      <p:pic>
        <p:nvPicPr>
          <p:cNvPr id="7" name="Picture 6" descr="b. Negative x plus 2 y equals 3.&#10;&#10;Three x minus 6 y equals negative 5.">
            <a:extLst>
              <a:ext uri="{FF2B5EF4-FFF2-40B4-BE49-F238E27FC236}">
                <a16:creationId xmlns:a16="http://schemas.microsoft.com/office/drawing/2014/main" id="{4A25DBB6-F3F9-4C54-84AC-CC1FA468C1E1}"/>
              </a:ext>
            </a:extLst>
          </p:cNvPr>
          <p:cNvPicPr>
            <a:picLocks noChangeAspect="1"/>
          </p:cNvPicPr>
          <p:nvPr/>
        </p:nvPicPr>
        <p:blipFill>
          <a:blip r:embed="rId2"/>
          <a:stretch>
            <a:fillRect/>
          </a:stretch>
        </p:blipFill>
        <p:spPr>
          <a:xfrm>
            <a:off x="533399" y="1295400"/>
            <a:ext cx="2516400" cy="108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first matrix equation shows a system written in matrix form:&#10;Two by two matrix:&#10;Row 1 is negative one and two&#10;Row 2 is three and negative six&#10;is multiplied by a two by one variable matrix:&#10;Row 1 is x&#10;Row 2 is y&#10;and the result equals a two by one matrix:&#10;Row 1 is three&#10;Row 2 is negative five&#10;The inverse of the coefficient matrix is shown as:&#10;Inverse of the matrix with&#10;Row 1: negative one and two&#10;Row 2: three and negative six&#10;equals one divided by the determinant, which is open parentheses six minus six close parentheses, times the matrix:&#10;Row 1 is negative six and negative two&#10;Row 2 is negative three and negative one&#10;Since the determinant is zero, the matrix has no inverse. Therefore, the system has no solution or has infinitely many solutions.">
                <a:extLst>
                  <a:ext uri="{FF2B5EF4-FFF2-40B4-BE49-F238E27FC236}">
                    <a16:creationId xmlns:a16="http://schemas.microsoft.com/office/drawing/2014/main" id="{AE34C080-4942-4E22-A8DE-770E5F06EC74}"/>
                  </a:ext>
                </a:extLst>
              </p:cNvPr>
              <p:cNvGraphicFramePr>
                <a:graphicFrameLocks/>
              </p:cNvGraphicFramePr>
              <p:nvPr>
                <p:extLst>
                  <p:ext uri="{D42A27DB-BD31-4B8C-83A1-F6EECF244321}">
                    <p14:modId xmlns:p14="http://schemas.microsoft.com/office/powerpoint/2010/main" val="427245402"/>
                  </p:ext>
                </p:extLst>
              </p:nvPr>
            </p:nvGraphicFramePr>
            <p:xfrm>
              <a:off x="609599" y="2514600"/>
              <a:ext cx="8305801" cy="3124200"/>
            </p:xfrm>
            <a:graphic>
              <a:graphicData uri="http://schemas.openxmlformats.org/drawingml/2006/table">
                <a:tbl>
                  <a:tblPr firstRow="1" bandRow="1">
                    <a:tableStyleId>{2D5ABB26-0587-4C30-8999-92F81FD0307C}</a:tableStyleId>
                  </a:tblPr>
                  <a:tblGrid>
                    <a:gridCol w="2384073">
                      <a:extLst>
                        <a:ext uri="{9D8B030D-6E8A-4147-A177-3AD203B41FA5}">
                          <a16:colId xmlns:a16="http://schemas.microsoft.com/office/drawing/2014/main" val="20000"/>
                        </a:ext>
                      </a:extLst>
                    </a:gridCol>
                    <a:gridCol w="2922411">
                      <a:extLst>
                        <a:ext uri="{9D8B030D-6E8A-4147-A177-3AD203B41FA5}">
                          <a16:colId xmlns:a16="http://schemas.microsoft.com/office/drawing/2014/main" val="20001"/>
                        </a:ext>
                      </a:extLst>
                    </a:gridCol>
                    <a:gridCol w="2999317">
                      <a:extLst>
                        <a:ext uri="{9D8B030D-6E8A-4147-A177-3AD203B41FA5}">
                          <a16:colId xmlns:a16="http://schemas.microsoft.com/office/drawing/2014/main" val="20002"/>
                        </a:ext>
                      </a:extLst>
                    </a:gridCol>
                  </a:tblGrid>
                  <a:tr h="1343667">
                    <a:tc>
                      <a:txBody>
                        <a:bodyPr/>
                        <a:lstStyle/>
                        <a:p>
                          <a:pPr algn="r">
                            <a:defRPr sz="1800"/>
                          </a:pPr>
                          <a:r>
                            <a:rPr sz="2800" dirty="0"/>
                            <a:t>​</a:t>
                          </a:r>
                          <a14:m>
                            <m:oMath xmlns:m="http://schemas.openxmlformats.org/officeDocument/2006/math">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m:t>
                                        </m:r>
                                        <m:r>
                                          <a:rPr sz="2800">
                                            <a:latin typeface="Cambria Math" panose="02040503050406030204" pitchFamily="18" charset="0"/>
                                          </a:rPr>
                                          <m:t>1</m:t>
                                        </m:r>
                                      </m:e>
                                      <m:e>
                                        <m:r>
                                          <a:rPr sz="2800">
                                            <a:latin typeface="Cambria Math" panose="02040503050406030204" pitchFamily="18" charset="0"/>
                                          </a:rPr>
                                          <m:t>2</m:t>
                                        </m:r>
                                      </m:e>
                                    </m:mr>
                                    <m:mr>
                                      <m:e>
                                        <m:r>
                                          <a:rPr sz="2800">
                                            <a:latin typeface="Cambria Math" panose="02040503050406030204" pitchFamily="18" charset="0"/>
                                          </a:rPr>
                                          <m:t>3</m:t>
                                        </m:r>
                                      </m:e>
                                      <m:e>
                                        <m:r>
                                          <a:rPr sz="2800">
                                            <a:latin typeface="Cambria Math" panose="02040503050406030204" pitchFamily="18" charset="0"/>
                                          </a:rPr>
                                          <m:t>−</m:t>
                                        </m:r>
                                        <m:r>
                                          <a:rPr sz="2800">
                                            <a:latin typeface="Cambria Math" panose="02040503050406030204" pitchFamily="18" charset="0"/>
                                          </a:rPr>
                                          <m:t>6</m:t>
                                        </m:r>
                                      </m:e>
                                    </m:mr>
                                  </m:m>
                                </m:e>
                              </m:d>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e>
                              </m:d>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3</m:t>
                                      </m:r>
                                    </m:e>
                                    <m:e>
                                      <m:r>
                                        <a:rPr sz="2800">
                                          <a:latin typeface="Cambria Math" panose="02040503050406030204" pitchFamily="18" charset="0"/>
                                        </a:rPr>
                                        <m:t>−</m:t>
                                      </m:r>
                                      <m:r>
                                        <a:rPr sz="2800">
                                          <a:latin typeface="Cambria Math" panose="02040503050406030204" pitchFamily="18" charset="0"/>
                                        </a:rPr>
                                        <m:t>5</m:t>
                                      </m:r>
                                    </m:e>
                                  </m:eqArr>
                                </m:e>
                              </m:d>
                            </m:oMath>
                          </a14:m>
                          <a:endParaRPr sz="2800" dirty="0"/>
                        </a:p>
                      </a:txBody>
                      <a:tcPr/>
                    </a:tc>
                    <a:tc>
                      <a:txBody>
                        <a:bodyPr/>
                        <a:lstStyle/>
                        <a:p>
                          <a:r>
                            <a:rPr lang="en-US" sz="1800" b="0" u="none" strike="noStrike" kern="1200" baseline="0" dirty="0">
                              <a:solidFill>
                                <a:schemeClr val="tx1"/>
                              </a:solidFill>
                            </a:rPr>
                            <a:t>Again, write the system in matrix form.</a:t>
                          </a:r>
                          <a:r>
                            <a:rPr sz="1800" dirty="0"/>
                            <a:t> </a:t>
                          </a:r>
                        </a:p>
                      </a:txBody>
                      <a:tcPr/>
                    </a:tc>
                    <a:extLst>
                      <a:ext uri="{0D108BD9-81ED-4DB2-BD59-A6C34878D82A}">
                        <a16:rowId xmlns:a16="http://schemas.microsoft.com/office/drawing/2014/main" val="10000"/>
                      </a:ext>
                    </a:extLst>
                  </a:tr>
                  <a:tr h="1780533">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m:t>
                                            </m:r>
                                            <m:r>
                                              <a:rPr sz="2800">
                                                <a:latin typeface="Cambria Math" panose="02040503050406030204" pitchFamily="18" charset="0"/>
                                              </a:rPr>
                                              <m:t>1</m:t>
                                            </m:r>
                                          </m:e>
                                          <m:e>
                                            <m:r>
                                              <a:rPr sz="2800">
                                                <a:latin typeface="Cambria Math" panose="02040503050406030204" pitchFamily="18" charset="0"/>
                                              </a:rPr>
                                              <m:t>2</m:t>
                                            </m:r>
                                          </m:e>
                                        </m:mr>
                                        <m:mr>
                                          <m:e>
                                            <m:r>
                                              <a:rPr sz="2800">
                                                <a:latin typeface="Cambria Math" panose="02040503050406030204" pitchFamily="18" charset="0"/>
                                              </a:rPr>
                                              <m:t>3</m:t>
                                            </m:r>
                                          </m:e>
                                          <m:e>
                                            <m:r>
                                              <a:rPr sz="2800">
                                                <a:latin typeface="Cambria Math" panose="02040503050406030204" pitchFamily="18" charset="0"/>
                                              </a:rPr>
                                              <m:t>−</m:t>
                                            </m:r>
                                            <m:r>
                                              <a:rPr sz="2800">
                                                <a:latin typeface="Cambria Math" panose="02040503050406030204" pitchFamily="18" charset="0"/>
                                              </a:rPr>
                                              <m:t>6</m:t>
                                            </m:r>
                                          </m:e>
                                        </m:mr>
                                      </m:m>
                                    </m:e>
                                  </m:d>
                                </m:e>
                                <m:sup>
                                  <m:r>
                                    <a:rPr sz="2800">
                                      <a:latin typeface="Cambria Math" panose="02040503050406030204" pitchFamily="18" charset="0"/>
                                    </a:rPr>
                                    <m:t>−</m:t>
                                  </m:r>
                                  <m:r>
                                    <a:rPr sz="2800">
                                      <a:latin typeface="Cambria Math" panose="02040503050406030204" pitchFamily="18" charset="0"/>
                                    </a:rPr>
                                    <m:t>1</m:t>
                                  </m:r>
                                </m:sup>
                              </m:sSup>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1</m:t>
                                  </m:r>
                                </m:num>
                                <m:den>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6</m:t>
                                  </m:r>
                                </m:den>
                              </m:f>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m:t>
                                        </m:r>
                                        <m:r>
                                          <a:rPr sz="2800">
                                            <a:latin typeface="Cambria Math" panose="02040503050406030204" pitchFamily="18" charset="0"/>
                                          </a:rPr>
                                          <m:t>6</m:t>
                                        </m:r>
                                      </m:e>
                                      <m:e>
                                        <m:r>
                                          <a:rPr sz="2800">
                                            <a:latin typeface="Cambria Math" panose="02040503050406030204" pitchFamily="18" charset="0"/>
                                          </a:rPr>
                                          <m:t>−</m:t>
                                        </m:r>
                                        <m:r>
                                          <a:rPr sz="2800">
                                            <a:latin typeface="Cambria Math" panose="02040503050406030204" pitchFamily="18" charset="0"/>
                                          </a:rPr>
                                          <m:t>2</m:t>
                                        </m:r>
                                      </m:e>
                                    </m:mr>
                                    <m:mr>
                                      <m:e>
                                        <m:r>
                                          <a:rPr sz="2800">
                                            <a:latin typeface="Cambria Math" panose="02040503050406030204" pitchFamily="18" charset="0"/>
                                          </a:rPr>
                                          <m:t>−</m:t>
                                        </m:r>
                                        <m:r>
                                          <a:rPr sz="2800">
                                            <a:latin typeface="Cambria Math" panose="02040503050406030204" pitchFamily="18" charset="0"/>
                                          </a:rPr>
                                          <m:t>3</m:t>
                                        </m:r>
                                      </m:e>
                                      <m:e>
                                        <m:r>
                                          <a:rPr sz="2800">
                                            <a:latin typeface="Cambria Math" panose="02040503050406030204" pitchFamily="18" charset="0"/>
                                          </a:rPr>
                                          <m:t>−</m:t>
                                        </m:r>
                                        <m:r>
                                          <a:rPr sz="2800">
                                            <a:latin typeface="Cambria Math" panose="02040503050406030204" pitchFamily="18" charset="0"/>
                                          </a:rPr>
                                          <m:t>1</m:t>
                                        </m:r>
                                      </m:e>
                                    </m:mr>
                                  </m:m>
                                </m:e>
                              </m:d>
                            </m:oMath>
                          </a14:m>
                          <a:endParaRPr sz="2800" dirty="0"/>
                        </a:p>
                      </a:txBody>
                      <a:tcPr/>
                    </a:tc>
                    <a:tc>
                      <a:txBody>
                        <a:bodyPr/>
                        <a:lstStyle/>
                        <a:p>
                          <a:pPr algn="l">
                            <a:defRPr b="1"/>
                          </a:pPr>
                          <a:r>
                            <a:rPr sz="1800" b="0" dirty="0"/>
                            <a:t>The coefficient matrix has no inverse (since its determinant is 0), so the system has no solution or an infinite number of solutions.</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The first matrix equation shows a system written in matrix form:&#10;Two by two matrix:&#10;Row 1 is negative one and two&#10;Row 2 is three and negative six&#10;is multiplied by a two by one variable matrix:&#10;Row 1 is x&#10;Row 2 is y&#10;and the result equals a two by one matrix:&#10;Row 1 is three&#10;Row 2 is negative five&#10;The inverse of the coefficient matrix is shown as:&#10;Inverse of the matrix with&#10;Row 1: negative one and two&#10;Row 2: three and negative six&#10;equals one divided by the determinant, which is open parentheses six minus six close parentheses, times the matrix:&#10;Row 1 is negative six and negative two&#10;Row 2 is negative three and negative one&#10;Since the determinant is zero, the matrix has no inverse. Therefore, the system has no solution or has infinitely many solutions.">
                <a:extLst>
                  <a:ext uri="{FF2B5EF4-FFF2-40B4-BE49-F238E27FC236}">
                    <a16:creationId xmlns:a16="http://schemas.microsoft.com/office/drawing/2014/main" id="{AE34C080-4942-4E22-A8DE-770E5F06EC74}"/>
                  </a:ext>
                </a:extLst>
              </p:cNvPr>
              <p:cNvGraphicFramePr>
                <a:graphicFrameLocks/>
              </p:cNvGraphicFramePr>
              <p:nvPr>
                <p:extLst>
                  <p:ext uri="{D42A27DB-BD31-4B8C-83A1-F6EECF244321}">
                    <p14:modId xmlns:p14="http://schemas.microsoft.com/office/powerpoint/2010/main" val="427245402"/>
                  </p:ext>
                </p:extLst>
              </p:nvPr>
            </p:nvGraphicFramePr>
            <p:xfrm>
              <a:off x="609599" y="2514600"/>
              <a:ext cx="8305801" cy="3124200"/>
            </p:xfrm>
            <a:graphic>
              <a:graphicData uri="http://schemas.openxmlformats.org/drawingml/2006/table">
                <a:tbl>
                  <a:tblPr firstRow="1" bandRow="1">
                    <a:tableStyleId>{2D5ABB26-0587-4C30-8999-92F81FD0307C}</a:tableStyleId>
                  </a:tblPr>
                  <a:tblGrid>
                    <a:gridCol w="2384073">
                      <a:extLst>
                        <a:ext uri="{9D8B030D-6E8A-4147-A177-3AD203B41FA5}">
                          <a16:colId xmlns:a16="http://schemas.microsoft.com/office/drawing/2014/main" val="20000"/>
                        </a:ext>
                      </a:extLst>
                    </a:gridCol>
                    <a:gridCol w="2922411">
                      <a:extLst>
                        <a:ext uri="{9D8B030D-6E8A-4147-A177-3AD203B41FA5}">
                          <a16:colId xmlns:a16="http://schemas.microsoft.com/office/drawing/2014/main" val="20001"/>
                        </a:ext>
                      </a:extLst>
                    </a:gridCol>
                    <a:gridCol w="2999317">
                      <a:extLst>
                        <a:ext uri="{9D8B030D-6E8A-4147-A177-3AD203B41FA5}">
                          <a16:colId xmlns:a16="http://schemas.microsoft.com/office/drawing/2014/main" val="20002"/>
                        </a:ext>
                      </a:extLst>
                    </a:gridCol>
                  </a:tblGrid>
                  <a:tr h="1343667">
                    <a:tc>
                      <a:txBody>
                        <a:bodyPr/>
                        <a:lstStyle/>
                        <a:p>
                          <a:endParaRPr lang="en-US"/>
                        </a:p>
                      </a:txBody>
                      <a:tcPr>
                        <a:blipFill>
                          <a:blip r:embed="rId3"/>
                          <a:stretch>
                            <a:fillRect l="255" t="-2262" r="-247959" b="-132127"/>
                          </a:stretch>
                        </a:blipFill>
                      </a:tcPr>
                    </a:tc>
                    <a:tc>
                      <a:txBody>
                        <a:bodyPr/>
                        <a:lstStyle/>
                        <a:p>
                          <a:endParaRPr lang="en-US"/>
                        </a:p>
                      </a:txBody>
                      <a:tcPr>
                        <a:blipFill>
                          <a:blip r:embed="rId3"/>
                          <a:stretch>
                            <a:fillRect l="-81628" t="-2262" r="-102923" b="-132127"/>
                          </a:stretch>
                        </a:blipFill>
                      </a:tcPr>
                    </a:tc>
                    <a:tc>
                      <a:txBody>
                        <a:bodyPr/>
                        <a:lstStyle/>
                        <a:p>
                          <a:r>
                            <a:rPr lang="en-US" sz="1800" b="0" u="none" strike="noStrike" kern="1200" baseline="0" dirty="0">
                              <a:solidFill>
                                <a:schemeClr val="tx1"/>
                              </a:solidFill>
                            </a:rPr>
                            <a:t>Again, write the system in matrix form.</a:t>
                          </a:r>
                          <a:r>
                            <a:rPr sz="1800" dirty="0"/>
                            <a:t> </a:t>
                          </a:r>
                        </a:p>
                      </a:txBody>
                      <a:tcPr/>
                    </a:tc>
                    <a:extLst>
                      <a:ext uri="{0D108BD9-81ED-4DB2-BD59-A6C34878D82A}">
                        <a16:rowId xmlns:a16="http://schemas.microsoft.com/office/drawing/2014/main" val="10000"/>
                      </a:ext>
                    </a:extLst>
                  </a:tr>
                  <a:tr h="1780533">
                    <a:tc>
                      <a:txBody>
                        <a:bodyPr/>
                        <a:lstStyle/>
                        <a:p>
                          <a:endParaRPr lang="en-US"/>
                        </a:p>
                      </a:txBody>
                      <a:tcPr>
                        <a:blipFill>
                          <a:blip r:embed="rId3"/>
                          <a:stretch>
                            <a:fillRect l="255" t="-77397" r="-247959"/>
                          </a:stretch>
                        </a:blipFill>
                      </a:tcPr>
                    </a:tc>
                    <a:tc>
                      <a:txBody>
                        <a:bodyPr/>
                        <a:lstStyle/>
                        <a:p>
                          <a:endParaRPr lang="en-US"/>
                        </a:p>
                      </a:txBody>
                      <a:tcPr>
                        <a:blipFill>
                          <a:blip r:embed="rId3"/>
                          <a:stretch>
                            <a:fillRect l="-81628" t="-77397" r="-102923"/>
                          </a:stretch>
                        </a:blipFill>
                      </a:tcPr>
                    </a:tc>
                    <a:tc>
                      <a:txBody>
                        <a:bodyPr/>
                        <a:lstStyle/>
                        <a:p>
                          <a:pPr algn="l">
                            <a:defRPr b="1"/>
                          </a:pPr>
                          <a:r>
                            <a:rPr sz="1800" b="0" dirty="0"/>
                            <a:t>The coefficient matrix has no inverse (since its determinant is 0), so the system has no solution or an infinite number of solutions.</a:t>
                          </a:r>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7</a:t>
            </a:r>
            <a:endParaRPr dirty="0"/>
          </a:p>
        </p:txBody>
      </p:sp>
      <p:pic>
        <p:nvPicPr>
          <p:cNvPr id="7" name="Picture 6" descr="D sub x equals the determinant of the two by two matrix: row one: three, two; row two: negative five, negative six.&#10;Equals negative eighteen minus open parenthesis negative ten close parenthesis.&#10;Which is not equal to zero.">
            <a:extLst>
              <a:ext uri="{FF2B5EF4-FFF2-40B4-BE49-F238E27FC236}">
                <a16:creationId xmlns:a16="http://schemas.microsoft.com/office/drawing/2014/main" id="{3B42297D-CB5E-E78D-D739-A8A39AFE3755}"/>
              </a:ext>
            </a:extLst>
          </p:cNvPr>
          <p:cNvPicPr>
            <a:picLocks noChangeAspect="1"/>
          </p:cNvPicPr>
          <p:nvPr/>
        </p:nvPicPr>
        <p:blipFill>
          <a:blip r:embed="rId2"/>
          <a:stretch>
            <a:fillRect/>
          </a:stretch>
        </p:blipFill>
        <p:spPr>
          <a:xfrm>
            <a:off x="525274" y="1371600"/>
            <a:ext cx="4169880" cy="972000"/>
          </a:xfrm>
          <a:prstGeom prst="rect">
            <a:avLst/>
          </a:prstGeom>
        </p:spPr>
      </p:pic>
      <p:pic>
        <p:nvPicPr>
          <p:cNvPr id="8" name="Picture 7" descr="Since D subscript x not equals 0,">
            <a:extLst>
              <a:ext uri="{FF2B5EF4-FFF2-40B4-BE49-F238E27FC236}">
                <a16:creationId xmlns:a16="http://schemas.microsoft.com/office/drawing/2014/main" id="{E5B596B5-AD0A-C04B-106F-357722D1227B}"/>
              </a:ext>
            </a:extLst>
          </p:cNvPr>
          <p:cNvPicPr>
            <a:picLocks noChangeAspect="1"/>
          </p:cNvPicPr>
          <p:nvPr/>
        </p:nvPicPr>
        <p:blipFill>
          <a:blip r:embed="rId3"/>
          <a:stretch>
            <a:fillRect/>
          </a:stretch>
        </p:blipFill>
        <p:spPr>
          <a:xfrm>
            <a:off x="535753" y="2652459"/>
            <a:ext cx="1810227" cy="450000"/>
          </a:xfrm>
          <a:prstGeom prst="rect">
            <a:avLst/>
          </a:prstGeom>
        </p:spPr>
      </p:pic>
      <p:sp>
        <p:nvSpPr>
          <p:cNvPr id="3" name="TextBox 2">
            <a:extLst>
              <a:ext uri="{FF2B5EF4-FFF2-40B4-BE49-F238E27FC236}">
                <a16:creationId xmlns:a16="http://schemas.microsoft.com/office/drawing/2014/main" id="{683A7F24-A0F2-E66C-3E72-42AF5EA8FF36}"/>
              </a:ext>
            </a:extLst>
          </p:cNvPr>
          <p:cNvSpPr txBox="1"/>
          <p:nvPr/>
        </p:nvSpPr>
        <p:spPr>
          <a:xfrm>
            <a:off x="2355850" y="2589083"/>
            <a:ext cx="6180326"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Cramer's Rule tells us the system has no</a:t>
            </a:r>
            <a:endParaRPr lang="en-IN" dirty="0"/>
          </a:p>
        </p:txBody>
      </p:sp>
      <p:sp>
        <p:nvSpPr>
          <p:cNvPr id="4" name="TextBox 3">
            <a:extLst>
              <a:ext uri="{FF2B5EF4-FFF2-40B4-BE49-F238E27FC236}">
                <a16:creationId xmlns:a16="http://schemas.microsoft.com/office/drawing/2014/main" id="{035E46A1-CDE0-D914-D6A9-B723FFBEC474}"/>
              </a:ext>
            </a:extLst>
          </p:cNvPr>
          <p:cNvSpPr txBox="1"/>
          <p:nvPr/>
        </p:nvSpPr>
        <p:spPr>
          <a:xfrm>
            <a:off x="458599" y="3016250"/>
            <a:ext cx="6485126"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solution. Thus, this system has no solution.</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Inverse Matrix Method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three linear systems.</a:t>
            </a:r>
          </a:p>
        </p:txBody>
      </p:sp>
      <p:pic>
        <p:nvPicPr>
          <p:cNvPr id="5" name="Picture 4" descr="First System:&#10;x minus 4y plus z equals negative 6;&#10;negative 2x plus y equals 5;&#10;3y minus z equals 3.&#10;&#10;Second System:&#10;x minus 4y plus z equals negative 17;&#10;negative 2x plus y equals 2;&#10;3y minus z equals 14.&#10;&#10;Third System:&#10;x minus 4y plus z equals 3;&#10;negative 2x plus y equals 5;&#10;3y minus z equals negative 5.&#10;&#10;&#10;&#10;">
            <a:extLst>
              <a:ext uri="{FF2B5EF4-FFF2-40B4-BE49-F238E27FC236}">
                <a16:creationId xmlns:a16="http://schemas.microsoft.com/office/drawing/2014/main" id="{0093758D-B3D8-CA79-6313-96D5246A530B}"/>
              </a:ext>
            </a:extLst>
          </p:cNvPr>
          <p:cNvPicPr>
            <a:picLocks noChangeAspect="1"/>
          </p:cNvPicPr>
          <p:nvPr/>
        </p:nvPicPr>
        <p:blipFill>
          <a:blip r:embed="rId2"/>
          <a:stretch>
            <a:fillRect/>
          </a:stretch>
        </p:blipFill>
        <p:spPr>
          <a:xfrm>
            <a:off x="609600" y="1912311"/>
            <a:ext cx="7439025" cy="14478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coefficient matrix is the same for the three systems, and this means we can avoid unnecessary computation if we use the inverse matrix method. We begin by finding the inverse of the coefficient matrix.</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5" name="Table 6" descr="Three by three matrix with&#10;Row 1: one, negative four, one&#10;Row 2: negative two, one, zero&#10;Row 3: zero, three, negative one augmented by the identity matrix&#10;Row 1: one, zero, zero&#10;Row 2: zero, one, zero&#10;Row 3: zero, zero, one&#10;&#10;First row operation: add two times Row 1 to Row 2&#10;equals &#10;Row 1: one, negative four, one&#10;Row 2: zero, negative seven, two&#10;Row 3: zero, three, negative one augmented by matrix&#10;Row 1: one, zero, zero&#10;Row 2: two, one, zero&#10;Row 3: zero, zero, one&#10;Second row operation: multiply Row 3 by one-third&#10;equals &#10;Row 1: one, negative four, one&#10;Row 2: zero, negative seven, two&#10;Row 3: zero, one, negative one-third augmented by matrix&#10;Row 1: one, zero, zero&#10;Row 2: two, one, zero&#10;Row 3: zero, zero, one-third&#10;Third operation:&#10;Add four times Row 3 to Row 1&#10;Add seven times Row 3 to Row 2&#10;Resulting matrix:&#10;Row 1: one, zero, minus one thirds&#10;Row 2: zero, zero, minus one thirds&#10;Row 3: zero, one, minus one thirds augmented by matrix&#10;Row 1: one, zero, four thirds&#10;Row 2: two, one, seven thirds&#10;Row 3: zero, zero, one third">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2244271435"/>
                  </p:ext>
                </p:extLst>
              </p:nvPr>
            </p:nvGraphicFramePr>
            <p:xfrm>
              <a:off x="609600" y="1130360"/>
              <a:ext cx="8077200" cy="488944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364011269"/>
                        </a:ext>
                      </a:extLst>
                    </a:gridCol>
                    <a:gridCol w="4419600">
                      <a:extLst>
                        <a:ext uri="{9D8B030D-6E8A-4147-A177-3AD203B41FA5}">
                          <a16:colId xmlns:a16="http://schemas.microsoft.com/office/drawing/2014/main" val="3756181829"/>
                        </a:ext>
                      </a:extLst>
                    </a:gridCol>
                  </a:tblGrid>
                  <a:tr h="1362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b="0" kern="1200" smtClean="0">
                                  <a:solidFill>
                                    <a:schemeClr val="tx1"/>
                                  </a:solidFill>
                                  <a:effectLst/>
                                  <a:latin typeface="Cambria Math" panose="02040503050406030204" pitchFamily="18" charset="0"/>
                                </a:rPr>
                                <m:t> </m:t>
                              </m:r>
                              <m:groupChr>
                                <m:groupChrPr>
                                  <m:chr m:val="→"/>
                                  <m:vertJc m:val="bot"/>
                                  <m:ctrlPr>
                                    <a:rPr lang="en-US" sz="2200" i="1" kern="1200" smtClean="0">
                                      <a:solidFill>
                                        <a:schemeClr val="tx1"/>
                                      </a:solidFill>
                                      <a:effectLst/>
                                      <a:latin typeface="Cambria Math" panose="02040503050406030204" pitchFamily="18" charset="0"/>
                                    </a:rPr>
                                  </m:ctrlPr>
                                </m:groupChrPr>
                                <m:e>
                                  <m:r>
                                    <m:rPr>
                                      <m:brk m:alnAt="2"/>
                                    </m:rPr>
                                    <a:rPr lang="en-US" sz="2200" b="0" kern="1200" smtClean="0">
                                      <a:solidFill>
                                        <a:schemeClr val="tx1"/>
                                      </a:solidFill>
                                      <a:effectLst/>
                                      <a:latin typeface="Cambria Math" panose="02040503050406030204" pitchFamily="18" charset="0"/>
                                    </a:rPr>
                                    <m:t> </m:t>
                                  </m:r>
                                  <m:r>
                                    <a:rPr lang="en-US" sz="2200" kern="1200">
                                      <a:solidFill>
                                        <a:schemeClr val="tx1"/>
                                      </a:solidFill>
                                      <a:effectLst/>
                                      <a:latin typeface="Cambria Math" panose="02040503050406030204" pitchFamily="18" charset="0"/>
                                    </a:rPr>
                                    <m:t>2</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ar-AE" sz="2200" kern="1200">
                                          <a:solidFill>
                                            <a:schemeClr val="tx1"/>
                                          </a:solidFill>
                                          <a:effectLst/>
                                          <a:latin typeface="Cambria Math" panose="02040503050406030204" pitchFamily="18" charset="0"/>
                                        </a:rPr>
                                        <m:t>1</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r>
                                        <a:rPr lang="en-US" sz="2200" b="0" kern="1200" smtClean="0">
                                          <a:solidFill>
                                            <a:schemeClr val="tx1"/>
                                          </a:solidFill>
                                          <a:effectLst/>
                                          <a:latin typeface="Cambria Math" panose="02040503050406030204" pitchFamily="18" charset="0"/>
                                        </a:rPr>
                                        <m:t> </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7</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664106018"/>
                      </a:ext>
                    </a:extLst>
                  </a:tr>
                  <a:tr h="1558633">
                    <a:tc>
                      <a:txBody>
                        <a:bodyPr/>
                        <a:lstStyle/>
                        <a:p>
                          <a:pPr algn="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r>
                                    <m:rPr>
                                      <m:brk m:alnAt="2"/>
                                    </m:rPr>
                                    <a:rPr lang="en-US" sz="2200" b="1" kern="1200" smtClean="0">
                                      <a:solidFill>
                                        <a:schemeClr val="tx1"/>
                                      </a:solidFill>
                                      <a:effectLst/>
                                      <a:latin typeface="Cambria Math" panose="02040503050406030204" pitchFamily="18" charset="0"/>
                                    </a:rPr>
                                    <m:t> </m:t>
                                  </m:r>
                                  <m:r>
                                    <a:rPr lang="en-US" sz="2200" b="1" kern="1200" smtClean="0">
                                      <a:solidFill>
                                        <a:schemeClr val="tx1"/>
                                      </a:solidFill>
                                      <a:effectLst/>
                                      <a:latin typeface="Cambria Math" panose="02040503050406030204" pitchFamily="18" charset="0"/>
                                    </a:rPr>
                                    <m:t> </m:t>
                                  </m:r>
                                  <m:f>
                                    <m:fPr>
                                      <m:ctrlPr>
                                        <a:rPr lang="en-US" sz="2200" b="1" i="1" kern="1200">
                                          <a:solidFill>
                                            <a:schemeClr val="tx1"/>
                                          </a:solidFill>
                                          <a:effectLst/>
                                          <a:latin typeface="Cambria Math" panose="02040503050406030204" pitchFamily="18" charset="0"/>
                                        </a:rPr>
                                      </m:ctrlPr>
                                    </m:fPr>
                                    <m:num>
                                      <m:r>
                                        <a:rPr lang="en-US" sz="2200" kern="1200">
                                          <a:solidFill>
                                            <a:schemeClr val="tx1"/>
                                          </a:solidFill>
                                          <a:effectLst/>
                                          <a:latin typeface="Cambria Math" panose="02040503050406030204" pitchFamily="18" charset="0"/>
                                        </a:rPr>
                                        <m:t>1</m:t>
                                      </m:r>
                                    </m:num>
                                    <m:den>
                                      <m:r>
                                        <a:rPr lang="en-US" sz="2200" kern="1200">
                                          <a:solidFill>
                                            <a:schemeClr val="tx1"/>
                                          </a:solidFill>
                                          <a:effectLst/>
                                          <a:latin typeface="Cambria Math" panose="02040503050406030204" pitchFamily="18" charset="0"/>
                                        </a:rPr>
                                        <m:t>3</m:t>
                                      </m:r>
                                    </m:den>
                                  </m:f>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r>
                                        <a:rPr lang="en-US" sz="2200" b="0" kern="1200" smtClean="0">
                                          <a:solidFill>
                                            <a:schemeClr val="tx1"/>
                                          </a:solidFill>
                                          <a:effectLst/>
                                          <a:latin typeface="Cambria Math" panose="02040503050406030204" pitchFamily="18" charset="0"/>
                                        </a:rPr>
                                        <m:t> </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7</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82514897"/>
                      </a:ext>
                    </a:extLst>
                  </a:tr>
                  <a:tr h="1968563">
                    <a:tc>
                      <a:txBody>
                        <a:bodyPr/>
                        <a:lstStyle/>
                        <a:p>
                          <a:pPr algn="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limUpp>
                                <m:limUppPr>
                                  <m:ctrlPr>
                                    <a:rPr lang="en-US" sz="2200" i="1" kern="1200" smtClean="0">
                                      <a:solidFill>
                                        <a:schemeClr val="tx1"/>
                                      </a:solidFill>
                                      <a:effectLst/>
                                      <a:latin typeface="Cambria Math" panose="02040503050406030204" pitchFamily="18" charset="0"/>
                                    </a:rPr>
                                  </m:ctrlPr>
                                </m:limUppPr>
                                <m:e>
                                  <m:box>
                                    <m:boxPr>
                                      <m:ctrlPr>
                                        <a:rPr lang="en-US" sz="2200" i="1" kern="1200">
                                          <a:solidFill>
                                            <a:schemeClr val="tx1"/>
                                          </a:solidFill>
                                          <a:effectLst/>
                                          <a:latin typeface="Cambria Math" panose="02040503050406030204" pitchFamily="18" charset="0"/>
                                        </a:rPr>
                                      </m:ctrlPr>
                                    </m:boxPr>
                                    <m:e>
                                      <m:groupChr>
                                        <m:groupChrPr>
                                          <m:chr m:val="→"/>
                                          <m:pos m:val="top"/>
                                          <m:ctrlPr>
                                            <a:rPr lang="en-US" sz="2200" i="1" kern="1200">
                                              <a:solidFill>
                                                <a:schemeClr val="tx1"/>
                                              </a:solidFill>
                                              <a:effectLst/>
                                              <a:latin typeface="Cambria Math" panose="02040503050406030204" pitchFamily="18" charset="0"/>
                                            </a:rPr>
                                          </m:ctrlPr>
                                        </m:groupChrPr>
                                        <m:e>
                                          <m:r>
                                            <a:rPr lang="en-US" sz="2200" kern="1200">
                                              <a:solidFill>
                                                <a:schemeClr val="tx1"/>
                                              </a:solidFill>
                                              <a:effectLst/>
                                              <a:latin typeface="Cambria Math" panose="02040503050406030204" pitchFamily="18" charset="0"/>
                                            </a:rPr>
                                            <m:t>7</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e>
                                      </m:groupChr>
                                    </m:e>
                                  </m:box>
                                </m:e>
                                <m:lim>
                                  <m:r>
                                    <a:rPr lang="en-US" sz="2200" b="0" kern="1200" smtClean="0">
                                      <a:solidFill>
                                        <a:schemeClr val="tx1"/>
                                      </a:solidFill>
                                      <a:effectLst/>
                                      <a:latin typeface="Cambria Math" panose="02040503050406030204" pitchFamily="18" charset="0"/>
                                    </a:rPr>
                                    <m:t> </m:t>
                                  </m:r>
                                  <m:r>
                                    <a:rPr lang="en-US" sz="2200" kern="1200">
                                      <a:solidFill>
                                        <a:schemeClr val="tx1"/>
                                      </a:solidFill>
                                      <a:effectLst/>
                                      <a:latin typeface="Cambria Math" panose="02040503050406030204" pitchFamily="18" charset="0"/>
                                    </a:rPr>
                                    <m:t>4</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1</m:t>
                                      </m:r>
                                    </m:sub>
                                  </m:sSub>
                                </m:lim>
                              </m:limUpp>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7</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2039667912"/>
                      </a:ext>
                    </a:extLst>
                  </a:tr>
                </a:tbl>
              </a:graphicData>
            </a:graphic>
          </p:graphicFrame>
        </mc:Choice>
        <mc:Fallback xmlns="">
          <p:graphicFrame>
            <p:nvGraphicFramePr>
              <p:cNvPr id="5" name="Table 6" descr="Three by three matrix with&#10;Row 1: one, negative four, one&#10;Row 2: negative two, one, zero&#10;Row 3: zero, three, negative one augmented by the identity matrix&#10;Row 1: one, zero, zero&#10;Row 2: zero, one, zero&#10;Row 3: zero, zero, one&#10;&#10;First row operation: add two times Row 1 to Row 2&#10;equals &#10;Row 1: one, negative four, one&#10;Row 2: zero, negative seven, two&#10;Row 3: zero, three, negative one augmented by matrix&#10;Row 1: one, zero, zero&#10;Row 2: two, one, zero&#10;Row 3: zero, zero, one&#10;Second row operation: multiply Row 3 by one-third&#10;equals &#10;Row 1: one, negative four, one&#10;Row 2: zero, negative seven, two&#10;Row 3: zero, one, negative one-third augmented by matrix&#10;Row 1: one, zero, zero&#10;Row 2: two, one, zero&#10;Row 3: zero, zero, one-third&#10;Third operation:&#10;Add four times Row 3 to Row 1&#10;Add seven times Row 3 to Row 2&#10;Resulting matrix:&#10;Row 1: one, zero, minus one thirds&#10;Row 2: zero, zero, minus one thirds&#10;Row 3: zero, one, minus one thirds augmented by matrix&#10;Row 1: one, zero, four thirds&#10;Row 2: two, one, seven thirds&#10;Row 3: zero, zero, one third">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2244271435"/>
                  </p:ext>
                </p:extLst>
              </p:nvPr>
            </p:nvGraphicFramePr>
            <p:xfrm>
              <a:off x="609600" y="1130360"/>
              <a:ext cx="8077200" cy="488944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364011269"/>
                        </a:ext>
                      </a:extLst>
                    </a:gridCol>
                    <a:gridCol w="4419600">
                      <a:extLst>
                        <a:ext uri="{9D8B030D-6E8A-4147-A177-3AD203B41FA5}">
                          <a16:colId xmlns:a16="http://schemas.microsoft.com/office/drawing/2014/main" val="3756181829"/>
                        </a:ext>
                      </a:extLst>
                    </a:gridCol>
                  </a:tblGrid>
                  <a:tr h="1362244">
                    <a:tc>
                      <a:txBody>
                        <a:bodyPr/>
                        <a:lstStyle/>
                        <a:p>
                          <a:endParaRPr lang="en-US"/>
                        </a:p>
                      </a:txBody>
                      <a:tcPr>
                        <a:blipFill>
                          <a:blip r:embed="rId2"/>
                          <a:stretch>
                            <a:fillRect r="-120833" b="-258482"/>
                          </a:stretch>
                        </a:blipFill>
                      </a:tcPr>
                    </a:tc>
                    <a:tc>
                      <a:txBody>
                        <a:bodyPr/>
                        <a:lstStyle/>
                        <a:p>
                          <a:endParaRPr lang="en-US"/>
                        </a:p>
                      </a:txBody>
                      <a:tcPr>
                        <a:blipFill>
                          <a:blip r:embed="rId2"/>
                          <a:stretch>
                            <a:fillRect l="-82759" b="-258482"/>
                          </a:stretch>
                        </a:blipFill>
                      </a:tcPr>
                    </a:tc>
                    <a:extLst>
                      <a:ext uri="{0D108BD9-81ED-4DB2-BD59-A6C34878D82A}">
                        <a16:rowId xmlns:a16="http://schemas.microsoft.com/office/drawing/2014/main" val="1664106018"/>
                      </a:ext>
                    </a:extLst>
                  </a:tr>
                  <a:tr h="1558633">
                    <a:tc>
                      <a:txBody>
                        <a:bodyPr/>
                        <a:lstStyle/>
                        <a:p>
                          <a:pPr algn="r"/>
                          <a:endParaRPr lang="en-US" sz="2400" dirty="0"/>
                        </a:p>
                      </a:txBody>
                      <a:tcPr/>
                    </a:tc>
                    <a:tc>
                      <a:txBody>
                        <a:bodyPr/>
                        <a:lstStyle/>
                        <a:p>
                          <a:endParaRPr lang="en-US"/>
                        </a:p>
                      </a:txBody>
                      <a:tcPr>
                        <a:blipFill>
                          <a:blip r:embed="rId2"/>
                          <a:stretch>
                            <a:fillRect l="-82759" t="-87500" b="-126172"/>
                          </a:stretch>
                        </a:blipFill>
                      </a:tcPr>
                    </a:tc>
                    <a:extLst>
                      <a:ext uri="{0D108BD9-81ED-4DB2-BD59-A6C34878D82A}">
                        <a16:rowId xmlns:a16="http://schemas.microsoft.com/office/drawing/2014/main" val="182514897"/>
                      </a:ext>
                    </a:extLst>
                  </a:tr>
                  <a:tr h="1968563">
                    <a:tc>
                      <a:txBody>
                        <a:bodyPr/>
                        <a:lstStyle/>
                        <a:p>
                          <a:pPr algn="r"/>
                          <a:endParaRPr lang="en-US" sz="2400" dirty="0"/>
                        </a:p>
                      </a:txBody>
                      <a:tcPr/>
                    </a:tc>
                    <a:tc>
                      <a:txBody>
                        <a:bodyPr/>
                        <a:lstStyle/>
                        <a:p>
                          <a:endParaRPr lang="en-US"/>
                        </a:p>
                      </a:txBody>
                      <a:tcPr>
                        <a:blipFill>
                          <a:blip r:embed="rId2"/>
                          <a:stretch>
                            <a:fillRect l="-82759" t="-148607"/>
                          </a:stretch>
                        </a:blipFill>
                      </a:tcPr>
                    </a:tc>
                    <a:extLst>
                      <a:ext uri="{0D108BD9-81ED-4DB2-BD59-A6C34878D82A}">
                        <a16:rowId xmlns:a16="http://schemas.microsoft.com/office/drawing/2014/main" val="2039667912"/>
                      </a:ext>
                    </a:extLst>
                  </a:tr>
                </a:tbl>
              </a:graphicData>
            </a:graphic>
          </p:graphicFrame>
        </mc:Fallback>
      </mc:AlternateContent>
    </p:spTree>
    <p:extLst>
      <p:ext uri="{BB962C8B-B14F-4D97-AF65-F5344CB8AC3E}">
        <p14:creationId xmlns:p14="http://schemas.microsoft.com/office/powerpoint/2010/main" val="16874499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4</a:t>
            </a:r>
            <a:endParaRPr dirty="0"/>
          </a:p>
        </p:txBody>
      </p:sp>
      <mc:AlternateContent xmlns:mc="http://schemas.openxmlformats.org/markup-compatibility/2006">
        <mc:Choice xmlns:a14="http://schemas.microsoft.com/office/drawing/2010/main" Requires="a14">
          <p:graphicFrame>
            <p:nvGraphicFramePr>
              <p:cNvPr id="5" name="Table 6" descr="3 by 3 matrix with &#10;&#10;Row  1: 1, 0, minus 1 over 3&#10;Row 2: 0, 0, minus 1 over  3&#10;Row 3: 0, 1, minus 1 over 3 Augmented by the Matrix&#10;&#10;Row : 1, 0, 4 divided by 3&#10;&#10;Row 2: 2, 1, 7 divided by 3&#10;&#10;Row 3: 0, 0, 1 divided by 3&#10;&#10;&#10;Apply the Row Operation&#10;&#10;Multiply row 2 by minus 3:&#10;&#10;Row 1: 1, 0, minus 1 over 3&#10;&#10;Row 2: 0, 0, 1&#10;&#10;Row 3: 0, 1, minus 1 over 3 Augmented by the Matrix&#10;&#10;Row 1: 1, 0, 4 divided by 3&#10;&#10;Row 2: minus 6, minus 3,  minus 7&#10;&#10;Row 3: 0, 0,  1 divided by 3&#10;&#10;Swap rows 2 and 3:&#10;&#10;Row 1: 1, 0, minus 1 over 3&#10;&#10;Row 2: 0, 1, minus 1 over 3&#10;&#10;Row 3: 0, 0, 1 Augmented by the Matrix&#10;&#10;Row 1: 1, 0, 4 over 3&#10;&#10;Row 2: 0, 0, 1 over 3&#10;&#10;Row 3: minus 6, minus 3, minus 7&#10;">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940192227"/>
                  </p:ext>
                </p:extLst>
              </p:nvPr>
            </p:nvGraphicFramePr>
            <p:xfrm>
              <a:off x="838200" y="1206560"/>
              <a:ext cx="7772400" cy="4064799"/>
            </p:xfrm>
            <a:graphic>
              <a:graphicData uri="http://schemas.openxmlformats.org/drawingml/2006/table">
                <a:tbl>
                  <a:tblPr firstRow="1" bandRow="1">
                    <a:tableStyleId>{2D5ABB26-0587-4C30-8999-92F81FD0307C}</a:tableStyleId>
                  </a:tblPr>
                  <a:tblGrid>
                    <a:gridCol w="2699886">
                      <a:extLst>
                        <a:ext uri="{9D8B030D-6E8A-4147-A177-3AD203B41FA5}">
                          <a16:colId xmlns:a16="http://schemas.microsoft.com/office/drawing/2014/main" val="2364011269"/>
                        </a:ext>
                      </a:extLst>
                    </a:gridCol>
                    <a:gridCol w="5072514">
                      <a:extLst>
                        <a:ext uri="{9D8B030D-6E8A-4147-A177-3AD203B41FA5}">
                          <a16:colId xmlns:a16="http://schemas.microsoft.com/office/drawing/2014/main" val="3756181829"/>
                        </a:ext>
                      </a:extLst>
                    </a:gridCol>
                  </a:tblGrid>
                  <a:tr h="2374840">
                    <a:tc>
                      <a:txBody>
                        <a:bodyPr/>
                        <a:lstStyle/>
                        <a:p>
                          <a:pPr algn="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rPr>
                                    </m:ctrlPr>
                                  </m:dPr>
                                  <m:e>
                                    <m:m>
                                      <m:mPr>
                                        <m:mcs>
                                          <m:mc>
                                            <m:mcPr>
                                              <m:count m:val="3"/>
                                              <m:mcJc m:val="center"/>
                                            </m:mcPr>
                                          </m:mc>
                                        </m:mcs>
                                        <m:ctrlPr>
                                          <a:rPr lang="en-US" sz="2000" i="1" kern="1200">
                                            <a:solidFill>
                                              <a:schemeClr val="tx1"/>
                                            </a:solidFill>
                                            <a:effectLst/>
                                            <a:latin typeface="Cambria Math" panose="02040503050406030204" pitchFamily="18" charset="0"/>
                                          </a:rPr>
                                        </m:ctrlPr>
                                      </m:mPr>
                                      <m:mr>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
                                    <m:d>
                                      <m:dPr>
                                        <m:begChr m:val="|"/>
                                        <m:endChr m:val=""/>
                                        <m:ctrlPr>
                                          <a:rPr lang="en-US" sz="2000" i="1" kern="1200">
                                            <a:solidFill>
                                              <a:schemeClr val="tx1"/>
                                            </a:solidFill>
                                            <a:effectLst/>
                                            <a:latin typeface="Cambria Math" panose="02040503050406030204" pitchFamily="18" charset="0"/>
                                          </a:rPr>
                                        </m:ctrlPr>
                                      </m:dPr>
                                      <m:e>
                                        <m:m>
                                          <m:mPr>
                                            <m:mcs>
                                              <m:mc>
                                                <m:mcPr>
                                                  <m:count m:val="3"/>
                                                  <m:mcJc m:val="center"/>
                                                </m:mcPr>
                                              </m:mc>
                                            </m:mcs>
                                            <m:ctrlPr>
                                              <a:rPr lang="en-US" sz="2000" i="1" kern="1200">
                                                <a:solidFill>
                                                  <a:schemeClr val="tx1"/>
                                                </a:solidFill>
                                                <a:effectLst/>
                                                <a:latin typeface="Cambria Math" panose="02040503050406030204" pitchFamily="18" charset="0"/>
                                              </a:rPr>
                                            </m:ctrlPr>
                                          </m:mPr>
                                          <m:mr>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0</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4</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2</m:t>
                                              </m:r>
                                            </m:e>
                                            <m:e>
                                              <m:r>
                                                <a:rPr lang="en-US" sz="2000" kern="1200">
                                                  <a:solidFill>
                                                    <a:schemeClr val="tx1"/>
                                                  </a:solidFill>
                                                  <a:effectLst/>
                                                  <a:latin typeface="Cambria Math" panose="02040503050406030204" pitchFamily="18" charset="0"/>
                                                </a:rPr>
                                                <m:t>1</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7</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0</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
                                      </m:e>
                                    </m:d>
                                  </m:e>
                                </m:d>
                              </m:oMath>
                            </m:oMathPara>
                          </a14:m>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r>
                                    <a:rPr lang="en-US" sz="2200" kern="1200">
                                      <a:solidFill>
                                        <a:schemeClr val="tx1"/>
                                      </a:solidFill>
                                      <a:effectLst/>
                                      <a:latin typeface="Cambria Math" panose="02040503050406030204" pitchFamily="18" charset="0"/>
                                    </a:rPr>
                                    <m:t>−3</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−6</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−7</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0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3378358824"/>
                      </a:ext>
                    </a:extLst>
                  </a:tr>
                  <a:tr h="1689959">
                    <a:tc>
                      <a:txBody>
                        <a:bodyPr/>
                        <a:lstStyle/>
                        <a:p>
                          <a:pPr algn="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b="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−6</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−7</m:t>
                                            </m:r>
                                          </m:e>
                                        </m:mr>
                                      </m:m>
                                    </m:e>
                                  </m:d>
                                </m:e>
                              </m:d>
                            </m:oMath>
                          </a14:m>
                          <a:endParaRPr lang="en-US" sz="2000" kern="1200" dirty="0">
                            <a:solidFill>
                              <a:schemeClr val="tx1"/>
                            </a:solidFill>
                            <a:effectLst/>
                            <a:latin typeface="+mn-lt"/>
                            <a:ea typeface="+mn-ea"/>
                            <a:cs typeface="+mn-cs"/>
                          </a:endParaRPr>
                        </a:p>
                      </a:txBody>
                      <a:tcPr/>
                    </a:tc>
                    <a:extLst>
                      <a:ext uri="{0D108BD9-81ED-4DB2-BD59-A6C34878D82A}">
                        <a16:rowId xmlns:a16="http://schemas.microsoft.com/office/drawing/2014/main" val="1863508152"/>
                      </a:ext>
                    </a:extLst>
                  </a:tr>
                </a:tbl>
              </a:graphicData>
            </a:graphic>
          </p:graphicFrame>
        </mc:Choice>
        <mc:Fallback>
          <p:graphicFrame>
            <p:nvGraphicFramePr>
              <p:cNvPr id="5" name="Table 6" descr="3 by 3 matrix with &#10;&#10;Row  1: 1, 0, minus 1 over 3&#10;Row 2: 0, 0, minus 1 over  3&#10;Row 3: 0, 1, minus 1 over 3 Augmented by the Matrix&#10;&#10;Row : 1, 0, 4 divided by 3&#10;&#10;Row 2: 2, 1, 7 divided by 3&#10;&#10;Row 3: 0, 0, 1 divided by 3&#10;&#10;&#10;Apply the Row Operation&#10;&#10;Multiply row 2 by minus 3:&#10;&#10;Row 1: 1, 0, minus 1 over 3&#10;&#10;Row 2: 0, 0, 1&#10;&#10;Row 3: 0, 1, minus 1 over 3 Augmented by the Matrix&#10;&#10;Row 1: 1, 0, 4 divided by 3&#10;&#10;Row 2: minus 6, minus 3,  minus 7&#10;&#10;Row 3: 0, 0,  1 divided by 3&#10;&#10;Swap rows 2 and 3:&#10;&#10;Row 1: 1, 0, minus 1 over 3&#10;&#10;Row 2: 0, 1, minus 1 over 3&#10;&#10;Row 3: 0, 0, 1 Augmented by the Matrix&#10;&#10;Row 1: 1, 0, 4 over 3&#10;&#10;Row 2: 0, 0, 1 over 3&#10;&#10;Row 3: minus 6, minus 3, minus 7&#10;">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940192227"/>
                  </p:ext>
                </p:extLst>
              </p:nvPr>
            </p:nvGraphicFramePr>
            <p:xfrm>
              <a:off x="838200" y="1206560"/>
              <a:ext cx="7772400" cy="4064799"/>
            </p:xfrm>
            <a:graphic>
              <a:graphicData uri="http://schemas.openxmlformats.org/drawingml/2006/table">
                <a:tbl>
                  <a:tblPr firstRow="1" bandRow="1">
                    <a:tableStyleId>{2D5ABB26-0587-4C30-8999-92F81FD0307C}</a:tableStyleId>
                  </a:tblPr>
                  <a:tblGrid>
                    <a:gridCol w="2699886">
                      <a:extLst>
                        <a:ext uri="{9D8B030D-6E8A-4147-A177-3AD203B41FA5}">
                          <a16:colId xmlns:a16="http://schemas.microsoft.com/office/drawing/2014/main" val="2364011269"/>
                        </a:ext>
                      </a:extLst>
                    </a:gridCol>
                    <a:gridCol w="5072514">
                      <a:extLst>
                        <a:ext uri="{9D8B030D-6E8A-4147-A177-3AD203B41FA5}">
                          <a16:colId xmlns:a16="http://schemas.microsoft.com/office/drawing/2014/main" val="3756181829"/>
                        </a:ext>
                      </a:extLst>
                    </a:gridCol>
                  </a:tblGrid>
                  <a:tr h="2374840">
                    <a:tc>
                      <a:txBody>
                        <a:bodyPr/>
                        <a:lstStyle/>
                        <a:p>
                          <a:endParaRPr lang="en-US"/>
                        </a:p>
                      </a:txBody>
                      <a:tcPr>
                        <a:blipFill>
                          <a:blip r:embed="rId2"/>
                          <a:stretch>
                            <a:fillRect r="-188036" b="-71282"/>
                          </a:stretch>
                        </a:blipFill>
                      </a:tcPr>
                    </a:tc>
                    <a:tc>
                      <a:txBody>
                        <a:bodyPr/>
                        <a:lstStyle/>
                        <a:p>
                          <a:endParaRPr lang="en-US"/>
                        </a:p>
                      </a:txBody>
                      <a:tcPr anchor="ctr">
                        <a:blipFill>
                          <a:blip r:embed="rId2"/>
                          <a:stretch>
                            <a:fillRect l="-53181" b="-71282"/>
                          </a:stretch>
                        </a:blipFill>
                      </a:tcPr>
                    </a:tc>
                    <a:extLst>
                      <a:ext uri="{0D108BD9-81ED-4DB2-BD59-A6C34878D82A}">
                        <a16:rowId xmlns:a16="http://schemas.microsoft.com/office/drawing/2014/main" val="3378358824"/>
                      </a:ext>
                    </a:extLst>
                  </a:tr>
                  <a:tr h="1689959">
                    <a:tc>
                      <a:txBody>
                        <a:bodyPr/>
                        <a:lstStyle/>
                        <a:p>
                          <a:pPr algn="r"/>
                          <a:endParaRPr lang="en-US" sz="2000" dirty="0"/>
                        </a:p>
                      </a:txBody>
                      <a:tcPr/>
                    </a:tc>
                    <a:tc>
                      <a:txBody>
                        <a:bodyPr/>
                        <a:lstStyle/>
                        <a:p>
                          <a:endParaRPr lang="en-US"/>
                        </a:p>
                      </a:txBody>
                      <a:tcPr>
                        <a:blipFill>
                          <a:blip r:embed="rId2"/>
                          <a:stretch>
                            <a:fillRect l="-53181" t="-140288"/>
                          </a:stretch>
                        </a:blipFill>
                      </a:tcPr>
                    </a:tc>
                    <a:extLst>
                      <a:ext uri="{0D108BD9-81ED-4DB2-BD59-A6C34878D82A}">
                        <a16:rowId xmlns:a16="http://schemas.microsoft.com/office/drawing/2014/main" val="1863508152"/>
                      </a:ext>
                    </a:extLst>
                  </a:tr>
                </a:tbl>
              </a:graphicData>
            </a:graphic>
          </p:graphicFrame>
        </mc:Fallback>
      </mc:AlternateContent>
    </p:spTree>
    <p:extLst>
      <p:ext uri="{BB962C8B-B14F-4D97-AF65-F5344CB8AC3E}">
        <p14:creationId xmlns:p14="http://schemas.microsoft.com/office/powerpoint/2010/main" val="1913605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5" name="Table 6" descr="3 by 3 matrix with rows: &#10;Row one: one, zero, negative one third, &#10;Row two: zero, one, negative one third,&#10;Row three: zero, zero, one, augmented by matrix&#10;&#10;Row one: one, zero, four thirds.&#10;Row two: zero, zero, one third.&#10;Row three: negative six, negative three, negative seven&#10;&#10;Two row operations are applied:&#10;One third of row three is added to row one.&#10;One third of row three is added to row two.&#10;&#10;Equals &#10;Row one: one, zero, zero,&#10;Row two: zero, one, zero,&#10;Row three: zero, zero, one, augmented by matrix&#10;&#10;Row one: negative one, negative one, negative one.&#10;Row two: negative two, negative one, negative two.&#10;Row three: negative six, negative three, negative seven.&#10;&#10;From this, the inverse of matrix A is given as the 3 by 3 matrix with&#10;Row one: negative one, negative one, negative one.&#10;Row two: negative two, negative one, negative two.&#10;Row three: negative six, negative three, negative seven.&#10;Step 1: Augmented Matrix&#10;&#10;A 3×6 matrix with the identity matrix on the left and a 3×3 matrix on the right:&#10;&#10;Row 1: 1, 0, minus 1 divided by 3, 1, 0, 4 divided by 3&#10;&#10;Row 2: 0, 1, minus 1 divided by 3, 0, 0, 1 divided by 3&#10;&#10;Row 3: 0, 0, 1, minus 6, minus 3, minus 7&#10;&#10;Step 2: Row Operations&#10;&#10;Apply the following:&#10;&#10;1 divided by 3 R subscript 3 plus R subscript 1&#10;&#10;1 divided by 3 R subscript 3 plus R subscript 2&#10;&#10;Resulting in:&#10;&#10;Row 1: 1, 0, 0, minus 1, minus 1, minus 1&#10;&#10;Row 2: 0, 1, 0, minus 2, minus 1, minus 2&#10;&#10;Row 3: 0, 0, 1, minus 6, minus 3, minus 7&#10;&#10;Conclusion:&#10;&#10;The left side is now the identity matrix.&#10;&#10;The right side is the inverse of the original matrix.&#10;&#10;Thus, A Inverse is:&#10;&#10;A Inverse equals &#10;&#10;Row 1: minus 1, minus 1, minus 1&#10;&#10;Row 2: minus 2, minus 1, minus 2&#10;&#10;Row 3: minus 6, minus 3, minus 7&#10;&#10;The process verifies that the inverse was correctly found through row operations.">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493861052"/>
                  </p:ext>
                </p:extLst>
              </p:nvPr>
            </p:nvGraphicFramePr>
            <p:xfrm>
              <a:off x="457200" y="1143000"/>
              <a:ext cx="8458200" cy="342900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364011269"/>
                        </a:ext>
                      </a:extLst>
                    </a:gridCol>
                    <a:gridCol w="4572000">
                      <a:extLst>
                        <a:ext uri="{9D8B030D-6E8A-4147-A177-3AD203B41FA5}">
                          <a16:colId xmlns:a16="http://schemas.microsoft.com/office/drawing/2014/main" val="3756181829"/>
                        </a:ext>
                      </a:extLst>
                    </a:gridCol>
                  </a:tblGrid>
                  <a:tr h="2139422">
                    <a:tc>
                      <a:txBody>
                        <a:bodyPr/>
                        <a:lstStyle/>
                        <a:p>
                          <a:pPr algn="r"/>
                          <a14:m>
                            <m:oMathPara xmlns:m="http://schemas.openxmlformats.org/officeDocument/2006/math">
                              <m:oMathParaPr>
                                <m:jc m:val="centerGroup"/>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m:t>
                                          </m:r>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m:t>
                                          </m:r>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mr>
                                    </m:m>
                                    <m:d>
                                      <m:dPr>
                                        <m:begChr m:val="|"/>
                                        <m:endChr m:val=""/>
                                        <m:ctrlPr>
                                          <a:rPr lang="en-US" sz="2400" i="1" kern="120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4</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e>
                                </m:d>
                              </m:oMath>
                            </m:oMathPara>
                          </a14:m>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b="0" i="1" kern="1200" smtClean="0">
                                  <a:solidFill>
                                    <a:schemeClr val="tx1"/>
                                  </a:solidFill>
                                  <a:effectLst/>
                                  <a:latin typeface="Cambria Math" panose="02040503050406030204" pitchFamily="18" charset="0"/>
                                  <a:ea typeface="+mn-ea"/>
                                  <a:cs typeface="+mn-cs"/>
                                </a:rPr>
                                <m:t> </m:t>
                              </m:r>
                              <m:limUpp>
                                <m:limUppPr>
                                  <m:ctrlPr>
                                    <a:rPr lang="en-US" sz="2200" i="1" kern="1200" smtClean="0">
                                      <a:solidFill>
                                        <a:schemeClr val="tx1"/>
                                      </a:solidFill>
                                      <a:effectLst/>
                                      <a:latin typeface="Cambria Math" panose="02040503050406030204" pitchFamily="18" charset="0"/>
                                      <a:ea typeface="+mn-ea"/>
                                      <a:cs typeface="+mn-cs"/>
                                    </a:rPr>
                                  </m:ctrlPr>
                                </m:limUppPr>
                                <m:e>
                                  <m:box>
                                    <m:boxPr>
                                      <m:ctrlPr>
                                        <a:rPr lang="en-US" sz="2200" i="1" kern="1200">
                                          <a:solidFill>
                                            <a:schemeClr val="tx1"/>
                                          </a:solidFill>
                                          <a:effectLst/>
                                          <a:latin typeface="Cambria Math" panose="02040503050406030204" pitchFamily="18" charset="0"/>
                                          <a:ea typeface="+mn-ea"/>
                                          <a:cs typeface="+mn-cs"/>
                                        </a:rPr>
                                      </m:ctrlPr>
                                    </m:boxPr>
                                    <m:e>
                                      <m:groupChr>
                                        <m:groupChrPr>
                                          <m:chr m:val="→"/>
                                          <m:pos m:val="top"/>
                                          <m:ctrlPr>
                                            <a:rPr lang="en-US" sz="2200" i="1" kern="1200">
                                              <a:solidFill>
                                                <a:schemeClr val="tx1"/>
                                              </a:solidFill>
                                              <a:effectLst/>
                                              <a:latin typeface="Cambria Math" panose="02040503050406030204" pitchFamily="18" charset="0"/>
                                              <a:ea typeface="+mn-ea"/>
                                              <a:cs typeface="+mn-cs"/>
                                            </a:rPr>
                                          </m:ctrlPr>
                                        </m:groupChrPr>
                                        <m:e>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3</m:t>
                                              </m:r>
                                            </m:sub>
                                          </m:sSub>
                                          <m:r>
                                            <a:rPr lang="en-US" sz="2200" i="1" kern="1200">
                                              <a:solidFill>
                                                <a:schemeClr val="tx1"/>
                                              </a:solidFill>
                                              <a:effectLst/>
                                              <a:latin typeface="Cambria Math" panose="02040503050406030204" pitchFamily="18" charset="0"/>
                                              <a:ea typeface="+mn-ea"/>
                                              <a:cs typeface="+mn-cs"/>
                                            </a:rPr>
                                            <m:t>+</m:t>
                                          </m:r>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2</m:t>
                                              </m:r>
                                            </m:sub>
                                          </m:sSub>
                                        </m:e>
                                      </m:groupChr>
                                    </m:e>
                                  </m:box>
                                </m:e>
                                <m:lim>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3</m:t>
                                      </m:r>
                                    </m:sub>
                                  </m:sSub>
                                  <m:r>
                                    <a:rPr lang="en-US" sz="2200" i="1" kern="1200">
                                      <a:solidFill>
                                        <a:schemeClr val="tx1"/>
                                      </a:solidFill>
                                      <a:effectLst/>
                                      <a:latin typeface="Cambria Math" panose="02040503050406030204" pitchFamily="18" charset="0"/>
                                      <a:ea typeface="+mn-ea"/>
                                      <a:cs typeface="+mn-cs"/>
                                    </a:rPr>
                                    <m:t>+</m:t>
                                  </m:r>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1</m:t>
                                      </m:r>
                                    </m:sub>
                                  </m:sSub>
                                </m:lim>
                              </m:limUpp>
                            </m:oMath>
                          </a14:m>
                          <a:r>
                            <a:rPr lang="en-US" sz="2400" kern="1200" dirty="0">
                              <a:solidFill>
                                <a:schemeClr val="tx1"/>
                              </a:solidFill>
                              <a:effectLst/>
                              <a:ea typeface="+mn-ea"/>
                              <a:cs typeface="+mn-cs"/>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mr>
                                  </m:m>
                                  <m:d>
                                    <m:dPr>
                                      <m:begChr m:val="|"/>
                                      <m:endChr m:val=""/>
                                      <m:ctrlPr>
                                        <a:rPr lang="en-US" sz="2400" i="1" kern="120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mr>
                                        <m:mr>
                                          <m:e>
                                            <m:r>
                                              <a:rPr lang="en-US" sz="2400" i="1" kern="1200">
                                                <a:solidFill>
                                                  <a:schemeClr val="tx1"/>
                                                </a:solidFill>
                                                <a:effectLst/>
                                                <a:latin typeface="Cambria Math" panose="02040503050406030204" pitchFamily="18" charset="0"/>
                                                <a:ea typeface="+mn-ea"/>
                                                <a:cs typeface="+mn-cs"/>
                                              </a:rPr>
                                              <m:t>−2</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−2</m:t>
                                            </m:r>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e>
                              </m:d>
                            </m:oMath>
                          </a14:m>
                          <a:endParaRPr lang="en-US" sz="24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391322340"/>
                      </a:ext>
                    </a:extLst>
                  </a:tr>
                  <a:tr h="128957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sSup>
                                  <m:sSupPr>
                                    <m:ctrlPr>
                                      <a:rPr lang="en-US" sz="2400" i="1" kern="1200" smtClean="0">
                                        <a:solidFill>
                                          <a:schemeClr val="tx1"/>
                                        </a:solidFill>
                                        <a:effectLst/>
                                        <a:latin typeface="Cambria Math" panose="02040503050406030204" pitchFamily="18" charset="0"/>
                                        <a:ea typeface="+mn-ea"/>
                                        <a:cs typeface="+mn-cs"/>
                                      </a:rPr>
                                    </m:ctrlPr>
                                  </m:sSupPr>
                                  <m:e>
                                    <m:r>
                                      <a:rPr lang="en-US" sz="2400" i="1" kern="1200">
                                        <a:solidFill>
                                          <a:schemeClr val="tx1"/>
                                        </a:solidFill>
                                        <a:effectLst/>
                                        <a:latin typeface="Cambria Math" panose="02040503050406030204" pitchFamily="18" charset="0"/>
                                        <a:ea typeface="+mn-ea"/>
                                        <a:cs typeface="+mn-cs"/>
                                      </a:rPr>
                                      <m:t>𝐴</m:t>
                                    </m:r>
                                  </m:e>
                                  <m:sup>
                                    <m:r>
                                      <a:rPr lang="en-US" sz="2400" i="1" kern="1200">
                                        <a:solidFill>
                                          <a:schemeClr val="tx1"/>
                                        </a:solidFill>
                                        <a:effectLst/>
                                        <a:latin typeface="Cambria Math" panose="02040503050406030204" pitchFamily="18" charset="0"/>
                                        <a:ea typeface="+mn-ea"/>
                                        <a:cs typeface="+mn-cs"/>
                                      </a:rPr>
                                      <m:t>−1</m:t>
                                    </m:r>
                                  </m:sup>
                                </m:sSup>
                              </m:oMath>
                            </m:oMathPara>
                          </a14:m>
                          <a:endParaRPr lang="en-US" sz="2400" kern="1200" dirty="0">
                            <a:solidFill>
                              <a:schemeClr val="tx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r>
                                  <a:rPr lang="en-US" sz="2400" i="1" kern="1200" smtClean="0">
                                    <a:solidFill>
                                      <a:schemeClr val="tx1"/>
                                    </a:solidFill>
                                    <a:effectLst/>
                                    <a:latin typeface="Cambria Math" panose="02040503050406030204" pitchFamily="18" charset="0"/>
                                    <a:ea typeface="+mn-ea"/>
                                    <a:cs typeface="+mn-cs"/>
                                  </a:rPr>
                                  <m:t>=</m:t>
                                </m:r>
                                <m:d>
                                  <m:dPr>
                                    <m:begChr m:val="["/>
                                    <m:endChr m:val="]"/>
                                    <m:ctrlPr>
                                      <a:rPr lang="en-US" sz="2400" i="1" kern="1200">
                                        <a:solidFill>
                                          <a:schemeClr val="tx1"/>
                                        </a:solidFill>
                                        <a:effectLst/>
                                        <a:latin typeface="Cambria Math" panose="02040503050406030204" pitchFamily="18" charset="0"/>
                                        <a:ea typeface="+mn-ea"/>
                                        <a:cs typeface="+mn-cs"/>
                                      </a:rPr>
                                    </m:ctrlPr>
                                  </m:dPr>
                                  <m:e>
                                    <m:m>
                                      <m:mPr>
                                        <m:plcHide m:val="on"/>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mr>
                                      <m:mr>
                                        <m:e>
                                          <m:r>
                                            <a:rPr lang="en-US" sz="2400" i="1" kern="1200">
                                              <a:solidFill>
                                                <a:schemeClr val="tx1"/>
                                              </a:solidFill>
                                              <a:effectLst/>
                                              <a:latin typeface="Cambria Math" panose="02040503050406030204" pitchFamily="18" charset="0"/>
                                              <a:ea typeface="+mn-ea"/>
                                              <a:cs typeface="+mn-cs"/>
                                            </a:rPr>
                                            <m:t>−2</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−2</m:t>
                                          </m:r>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oMath>
                            </m:oMathPara>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3125778310"/>
                      </a:ext>
                    </a:extLst>
                  </a:tr>
                </a:tbl>
              </a:graphicData>
            </a:graphic>
          </p:graphicFrame>
        </mc:Choice>
        <mc:Fallback xmlns="">
          <p:graphicFrame>
            <p:nvGraphicFramePr>
              <p:cNvPr id="5" name="Table 6" descr="3 by 3 matrix with rows: &#10;Row one: one, zero, negative one third, &#10;Row two: zero, one, negative one third,&#10;Row three: zero, zero, one, augmented by matrix&#10;&#10;Row one: one, zero, four thirds.&#10;Row two: zero, zero, one third.&#10;Row three: negative six, negative three, negative seven&#10;&#10;Two row operations are applied:&#10;One third of row three is added to row one.&#10;One third of row three is added to row two.&#10;&#10;Equals &#10;Row one: one, zero, zero,&#10;Row two: zero, one, zero,&#10;Row three: zero, zero, one, augmented by matrix&#10;&#10;Row one: negative one, negative one, negative one.&#10;Row two: negative two, negative one, negative two.&#10;Row three: negative six, negative three, negative seven.&#10;&#10;From this, the inverse of matrix A is given as the 3 by 3 matrix with&#10;Row one: negative one, negative one, negative one.&#10;Row two: negative two, negative one, negative two.&#10;Row three: negative six, negative three, negative seven.&#10;Step 1: Augmented Matrix&#10;&#10;A 3×6 matrix with the identity matrix on the left and a 3×3 matrix on the right:&#10;&#10;Row 1: 1, 0, minus 1 divided by 3, 1, 0, 4 divided by 3&#10;&#10;Row 2: 0, 1, minus 1 divided by 3, 0, 0, 1 divided by 3&#10;&#10;Row 3: 0, 0, 1, minus 6, minus 3, minus 7&#10;&#10;Step 2: Row Operations&#10;&#10;Apply the following:&#10;&#10;1 divided by 3 R subscript 3 plus R subscript 1&#10;&#10;1 divided by 3 R subscript 3 plus R subscript 2&#10;&#10;Resulting in:&#10;&#10;Row 1: 1, 0, 0, minus 1, minus 1, minus 1&#10;&#10;Row 2: 0, 1, 0, minus 2, minus 1, minus 2&#10;&#10;Row 3: 0, 0, 1, minus 6, minus 3, minus 7&#10;&#10;Conclusion:&#10;&#10;The left side is now the identity matrix.&#10;&#10;The right side is the inverse of the original matrix.&#10;&#10;Thus, A Inverse is:&#10;&#10;A Inverse equals &#10;&#10;Row 1: minus 1, minus 1, minus 1&#10;&#10;Row 2: minus 2, minus 1, minus 2&#10;&#10;Row 3: minus 6, minus 3, minus 7&#10;&#10;The process verifies that the inverse was correctly found through row operations.">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493861052"/>
                  </p:ext>
                </p:extLst>
              </p:nvPr>
            </p:nvGraphicFramePr>
            <p:xfrm>
              <a:off x="457200" y="1143000"/>
              <a:ext cx="8458200" cy="342900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364011269"/>
                        </a:ext>
                      </a:extLst>
                    </a:gridCol>
                    <a:gridCol w="4572000">
                      <a:extLst>
                        <a:ext uri="{9D8B030D-6E8A-4147-A177-3AD203B41FA5}">
                          <a16:colId xmlns:a16="http://schemas.microsoft.com/office/drawing/2014/main" val="3756181829"/>
                        </a:ext>
                      </a:extLst>
                    </a:gridCol>
                  </a:tblGrid>
                  <a:tr h="2139422">
                    <a:tc>
                      <a:txBody>
                        <a:bodyPr/>
                        <a:lstStyle/>
                        <a:p>
                          <a:endParaRPr lang="en-US"/>
                        </a:p>
                      </a:txBody>
                      <a:tcPr>
                        <a:blipFill>
                          <a:blip r:embed="rId2"/>
                          <a:stretch>
                            <a:fillRect r="-117555" b="-60399"/>
                          </a:stretch>
                        </a:blipFill>
                      </a:tcPr>
                    </a:tc>
                    <a:tc>
                      <a:txBody>
                        <a:bodyPr/>
                        <a:lstStyle/>
                        <a:p>
                          <a:endParaRPr lang="en-US"/>
                        </a:p>
                      </a:txBody>
                      <a:tcPr anchor="ctr">
                        <a:blipFill>
                          <a:blip r:embed="rId2"/>
                          <a:stretch>
                            <a:fillRect l="-85067" b="-60399"/>
                          </a:stretch>
                        </a:blipFill>
                      </a:tcPr>
                    </a:tc>
                    <a:extLst>
                      <a:ext uri="{0D108BD9-81ED-4DB2-BD59-A6C34878D82A}">
                        <a16:rowId xmlns:a16="http://schemas.microsoft.com/office/drawing/2014/main" val="1391322340"/>
                      </a:ext>
                    </a:extLst>
                  </a:tr>
                  <a:tr h="1289578">
                    <a:tc>
                      <a:txBody>
                        <a:bodyPr/>
                        <a:lstStyle/>
                        <a:p>
                          <a:endParaRPr lang="en-US"/>
                        </a:p>
                      </a:txBody>
                      <a:tcPr anchor="ctr">
                        <a:blipFill>
                          <a:blip r:embed="rId2"/>
                          <a:stretch>
                            <a:fillRect t="-165566" r="-117555"/>
                          </a:stretch>
                        </a:blipFill>
                      </a:tcPr>
                    </a:tc>
                    <a:tc>
                      <a:txBody>
                        <a:bodyPr/>
                        <a:lstStyle/>
                        <a:p>
                          <a:endParaRPr lang="en-US"/>
                        </a:p>
                      </a:txBody>
                      <a:tcPr>
                        <a:blipFill>
                          <a:blip r:embed="rId2"/>
                          <a:stretch>
                            <a:fillRect l="-85067" t="-165566"/>
                          </a:stretch>
                        </a:blipFill>
                      </a:tcPr>
                    </a:tc>
                    <a:extLst>
                      <a:ext uri="{0D108BD9-81ED-4DB2-BD59-A6C34878D82A}">
                        <a16:rowId xmlns:a16="http://schemas.microsoft.com/office/drawing/2014/main" val="3125778310"/>
                      </a:ext>
                    </a:extLst>
                  </a:tr>
                </a:tbl>
              </a:graphicData>
            </a:graphic>
          </p:graphicFrame>
        </mc:Fallback>
      </mc:AlternateContent>
    </p:spTree>
    <p:extLst>
      <p:ext uri="{BB962C8B-B14F-4D97-AF65-F5344CB8AC3E}">
        <p14:creationId xmlns:p14="http://schemas.microsoft.com/office/powerpoint/2010/main" val="3484671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sz="2800" dirty="0"/>
              <a:t>The majority of the work has now been done, and we can solve the three systems quickly by multiplying by the three matrices consisting of the right-hand-side constants:</a:t>
            </a:r>
          </a:p>
        </p:txBody>
      </p:sp>
      <p:pic>
        <p:nvPicPr>
          <p:cNvPr id="5" name="Picture 4" descr="3 by 1 column matrix: x, y, z.&#10;Equals three by three matrix:&#10;row one: negative one, negative one, negative one;&#10;row two: negative two, negative one, negative two;&#10;row three: negative six, negative three, negative seven.&#10;Multiplied by 3 by 1 column matrix: negative six, five, three.&#10;Equals 3 by 1 column matrix: negative two, one, zero.">
            <a:extLst>
              <a:ext uri="{FF2B5EF4-FFF2-40B4-BE49-F238E27FC236}">
                <a16:creationId xmlns:a16="http://schemas.microsoft.com/office/drawing/2014/main" id="{054597EA-572A-60E9-593C-9185C4E0A052}"/>
              </a:ext>
            </a:extLst>
          </p:cNvPr>
          <p:cNvPicPr>
            <a:picLocks noChangeAspect="1"/>
          </p:cNvPicPr>
          <p:nvPr/>
        </p:nvPicPr>
        <p:blipFill>
          <a:blip r:embed="rId2"/>
          <a:stretch>
            <a:fillRect/>
          </a:stretch>
        </p:blipFill>
        <p:spPr>
          <a:xfrm>
            <a:off x="2386012" y="3048000"/>
            <a:ext cx="4371975" cy="1447800"/>
          </a:xfrm>
          <a:prstGeom prst="rect">
            <a:avLst/>
          </a:prstGeom>
        </p:spPr>
      </p:pic>
    </p:spTree>
    <p:extLst>
      <p:ext uri="{BB962C8B-B14F-4D97-AF65-F5344CB8AC3E}">
        <p14:creationId xmlns:p14="http://schemas.microsoft.com/office/powerpoint/2010/main" val="28574104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946F9-6914-42FE-DC5E-EA1199840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ADBCE-E091-3FD8-9DC1-FBF60C8AE9EF}"/>
              </a:ext>
            </a:extLst>
          </p:cNvPr>
          <p:cNvSpPr>
            <a:spLocks noGrp="1"/>
          </p:cNvSpPr>
          <p:nvPr>
            <p:ph type="title"/>
          </p:nvPr>
        </p:nvSpPr>
        <p:spPr/>
        <p:txBody>
          <a:bodyPr>
            <a:normAutofit/>
          </a:bodyPr>
          <a:lstStyle/>
          <a:p>
            <a:pPr>
              <a:defRPr sz="3200"/>
            </a:pPr>
            <a:r>
              <a:rPr dirty="0"/>
              <a:t>Example 5: Using the Inverse Matrix Method</a:t>
            </a:r>
            <a:r>
              <a:rPr lang="en-US" baseline="-25000" dirty="0"/>
              <a:t>7</a:t>
            </a:r>
            <a:endParaRPr dirty="0"/>
          </a:p>
        </p:txBody>
      </p:sp>
      <p:pic>
        <p:nvPicPr>
          <p:cNvPr id="7" name="Picture 6" descr="3 by 1 column matrix: x, y, z.&#10;Equals same three by three matrix:&#10;row one: negative one, negative one, negative one;&#10;row two: negative two, negative one, negative two;&#10;row three: negative six, negative three, negative seven.&#10;Multiplied by 3 by 1 column matrix: negative seventeen, two, fourteen.&#10;Equals 3 by 1  column matrix: one, four, negative two.">
            <a:extLst>
              <a:ext uri="{FF2B5EF4-FFF2-40B4-BE49-F238E27FC236}">
                <a16:creationId xmlns:a16="http://schemas.microsoft.com/office/drawing/2014/main" id="{9326C022-B20B-A519-3DC5-00BD757AD710}"/>
              </a:ext>
            </a:extLst>
          </p:cNvPr>
          <p:cNvPicPr>
            <a:picLocks noChangeAspect="1"/>
          </p:cNvPicPr>
          <p:nvPr/>
        </p:nvPicPr>
        <p:blipFill>
          <a:blip r:embed="rId2"/>
          <a:stretch>
            <a:fillRect/>
          </a:stretch>
        </p:blipFill>
        <p:spPr>
          <a:xfrm>
            <a:off x="2305050" y="1447800"/>
            <a:ext cx="4533900" cy="1447800"/>
          </a:xfrm>
          <a:prstGeom prst="rect">
            <a:avLst/>
          </a:prstGeom>
        </p:spPr>
      </p:pic>
      <p:pic>
        <p:nvPicPr>
          <p:cNvPr id="9" name="Picture 8" descr="3 by 1 column matrix: x, y, z.&#10;Equals same three by three matrix:&#10;row one: negative one, negative one, negative one;&#10;row two: negative two, negative one, negative two;&#10;row three: negative six, negative three, negative seven.&#10;Multiplied by 3 by 1 column matrix: three, five, negative five.&#10;Equals 3 by 1 column matrix: negative three, negative one, two.">
            <a:extLst>
              <a:ext uri="{FF2B5EF4-FFF2-40B4-BE49-F238E27FC236}">
                <a16:creationId xmlns:a16="http://schemas.microsoft.com/office/drawing/2014/main" id="{7A0DA0F4-0A70-0EB6-048E-65BA4152B5ED}"/>
              </a:ext>
            </a:extLst>
          </p:cNvPr>
          <p:cNvPicPr>
            <a:picLocks noChangeAspect="1"/>
          </p:cNvPicPr>
          <p:nvPr/>
        </p:nvPicPr>
        <p:blipFill>
          <a:blip r:embed="rId3"/>
          <a:stretch>
            <a:fillRect/>
          </a:stretch>
        </p:blipFill>
        <p:spPr>
          <a:xfrm>
            <a:off x="2400300" y="3238501"/>
            <a:ext cx="4343400" cy="1447800"/>
          </a:xfrm>
          <a:prstGeom prst="rect">
            <a:avLst/>
          </a:prstGeom>
        </p:spPr>
      </p:pic>
    </p:spTree>
    <p:extLst>
      <p:ext uri="{BB962C8B-B14F-4D97-AF65-F5344CB8AC3E}">
        <p14:creationId xmlns:p14="http://schemas.microsoft.com/office/powerpoint/2010/main" val="1553587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Matrix Equation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First, we write each equation in standard form.</a:t>
            </a:r>
          </a:p>
          <a:p>
            <a:pPr>
              <a:defRPr sz="2800"/>
            </a:pPr>
            <a:endParaRPr lang="ar-AE" sz="2800" dirty="0"/>
          </a:p>
          <a:p>
            <a:r>
              <a:rPr lang="ar-AE" dirty="0"/>
              <a:t>​</a:t>
            </a:r>
            <a:endParaRPr lang="en-US" dirty="0"/>
          </a:p>
          <a:p>
            <a:pPr algn="ctr">
              <a:defRPr sz="2800"/>
            </a:pPr>
            <a:r>
              <a:rPr lang="en-US" dirty="0"/>
              <a:t>​</a:t>
            </a:r>
            <a:endParaRPr sz="2800" dirty="0"/>
          </a:p>
        </p:txBody>
      </p:sp>
      <p:pic>
        <p:nvPicPr>
          <p:cNvPr id="5" name="Picture 4" descr="Left side equations:&#10;&#10; 3 y minus x equals negative 2 &#10;&#10; 4 minus z plus y equals 5 &#10;&#10; z minus 3 x plus 3 equals y minus x &#10;&#10;right side equations:&#10;&#10; Negative x plus 3 y equals negative 2 &#10;&#10; y minus z equals 1 &#10;&#10; Negative 2 x minus y plus z equals negative 3 &#10;">
            <a:extLst>
              <a:ext uri="{FF2B5EF4-FFF2-40B4-BE49-F238E27FC236}">
                <a16:creationId xmlns:a16="http://schemas.microsoft.com/office/drawing/2014/main" id="{966B4378-57D4-F3D1-C6ED-77E9251C6AA3}"/>
              </a:ext>
            </a:extLst>
          </p:cNvPr>
          <p:cNvPicPr>
            <a:picLocks noChangeAspect="1"/>
          </p:cNvPicPr>
          <p:nvPr/>
        </p:nvPicPr>
        <p:blipFill>
          <a:blip r:embed="rId2"/>
          <a:stretch>
            <a:fillRect/>
          </a:stretch>
        </p:blipFill>
        <p:spPr>
          <a:xfrm>
            <a:off x="1756065" y="1591888"/>
            <a:ext cx="5631869" cy="1548000"/>
          </a:xfrm>
          <a:prstGeom prst="rect">
            <a:avLst/>
          </a:prstGeom>
        </p:spPr>
      </p:pic>
      <p:sp>
        <p:nvSpPr>
          <p:cNvPr id="9" name="TextBox 8">
            <a:extLst>
              <a:ext uri="{FF2B5EF4-FFF2-40B4-BE49-F238E27FC236}">
                <a16:creationId xmlns:a16="http://schemas.microsoft.com/office/drawing/2014/main" id="{FD1BAD2D-D8FB-20C5-1BC1-8735794A09BF}"/>
              </a:ext>
            </a:extLst>
          </p:cNvPr>
          <p:cNvSpPr txBox="1"/>
          <p:nvPr/>
        </p:nvSpPr>
        <p:spPr>
          <a:xfrm>
            <a:off x="533399" y="3214483"/>
            <a:ext cx="8153399" cy="954107"/>
          </a:xfrm>
          <a:prstGeom prst="rect">
            <a:avLst/>
          </a:prstGeom>
          <a:noFill/>
        </p:spPr>
        <p:txBody>
          <a:bodyPr wrap="square">
            <a:spAutoFit/>
          </a:bodyPr>
          <a:lstStyle/>
          <a:p>
            <a:pPr marL="457200" lvl="1" indent="0">
              <a:buNone/>
            </a:pPr>
            <a:r>
              <a:rPr lang="en-US" sz="2800" dirty="0"/>
              <a:t>Now we can read off the coefficients to form the matrix equation</a:t>
            </a:r>
          </a:p>
        </p:txBody>
      </p:sp>
      <p:pic>
        <p:nvPicPr>
          <p:cNvPr id="7" name="Picture 6" descr="Three by three matrix: row 1: negative one, three, zero; row 2: zero, one, negative one; row 3: negative two, negative one, one. Multiplied by three by one column matrix: x, y, z. Equals three by one  column matrix: negative two, one, negative three.">
            <a:extLst>
              <a:ext uri="{FF2B5EF4-FFF2-40B4-BE49-F238E27FC236}">
                <a16:creationId xmlns:a16="http://schemas.microsoft.com/office/drawing/2014/main" id="{0D9B8018-4780-38D6-080A-1B69BC3034E8}"/>
              </a:ext>
            </a:extLst>
          </p:cNvPr>
          <p:cNvPicPr>
            <a:picLocks noChangeAspect="1"/>
          </p:cNvPicPr>
          <p:nvPr/>
        </p:nvPicPr>
        <p:blipFill>
          <a:blip r:embed="rId3"/>
          <a:stretch>
            <a:fillRect/>
          </a:stretch>
        </p:blipFill>
        <p:spPr>
          <a:xfrm>
            <a:off x="2718472" y="4280713"/>
            <a:ext cx="3707054" cy="1548000"/>
          </a:xfrm>
          <a:prstGeom prst="rect">
            <a:avLst/>
          </a:prstGeom>
        </p:spPr>
      </p:pic>
    </p:spTree>
    <p:extLst>
      <p:ext uri="{BB962C8B-B14F-4D97-AF65-F5344CB8AC3E}">
        <p14:creationId xmlns:p14="http://schemas.microsoft.com/office/powerpoint/2010/main" val="220006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Identity Matrices</a:t>
            </a:r>
          </a:p>
        </p:txBody>
      </p:sp>
      <p:sp>
        <p:nvSpPr>
          <p:cNvPr id="3" name="Text Placeholder 2"/>
          <p:cNvSpPr>
            <a:spLocks noGrp="1"/>
          </p:cNvSpPr>
          <p:nvPr>
            <p:ph type="body" sz="quarter" idx="10"/>
          </p:nvPr>
        </p:nvSpPr>
        <p:spPr/>
        <p:txBody>
          <a:bodyPr>
            <a:normAutofit/>
          </a:bodyPr>
          <a:lstStyle/>
          <a:p>
            <a:pPr>
              <a:defRPr sz="2800"/>
            </a:pPr>
            <a:r>
              <a:rPr lang="en-IN" sz="1900" dirty="0"/>
              <a:t>The</a:t>
            </a:r>
            <a:endParaRPr lang="en-US" sz="1900" dirty="0"/>
          </a:p>
        </p:txBody>
      </p:sp>
      <p:pic>
        <p:nvPicPr>
          <p:cNvPr id="10" name="Picture 9" descr="n by n">
            <a:extLst>
              <a:ext uri="{FF2B5EF4-FFF2-40B4-BE49-F238E27FC236}">
                <a16:creationId xmlns:a16="http://schemas.microsoft.com/office/drawing/2014/main" id="{8F2D81A6-B652-214E-B0DC-900C7C916D00}"/>
              </a:ext>
            </a:extLst>
          </p:cNvPr>
          <p:cNvPicPr>
            <a:picLocks noChangeAspect="1"/>
          </p:cNvPicPr>
          <p:nvPr/>
        </p:nvPicPr>
        <p:blipFill>
          <a:blip r:embed="rId2"/>
          <a:stretch>
            <a:fillRect/>
          </a:stretch>
        </p:blipFill>
        <p:spPr>
          <a:xfrm>
            <a:off x="914400" y="1200905"/>
            <a:ext cx="552450" cy="200025"/>
          </a:xfrm>
          <a:prstGeom prst="rect">
            <a:avLst/>
          </a:prstGeom>
        </p:spPr>
      </p:pic>
      <p:sp>
        <p:nvSpPr>
          <p:cNvPr id="11" name="TextBox 10">
            <a:extLst>
              <a:ext uri="{FF2B5EF4-FFF2-40B4-BE49-F238E27FC236}">
                <a16:creationId xmlns:a16="http://schemas.microsoft.com/office/drawing/2014/main" id="{236D673D-9EBE-1DF8-11F9-5BD6BF1D6ED2}"/>
              </a:ext>
            </a:extLst>
          </p:cNvPr>
          <p:cNvSpPr txBox="1"/>
          <p:nvPr/>
        </p:nvSpPr>
        <p:spPr>
          <a:xfrm>
            <a:off x="1429955" y="1096866"/>
            <a:ext cx="6996892" cy="384721"/>
          </a:xfrm>
          <a:prstGeom prst="rect">
            <a:avLst/>
          </a:prstGeom>
          <a:noFill/>
        </p:spPr>
        <p:txBody>
          <a:bodyPr wrap="square" rtlCol="0">
            <a:spAutoFit/>
          </a:bodyPr>
          <a:lstStyle/>
          <a:p>
            <a:r>
              <a:rPr lang="en-IN" sz="1900" b="1" dirty="0">
                <a:solidFill>
                  <a:srgbClr val="000000"/>
                </a:solidFill>
              </a:rPr>
              <a:t>identity matrix</a:t>
            </a:r>
            <a:r>
              <a:rPr lang="en-IN" sz="1900" dirty="0">
                <a:solidFill>
                  <a:srgbClr val="000000"/>
                </a:solidFill>
              </a:rPr>
              <a:t>, denoted </a:t>
            </a:r>
            <a:r>
              <a:rPr lang="en-IN" sz="1900" i="1" dirty="0">
                <a:solidFill>
                  <a:srgbClr val="000000"/>
                </a:solidFill>
              </a:rPr>
              <a:t>Iₙ</a:t>
            </a:r>
            <a:r>
              <a:rPr lang="en-IN" sz="1900" dirty="0">
                <a:solidFill>
                  <a:srgbClr val="000000"/>
                </a:solidFill>
              </a:rPr>
              <a:t> (</a:t>
            </a:r>
            <a:r>
              <a:rPr kumimoji="0" lang="en-IN" sz="1900" b="0" i="0" u="none" strike="noStrike" kern="1200" cap="none" spc="0" normalizeH="0" baseline="0" noProof="0" dirty="0">
                <a:ln>
                  <a:noFill/>
                </a:ln>
                <a:solidFill>
                  <a:srgbClr val="000000"/>
                </a:solidFill>
                <a:effectLst/>
                <a:uLnTx/>
                <a:uFillTx/>
                <a:latin typeface="Calibri"/>
                <a:ea typeface="+mn-ea"/>
                <a:cs typeface="+mn-cs"/>
              </a:rPr>
              <a:t>just </a:t>
            </a:r>
            <a:r>
              <a:rPr kumimoji="0" lang="en-IN" sz="1800" b="0" i="1" u="none" strike="noStrike" kern="1200" cap="none" spc="0" normalizeH="0" baseline="0" noProof="0" dirty="0">
                <a:ln>
                  <a:noFill/>
                </a:ln>
                <a:solidFill>
                  <a:srgbClr val="000000"/>
                </a:solidFill>
                <a:effectLst/>
                <a:uLnTx/>
                <a:uFillTx/>
                <a:latin typeface="Calibri"/>
                <a:ea typeface="+mn-ea"/>
                <a:cs typeface="+mn-cs"/>
              </a:rPr>
              <a:t>I</a:t>
            </a:r>
            <a:r>
              <a:rPr kumimoji="0" lang="en-IN" sz="1900" b="0" i="0" u="none" strike="noStrike" kern="1200" cap="none" spc="0" normalizeH="0" baseline="0" noProof="0" dirty="0">
                <a:ln>
                  <a:noFill/>
                </a:ln>
                <a:solidFill>
                  <a:srgbClr val="000000"/>
                </a:solidFill>
                <a:effectLst/>
                <a:uLnTx/>
                <a:uFillTx/>
                <a:latin typeface="Calibri"/>
                <a:ea typeface="+mn-ea"/>
                <a:cs typeface="+mn-cs"/>
              </a:rPr>
              <a:t> when there is no possibility of</a:t>
            </a:r>
            <a:endParaRPr lang="en-IN" sz="1900" dirty="0">
              <a:solidFill>
                <a:srgbClr val="000000"/>
              </a:solidFill>
            </a:endParaRPr>
          </a:p>
        </p:txBody>
      </p:sp>
      <p:sp>
        <p:nvSpPr>
          <p:cNvPr id="17" name="TextBox 16">
            <a:extLst>
              <a:ext uri="{FF2B5EF4-FFF2-40B4-BE49-F238E27FC236}">
                <a16:creationId xmlns:a16="http://schemas.microsoft.com/office/drawing/2014/main" id="{C8C0F7FE-F337-9660-3BE5-8409B7BDFAE1}"/>
              </a:ext>
            </a:extLst>
          </p:cNvPr>
          <p:cNvSpPr txBox="1"/>
          <p:nvPr/>
        </p:nvSpPr>
        <p:spPr>
          <a:xfrm>
            <a:off x="457200" y="1381521"/>
            <a:ext cx="1872000" cy="384721"/>
          </a:xfrm>
          <a:prstGeom prst="rect">
            <a:avLst/>
          </a:prstGeom>
          <a:noFill/>
        </p:spPr>
        <p:txBody>
          <a:bodyPr wrap="square" rtlCol="0">
            <a:spAutoFit/>
          </a:bodyPr>
          <a:lstStyle/>
          <a:p>
            <a:r>
              <a:rPr kumimoji="0" lang="en-IN" sz="1900" b="0" i="0" u="none" strike="noStrike" kern="1200" cap="none" spc="0" normalizeH="0" baseline="0" noProof="0" dirty="0">
                <a:ln>
                  <a:noFill/>
                </a:ln>
                <a:solidFill>
                  <a:srgbClr val="000000"/>
                </a:solidFill>
                <a:effectLst/>
                <a:uLnTx/>
                <a:uFillTx/>
                <a:latin typeface="Calibri"/>
                <a:ea typeface="+mn-ea"/>
                <a:cs typeface="+mn-cs"/>
              </a:rPr>
              <a:t>confusion), is the</a:t>
            </a:r>
            <a:endParaRPr lang="en-IN" sz="1900" dirty="0"/>
          </a:p>
        </p:txBody>
      </p:sp>
      <p:pic>
        <p:nvPicPr>
          <p:cNvPr id="14" name="Picture 13" descr="n by n">
            <a:extLst>
              <a:ext uri="{FF2B5EF4-FFF2-40B4-BE49-F238E27FC236}">
                <a16:creationId xmlns:a16="http://schemas.microsoft.com/office/drawing/2014/main" id="{EE6B2D0E-C5A0-54F9-756F-54109D7F9617}"/>
              </a:ext>
            </a:extLst>
          </p:cNvPr>
          <p:cNvPicPr>
            <a:picLocks noChangeAspect="1"/>
          </p:cNvPicPr>
          <p:nvPr/>
        </p:nvPicPr>
        <p:blipFill>
          <a:blip r:embed="rId3"/>
          <a:stretch>
            <a:fillRect/>
          </a:stretch>
        </p:blipFill>
        <p:spPr>
          <a:xfrm>
            <a:off x="2252008" y="1489618"/>
            <a:ext cx="554784" cy="201185"/>
          </a:xfrm>
          <a:prstGeom prst="rect">
            <a:avLst/>
          </a:prstGeom>
        </p:spPr>
      </p:pic>
      <p:sp>
        <p:nvSpPr>
          <p:cNvPr id="16" name="TextBox 15">
            <a:extLst>
              <a:ext uri="{FF2B5EF4-FFF2-40B4-BE49-F238E27FC236}">
                <a16:creationId xmlns:a16="http://schemas.microsoft.com/office/drawing/2014/main" id="{A438E8A6-7AE4-1EC6-A088-C98D62609000}"/>
              </a:ext>
            </a:extLst>
          </p:cNvPr>
          <p:cNvSpPr txBox="1"/>
          <p:nvPr/>
        </p:nvSpPr>
        <p:spPr>
          <a:xfrm>
            <a:off x="2711546" y="1389253"/>
            <a:ext cx="5594254" cy="384721"/>
          </a:xfrm>
          <a:prstGeom prst="rect">
            <a:avLst/>
          </a:prstGeom>
          <a:noFill/>
        </p:spPr>
        <p:txBody>
          <a:bodyPr wrap="square" rtlCol="0">
            <a:spAutoFit/>
          </a:bodyPr>
          <a:lstStyle/>
          <a:p>
            <a:r>
              <a:rPr kumimoji="0" lang="en-IN" sz="1900" b="0" i="0" u="none" strike="noStrike" kern="1200" cap="none" spc="0" normalizeH="0" baseline="0" noProof="0" dirty="0">
                <a:ln>
                  <a:noFill/>
                </a:ln>
                <a:solidFill>
                  <a:srgbClr val="000000"/>
                </a:solidFill>
                <a:effectLst/>
                <a:uLnTx/>
                <a:uFillTx/>
                <a:latin typeface="Calibri"/>
                <a:ea typeface="+mn-ea"/>
                <a:cs typeface="+mn-cs"/>
              </a:rPr>
              <a:t>matrix consisting of </a:t>
            </a:r>
            <a:r>
              <a:rPr kumimoji="0" lang="en-IN" sz="1900" b="0" i="0" u="none" strike="noStrike" kern="1200" cap="none" spc="0" normalizeH="0" baseline="0" noProof="0" dirty="0">
                <a:ln>
                  <a:noFill/>
                </a:ln>
                <a:solidFill>
                  <a:srgbClr val="000000"/>
                </a:solidFill>
                <a:effectLst/>
                <a:uLnTx/>
                <a:uFillTx/>
                <a:latin typeface="Cambria Math"/>
                <a:ea typeface="+mn-ea"/>
                <a:cs typeface="+mn-cs"/>
              </a:rPr>
              <a:t>1</a:t>
            </a:r>
            <a:r>
              <a:rPr kumimoji="0" lang="en-IN" sz="1900" b="0" i="0" u="none" strike="noStrike" kern="1200" cap="none" spc="0" normalizeH="0" baseline="0" noProof="0" dirty="0">
                <a:ln>
                  <a:noFill/>
                </a:ln>
                <a:solidFill>
                  <a:srgbClr val="000000"/>
                </a:solidFill>
                <a:effectLst/>
                <a:uLnTx/>
                <a:uFillTx/>
                <a:latin typeface="Calibri"/>
                <a:ea typeface="+mn-ea"/>
                <a:cs typeface="+mn-cs"/>
              </a:rPr>
              <a:t>s on the </a:t>
            </a:r>
            <a:r>
              <a:rPr kumimoji="0" lang="en-IN" sz="1900" b="0" i="1" u="none" strike="noStrike" kern="1200" cap="none" spc="0" normalizeH="0" baseline="0" noProof="0" dirty="0">
                <a:ln>
                  <a:noFill/>
                </a:ln>
                <a:solidFill>
                  <a:srgbClr val="000000"/>
                </a:solidFill>
                <a:effectLst/>
                <a:uLnTx/>
                <a:uFillTx/>
                <a:latin typeface="Calibri"/>
                <a:ea typeface="+mn-ea"/>
                <a:cs typeface="+mn-cs"/>
              </a:rPr>
              <a:t>main diagonal </a:t>
            </a:r>
            <a:r>
              <a:rPr kumimoji="0" lang="en-IN" sz="1900" b="0" i="0" u="none" strike="noStrike" kern="1200" cap="none" spc="0" normalizeH="0" baseline="0" noProof="0" dirty="0">
                <a:ln>
                  <a:noFill/>
                </a:ln>
                <a:solidFill>
                  <a:srgbClr val="000000"/>
                </a:solidFill>
                <a:effectLst/>
                <a:uLnTx/>
                <a:uFillTx/>
                <a:latin typeface="Calibri"/>
                <a:ea typeface="+mn-ea"/>
                <a:cs typeface="+mn-cs"/>
              </a:rPr>
              <a:t>and </a:t>
            </a:r>
            <a:r>
              <a:rPr kumimoji="0" lang="en-IN" sz="1900" b="0" i="0" u="none" strike="noStrike" kern="1200" cap="none" spc="0" normalizeH="0" baseline="0" noProof="0" dirty="0">
                <a:ln>
                  <a:noFill/>
                </a:ln>
                <a:solidFill>
                  <a:srgbClr val="000000"/>
                </a:solidFill>
                <a:effectLst/>
                <a:uLnTx/>
                <a:uFillTx/>
                <a:latin typeface="Cambria Math"/>
                <a:ea typeface="+mn-ea"/>
                <a:cs typeface="+mn-cs"/>
              </a:rPr>
              <a:t>0</a:t>
            </a:r>
            <a:r>
              <a:rPr kumimoji="0" lang="en-IN" sz="1900" b="0" i="0" u="none" strike="noStrike" kern="1200" cap="none" spc="0" normalizeH="0" baseline="0" noProof="0" dirty="0">
                <a:ln>
                  <a:noFill/>
                </a:ln>
                <a:solidFill>
                  <a:srgbClr val="000000"/>
                </a:solidFill>
                <a:effectLst/>
                <a:uLnTx/>
                <a:uFillTx/>
                <a:latin typeface="Calibri"/>
                <a:ea typeface="+mn-ea"/>
                <a:cs typeface="+mn-cs"/>
              </a:rPr>
              <a:t>s</a:t>
            </a:r>
            <a:endParaRPr lang="en-IN" sz="1900" dirty="0"/>
          </a:p>
        </p:txBody>
      </p:sp>
      <p:sp>
        <p:nvSpPr>
          <p:cNvPr id="18" name="TextBox 17">
            <a:extLst>
              <a:ext uri="{FF2B5EF4-FFF2-40B4-BE49-F238E27FC236}">
                <a16:creationId xmlns:a16="http://schemas.microsoft.com/office/drawing/2014/main" id="{D0B859DA-1EEA-FE3D-089F-DDE5E9F3288F}"/>
              </a:ext>
            </a:extLst>
          </p:cNvPr>
          <p:cNvSpPr txBox="1"/>
          <p:nvPr/>
        </p:nvSpPr>
        <p:spPr>
          <a:xfrm>
            <a:off x="457200" y="1701571"/>
            <a:ext cx="8478819" cy="992409"/>
          </a:xfrm>
          <a:prstGeom prst="rect">
            <a:avLst/>
          </a:prstGeom>
          <a:noFill/>
        </p:spPr>
        <p:txBody>
          <a:bodyPr wrap="square" rtlCol="0">
            <a:spAutoFit/>
          </a:bodyPr>
          <a:lstStyle/>
          <a:p>
            <a:r>
              <a:rPr lang="en-US" sz="1900" dirty="0">
                <a:solidFill>
                  <a:srgbClr val="000000"/>
                </a:solidFill>
              </a:rPr>
              <a:t>everywhere else. The </a:t>
            </a:r>
            <a:r>
              <a:rPr lang="en-US" sz="1900" b="1" dirty="0">
                <a:solidFill>
                  <a:srgbClr val="000000"/>
                </a:solidFill>
              </a:rPr>
              <a:t>main diagonal</a:t>
            </a:r>
            <a:r>
              <a:rPr lang="en-US" sz="1900" dirty="0">
                <a:solidFill>
                  <a:srgbClr val="000000"/>
                </a:solidFill>
              </a:rPr>
              <a:t> consists of those entries in the </a:t>
            </a:r>
            <a:br>
              <a:rPr lang="en-US" sz="1900" dirty="0">
                <a:solidFill>
                  <a:srgbClr val="000000"/>
                </a:solidFill>
              </a:rPr>
            </a:br>
            <a:r>
              <a:rPr lang="en-US" sz="1900" dirty="0">
                <a:solidFill>
                  <a:srgbClr val="000000"/>
                </a:solidFill>
              </a:rPr>
              <a:t>first row-first column, the second row-second column, and so on down to the </a:t>
            </a:r>
            <a:r>
              <a:rPr lang="en-US" sz="1900" i="1" dirty="0">
                <a:solidFill>
                  <a:srgbClr val="000000"/>
                </a:solidFill>
              </a:rPr>
              <a:t>n</a:t>
            </a:r>
            <a:r>
              <a:rPr lang="en-US" sz="1900" baseline="30000" dirty="0">
                <a:solidFill>
                  <a:srgbClr val="000000"/>
                </a:solidFill>
              </a:rPr>
              <a:t>th</a:t>
            </a:r>
            <a:r>
              <a:rPr lang="en-US" sz="1900" dirty="0">
                <a:solidFill>
                  <a:srgbClr val="000000"/>
                </a:solidFill>
              </a:rPr>
              <a:t> row-</a:t>
            </a:r>
            <a:r>
              <a:rPr lang="en-US" sz="1900" i="1" dirty="0">
                <a:solidFill>
                  <a:srgbClr val="000000"/>
                </a:solidFill>
              </a:rPr>
              <a:t>n</a:t>
            </a:r>
            <a:r>
              <a:rPr lang="en-US" sz="1900" baseline="30000" dirty="0">
                <a:solidFill>
                  <a:srgbClr val="000000"/>
                </a:solidFill>
              </a:rPr>
              <a:t>th</a:t>
            </a:r>
            <a:r>
              <a:rPr lang="en-US" sz="1900" dirty="0">
                <a:solidFill>
                  <a:srgbClr val="000000"/>
                </a:solidFill>
              </a:rPr>
              <a:t> column. Every identity matrix has the form</a:t>
            </a:r>
            <a:endParaRPr lang="en-IN" sz="1900" dirty="0">
              <a:solidFill>
                <a:srgbClr val="000000"/>
              </a:solidFill>
            </a:endParaRPr>
          </a:p>
        </p:txBody>
      </p:sp>
      <p:pic>
        <p:nvPicPr>
          <p:cNvPr id="7" name="Picture 6" descr="I equals to square matrix consists of Row 1: one, zero, zero, and so on, zero.&#10;Row 2: zero, one, zero, and so on, zero.&#10;Row 3: zero, zero, one, and so on, zero.&#10;And so on.&#10;Last row: zero, zero, zero, and so on, one.">
            <a:extLst>
              <a:ext uri="{FF2B5EF4-FFF2-40B4-BE49-F238E27FC236}">
                <a16:creationId xmlns:a16="http://schemas.microsoft.com/office/drawing/2014/main" id="{23E04FF0-DEAD-E4F9-25C4-5622637EC776}"/>
              </a:ext>
            </a:extLst>
          </p:cNvPr>
          <p:cNvPicPr>
            <a:picLocks noChangeAspect="1"/>
          </p:cNvPicPr>
          <p:nvPr/>
        </p:nvPicPr>
        <p:blipFill>
          <a:blip r:embed="rId4"/>
          <a:stretch>
            <a:fillRect/>
          </a:stretch>
        </p:blipFill>
        <p:spPr>
          <a:xfrm>
            <a:off x="3363732" y="2690610"/>
            <a:ext cx="2416536" cy="198000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6E73324-6E1B-77B3-106E-FEB8143F4BAE}"/>
                  </a:ext>
                </a:extLst>
              </p:cNvPr>
              <p:cNvSpPr txBox="1"/>
              <p:nvPr/>
            </p:nvSpPr>
            <p:spPr>
              <a:xfrm>
                <a:off x="457200" y="4724400"/>
                <a:ext cx="8229600" cy="1277273"/>
              </a:xfrm>
              <a:prstGeom prst="rect">
                <a:avLst/>
              </a:prstGeom>
              <a:noFill/>
            </p:spPr>
            <p:txBody>
              <a:bodyPr wrap="square">
                <a:spAutoFit/>
              </a:bodyPr>
              <a:lstStyle/>
              <a:p>
                <a:pPr>
                  <a:defRPr sz="2800"/>
                </a:pPr>
                <a:r>
                  <a:rPr lang="en-IN" sz="1900" dirty="0">
                    <a:solidFill>
                      <a:srgbClr val="000000"/>
                    </a:solidFill>
                  </a:rPr>
                  <a:t>If the matrices </a:t>
                </a:r>
                <a:r>
                  <a:rPr lang="en-IN" sz="1900" i="1" dirty="0">
                    <a:solidFill>
                      <a:srgbClr val="000000"/>
                    </a:solidFill>
                  </a:rPr>
                  <a:t>A</a:t>
                </a:r>
                <a:r>
                  <a:rPr lang="en-IN" sz="1900" dirty="0">
                    <a:solidFill>
                      <a:srgbClr val="000000"/>
                    </a:solidFill>
                  </a:rPr>
                  <a:t> and </a:t>
                </a:r>
                <a:r>
                  <a:rPr lang="en-IN" sz="1900" i="1" dirty="0">
                    <a:solidFill>
                      <a:srgbClr val="000000"/>
                    </a:solidFill>
                  </a:rPr>
                  <a:t>B</a:t>
                </a:r>
                <a:r>
                  <a:rPr lang="en-IN" sz="1900" dirty="0">
                    <a:solidFill>
                      <a:srgbClr val="000000"/>
                    </a:solidFill>
                  </a:rPr>
                  <a:t> have appropriate order, so that the matrix products are defined, then </a:t>
                </a:r>
                <a:r>
                  <a:rPr lang="en-IN" sz="1900" i="1" dirty="0">
                    <a:solidFill>
                      <a:srgbClr val="000000"/>
                    </a:solidFill>
                  </a:rPr>
                  <a:t>IA</a:t>
                </a:r>
                <a14:m>
                  <m:oMath xmlns:m="http://schemas.openxmlformats.org/officeDocument/2006/math">
                    <m:r>
                      <a:rPr lang="en-IN" sz="1900" b="0" i="1" smtClean="0">
                        <a:solidFill>
                          <a:srgbClr val="000000"/>
                        </a:solidFill>
                        <a:latin typeface="Cambria Math" panose="02040503050406030204" pitchFamily="18" charset="0"/>
                      </a:rPr>
                      <m:t> </m:t>
                    </m:r>
                    <m:r>
                      <a:rPr lang="en-IN" sz="1900">
                        <a:solidFill>
                          <a:srgbClr val="000000"/>
                        </a:solidFill>
                        <a:latin typeface="Cambria Math" panose="02040503050406030204" pitchFamily="18" charset="0"/>
                      </a:rPr>
                      <m:t>=</m:t>
                    </m:r>
                    <m:r>
                      <a:rPr lang="en-IN" sz="1900" b="0" i="0" smtClean="0">
                        <a:solidFill>
                          <a:srgbClr val="000000"/>
                        </a:solidFill>
                        <a:latin typeface="Cambria Math" panose="02040503050406030204" pitchFamily="18" charset="0"/>
                      </a:rPr>
                      <m:t> </m:t>
                    </m:r>
                  </m:oMath>
                </a14:m>
                <a:r>
                  <a:rPr lang="en-IN" sz="1900" i="1" dirty="0">
                    <a:solidFill>
                      <a:srgbClr val="000000"/>
                    </a:solidFill>
                  </a:rPr>
                  <a:t>A</a:t>
                </a:r>
                <a:r>
                  <a:rPr lang="en-IN" sz="1900" dirty="0">
                    <a:solidFill>
                      <a:srgbClr val="000000"/>
                    </a:solidFill>
                  </a:rPr>
                  <a:t> and </a:t>
                </a:r>
                <a:r>
                  <a:rPr lang="en-IN" sz="1900" i="1" dirty="0">
                    <a:solidFill>
                      <a:srgbClr val="000000"/>
                    </a:solidFill>
                  </a:rPr>
                  <a:t>IB</a:t>
                </a:r>
                <a14:m>
                  <m:oMath xmlns:m="http://schemas.openxmlformats.org/officeDocument/2006/math">
                    <m:r>
                      <a:rPr lang="en-IN" sz="1900" b="0" i="1" smtClean="0">
                        <a:solidFill>
                          <a:srgbClr val="000000"/>
                        </a:solidFill>
                        <a:latin typeface="Cambria Math" panose="02040503050406030204" pitchFamily="18" charset="0"/>
                      </a:rPr>
                      <m:t> </m:t>
                    </m:r>
                    <m:r>
                      <a:rPr lang="en-IN" sz="1900">
                        <a:solidFill>
                          <a:srgbClr val="000000"/>
                        </a:solidFill>
                        <a:latin typeface="Cambria Math" panose="02040503050406030204" pitchFamily="18" charset="0"/>
                      </a:rPr>
                      <m:t>=</m:t>
                    </m:r>
                    <m:r>
                      <a:rPr lang="en-IN" sz="1900" b="0" i="0" smtClean="0">
                        <a:solidFill>
                          <a:srgbClr val="000000"/>
                        </a:solidFill>
                        <a:latin typeface="Cambria Math" panose="02040503050406030204" pitchFamily="18" charset="0"/>
                      </a:rPr>
                      <m:t> </m:t>
                    </m:r>
                  </m:oMath>
                </a14:m>
                <a:r>
                  <a:rPr lang="en-IN" sz="1900" i="1" dirty="0">
                    <a:solidFill>
                      <a:srgbClr val="000000"/>
                    </a:solidFill>
                  </a:rPr>
                  <a:t>B</a:t>
                </a:r>
                <a:r>
                  <a:rPr lang="en-IN" sz="1900" dirty="0">
                    <a:solidFill>
                      <a:srgbClr val="000000"/>
                    </a:solidFill>
                  </a:rPr>
                  <a:t>. Thus, the identity matrix serves as the multiplicative identity on the set of appropriately sized matrices. In this sense, </a:t>
                </a:r>
                <a:r>
                  <a:rPr lang="en-IN" sz="1900" i="1" dirty="0">
                    <a:solidFill>
                      <a:srgbClr val="000000"/>
                    </a:solidFill>
                  </a:rPr>
                  <a:t>I</a:t>
                </a:r>
                <a:r>
                  <a:rPr lang="en-IN" sz="1900" dirty="0">
                    <a:solidFill>
                      <a:srgbClr val="000000"/>
                    </a:solidFill>
                  </a:rPr>
                  <a:t> serves the same purpose as the number </a:t>
                </a:r>
                <a:r>
                  <a:rPr lang="en-IN" sz="1900" dirty="0">
                    <a:solidFill>
                      <a:srgbClr val="000000"/>
                    </a:solidFill>
                    <a:latin typeface="Cambria Math"/>
                  </a:rPr>
                  <a:t>1</a:t>
                </a:r>
                <a:r>
                  <a:rPr lang="en-IN" sz="1900" dirty="0">
                    <a:solidFill>
                      <a:srgbClr val="000000"/>
                    </a:solidFill>
                  </a:rPr>
                  <a:t> in the set of real numbers.</a:t>
                </a:r>
              </a:p>
            </p:txBody>
          </p:sp>
        </mc:Choice>
        <mc:Fallback xmlns="">
          <p:sp>
            <p:nvSpPr>
              <p:cNvPr id="13" name="TextBox 12">
                <a:extLst>
                  <a:ext uri="{FF2B5EF4-FFF2-40B4-BE49-F238E27FC236}">
                    <a16:creationId xmlns:a16="http://schemas.microsoft.com/office/drawing/2014/main" id="{16E73324-6E1B-77B3-106E-FEB8143F4BAE}"/>
                  </a:ext>
                </a:extLst>
              </p:cNvPr>
              <p:cNvSpPr txBox="1">
                <a:spLocks noRot="1" noChangeAspect="1" noMove="1" noResize="1" noEditPoints="1" noAdjustHandles="1" noChangeArrowheads="1" noChangeShapeType="1" noTextEdit="1"/>
              </p:cNvSpPr>
              <p:nvPr/>
            </p:nvSpPr>
            <p:spPr>
              <a:xfrm>
                <a:off x="457200" y="4724400"/>
                <a:ext cx="8229600" cy="1277273"/>
              </a:xfrm>
              <a:prstGeom prst="rect">
                <a:avLst/>
              </a:prstGeom>
              <a:blipFill>
                <a:blip r:embed="rId5"/>
                <a:stretch>
                  <a:fillRect l="-667" t="-2381" b="-6190"/>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The Inverse of a Matrix</a:t>
            </a:r>
          </a:p>
        </p:txBody>
      </p:sp>
      <p:sp>
        <p:nvSpPr>
          <p:cNvPr id="3" name="Text Placeholder 2"/>
          <p:cNvSpPr>
            <a:spLocks noGrp="1"/>
          </p:cNvSpPr>
          <p:nvPr>
            <p:ph type="body" sz="quarter" idx="10"/>
          </p:nvPr>
        </p:nvSpPr>
        <p:spPr/>
        <p:txBody>
          <a:bodyPr>
            <a:normAutofit/>
          </a:bodyPr>
          <a:lstStyle/>
          <a:p>
            <a:pPr>
              <a:defRPr sz="2800"/>
            </a:pPr>
            <a:r>
              <a:rPr lang="en-US" sz="2800" dirty="0"/>
              <a:t>Let </a:t>
            </a:r>
            <a:r>
              <a:rPr lang="en-US" sz="2800" i="1" dirty="0"/>
              <a:t>A</a:t>
            </a:r>
            <a:r>
              <a:rPr lang="en-US" sz="2800" dirty="0"/>
              <a:t> be an</a:t>
            </a:r>
            <a:endParaRPr sz="2800" dirty="0"/>
          </a:p>
        </p:txBody>
      </p:sp>
      <p:pic>
        <p:nvPicPr>
          <p:cNvPr id="4" name="Picture 3" descr="n by n">
            <a:extLst>
              <a:ext uri="{FF2B5EF4-FFF2-40B4-BE49-F238E27FC236}">
                <a16:creationId xmlns:a16="http://schemas.microsoft.com/office/drawing/2014/main" id="{C42D2560-5C54-3464-6628-2F1DF38A9846}"/>
              </a:ext>
            </a:extLst>
          </p:cNvPr>
          <p:cNvPicPr>
            <a:picLocks noChangeAspect="1"/>
          </p:cNvPicPr>
          <p:nvPr/>
        </p:nvPicPr>
        <p:blipFill>
          <a:blip r:embed="rId2"/>
          <a:stretch>
            <a:fillRect/>
          </a:stretch>
        </p:blipFill>
        <p:spPr>
          <a:xfrm>
            <a:off x="2201615" y="1254176"/>
            <a:ext cx="694911" cy="252000"/>
          </a:xfrm>
          <a:prstGeom prst="rect">
            <a:avLst/>
          </a:prstGeom>
        </p:spPr>
      </p:pic>
      <p:sp>
        <p:nvSpPr>
          <p:cNvPr id="10" name="TextBox 9">
            <a:extLst>
              <a:ext uri="{FF2B5EF4-FFF2-40B4-BE49-F238E27FC236}">
                <a16:creationId xmlns:a16="http://schemas.microsoft.com/office/drawing/2014/main" id="{C999FCE2-2A2F-EA54-E070-EE26B7389582}"/>
              </a:ext>
            </a:extLst>
          </p:cNvPr>
          <p:cNvSpPr txBox="1"/>
          <p:nvPr/>
        </p:nvSpPr>
        <p:spPr>
          <a:xfrm>
            <a:off x="2825351" y="1082078"/>
            <a:ext cx="3805297" cy="523220"/>
          </a:xfrm>
          <a:prstGeom prst="rect">
            <a:avLst/>
          </a:prstGeom>
          <a:noFill/>
        </p:spPr>
        <p:txBody>
          <a:bodyPr wrap="square" rtlCol="0">
            <a:spAutoFit/>
          </a:bodyPr>
          <a:lstStyle/>
          <a:p>
            <a:r>
              <a:rPr lang="en-US" sz="2800" dirty="0">
                <a:solidFill>
                  <a:srgbClr val="000000"/>
                </a:solidFill>
              </a:rPr>
              <a:t>matrix. If there exists an</a:t>
            </a:r>
            <a:endParaRPr lang="en-IN" sz="2800" dirty="0">
              <a:solidFill>
                <a:srgbClr val="000000"/>
              </a:solidFill>
            </a:endParaRPr>
          </a:p>
        </p:txBody>
      </p:sp>
      <p:pic>
        <p:nvPicPr>
          <p:cNvPr id="6" name="Picture 5" descr="n by n">
            <a:extLst>
              <a:ext uri="{FF2B5EF4-FFF2-40B4-BE49-F238E27FC236}">
                <a16:creationId xmlns:a16="http://schemas.microsoft.com/office/drawing/2014/main" id="{551B074D-2CB4-42A2-3FE3-195E1F80F1E0}"/>
              </a:ext>
            </a:extLst>
          </p:cNvPr>
          <p:cNvPicPr>
            <a:picLocks noChangeAspect="1"/>
          </p:cNvPicPr>
          <p:nvPr/>
        </p:nvPicPr>
        <p:blipFill>
          <a:blip r:embed="rId3"/>
          <a:stretch>
            <a:fillRect/>
          </a:stretch>
        </p:blipFill>
        <p:spPr>
          <a:xfrm>
            <a:off x="6418934" y="1229329"/>
            <a:ext cx="696000" cy="252000"/>
          </a:xfrm>
          <a:prstGeom prst="rect">
            <a:avLst/>
          </a:prstGeom>
        </p:spPr>
      </p:pic>
      <p:sp>
        <p:nvSpPr>
          <p:cNvPr id="11" name="TextBox 10">
            <a:extLst>
              <a:ext uri="{FF2B5EF4-FFF2-40B4-BE49-F238E27FC236}">
                <a16:creationId xmlns:a16="http://schemas.microsoft.com/office/drawing/2014/main" id="{AEEA40E8-85D5-3F68-F653-AEEC35D5A0EC}"/>
              </a:ext>
            </a:extLst>
          </p:cNvPr>
          <p:cNvSpPr txBox="1"/>
          <p:nvPr/>
        </p:nvSpPr>
        <p:spPr>
          <a:xfrm>
            <a:off x="7053667" y="1049151"/>
            <a:ext cx="1523076" cy="523220"/>
          </a:xfrm>
          <a:prstGeom prst="rect">
            <a:avLst/>
          </a:prstGeom>
          <a:noFill/>
        </p:spPr>
        <p:txBody>
          <a:bodyPr wrap="square" rtlCol="0">
            <a:spAutoFit/>
          </a:bodyPr>
          <a:lstStyle/>
          <a:p>
            <a:r>
              <a:rPr lang="en-US" sz="2800" dirty="0">
                <a:solidFill>
                  <a:srgbClr val="000000"/>
                </a:solidFill>
              </a:rPr>
              <a:t>matrix</a:t>
            </a:r>
            <a:endParaRPr lang="en-IN" sz="2800" dirty="0">
              <a:solidFill>
                <a:srgbClr val="000000"/>
              </a:solidFill>
            </a:endParaRPr>
          </a:p>
        </p:txBody>
      </p:sp>
      <p:pic>
        <p:nvPicPr>
          <p:cNvPr id="5" name="Picture 4" descr="A Inverse such that">
            <a:extLst>
              <a:ext uri="{FF2B5EF4-FFF2-40B4-BE49-F238E27FC236}">
                <a16:creationId xmlns:a16="http://schemas.microsoft.com/office/drawing/2014/main" id="{EBAEE322-366A-A9BA-ED2D-0CA9F84BBD1E}"/>
              </a:ext>
            </a:extLst>
          </p:cNvPr>
          <p:cNvPicPr>
            <a:picLocks noChangeAspect="1"/>
          </p:cNvPicPr>
          <p:nvPr/>
        </p:nvPicPr>
        <p:blipFill>
          <a:blip r:embed="rId4"/>
          <a:stretch>
            <a:fillRect/>
          </a:stretch>
        </p:blipFill>
        <p:spPr>
          <a:xfrm>
            <a:off x="509164" y="1534120"/>
            <a:ext cx="2093539" cy="432000"/>
          </a:xfrm>
          <a:prstGeom prst="rect">
            <a:avLst/>
          </a:prstGeom>
        </p:spPr>
      </p:pic>
      <p:pic>
        <p:nvPicPr>
          <p:cNvPr id="7" name="Picture 6" descr="A Inverse A equals I subscript n and AA Inverse equals I subscript n,">
            <a:extLst>
              <a:ext uri="{FF2B5EF4-FFF2-40B4-BE49-F238E27FC236}">
                <a16:creationId xmlns:a16="http://schemas.microsoft.com/office/drawing/2014/main" id="{52E29090-A826-9AB9-2287-5CEAFE60696A}"/>
              </a:ext>
            </a:extLst>
          </p:cNvPr>
          <p:cNvPicPr>
            <a:picLocks noChangeAspect="1"/>
          </p:cNvPicPr>
          <p:nvPr/>
        </p:nvPicPr>
        <p:blipFill>
          <a:blip r:embed="rId5"/>
          <a:stretch>
            <a:fillRect/>
          </a:stretch>
        </p:blipFill>
        <p:spPr>
          <a:xfrm>
            <a:off x="3048000" y="2086800"/>
            <a:ext cx="3360000" cy="504000"/>
          </a:xfrm>
          <a:prstGeom prst="rect">
            <a:avLst/>
          </a:prstGeom>
        </p:spPr>
      </p:pic>
      <p:pic>
        <p:nvPicPr>
          <p:cNvPr id="8" name="Picture 7" descr="we call A Inverse">
            <a:extLst>
              <a:ext uri="{FF2B5EF4-FFF2-40B4-BE49-F238E27FC236}">
                <a16:creationId xmlns:a16="http://schemas.microsoft.com/office/drawing/2014/main" id="{C56803E3-15E5-1C72-FB19-4498D68C6A43}"/>
              </a:ext>
            </a:extLst>
          </p:cNvPr>
          <p:cNvPicPr>
            <a:picLocks noChangeAspect="1"/>
          </p:cNvPicPr>
          <p:nvPr/>
        </p:nvPicPr>
        <p:blipFill>
          <a:blip r:embed="rId6"/>
          <a:stretch>
            <a:fillRect/>
          </a:stretch>
        </p:blipFill>
        <p:spPr>
          <a:xfrm>
            <a:off x="545305" y="2788415"/>
            <a:ext cx="1523077" cy="396000"/>
          </a:xfrm>
          <a:prstGeom prst="rect">
            <a:avLst/>
          </a:prstGeom>
        </p:spPr>
      </p:pic>
      <p:sp>
        <p:nvSpPr>
          <p:cNvPr id="9" name="TextBox 8">
            <a:extLst>
              <a:ext uri="{FF2B5EF4-FFF2-40B4-BE49-F238E27FC236}">
                <a16:creationId xmlns:a16="http://schemas.microsoft.com/office/drawing/2014/main" id="{7C0001A0-CC00-3B09-FE75-16BDF7F8F2A4}"/>
              </a:ext>
            </a:extLst>
          </p:cNvPr>
          <p:cNvSpPr txBox="1"/>
          <p:nvPr/>
        </p:nvSpPr>
        <p:spPr>
          <a:xfrm>
            <a:off x="2057400" y="2753380"/>
            <a:ext cx="2819400" cy="523220"/>
          </a:xfrm>
          <a:prstGeom prst="rect">
            <a:avLst/>
          </a:prstGeom>
          <a:noFill/>
        </p:spPr>
        <p:txBody>
          <a:bodyPr wrap="square">
            <a:spAutoFit/>
          </a:bodyPr>
          <a:lstStyle/>
          <a:p>
            <a:pPr>
              <a:defRPr sz="2800"/>
            </a:pPr>
            <a:r>
              <a:rPr lang="en-IN" sz="2800" dirty="0">
                <a:solidFill>
                  <a:srgbClr val="000000"/>
                </a:solidFill>
              </a:rPr>
              <a:t>the </a:t>
            </a:r>
            <a:r>
              <a:rPr lang="en-IN" sz="2800" b="1" dirty="0">
                <a:solidFill>
                  <a:srgbClr val="000000"/>
                </a:solidFill>
              </a:rPr>
              <a:t>inverse</a:t>
            </a:r>
            <a:r>
              <a:rPr lang="en-IN" sz="2800" dirty="0">
                <a:solidFill>
                  <a:srgbClr val="000000"/>
                </a:solidFill>
              </a:rPr>
              <a:t> of </a:t>
            </a:r>
            <a:r>
              <a:rPr lang="en-IN" sz="2800" i="1" dirty="0">
                <a:solidFill>
                  <a:srgbClr val="000000"/>
                </a:solidFill>
              </a:rPr>
              <a:t>A</a:t>
            </a:r>
            <a:r>
              <a:rPr lang="en-IN" sz="2800" dirty="0">
                <a:solidFill>
                  <a:srgbClr val="000000"/>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the Inverse of a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lang="en-US" sz="2800" dirty="0"/>
              <a:t>Find the inverse of the matrix</a:t>
            </a:r>
            <a:endParaRPr sz="2800" dirty="0"/>
          </a:p>
        </p:txBody>
      </p:sp>
      <p:pic>
        <p:nvPicPr>
          <p:cNvPr id="5" name="Picture 4" descr="Matrix A equals 2 by 2 matrix: row 1: two, negative three; row 2: negative one, two.">
            <a:extLst>
              <a:ext uri="{FF2B5EF4-FFF2-40B4-BE49-F238E27FC236}">
                <a16:creationId xmlns:a16="http://schemas.microsoft.com/office/drawing/2014/main" id="{E0E59C11-6997-DFBB-9E06-FACA880D975A}"/>
              </a:ext>
            </a:extLst>
          </p:cNvPr>
          <p:cNvPicPr>
            <a:picLocks noChangeAspect="1"/>
          </p:cNvPicPr>
          <p:nvPr/>
        </p:nvPicPr>
        <p:blipFill>
          <a:blip r:embed="rId2"/>
          <a:stretch>
            <a:fillRect/>
          </a:stretch>
        </p:blipFill>
        <p:spPr>
          <a:xfrm>
            <a:off x="4917140" y="1371600"/>
            <a:ext cx="1905000" cy="952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endParaRPr lang="en-IN" sz="400" dirty="0"/>
          </a:p>
          <a:p>
            <a:pPr>
              <a:defRPr sz="2800"/>
            </a:pPr>
            <a:r>
              <a:rPr sz="2400" dirty="0"/>
              <a:t>If we let</a:t>
            </a:r>
          </a:p>
          <a:p>
            <a:pPr algn="ctr">
              <a:defRPr sz="2800"/>
            </a:pPr>
            <a:endParaRPr sz="1600" dirty="0"/>
          </a:p>
        </p:txBody>
      </p:sp>
      <p:pic>
        <p:nvPicPr>
          <p:cNvPr id="5" name="Picture 4" descr="A inverse equals 2 by 2 matrix: row one: w, x; row two: y, z.">
            <a:extLst>
              <a:ext uri="{FF2B5EF4-FFF2-40B4-BE49-F238E27FC236}">
                <a16:creationId xmlns:a16="http://schemas.microsoft.com/office/drawing/2014/main" id="{33187E77-6F79-623F-9E15-EA6C04971E3B}"/>
              </a:ext>
            </a:extLst>
          </p:cNvPr>
          <p:cNvPicPr>
            <a:picLocks noChangeAspect="1"/>
          </p:cNvPicPr>
          <p:nvPr/>
        </p:nvPicPr>
        <p:blipFill>
          <a:blip r:embed="rId2"/>
          <a:stretch>
            <a:fillRect/>
          </a:stretch>
        </p:blipFill>
        <p:spPr>
          <a:xfrm>
            <a:off x="1627095" y="1317574"/>
            <a:ext cx="1895475" cy="952500"/>
          </a:xfrm>
          <a:prstGeom prst="rect">
            <a:avLst/>
          </a:prstGeom>
        </p:spPr>
      </p:pic>
      <p:sp>
        <p:nvSpPr>
          <p:cNvPr id="15" name="TextBox 14">
            <a:extLst>
              <a:ext uri="{FF2B5EF4-FFF2-40B4-BE49-F238E27FC236}">
                <a16:creationId xmlns:a16="http://schemas.microsoft.com/office/drawing/2014/main" id="{D7C765EB-5A97-4418-E16A-D1D171CB65CE}"/>
              </a:ext>
            </a:extLst>
          </p:cNvPr>
          <p:cNvSpPr txBox="1"/>
          <p:nvPr/>
        </p:nvSpPr>
        <p:spPr>
          <a:xfrm>
            <a:off x="457199" y="2228612"/>
            <a:ext cx="3939000" cy="523220"/>
          </a:xfrm>
          <a:prstGeom prst="rect">
            <a:avLst/>
          </a:prstGeom>
          <a:noFill/>
        </p:spPr>
        <p:txBody>
          <a:bodyPr wrap="square">
            <a:spAutoFit/>
          </a:bodyPr>
          <a:lstStyle/>
          <a:p>
            <a:r>
              <a:rPr lang="en-IN" sz="2800" dirty="0"/>
              <a:t>we can use the equation</a:t>
            </a:r>
          </a:p>
        </p:txBody>
      </p:sp>
      <p:pic>
        <p:nvPicPr>
          <p:cNvPr id="6" name="Picture 5" descr="AA Inverse equals I to find w comma x comma y comma and z">
            <a:extLst>
              <a:ext uri="{FF2B5EF4-FFF2-40B4-BE49-F238E27FC236}">
                <a16:creationId xmlns:a16="http://schemas.microsoft.com/office/drawing/2014/main" id="{178A5FA8-1C1F-39FA-0B00-13EBE661EEFE}"/>
              </a:ext>
            </a:extLst>
          </p:cNvPr>
          <p:cNvPicPr>
            <a:picLocks noChangeAspect="1"/>
          </p:cNvPicPr>
          <p:nvPr/>
        </p:nvPicPr>
        <p:blipFill>
          <a:blip r:embed="rId3"/>
          <a:stretch>
            <a:fillRect/>
          </a:stretch>
        </p:blipFill>
        <p:spPr>
          <a:xfrm>
            <a:off x="4143326" y="2262185"/>
            <a:ext cx="3939000" cy="468000"/>
          </a:xfrm>
          <a:prstGeom prst="rect">
            <a:avLst/>
          </a:prstGeom>
        </p:spPr>
      </p:pic>
      <p:pic>
        <p:nvPicPr>
          <p:cNvPr id="13" name="Picture 12" descr="2 by 2 matrix: row 1: two, negative three; row 2: negative one, two. Multiplied by 2 by 2 matrix: row 1: w, x; row 2: y, z. Equals 2 by 2 identity matrix: row 1: one, zero; row 2: zero, one">
            <a:extLst>
              <a:ext uri="{FF2B5EF4-FFF2-40B4-BE49-F238E27FC236}">
                <a16:creationId xmlns:a16="http://schemas.microsoft.com/office/drawing/2014/main" id="{057DCB49-E869-E2AC-62AA-433AB2B6D73A}"/>
              </a:ext>
            </a:extLst>
          </p:cNvPr>
          <p:cNvPicPr>
            <a:picLocks noChangeAspect="1"/>
          </p:cNvPicPr>
          <p:nvPr/>
        </p:nvPicPr>
        <p:blipFill>
          <a:blip r:embed="rId4"/>
          <a:stretch>
            <a:fillRect/>
          </a:stretch>
        </p:blipFill>
        <p:spPr>
          <a:xfrm>
            <a:off x="2786062" y="2935307"/>
            <a:ext cx="3571875" cy="952500"/>
          </a:xfrm>
          <a:prstGeom prst="rect">
            <a:avLst/>
          </a:prstGeom>
        </p:spPr>
      </p:pic>
      <p:sp>
        <p:nvSpPr>
          <p:cNvPr id="11" name="TextBox 10">
            <a:extLst>
              <a:ext uri="{FF2B5EF4-FFF2-40B4-BE49-F238E27FC236}">
                <a16:creationId xmlns:a16="http://schemas.microsoft.com/office/drawing/2014/main" id="{57976EDB-65D5-586A-2AC5-95164B2553A1}"/>
              </a:ext>
            </a:extLst>
          </p:cNvPr>
          <p:cNvSpPr txBox="1"/>
          <p:nvPr/>
        </p:nvSpPr>
        <p:spPr>
          <a:xfrm>
            <a:off x="457200" y="3922693"/>
            <a:ext cx="8229600" cy="954107"/>
          </a:xfrm>
          <a:prstGeom prst="rect">
            <a:avLst/>
          </a:prstGeom>
          <a:noFill/>
        </p:spPr>
        <p:txBody>
          <a:bodyPr wrap="square">
            <a:spAutoFit/>
          </a:bodyPr>
          <a:lstStyle/>
          <a:p>
            <a:r>
              <a:rPr lang="en-IN" sz="2800" dirty="0"/>
              <a:t>Multiplying the left-hand side out, we see that we need to solve the equation</a:t>
            </a:r>
          </a:p>
        </p:txBody>
      </p:sp>
      <p:pic>
        <p:nvPicPr>
          <p:cNvPr id="9" name="Picture 8" descr="2 by 2 matrix: row 1: two w minus three y, two x minus three z; row 2: negative w plus two y, negative x plus two z. Equals 2 by 2 identity matrix: row 1: one, zero; row 2: zero, one.">
            <a:extLst>
              <a:ext uri="{FF2B5EF4-FFF2-40B4-BE49-F238E27FC236}">
                <a16:creationId xmlns:a16="http://schemas.microsoft.com/office/drawing/2014/main" id="{762E2A90-17F3-9E7D-154A-4CF547427989}"/>
              </a:ext>
            </a:extLst>
          </p:cNvPr>
          <p:cNvPicPr>
            <a:picLocks noChangeAspect="1"/>
          </p:cNvPicPr>
          <p:nvPr/>
        </p:nvPicPr>
        <p:blipFill>
          <a:blip r:embed="rId5"/>
          <a:stretch>
            <a:fillRect/>
          </a:stretch>
        </p:blipFill>
        <p:spPr>
          <a:xfrm>
            <a:off x="2743200" y="4946275"/>
            <a:ext cx="3829050" cy="952500"/>
          </a:xfrm>
          <a:prstGeom prst="rect">
            <a:avLst/>
          </a:prstGeom>
        </p:spPr>
      </p:pic>
    </p:spTree>
    <p:extLst>
      <p:ext uri="{BB962C8B-B14F-4D97-AF65-F5344CB8AC3E}">
        <p14:creationId xmlns:p14="http://schemas.microsoft.com/office/powerpoint/2010/main" val="2542285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2E43C-DE81-2C2D-CDFD-7552EFF67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3BB779-5D86-742A-9544-6268309A599F}"/>
              </a:ext>
            </a:extLst>
          </p:cNvPr>
          <p:cNvSpPr>
            <a:spLocks noGrp="1"/>
          </p:cNvSpPr>
          <p:nvPr>
            <p:ph type="title"/>
          </p:nvPr>
        </p:nvSpPr>
        <p:spPr/>
        <p:txBody>
          <a:bodyPr>
            <a:normAutofit/>
          </a:bodyPr>
          <a:lstStyle/>
          <a:p>
            <a:pPr>
              <a:defRPr sz="3200"/>
            </a:pPr>
            <a:r>
              <a:rPr dirty="0"/>
              <a:t>Example 2: Finding the Inverse of a Matrix</a:t>
            </a:r>
            <a:r>
              <a:rPr lang="en-US" baseline="-25000" dirty="0"/>
              <a:t>3</a:t>
            </a:r>
            <a:endParaRPr dirty="0"/>
          </a:p>
        </p:txBody>
      </p:sp>
      <p:sp>
        <p:nvSpPr>
          <p:cNvPr id="3" name="Text Placeholder 2">
            <a:extLst>
              <a:ext uri="{FF2B5EF4-FFF2-40B4-BE49-F238E27FC236}">
                <a16:creationId xmlns:a16="http://schemas.microsoft.com/office/drawing/2014/main" id="{D1FB302B-4301-F0BB-4804-7FAE4A98D553}"/>
              </a:ext>
            </a:extLst>
          </p:cNvPr>
          <p:cNvSpPr>
            <a:spLocks noGrp="1"/>
          </p:cNvSpPr>
          <p:nvPr>
            <p:ph type="body" sz="quarter" idx="10"/>
          </p:nvPr>
        </p:nvSpPr>
        <p:spPr/>
        <p:txBody>
          <a:bodyPr>
            <a:normAutofit/>
          </a:bodyPr>
          <a:lstStyle/>
          <a:p>
            <a:r>
              <a:rPr dirty="0"/>
              <a:t>which, if we equate columns on each side, means we need to solve the two linear systems</a:t>
            </a:r>
          </a:p>
        </p:txBody>
      </p:sp>
      <p:pic>
        <p:nvPicPr>
          <p:cNvPr id="7" name="Picture 6" descr="First system:&#10;Two times w minus three times y equals one&#10;Negative w plus two times y equals zero&#10; and &#10;Second system:&#10;Two times x minus three times z equals zero&#10;Negative x plus two times z equals one">
            <a:extLst>
              <a:ext uri="{FF2B5EF4-FFF2-40B4-BE49-F238E27FC236}">
                <a16:creationId xmlns:a16="http://schemas.microsoft.com/office/drawing/2014/main" id="{DB2AEDB5-BB82-DFAF-B408-D3D55E560BC0}"/>
              </a:ext>
            </a:extLst>
          </p:cNvPr>
          <p:cNvPicPr>
            <a:picLocks noChangeAspect="1"/>
          </p:cNvPicPr>
          <p:nvPr/>
        </p:nvPicPr>
        <p:blipFill>
          <a:blip r:embed="rId2"/>
          <a:stretch>
            <a:fillRect/>
          </a:stretch>
        </p:blipFill>
        <p:spPr>
          <a:xfrm>
            <a:off x="2337840" y="2133600"/>
            <a:ext cx="4468320" cy="1044000"/>
          </a:xfrm>
          <a:prstGeom prst="rect">
            <a:avLst/>
          </a:prstGeom>
        </p:spPr>
      </p:pic>
    </p:spTree>
    <p:extLst>
      <p:ext uri="{BB962C8B-B14F-4D97-AF65-F5344CB8AC3E}">
        <p14:creationId xmlns:p14="http://schemas.microsoft.com/office/powerpoint/2010/main" val="24675746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6193</TotalTime>
  <Words>1388</Words>
  <Application>Microsoft Office PowerPoint</Application>
  <PresentationFormat>On-screen Show (4:3)</PresentationFormat>
  <Paragraphs>160</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Courier New</vt:lpstr>
      <vt:lpstr>Cambria Math</vt:lpstr>
      <vt:lpstr>Arial</vt:lpstr>
      <vt:lpstr>Calibri</vt:lpstr>
      <vt:lpstr>Office Theme</vt:lpstr>
      <vt:lpstr>Section 9.5</vt:lpstr>
      <vt:lpstr>Example 1: Matrix Equation1</vt:lpstr>
      <vt:lpstr>Example 1: Matrix Equation2</vt:lpstr>
      <vt:lpstr>Example 1: Matrix Equation3</vt:lpstr>
      <vt:lpstr>Definition: Identity Matrices</vt:lpstr>
      <vt:lpstr>Definition: The Inverse of a Matrix</vt:lpstr>
      <vt:lpstr>Example 2: Finding the Inverse of a Matrix1</vt:lpstr>
      <vt:lpstr>Example 2: Finding the Inverse of a Matrix2</vt:lpstr>
      <vt:lpstr>Example 2: Finding the Inverse of a Matrix3</vt:lpstr>
      <vt:lpstr>Example 2: Finding the Inverse of a Matrix4</vt:lpstr>
      <vt:lpstr>Example 2: Finding the Inverse of a Matrix5</vt:lpstr>
      <vt:lpstr>Example 2: Finding the Inverse of a Matrix6</vt:lpstr>
      <vt:lpstr>Example 2: Finding the Inverse of a Matrix7</vt:lpstr>
      <vt:lpstr>Example 2: Finding the Inverse of a Matrix8</vt:lpstr>
      <vt:lpstr>Procedure: Finding the Inverse of a Matrix</vt:lpstr>
      <vt:lpstr>Formula: Inverse of a</vt:lpstr>
      <vt:lpstr>Theorem: Invertible Matrices</vt:lpstr>
      <vt:lpstr>Example 3: Finding the Inverse of a Matrix1</vt:lpstr>
      <vt:lpstr>Example 3: Finding the Inverse of a Matrix2</vt:lpstr>
      <vt:lpstr>Example 3: Finding the Inverse of a Matrix3</vt:lpstr>
      <vt:lpstr>Example 3: Finding the Inverse of a Matrix4</vt:lpstr>
      <vt:lpstr>Example 3: Finding the Inverse of a Matrix5</vt:lpstr>
      <vt:lpstr>Example 3: Finding the Inverse of a Matrix6</vt:lpstr>
      <vt:lpstr>Procedure: The Inverse Matrix Method</vt:lpstr>
      <vt:lpstr>CAUTION!</vt:lpstr>
      <vt:lpstr>Example 4: Inverse Matrix Method1</vt:lpstr>
      <vt:lpstr>Example 4: Inverse Matrix Method2</vt:lpstr>
      <vt:lpstr>Example 4: Inverse Matrix Method3</vt:lpstr>
      <vt:lpstr>Example 4: Inverse Matrix Method4</vt:lpstr>
      <vt:lpstr>Example 4: Inverse Matrix Method5</vt:lpstr>
      <vt:lpstr>Example 4: Inverse Matrix Method6</vt:lpstr>
      <vt:lpstr>Example 4: Inverse Matrix Method7</vt:lpstr>
      <vt:lpstr>Example 5: Using the Inverse Matrix Method1</vt:lpstr>
      <vt:lpstr>Example 5: Using the Inverse Matrix Method2</vt:lpstr>
      <vt:lpstr>Example 5: Using the Inverse Matrix Method3</vt:lpstr>
      <vt:lpstr>Example 5: Using the Inverse Matrix Method4</vt:lpstr>
      <vt:lpstr>Example 5: Using the Inverse Matrix Method5</vt:lpstr>
      <vt:lpstr>Example 5: Using the Inverse Matrix Method6</vt:lpstr>
      <vt:lpstr>Example 5: Using the Inverse Matrix Method7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Sindhusha</cp:lastModifiedBy>
  <cp:revision>288</cp:revision>
  <dcterms:created xsi:type="dcterms:W3CDTF">2013-04-26T14:43:13Z</dcterms:created>
  <dcterms:modified xsi:type="dcterms:W3CDTF">2025-06-19T11:03:17Z</dcterms:modified>
</cp:coreProperties>
</file>