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9"/>
  </p:notesMasterIdLst>
  <p:handoutMasterIdLst>
    <p:handoutMasterId r:id="rId30"/>
  </p:handoutMasterIdLst>
  <p:sldIdLst>
    <p:sldId id="256" r:id="rId2"/>
    <p:sldId id="257" r:id="rId3"/>
    <p:sldId id="259" r:id="rId4"/>
    <p:sldId id="280" r:id="rId5"/>
    <p:sldId id="261" r:id="rId6"/>
    <p:sldId id="262" r:id="rId7"/>
    <p:sldId id="263" r:id="rId8"/>
    <p:sldId id="264" r:id="rId9"/>
    <p:sldId id="265" r:id="rId10"/>
    <p:sldId id="266" r:id="rId11"/>
    <p:sldId id="267" r:id="rId12"/>
    <p:sldId id="268" r:id="rId13"/>
    <p:sldId id="269" r:id="rId14"/>
    <p:sldId id="270" r:id="rId15"/>
    <p:sldId id="281" r:id="rId16"/>
    <p:sldId id="271" r:id="rId17"/>
    <p:sldId id="272" r:id="rId18"/>
    <p:sldId id="273" r:id="rId19"/>
    <p:sldId id="274" r:id="rId20"/>
    <p:sldId id="275" r:id="rId21"/>
    <p:sldId id="282" r:id="rId22"/>
    <p:sldId id="276" r:id="rId23"/>
    <p:sldId id="277" r:id="rId24"/>
    <p:sldId id="278" r:id="rId25"/>
    <p:sldId id="279" r:id="rId26"/>
    <p:sldId id="284" r:id="rId27"/>
    <p:sldId id="285" r:id="rId28"/>
  </p:sldIdLst>
  <p:sldSz cx="9144000" cy="6858000" type="screen4x3"/>
  <p:notesSz cx="6858000" cy="9144000"/>
  <p:embeddedFontLst>
    <p:embeddedFont>
      <p:font typeface="Cambria Math" panose="02040503050406030204" pitchFamily="18" charset="0"/>
      <p:regular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hiteesha" initials="h" lastIdx="1" clrIdx="1">
    <p:extLst>
      <p:ext uri="{19B8F6BF-5375-455C-9EA6-DF929625EA0E}">
        <p15:presenceInfo xmlns:p15="http://schemas.microsoft.com/office/powerpoint/2012/main" userId="S-1-5-21-1666015839-3846122634-945917319-1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3" autoAdjust="0"/>
    <p:restoredTop sz="94712" autoAdjust="0"/>
  </p:normalViewPr>
  <p:slideViewPr>
    <p:cSldViewPr>
      <p:cViewPr varScale="1">
        <p:scale>
          <a:sx n="102" d="100"/>
          <a:sy n="102" d="100"/>
        </p:scale>
        <p:origin x="822"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82880" y="60960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3.xml"/><Relationship Id="rId5" Type="http://schemas.openxmlformats.org/officeDocument/2006/relationships/image" Target="../media/image16.emf"/><Relationship Id="rId4" Type="http://schemas.openxmlformats.org/officeDocument/2006/relationships/image" Target="../media/image15.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7.xml"/><Relationship Id="rId4" Type="http://schemas.openxmlformats.org/officeDocument/2006/relationships/image" Target="../media/image19.emf"/></Relationships>
</file>

<file path=ppt/slides/_rels/slide15.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3.xml"/><Relationship Id="rId4" Type="http://schemas.openxmlformats.org/officeDocument/2006/relationships/image" Target="../media/image3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20.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3.xml"/><Relationship Id="rId4" Type="http://schemas.openxmlformats.org/officeDocument/2006/relationships/image" Target="../media/image29.emf"/></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9.emf"/><Relationship Id="rId1" Type="http://schemas.openxmlformats.org/officeDocument/2006/relationships/slideLayout" Target="../slideLayouts/slideLayout7.xml"/><Relationship Id="rId4" Type="http://schemas.openxmlformats.org/officeDocument/2006/relationships/image" Target="../media/image10.wmf"/></Relationships>
</file>

<file path=ppt/slides/_rels/slide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Matrix Notation and Gauss-Jordan Elimination</a:t>
            </a:r>
          </a:p>
        </p:txBody>
      </p:sp>
      <p:sp>
        <p:nvSpPr>
          <p:cNvPr id="3" name="Title 2"/>
          <p:cNvSpPr>
            <a:spLocks noGrp="1"/>
          </p:cNvSpPr>
          <p:nvPr>
            <p:ph type="title"/>
          </p:nvPr>
        </p:nvSpPr>
        <p:spPr/>
        <p:txBody>
          <a:bodyPr/>
          <a:lstStyle/>
          <a:p>
            <a:r>
              <a:rPr dirty="0"/>
              <a:t>Section </a:t>
            </a:r>
            <a:r>
              <a:rPr lang="en-US" dirty="0"/>
              <a:t>9</a:t>
            </a:r>
            <a:r>
              <a:rPr dirty="0"/>
              <a:t>.2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Augmented Matrices</a:t>
            </a:r>
            <a:r>
              <a:rPr lang="en-IN"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Write each equation in standard form, then read off the coefficients and constants to construct the augmented matrix.</a:t>
            </a:r>
          </a:p>
        </p:txBody>
      </p:sp>
      <p:pic>
        <p:nvPicPr>
          <p:cNvPr id="7" name="Picture 6" descr="Linear System:&#10;First equation: open parenthesis two x minus six y close parenthesis, divided by two, equals three minus z.&#10;Second equation: z minus x plus five y equals twelve.&#10;Third equation: x plus three y minus two equals two z.&#10;&#10;Standard Form:&#10;First equation: x minus three y plus z equals three.&#10;Second equation: negative x plus five y plus z equals twelve.&#10;Third equation: x plus three y minus two z equals two.&#10;&#10;Augmented Matrix:&#10;Row one: one, negative three, one,  augmented by three.&#10;Row two: negative one, five, one,  augmented by twelve.&#10;Row three: one, three, negative two,  augmented by two.&#10;">
            <a:extLst>
              <a:ext uri="{FF2B5EF4-FFF2-40B4-BE49-F238E27FC236}">
                <a16:creationId xmlns:a16="http://schemas.microsoft.com/office/drawing/2014/main" id="{912C78E7-AFFD-5FD1-7D71-90DA2D8C5C1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6267" y="3011956"/>
            <a:ext cx="8631466" cy="232204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Row Echelon Form</a:t>
            </a:r>
          </a:p>
        </p:txBody>
      </p:sp>
      <p:sp>
        <p:nvSpPr>
          <p:cNvPr id="3" name="Text Placeholder 2"/>
          <p:cNvSpPr>
            <a:spLocks noGrp="1"/>
          </p:cNvSpPr>
          <p:nvPr>
            <p:ph type="body" sz="quarter" idx="10"/>
          </p:nvPr>
        </p:nvSpPr>
        <p:spPr/>
        <p:txBody>
          <a:bodyPr>
            <a:normAutofit/>
          </a:bodyPr>
          <a:lstStyle/>
          <a:p>
            <a:r>
              <a:rPr sz="2800" dirty="0"/>
              <a:t>A matrix is in </a:t>
            </a:r>
            <a:r>
              <a:rPr sz="2800" b="1" dirty="0"/>
              <a:t>row echelon form</a:t>
            </a:r>
            <a:r>
              <a:rPr sz="2800" dirty="0"/>
              <a:t> if each of the following is true.</a:t>
            </a:r>
          </a:p>
          <a:p>
            <a:pPr marL="514350" indent="-514350">
              <a:buFont typeface="+mj-lt"/>
              <a:buAutoNum type="arabicPeriod"/>
              <a:defRPr sz="2800"/>
            </a:pPr>
            <a:r>
              <a:rPr dirty="0"/>
              <a:t>​</a:t>
            </a:r>
            <a:r>
              <a:rPr sz="2800" dirty="0"/>
              <a:t>The first nonzero entry in each row is </a:t>
            </a:r>
            <a:r>
              <a:rPr sz="2800" dirty="0">
                <a:latin typeface="Cambria Math"/>
              </a:rPr>
              <a:t>1</a:t>
            </a:r>
            <a:r>
              <a:rPr sz="2800" dirty="0"/>
              <a:t>. We call this a </a:t>
            </a:r>
            <a:r>
              <a:rPr sz="2800" b="1" dirty="0"/>
              <a:t>leading</a:t>
            </a:r>
            <a:r>
              <a:rPr sz="2800" dirty="0"/>
              <a:t> </a:t>
            </a:r>
            <a:r>
              <a:rPr sz="2800" b="1" dirty="0">
                <a:latin typeface="Cambria Math"/>
              </a:rPr>
              <a:t>1</a:t>
            </a:r>
            <a:r>
              <a:rPr sz="2800" dirty="0"/>
              <a:t>.</a:t>
            </a:r>
          </a:p>
          <a:p>
            <a:pPr marL="514350" indent="-514350">
              <a:buFont typeface="+mj-lt"/>
              <a:buAutoNum type="arabicPeriod" startAt="2"/>
              <a:defRPr sz="2800"/>
            </a:pPr>
            <a:r>
              <a:rPr dirty="0"/>
              <a:t>​</a:t>
            </a:r>
            <a:r>
              <a:rPr sz="2800" dirty="0"/>
              <a:t>Every entry below a leading </a:t>
            </a:r>
            <a:r>
              <a:rPr sz="2800" dirty="0">
                <a:latin typeface="Cambria Math"/>
              </a:rPr>
              <a:t>1</a:t>
            </a:r>
            <a:r>
              <a:rPr sz="2800" dirty="0"/>
              <a:t> is </a:t>
            </a:r>
            <a:r>
              <a:rPr sz="2800" dirty="0">
                <a:latin typeface="Cambria Math"/>
              </a:rPr>
              <a:t>0</a:t>
            </a:r>
            <a:r>
              <a:rPr sz="2800" dirty="0"/>
              <a:t>, and each leading </a:t>
            </a:r>
            <a:r>
              <a:rPr sz="2800" dirty="0">
                <a:latin typeface="Cambria Math"/>
              </a:rPr>
              <a:t>1</a:t>
            </a:r>
            <a:r>
              <a:rPr sz="2800" dirty="0"/>
              <a:t> appears farther to the right than the leading </a:t>
            </a:r>
            <a:r>
              <a:rPr sz="2800" dirty="0">
                <a:latin typeface="Cambria Math"/>
              </a:rPr>
              <a:t>1</a:t>
            </a:r>
            <a:r>
              <a:rPr sz="2800" dirty="0"/>
              <a:t>s in the rows above it.</a:t>
            </a:r>
          </a:p>
          <a:p>
            <a:pPr marL="514350" indent="-514350">
              <a:buFont typeface="+mj-lt"/>
              <a:buAutoNum type="arabicPeriod" startAt="3"/>
              <a:defRPr sz="2800"/>
            </a:pPr>
            <a:r>
              <a:rPr dirty="0"/>
              <a:t>​</a:t>
            </a:r>
            <a:r>
              <a:rPr sz="2800" dirty="0"/>
              <a:t>All rows consisting entirely of </a:t>
            </a:r>
            <a:r>
              <a:rPr sz="2800" dirty="0">
                <a:latin typeface="Cambria Math"/>
              </a:rPr>
              <a:t>0</a:t>
            </a:r>
            <a:r>
              <a:rPr sz="2800" dirty="0"/>
              <a:t>s (if there are any) appear at the bottom.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Row Echelon Form</a:t>
            </a:r>
            <a:r>
              <a:rPr lang="en-IN" baseline="-25000" dirty="0"/>
              <a:t>1</a:t>
            </a:r>
            <a:endParaRPr dirty="0"/>
          </a:p>
        </p:txBody>
      </p:sp>
      <p:sp>
        <p:nvSpPr>
          <p:cNvPr id="3" name="Text Placeholder 2"/>
          <p:cNvSpPr>
            <a:spLocks noGrp="1"/>
          </p:cNvSpPr>
          <p:nvPr>
            <p:ph type="body" sz="quarter" idx="10"/>
          </p:nvPr>
        </p:nvSpPr>
        <p:spPr>
          <a:xfrm>
            <a:off x="457200" y="1029287"/>
            <a:ext cx="8229600" cy="951913"/>
          </a:xfrm>
        </p:spPr>
        <p:txBody>
          <a:bodyPr>
            <a:normAutofit/>
          </a:bodyPr>
          <a:lstStyle/>
          <a:p>
            <a:r>
              <a:rPr lang="en-US" sz="2800" dirty="0"/>
              <a:t>Determine if the following matrices are in row echelon form. If not, explain why not.</a:t>
            </a:r>
            <a:endParaRPr lang="ar-AE" dirty="0"/>
          </a:p>
        </p:txBody>
      </p:sp>
      <p:pic>
        <p:nvPicPr>
          <p:cNvPr id="7" name="Picture 6" descr="a.&#10;Row one: two, zero, thirteen,  augmented by negative one.&#10;Row two: zero, five, one,  augmented by one.&#10;Row three: zero, zero, one,  augmented by negative four.">
            <a:extLst>
              <a:ext uri="{FF2B5EF4-FFF2-40B4-BE49-F238E27FC236}">
                <a16:creationId xmlns:a16="http://schemas.microsoft.com/office/drawing/2014/main" id="{A91BCB1A-3685-8B2E-4BBE-766766901316}"/>
              </a:ext>
            </a:extLst>
          </p:cNvPr>
          <p:cNvPicPr>
            <a:picLocks noChangeAspect="1"/>
          </p:cNvPicPr>
          <p:nvPr/>
        </p:nvPicPr>
        <p:blipFill>
          <a:blip r:embed="rId2"/>
          <a:stretch>
            <a:fillRect/>
          </a:stretch>
        </p:blipFill>
        <p:spPr>
          <a:xfrm>
            <a:off x="633412" y="1998992"/>
            <a:ext cx="3114675" cy="1657350"/>
          </a:xfrm>
          <a:prstGeom prst="rect">
            <a:avLst/>
          </a:prstGeom>
        </p:spPr>
      </p:pic>
      <p:pic>
        <p:nvPicPr>
          <p:cNvPr id="10" name="Picture 9" descr="b.&#10;&#10;Row one: one, two, negative eight,  augmented by zero.&#10;Row two: zero, one, one,  augmented by three.&#10;Row three: zero, zero, one,  augmented by ten.">
            <a:extLst>
              <a:ext uri="{FF2B5EF4-FFF2-40B4-BE49-F238E27FC236}">
                <a16:creationId xmlns:a16="http://schemas.microsoft.com/office/drawing/2014/main" id="{4EAF5799-E667-C72A-55ED-6B6BEE31C9CB}"/>
              </a:ext>
            </a:extLst>
          </p:cNvPr>
          <p:cNvPicPr>
            <a:picLocks noChangeAspect="1"/>
          </p:cNvPicPr>
          <p:nvPr/>
        </p:nvPicPr>
        <p:blipFill>
          <a:blip r:embed="rId3"/>
          <a:stretch>
            <a:fillRect/>
          </a:stretch>
        </p:blipFill>
        <p:spPr>
          <a:xfrm>
            <a:off x="4810125" y="2016784"/>
            <a:ext cx="3114675" cy="1657350"/>
          </a:xfrm>
          <a:prstGeom prst="rect">
            <a:avLst/>
          </a:prstGeom>
        </p:spPr>
      </p:pic>
      <p:pic>
        <p:nvPicPr>
          <p:cNvPr id="13" name="Picture 12" descr="c.&#10;Row one: one, zero, four,  augmented by negative two.&#10;Row two: one, two, zero,  augmented by seven.&#10;Row three: one, negative five, negative three,  augmented by six.">
            <a:extLst>
              <a:ext uri="{FF2B5EF4-FFF2-40B4-BE49-F238E27FC236}">
                <a16:creationId xmlns:a16="http://schemas.microsoft.com/office/drawing/2014/main" id="{B9C83BFE-C0B1-B7FC-362B-9550162633B0}"/>
              </a:ext>
            </a:extLst>
          </p:cNvPr>
          <p:cNvPicPr>
            <a:picLocks noChangeAspect="1"/>
          </p:cNvPicPr>
          <p:nvPr/>
        </p:nvPicPr>
        <p:blipFill>
          <a:blip r:embed="rId4"/>
          <a:stretch>
            <a:fillRect/>
          </a:stretch>
        </p:blipFill>
        <p:spPr>
          <a:xfrm>
            <a:off x="633412" y="3981450"/>
            <a:ext cx="3314700" cy="1657350"/>
          </a:xfrm>
          <a:prstGeom prst="rect">
            <a:avLst/>
          </a:prstGeom>
        </p:spPr>
      </p:pic>
      <p:pic>
        <p:nvPicPr>
          <p:cNvPr id="16" name="Picture 15" descr="d.&#10;&#10;Row one: one, negative three, one, augmented by six.&#10;Row two: zero, zero, zero, augmented by zero.&#10;Row three: zero, one, negative eight, augmented by negative ten.">
            <a:extLst>
              <a:ext uri="{FF2B5EF4-FFF2-40B4-BE49-F238E27FC236}">
                <a16:creationId xmlns:a16="http://schemas.microsoft.com/office/drawing/2014/main" id="{3238557D-1295-1981-82E1-BFF18ED6B70F}"/>
              </a:ext>
            </a:extLst>
          </p:cNvPr>
          <p:cNvPicPr>
            <a:picLocks noChangeAspect="1"/>
          </p:cNvPicPr>
          <p:nvPr/>
        </p:nvPicPr>
        <p:blipFill>
          <a:blip r:embed="rId5"/>
          <a:stretch>
            <a:fillRect/>
          </a:stretch>
        </p:blipFill>
        <p:spPr>
          <a:xfrm>
            <a:off x="4827378" y="3981450"/>
            <a:ext cx="3543300" cy="165735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Row Echelon Form</a:t>
            </a:r>
            <a:r>
              <a:rPr lang="en-IN" baseline="-25000" dirty="0"/>
              <a:t>2</a:t>
            </a:r>
            <a:endParaRPr dirty="0"/>
          </a:p>
        </p:txBody>
      </p:sp>
      <p:sp>
        <p:nvSpPr>
          <p:cNvPr id="3" name="Text Placeholder 2"/>
          <p:cNvSpPr>
            <a:spLocks noGrp="1"/>
          </p:cNvSpPr>
          <p:nvPr>
            <p:ph type="body" sz="quarter" idx="10"/>
          </p:nvPr>
        </p:nvSpPr>
        <p:spPr/>
        <p:txBody>
          <a:bodyPr>
            <a:normAutofit fontScale="92500" lnSpcReduction="10000"/>
          </a:bodyPr>
          <a:lstStyle/>
          <a:p>
            <a:r>
              <a:rPr sz="2800" b="1" dirty="0"/>
              <a:t>Solution</a:t>
            </a:r>
          </a:p>
          <a:p>
            <a:pPr marL="514350" indent="-514350">
              <a:buFont typeface="+mj-lt"/>
              <a:buAutoNum type="alphaLcPeriod"/>
              <a:defRPr sz="2800"/>
            </a:pPr>
            <a:r>
              <a:rPr dirty="0"/>
              <a:t>​</a:t>
            </a:r>
            <a:r>
              <a:rPr sz="2800" dirty="0"/>
              <a:t>This matrix fails the first condition, as the first nonzero entry is not always </a:t>
            </a:r>
            <a:r>
              <a:rPr sz="2800" dirty="0">
                <a:latin typeface="Cambria Math"/>
              </a:rPr>
              <a:t>1</a:t>
            </a:r>
            <a:r>
              <a:rPr sz="2800" dirty="0"/>
              <a:t>.</a:t>
            </a:r>
          </a:p>
          <a:p>
            <a:pPr>
              <a:defRPr sz="2800"/>
            </a:pPr>
            <a:r>
              <a:rPr dirty="0"/>
              <a:t>​</a:t>
            </a:r>
          </a:p>
          <a:p>
            <a:pPr marL="514350" indent="-514350">
              <a:buFont typeface="+mj-lt"/>
              <a:buAutoNum type="alphaLcPeriod" startAt="2"/>
              <a:defRPr sz="2800"/>
            </a:pPr>
            <a:r>
              <a:rPr dirty="0"/>
              <a:t>​</a:t>
            </a:r>
            <a:r>
              <a:rPr sz="2800" dirty="0"/>
              <a:t>This matrix meets each of the three conditions and is in row echelon form.</a:t>
            </a:r>
          </a:p>
          <a:p>
            <a:pPr>
              <a:defRPr sz="2800"/>
            </a:pPr>
            <a:endParaRPr lang="en-US" dirty="0"/>
          </a:p>
          <a:p>
            <a:pPr marL="514350" indent="-514350">
              <a:buFont typeface="+mj-lt"/>
              <a:buAutoNum type="alphaLcPeriod" startAt="3"/>
              <a:defRPr sz="2800"/>
            </a:pPr>
            <a:r>
              <a:rPr dirty="0"/>
              <a:t>​</a:t>
            </a:r>
            <a:r>
              <a:rPr sz="2800" dirty="0"/>
              <a:t>This matrix fails the second condition, as nonzero values are present beneath a leading </a:t>
            </a:r>
            <a:r>
              <a:rPr sz="2800" dirty="0">
                <a:latin typeface="Cambria Math"/>
              </a:rPr>
              <a:t>1</a:t>
            </a:r>
            <a:r>
              <a:rPr sz="2800" dirty="0"/>
              <a:t>.</a:t>
            </a:r>
          </a:p>
          <a:p>
            <a:pPr>
              <a:defRPr sz="2800"/>
            </a:pPr>
            <a:r>
              <a:rPr dirty="0"/>
              <a:t>​</a:t>
            </a:r>
          </a:p>
          <a:p>
            <a:pPr marL="514350" indent="-514350">
              <a:buFont typeface="+mj-lt"/>
              <a:buAutoNum type="alphaLcPeriod" startAt="4"/>
              <a:defRPr sz="2800"/>
            </a:pPr>
            <a:r>
              <a:rPr dirty="0"/>
              <a:t>​</a:t>
            </a:r>
            <a:r>
              <a:rPr sz="2800" dirty="0"/>
              <a:t>This matrix fails the third condition, since there is a row of all zeros that lies above a row with nonzero entries.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Elementary Row Operations</a:t>
            </a:r>
            <a:r>
              <a:rPr lang="en-IN"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400" dirty="0"/>
              <a:t>Let </a:t>
            </a:r>
            <a:r>
              <a:rPr lang="en-US" sz="2400" i="1" dirty="0"/>
              <a:t>A</a:t>
            </a:r>
            <a:r>
              <a:rPr sz="2400" dirty="0"/>
              <a:t> be an augmented matrix corresponding to a system of equations. Each of the following operations on </a:t>
            </a:r>
            <a:r>
              <a:rPr lang="en-US" sz="2400" i="1" dirty="0"/>
              <a:t>A</a:t>
            </a:r>
            <a:r>
              <a:rPr sz="2400" dirty="0"/>
              <a:t> results in the augmented matrix of an equivalent system. In the notation, </a:t>
            </a:r>
            <a:r>
              <a:rPr lang="en-US" sz="2400" i="1" dirty="0"/>
              <a:t>R</a:t>
            </a:r>
            <a:r>
              <a:rPr lang="en-US" sz="1050" i="1" dirty="0"/>
              <a:t> </a:t>
            </a:r>
            <a:r>
              <a:rPr lang="en-US" sz="2400" i="1" baseline="-25000" dirty="0" err="1"/>
              <a:t>i</a:t>
            </a:r>
            <a:r>
              <a:rPr sz="2400" dirty="0"/>
              <a:t> refers to row </a:t>
            </a:r>
            <a:r>
              <a:rPr lang="en-US" sz="2400" i="1" dirty="0" err="1"/>
              <a:t>i</a:t>
            </a:r>
            <a:r>
              <a:rPr sz="2400" dirty="0"/>
              <a:t> of the matrix </a:t>
            </a:r>
            <a:r>
              <a:rPr lang="en-US" sz="2400" i="1" dirty="0"/>
              <a:t>A</a:t>
            </a:r>
            <a:r>
              <a:rPr sz="2400" dirty="0"/>
              <a:t>.</a:t>
            </a:r>
          </a:p>
          <a:p>
            <a:pPr marL="514350" indent="-514350">
              <a:buFont typeface="+mj-lt"/>
              <a:buAutoNum type="arabicPeriod"/>
              <a:defRPr sz="2800"/>
            </a:pPr>
            <a:r>
              <a:rPr sz="2400" dirty="0"/>
              <a:t>​Rows </a:t>
            </a:r>
            <a:r>
              <a:rPr lang="en-US" sz="2400" i="1" dirty="0" err="1"/>
              <a:t>i</a:t>
            </a:r>
            <a:r>
              <a:rPr sz="2400" dirty="0"/>
              <a:t> and </a:t>
            </a:r>
            <a:r>
              <a:rPr lang="en-US" sz="2400" i="1" dirty="0"/>
              <a:t>j</a:t>
            </a:r>
            <a:r>
              <a:rPr sz="2400" dirty="0"/>
              <a:t> can be interchanged. </a:t>
            </a:r>
            <a:endParaRPr lang="en-US" sz="2400" dirty="0"/>
          </a:p>
          <a:p>
            <a:pPr>
              <a:defRPr sz="2800"/>
            </a:pPr>
            <a:endParaRPr lang="en-IN" sz="2400" dirty="0"/>
          </a:p>
          <a:p>
            <a:pPr marL="514350" indent="-514350">
              <a:buFont typeface="+mj-lt"/>
              <a:buAutoNum type="arabicPeriod" startAt="2"/>
              <a:defRPr sz="2800"/>
            </a:pPr>
            <a:r>
              <a:rPr sz="2400" dirty="0"/>
              <a:t>​</a:t>
            </a:r>
            <a:endParaRPr lang="en-US" sz="2400" dirty="0"/>
          </a:p>
          <a:p>
            <a:pPr>
              <a:defRPr sz="2800"/>
            </a:pPr>
            <a:endParaRPr lang="en-US" sz="2400" dirty="0"/>
          </a:p>
          <a:p>
            <a:pPr marL="514350" indent="-514350">
              <a:buFont typeface="+mj-lt"/>
              <a:buAutoNum type="arabicPeriod" startAt="3"/>
              <a:defRPr sz="2800"/>
            </a:pPr>
            <a:endParaRPr lang="en-US" sz="2400" dirty="0"/>
          </a:p>
          <a:p>
            <a:pPr marL="514350" indent="-514350">
              <a:buFont typeface="+mj-lt"/>
              <a:buAutoNum type="arabicPeriod" startAt="3"/>
              <a:defRPr sz="2800"/>
            </a:pPr>
            <a:r>
              <a:rPr sz="2400" dirty="0"/>
              <a:t>​</a:t>
            </a:r>
            <a:endParaRPr lang="en-US" sz="2400" dirty="0"/>
          </a:p>
          <a:p>
            <a:pPr>
              <a:defRPr sz="2800"/>
            </a:pPr>
            <a:endParaRPr sz="2400" dirty="0"/>
          </a:p>
        </p:txBody>
      </p:sp>
      <p:pic>
        <p:nvPicPr>
          <p:cNvPr id="25" name="Picture 24" descr="Open parenthesis Denoted as R sub i double headed arrow R sub j period close parenthesis.">
            <a:extLst>
              <a:ext uri="{FF2B5EF4-FFF2-40B4-BE49-F238E27FC236}">
                <a16:creationId xmlns:a16="http://schemas.microsoft.com/office/drawing/2014/main" id="{2F340D2D-D315-EFD8-A5A0-7A279499A689}"/>
              </a:ext>
            </a:extLst>
          </p:cNvPr>
          <p:cNvPicPr>
            <a:picLocks noChangeAspect="1"/>
          </p:cNvPicPr>
          <p:nvPr/>
        </p:nvPicPr>
        <p:blipFill>
          <a:blip r:embed="rId2"/>
          <a:stretch>
            <a:fillRect/>
          </a:stretch>
        </p:blipFill>
        <p:spPr>
          <a:xfrm>
            <a:off x="5295900" y="2590800"/>
            <a:ext cx="2857500" cy="523875"/>
          </a:xfrm>
          <a:prstGeom prst="rect">
            <a:avLst/>
          </a:prstGeom>
        </p:spPr>
      </p:pic>
      <p:sp>
        <p:nvSpPr>
          <p:cNvPr id="19" name="TextBox 18">
            <a:extLst>
              <a:ext uri="{FF2B5EF4-FFF2-40B4-BE49-F238E27FC236}">
                <a16:creationId xmlns:a16="http://schemas.microsoft.com/office/drawing/2014/main" id="{A02E1411-6220-815A-59FB-DFDA6691A21E}"/>
              </a:ext>
            </a:extLst>
          </p:cNvPr>
          <p:cNvSpPr txBox="1"/>
          <p:nvPr/>
        </p:nvSpPr>
        <p:spPr>
          <a:xfrm>
            <a:off x="914400" y="3520767"/>
            <a:ext cx="7772400" cy="461665"/>
          </a:xfrm>
          <a:prstGeom prst="rect">
            <a:avLst/>
          </a:prstGeom>
          <a:noFill/>
        </p:spPr>
        <p:txBody>
          <a:bodyPr wrap="square">
            <a:spAutoFit/>
          </a:bodyPr>
          <a:lstStyle/>
          <a:p>
            <a:r>
              <a:rPr lang="en-US" sz="2400" dirty="0">
                <a:solidFill>
                  <a:srgbClr val="000000"/>
                </a:solidFill>
              </a:rPr>
              <a:t>Each entry in row </a:t>
            </a:r>
            <a:r>
              <a:rPr lang="en-US" sz="2400" i="1" dirty="0" err="1">
                <a:solidFill>
                  <a:srgbClr val="000000"/>
                </a:solidFill>
              </a:rPr>
              <a:t>i</a:t>
            </a:r>
            <a:r>
              <a:rPr lang="en-US" sz="2400" dirty="0">
                <a:solidFill>
                  <a:srgbClr val="000000"/>
                </a:solidFill>
              </a:rPr>
              <a:t> can be multiplied by a nonzero constant </a:t>
            </a:r>
            <a:r>
              <a:rPr lang="en-US" sz="2400" i="1" dirty="0">
                <a:solidFill>
                  <a:srgbClr val="000000"/>
                </a:solidFill>
              </a:rPr>
              <a:t>c</a:t>
            </a:r>
            <a:r>
              <a:rPr lang="en-US" sz="2400" dirty="0">
                <a:solidFill>
                  <a:srgbClr val="000000"/>
                </a:solidFill>
              </a:rPr>
              <a:t>.</a:t>
            </a:r>
            <a:endParaRPr lang="en-IN" sz="2400" dirty="0">
              <a:solidFill>
                <a:srgbClr val="000000"/>
              </a:solidFill>
            </a:endParaRPr>
          </a:p>
        </p:txBody>
      </p:sp>
      <p:pic>
        <p:nvPicPr>
          <p:cNvPr id="29" name="Picture 28" descr="Open parenthesis denoted as c R sub i period close parenthesis.">
            <a:extLst>
              <a:ext uri="{FF2B5EF4-FFF2-40B4-BE49-F238E27FC236}">
                <a16:creationId xmlns:a16="http://schemas.microsoft.com/office/drawing/2014/main" id="{4BD4972C-80C4-B221-679F-A43D28420F05}"/>
              </a:ext>
            </a:extLst>
          </p:cNvPr>
          <p:cNvPicPr>
            <a:picLocks noChangeAspect="1"/>
          </p:cNvPicPr>
          <p:nvPr/>
        </p:nvPicPr>
        <p:blipFill>
          <a:blip r:embed="rId3"/>
          <a:stretch>
            <a:fillRect/>
          </a:stretch>
        </p:blipFill>
        <p:spPr>
          <a:xfrm>
            <a:off x="1006414" y="3964411"/>
            <a:ext cx="2257425" cy="466725"/>
          </a:xfrm>
          <a:prstGeom prst="rect">
            <a:avLst/>
          </a:prstGeom>
        </p:spPr>
      </p:pic>
      <p:sp>
        <p:nvSpPr>
          <p:cNvPr id="21" name="TextBox 20">
            <a:extLst>
              <a:ext uri="{FF2B5EF4-FFF2-40B4-BE49-F238E27FC236}">
                <a16:creationId xmlns:a16="http://schemas.microsoft.com/office/drawing/2014/main" id="{3A722EBD-845D-891C-355D-8CE954F03047}"/>
              </a:ext>
            </a:extLst>
          </p:cNvPr>
          <p:cNvSpPr txBox="1"/>
          <p:nvPr/>
        </p:nvSpPr>
        <p:spPr>
          <a:xfrm>
            <a:off x="914400" y="4822558"/>
            <a:ext cx="7543799" cy="830997"/>
          </a:xfrm>
          <a:prstGeom prst="rect">
            <a:avLst/>
          </a:prstGeom>
          <a:noFill/>
        </p:spPr>
        <p:txBody>
          <a:bodyPr wrap="square">
            <a:spAutoFit/>
          </a:bodyPr>
          <a:lstStyle/>
          <a:p>
            <a:r>
              <a:rPr lang="en-US" sz="2400" dirty="0">
                <a:solidFill>
                  <a:srgbClr val="000000"/>
                </a:solidFill>
              </a:rPr>
              <a:t>Row </a:t>
            </a:r>
            <a:r>
              <a:rPr lang="en-US" sz="2400" i="1" dirty="0">
                <a:solidFill>
                  <a:srgbClr val="000000"/>
                </a:solidFill>
              </a:rPr>
              <a:t>j</a:t>
            </a:r>
            <a:r>
              <a:rPr lang="en-US" sz="2400" dirty="0">
                <a:solidFill>
                  <a:srgbClr val="000000"/>
                </a:solidFill>
              </a:rPr>
              <a:t> can be replaced with the sum of itself and a constant multiple of row </a:t>
            </a:r>
            <a:r>
              <a:rPr lang="en-US" sz="2400" i="1" dirty="0" err="1">
                <a:solidFill>
                  <a:srgbClr val="000000"/>
                </a:solidFill>
              </a:rPr>
              <a:t>i</a:t>
            </a:r>
            <a:r>
              <a:rPr lang="en-US" sz="2400" dirty="0">
                <a:solidFill>
                  <a:srgbClr val="000000"/>
                </a:solidFill>
              </a:rPr>
              <a:t>.</a:t>
            </a:r>
            <a:endParaRPr lang="en-IN" sz="2400" dirty="0">
              <a:solidFill>
                <a:srgbClr val="000000"/>
              </a:solidFill>
            </a:endParaRPr>
          </a:p>
        </p:txBody>
      </p:sp>
      <p:pic>
        <p:nvPicPr>
          <p:cNvPr id="32" name="Picture 31" descr="Open parenthesis denoted as c R sub i plus R sub j period close parenthesis.">
            <a:extLst>
              <a:ext uri="{FF2B5EF4-FFF2-40B4-BE49-F238E27FC236}">
                <a16:creationId xmlns:a16="http://schemas.microsoft.com/office/drawing/2014/main" id="{8D4F746E-CD5C-CD51-5E09-EB384248D692}"/>
              </a:ext>
            </a:extLst>
          </p:cNvPr>
          <p:cNvPicPr>
            <a:picLocks noChangeAspect="1"/>
          </p:cNvPicPr>
          <p:nvPr/>
        </p:nvPicPr>
        <p:blipFill>
          <a:blip r:embed="rId4"/>
          <a:stretch>
            <a:fillRect/>
          </a:stretch>
        </p:blipFill>
        <p:spPr>
          <a:xfrm>
            <a:off x="3162300" y="5182471"/>
            <a:ext cx="2819400" cy="52387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Elementary Row Operations</a:t>
            </a:r>
            <a:r>
              <a:rPr lang="en-IN" baseline="-25000" dirty="0"/>
              <a:t>2</a:t>
            </a:r>
            <a:endParaRPr dirty="0"/>
          </a:p>
        </p:txBody>
      </p:sp>
      <p:sp>
        <p:nvSpPr>
          <p:cNvPr id="3" name="Text Placeholder 2"/>
          <p:cNvSpPr>
            <a:spLocks noGrp="1"/>
          </p:cNvSpPr>
          <p:nvPr>
            <p:ph type="body" sz="quarter" idx="10"/>
          </p:nvPr>
        </p:nvSpPr>
        <p:spPr/>
        <p:txBody>
          <a:bodyPr>
            <a:normAutofit/>
          </a:bodyPr>
          <a:lstStyle/>
          <a:p>
            <a:r>
              <a:rPr lang="en-US" sz="2800" dirty="0"/>
              <a:t>Typically, we write that an operation has been performed by connecting the original matrix to the new matrix with an arrow, writing the type of operation above it. For example, the matrix from Example 3d can be placed in row echelon form as follows.</a:t>
            </a:r>
          </a:p>
          <a:p>
            <a:endParaRPr lang="en-US" sz="2800" dirty="0"/>
          </a:p>
          <a:p>
            <a:pPr algn="ctr"/>
            <a:endParaRPr lang="ar-AE" sz="2800" dirty="0"/>
          </a:p>
          <a:p>
            <a:pPr algn="ctr"/>
            <a:endParaRPr sz="2800" dirty="0"/>
          </a:p>
        </p:txBody>
      </p:sp>
      <p:pic>
        <p:nvPicPr>
          <p:cNvPr id="6" name="Picture 5" descr="The augmented matrix on the left is:&#10;&#10;Row one: one, negative three, one,  augmented by six.&#10;Row two: zero, zero, zero,  augmented by zero.&#10;Row three: zero, one, negative eight,  augmented by negative ten.&#10;&#10;An arrow labeled &quot;R sub 2 double arrow R sub 3&quot; indicates that row two and row three are being swapped.&#10;&#10;The resulting augmented matrix on the right is:&#10;&#10;Row one: one, negative three, one,  augmented by six.&#10;Row two: zero, one, negative eight,  augmented by negative ten.&#10;Row three: zero, zero, zero,  augmented by zero.">
            <a:extLst>
              <a:ext uri="{FF2B5EF4-FFF2-40B4-BE49-F238E27FC236}">
                <a16:creationId xmlns:a16="http://schemas.microsoft.com/office/drawing/2014/main" id="{34A921C5-4CC2-F16D-05E7-A8CE754E6DA1}"/>
              </a:ext>
            </a:extLst>
          </p:cNvPr>
          <p:cNvPicPr>
            <a:picLocks noChangeAspect="1"/>
          </p:cNvPicPr>
          <p:nvPr/>
        </p:nvPicPr>
        <p:blipFill>
          <a:blip r:embed="rId2"/>
          <a:stretch>
            <a:fillRect/>
          </a:stretch>
        </p:blipFill>
        <p:spPr>
          <a:xfrm>
            <a:off x="1447800" y="3539216"/>
            <a:ext cx="6381750" cy="1447800"/>
          </a:xfrm>
          <a:prstGeom prst="rect">
            <a:avLst/>
          </a:prstGeom>
        </p:spPr>
      </p:pic>
    </p:spTree>
    <p:extLst>
      <p:ext uri="{BB962C8B-B14F-4D97-AF65-F5344CB8AC3E}">
        <p14:creationId xmlns:p14="http://schemas.microsoft.com/office/powerpoint/2010/main" val="4483030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Elementary Row Operations</a:t>
            </a:r>
            <a:r>
              <a:rPr lang="en-IN" baseline="-25000" dirty="0"/>
              <a:t>1</a:t>
            </a:r>
            <a:endParaRPr dirty="0"/>
          </a:p>
        </p:txBody>
      </p:sp>
      <p:sp>
        <p:nvSpPr>
          <p:cNvPr id="3" name="Text Placeholder 2"/>
          <p:cNvSpPr>
            <a:spLocks noGrp="1"/>
          </p:cNvSpPr>
          <p:nvPr>
            <p:ph type="body" sz="quarter" idx="10"/>
          </p:nvPr>
        </p:nvSpPr>
        <p:spPr/>
        <p:txBody>
          <a:bodyPr>
            <a:normAutofit/>
          </a:bodyPr>
          <a:lstStyle/>
          <a:p>
            <a:r>
              <a:rPr lang="en-US" sz="2800" dirty="0"/>
              <a:t>Perform the indicated elementary row operation.</a:t>
            </a:r>
          </a:p>
        </p:txBody>
      </p:sp>
      <p:pic>
        <p:nvPicPr>
          <p:cNvPr id="6" name="Picture 5" descr="Row one: one, two, three,  augmented by zero.&#10;Row two: five, four, one,  augmented by negative seven.&#10;Row three: six, one, eight,  augmented by negative nine.&#10;&#10;An operation is indicated: negative five times row one plus row two. &#10;Asking for the result.">
            <a:extLst>
              <a:ext uri="{FF2B5EF4-FFF2-40B4-BE49-F238E27FC236}">
                <a16:creationId xmlns:a16="http://schemas.microsoft.com/office/drawing/2014/main" id="{E2B35FF4-D1A9-72F8-9292-A95254F3BF5C}"/>
              </a:ext>
            </a:extLst>
          </p:cNvPr>
          <p:cNvPicPr>
            <a:picLocks noChangeAspect="1"/>
          </p:cNvPicPr>
          <p:nvPr/>
        </p:nvPicPr>
        <p:blipFill>
          <a:blip r:embed="rId2"/>
          <a:stretch>
            <a:fillRect/>
          </a:stretch>
        </p:blipFill>
        <p:spPr>
          <a:xfrm>
            <a:off x="2057400" y="1676400"/>
            <a:ext cx="4695825" cy="165735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Elementary Row Operations</a:t>
            </a:r>
            <a:r>
              <a:rPr lang="en-IN" baseline="-25000" dirty="0"/>
              <a:t>2</a:t>
            </a:r>
            <a:endParaRPr dirty="0"/>
          </a:p>
        </p:txBody>
      </p:sp>
      <p:sp>
        <p:nvSpPr>
          <p:cNvPr id="3" name="Text Placeholder 2"/>
          <p:cNvSpPr>
            <a:spLocks noGrp="1"/>
          </p:cNvSpPr>
          <p:nvPr>
            <p:ph type="body" sz="quarter" idx="10"/>
          </p:nvPr>
        </p:nvSpPr>
        <p:spPr>
          <a:xfrm>
            <a:off x="457200" y="1029287"/>
            <a:ext cx="8229600" cy="5295313"/>
          </a:xfrm>
        </p:spPr>
        <p:txBody>
          <a:bodyPr>
            <a:normAutofit/>
          </a:bodyPr>
          <a:lstStyle/>
          <a:p>
            <a:r>
              <a:rPr sz="2600" b="1" dirty="0"/>
              <a:t>Solution</a:t>
            </a:r>
          </a:p>
          <a:p>
            <a:pPr>
              <a:defRPr sz="2800"/>
            </a:pPr>
            <a:r>
              <a:rPr sz="2600" dirty="0"/>
              <a:t>The row operation indicates that we should add </a:t>
            </a:r>
            <a:r>
              <a:rPr lang="en-IN" sz="2600" dirty="0">
                <a:latin typeface="Calibri" panose="020F0502020204030204" pitchFamily="34" charset="0"/>
                <a:ea typeface="Calibri" panose="020F0502020204030204" pitchFamily="34" charset="0"/>
                <a:cs typeface="Calibri" panose="020F0502020204030204" pitchFamily="34" charset="0"/>
              </a:rPr>
              <a:t>−5</a:t>
            </a:r>
            <a:r>
              <a:rPr sz="2600" dirty="0"/>
              <a:t> times Row 1 to Row 2.</a:t>
            </a:r>
            <a:endParaRPr lang="en-US" sz="2600" dirty="0"/>
          </a:p>
          <a:p>
            <a:pPr>
              <a:defRPr sz="2800"/>
            </a:pPr>
            <a:endParaRPr lang="en-US" sz="2600" dirty="0"/>
          </a:p>
          <a:p>
            <a:pPr>
              <a:defRPr sz="2800"/>
            </a:pPr>
            <a:endParaRPr lang="en-US" sz="2600" dirty="0"/>
          </a:p>
          <a:p>
            <a:pPr>
              <a:defRPr sz="2800"/>
            </a:pPr>
            <a:endParaRPr lang="en-US" sz="2600" dirty="0"/>
          </a:p>
          <a:p>
            <a:pPr>
              <a:defRPr sz="2800"/>
            </a:pPr>
            <a:endParaRPr sz="2600" dirty="0"/>
          </a:p>
          <a:p>
            <a:endParaRPr lang="en-US" sz="2600" dirty="0"/>
          </a:p>
        </p:txBody>
      </p:sp>
      <mc:AlternateContent xmlns:mc="http://schemas.openxmlformats.org/markup-compatibility/2006" xmlns:a14="http://schemas.microsoft.com/office/drawing/2010/main">
        <mc:Choice Requires="a14">
          <p:graphicFrame>
            <p:nvGraphicFramePr>
              <p:cNvPr id="5" name="Table 4" descr="The given augmented matrix is:&#10;&#10;Row one: one, two, three,  augmented by zero.&#10;Row two: five, four, one,  augmented by negative seven.&#10;Row three: six, one, eight,  augmented by negative nine.&#10;&#10;An operation is performed: negative five times row one plus row two.&#10;&#10;The calculations for row two are:&#10;&#10;First entry: negative five times one plus five.&#10;Second entry: negative five times two plus four.&#10;Third entry: negative five times three plus one.&#10;Augmented column: negative five times zero plus open parenthesis minus seven close parenthesis.&#10;&#10;Row three: six, one, eight,  augmented by negative nine.&#10;&#10;The resulting matrix is:&#10;&#10;Row one: one, two, three,  augmented by zero.&#10;Row two: zero, negative six, negative fourteen,  augmented by negative seven.&#10;Row three: six, one, eight,  augmented by negative nine.">
                <a:extLst>
                  <a:ext uri="{FF2B5EF4-FFF2-40B4-BE49-F238E27FC236}">
                    <a16:creationId xmlns:a16="http://schemas.microsoft.com/office/drawing/2014/main" id="{C3B94AD2-42B2-441E-8575-5472B2FF2CBB}"/>
                  </a:ext>
                </a:extLst>
              </p:cNvPr>
              <p:cNvGraphicFramePr>
                <a:graphicFrameLocks noGrp="1"/>
              </p:cNvGraphicFramePr>
              <p:nvPr>
                <p:extLst>
                  <p:ext uri="{D42A27DB-BD31-4B8C-83A1-F6EECF244321}">
                    <p14:modId xmlns:p14="http://schemas.microsoft.com/office/powerpoint/2010/main" val="3934903566"/>
                  </p:ext>
                </p:extLst>
              </p:nvPr>
            </p:nvGraphicFramePr>
            <p:xfrm>
              <a:off x="152401" y="2403070"/>
              <a:ext cx="8839199" cy="2245130"/>
            </p:xfrm>
            <a:graphic>
              <a:graphicData uri="http://schemas.openxmlformats.org/drawingml/2006/table">
                <a:tbl>
                  <a:tblPr firstRow="1" bandRow="1">
                    <a:tableStyleId>{2D5ABB26-0587-4C30-8999-92F81FD0307C}</a:tableStyleId>
                  </a:tblPr>
                  <a:tblGrid>
                    <a:gridCol w="3043114">
                      <a:extLst>
                        <a:ext uri="{9D8B030D-6E8A-4147-A177-3AD203B41FA5}">
                          <a16:colId xmlns:a16="http://schemas.microsoft.com/office/drawing/2014/main" val="20000"/>
                        </a:ext>
                      </a:extLst>
                    </a:gridCol>
                    <a:gridCol w="5796085">
                      <a:extLst>
                        <a:ext uri="{9D8B030D-6E8A-4147-A177-3AD203B41FA5}">
                          <a16:colId xmlns:a16="http://schemas.microsoft.com/office/drawing/2014/main" val="20001"/>
                        </a:ext>
                      </a:extLst>
                    </a:gridCol>
                  </a:tblGrid>
                  <a:tr h="120322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begChr m:val="["/>
                                    <m:endChr m:val="]"/>
                                    <m:ctrlPr>
                                      <a:rPr lang="en-US" sz="2000" i="1" kern="1200" smtClean="0">
                                        <a:solidFill>
                                          <a:schemeClr val="tx1"/>
                                        </a:solidFill>
                                        <a:effectLst/>
                                        <a:latin typeface="Cambria Math" panose="02040503050406030204" pitchFamily="18" charset="0"/>
                                        <a:ea typeface="+mn-ea"/>
                                        <a:cs typeface="+mn-cs"/>
                                      </a:rPr>
                                    </m:ctrlPr>
                                  </m:dPr>
                                  <m:e>
                                    <m:m>
                                      <m:mPr>
                                        <m:mcs>
                                          <m:mc>
                                            <m:mcPr>
                                              <m:count m:val="3"/>
                                              <m:mcJc m:val="center"/>
                                            </m:mcPr>
                                          </m:mc>
                                        </m:mcs>
                                        <m:ctrlPr>
                                          <a:rPr lang="en-US" sz="2000" i="1" kern="1200">
                                            <a:solidFill>
                                              <a:schemeClr val="tx1"/>
                                            </a:solidFill>
                                            <a:effectLst/>
                                            <a:latin typeface="Cambria Math" panose="02040503050406030204" pitchFamily="18" charset="0"/>
                                            <a:ea typeface="+mn-ea"/>
                                            <a:cs typeface="+mn-cs"/>
                                          </a:rPr>
                                        </m:ctrlPr>
                                      </m:mPr>
                                      <m:mr>
                                        <m:e>
                                          <m:r>
                                            <a:rPr lang="en-US" sz="2000" i="1" kern="1200">
                                              <a:solidFill>
                                                <a:schemeClr val="tx1"/>
                                              </a:solidFill>
                                              <a:effectLst/>
                                              <a:latin typeface="Cambria Math" panose="02040503050406030204" pitchFamily="18" charset="0"/>
                                              <a:ea typeface="+mn-ea"/>
                                              <a:cs typeface="+mn-cs"/>
                                            </a:rPr>
                                            <m:t>1</m:t>
                                          </m:r>
                                        </m:e>
                                        <m:e>
                                          <m:r>
                                            <a:rPr lang="en-US" sz="2000" i="1" kern="1200">
                                              <a:solidFill>
                                                <a:schemeClr val="tx1"/>
                                              </a:solidFill>
                                              <a:effectLst/>
                                              <a:latin typeface="Cambria Math" panose="02040503050406030204" pitchFamily="18" charset="0"/>
                                              <a:ea typeface="+mn-ea"/>
                                              <a:cs typeface="+mn-cs"/>
                                            </a:rPr>
                                            <m:t>2</m:t>
                                          </m:r>
                                        </m:e>
                                        <m:e>
                                          <m:r>
                                            <a:rPr lang="en-US" sz="2000" i="1" kern="1200">
                                              <a:solidFill>
                                                <a:schemeClr val="tx1"/>
                                              </a:solidFill>
                                              <a:effectLst/>
                                              <a:latin typeface="Cambria Math" panose="02040503050406030204" pitchFamily="18" charset="0"/>
                                              <a:ea typeface="+mn-ea"/>
                                              <a:cs typeface="+mn-cs"/>
                                            </a:rPr>
                                            <m:t>3</m:t>
                                          </m:r>
                                        </m:e>
                                      </m:mr>
                                      <m:mr>
                                        <m:e>
                                          <m:r>
                                            <a:rPr lang="en-US" sz="2000" i="1" kern="1200">
                                              <a:solidFill>
                                                <a:schemeClr val="tx1"/>
                                              </a:solidFill>
                                              <a:effectLst/>
                                              <a:latin typeface="Cambria Math" panose="02040503050406030204" pitchFamily="18" charset="0"/>
                                              <a:ea typeface="+mn-ea"/>
                                              <a:cs typeface="+mn-cs"/>
                                            </a:rPr>
                                            <m:t>5</m:t>
                                          </m:r>
                                        </m:e>
                                        <m:e>
                                          <m:r>
                                            <a:rPr lang="en-US" sz="2000" i="1" kern="1200">
                                              <a:solidFill>
                                                <a:schemeClr val="tx1"/>
                                              </a:solidFill>
                                              <a:effectLst/>
                                              <a:latin typeface="Cambria Math" panose="02040503050406030204" pitchFamily="18" charset="0"/>
                                              <a:ea typeface="+mn-ea"/>
                                              <a:cs typeface="+mn-cs"/>
                                            </a:rPr>
                                            <m:t>4</m:t>
                                          </m:r>
                                        </m:e>
                                        <m:e>
                                          <m:r>
                                            <a:rPr lang="en-US" sz="2000" i="1" kern="1200">
                                              <a:solidFill>
                                                <a:schemeClr val="tx1"/>
                                              </a:solidFill>
                                              <a:effectLst/>
                                              <a:latin typeface="Cambria Math" panose="02040503050406030204" pitchFamily="18" charset="0"/>
                                              <a:ea typeface="+mn-ea"/>
                                              <a:cs typeface="+mn-cs"/>
                                            </a:rPr>
                                            <m:t>1</m:t>
                                          </m:r>
                                        </m:e>
                                      </m:mr>
                                      <m:mr>
                                        <m:e>
                                          <m:r>
                                            <a:rPr lang="en-US" sz="2000" i="1" kern="1200">
                                              <a:solidFill>
                                                <a:schemeClr val="tx1"/>
                                              </a:solidFill>
                                              <a:effectLst/>
                                              <a:latin typeface="Cambria Math" panose="02040503050406030204" pitchFamily="18" charset="0"/>
                                              <a:ea typeface="+mn-ea"/>
                                              <a:cs typeface="+mn-cs"/>
                                            </a:rPr>
                                            <m:t>6</m:t>
                                          </m:r>
                                        </m:e>
                                        <m:e>
                                          <m:r>
                                            <a:rPr lang="en-US" sz="2000" i="1" kern="1200">
                                              <a:solidFill>
                                                <a:schemeClr val="tx1"/>
                                              </a:solidFill>
                                              <a:effectLst/>
                                              <a:latin typeface="Cambria Math" panose="02040503050406030204" pitchFamily="18" charset="0"/>
                                              <a:ea typeface="+mn-ea"/>
                                              <a:cs typeface="+mn-cs"/>
                                            </a:rPr>
                                            <m:t>1</m:t>
                                          </m:r>
                                        </m:e>
                                        <m:e>
                                          <m:r>
                                            <a:rPr lang="en-US" sz="2000" i="1" kern="1200">
                                              <a:solidFill>
                                                <a:schemeClr val="tx1"/>
                                              </a:solidFill>
                                              <a:effectLst/>
                                              <a:latin typeface="Cambria Math" panose="02040503050406030204" pitchFamily="18" charset="0"/>
                                              <a:ea typeface="+mn-ea"/>
                                              <a:cs typeface="+mn-cs"/>
                                            </a:rPr>
                                            <m:t>8</m:t>
                                          </m:r>
                                        </m:e>
                                      </m:mr>
                                    </m:m>
                                    <m:d>
                                      <m:dPr>
                                        <m:begChr m:val="|"/>
                                        <m:endChr m:val=""/>
                                        <m:ctrlPr>
                                          <a:rPr lang="en-US" sz="2000" i="1" kern="1200">
                                            <a:solidFill>
                                              <a:schemeClr val="tx1"/>
                                            </a:solidFill>
                                            <a:effectLst/>
                                            <a:latin typeface="Cambria Math" panose="02040503050406030204" pitchFamily="18" charset="0"/>
                                            <a:ea typeface="+mn-ea"/>
                                            <a:cs typeface="+mn-cs"/>
                                          </a:rPr>
                                        </m:ctrlPr>
                                      </m:dPr>
                                      <m:e>
                                        <m:m>
                                          <m:mPr>
                                            <m:mcs>
                                              <m:mc>
                                                <m:mcPr>
                                                  <m:count m:val="1"/>
                                                  <m:mcJc m:val="center"/>
                                                </m:mcPr>
                                              </m:mc>
                                            </m:mcs>
                                            <m:ctrlPr>
                                              <a:rPr lang="en-US" sz="2000" i="1" kern="1200">
                                                <a:solidFill>
                                                  <a:schemeClr val="tx1"/>
                                                </a:solidFill>
                                                <a:effectLst/>
                                                <a:latin typeface="Cambria Math" panose="02040503050406030204" pitchFamily="18" charset="0"/>
                                                <a:ea typeface="+mn-ea"/>
                                                <a:cs typeface="+mn-cs"/>
                                              </a:rPr>
                                            </m:ctrlPr>
                                          </m:mPr>
                                          <m:mr>
                                            <m:e>
                                              <m:r>
                                                <a:rPr lang="en-US" sz="2000" i="1" kern="1200">
                                                  <a:solidFill>
                                                    <a:schemeClr val="tx1"/>
                                                  </a:solidFill>
                                                  <a:effectLst/>
                                                  <a:latin typeface="Cambria Math" panose="02040503050406030204" pitchFamily="18" charset="0"/>
                                                  <a:ea typeface="+mn-ea"/>
                                                  <a:cs typeface="+mn-cs"/>
                                                </a:rPr>
                                                <m:t>0</m:t>
                                              </m:r>
                                            </m:e>
                                          </m:mr>
                                          <m:mr>
                                            <m:e>
                                              <m:r>
                                                <a:rPr lang="en-US" sz="2000" i="1" kern="1200">
                                                  <a:solidFill>
                                                    <a:schemeClr val="tx1"/>
                                                  </a:solidFill>
                                                  <a:effectLst/>
                                                  <a:latin typeface="Cambria Math" panose="02040503050406030204" pitchFamily="18" charset="0"/>
                                                  <a:ea typeface="+mn-ea"/>
                                                  <a:cs typeface="+mn-cs"/>
                                                </a:rPr>
                                                <m:t>−7</m:t>
                                              </m:r>
                                            </m:e>
                                          </m:mr>
                                          <m:mr>
                                            <m:e>
                                              <m:r>
                                                <a:rPr lang="en-US" sz="2000" i="1" kern="1200">
                                                  <a:solidFill>
                                                    <a:schemeClr val="tx1"/>
                                                  </a:solidFill>
                                                  <a:effectLst/>
                                                  <a:latin typeface="Cambria Math" panose="02040503050406030204" pitchFamily="18" charset="0"/>
                                                  <a:ea typeface="+mn-ea"/>
                                                  <a:cs typeface="+mn-cs"/>
                                                </a:rPr>
                                                <m:t>−9</m:t>
                                              </m:r>
                                            </m:e>
                                          </m:mr>
                                        </m:m>
                                      </m:e>
                                    </m:d>
                                  </m:e>
                                </m:d>
                                <m:r>
                                  <m:rPr>
                                    <m:nor/>
                                  </m:rPr>
                                  <a:rPr lang="en-US" sz="2000" b="0" i="0" kern="1200" smtClean="0">
                                    <a:solidFill>
                                      <a:schemeClr val="tx1"/>
                                    </a:solidFill>
                                    <a:effectLst/>
                                    <a:latin typeface="+mn-lt"/>
                                    <a:ea typeface="+mn-ea"/>
                                    <a:cs typeface="+mn-cs"/>
                                  </a:rPr>
                                  <m:t> </m:t>
                                </m:r>
                                <m:box>
                                  <m:boxPr>
                                    <m:ctrlPr>
                                      <a:rPr lang="en-US" sz="2000" i="1" kern="1200" smtClean="0">
                                        <a:solidFill>
                                          <a:schemeClr val="tx1"/>
                                        </a:solidFill>
                                        <a:effectLst/>
                                        <a:latin typeface="Cambria Math" panose="02040503050406030204" pitchFamily="18" charset="0"/>
                                        <a:ea typeface="+mn-ea"/>
                                        <a:cs typeface="+mn-cs"/>
                                      </a:rPr>
                                    </m:ctrlPr>
                                  </m:boxPr>
                                  <m:e>
                                    <m:groupChr>
                                      <m:groupChrPr>
                                        <m:chr m:val="→"/>
                                        <m:vertJc m:val="bot"/>
                                        <m:ctrlPr>
                                          <a:rPr lang="en-US" sz="2000" i="1" kern="1200">
                                            <a:solidFill>
                                              <a:schemeClr val="tx1"/>
                                            </a:solidFill>
                                            <a:effectLst/>
                                            <a:latin typeface="Cambria Math" panose="02040503050406030204" pitchFamily="18" charset="0"/>
                                            <a:ea typeface="+mn-ea"/>
                                            <a:cs typeface="+mn-cs"/>
                                          </a:rPr>
                                        </m:ctrlPr>
                                      </m:groupChrPr>
                                      <m:e>
                                        <m:sSub>
                                          <m:sSubPr>
                                            <m:ctrlPr>
                                              <a:rPr lang="en-US" sz="2000" i="1" kern="1200">
                                                <a:solidFill>
                                                  <a:schemeClr val="tx1"/>
                                                </a:solidFill>
                                                <a:effectLst/>
                                                <a:latin typeface="Cambria Math" panose="02040503050406030204" pitchFamily="18" charset="0"/>
                                                <a:ea typeface="+mn-ea"/>
                                                <a:cs typeface="+mn-cs"/>
                                              </a:rPr>
                                            </m:ctrlPr>
                                          </m:sSubPr>
                                          <m:e>
                                            <m:r>
                                              <a:rPr lang="en-US" sz="2000" i="1" kern="1200">
                                                <a:solidFill>
                                                  <a:schemeClr val="tx1"/>
                                                </a:solidFill>
                                                <a:effectLst/>
                                                <a:latin typeface="Cambria Math" panose="02040503050406030204" pitchFamily="18" charset="0"/>
                                                <a:ea typeface="+mn-ea"/>
                                                <a:cs typeface="+mn-cs"/>
                                              </a:rPr>
                                              <m:t>−5</m:t>
                                            </m:r>
                                            <m:r>
                                              <a:rPr lang="en-US" sz="2000" i="1" kern="1200">
                                                <a:solidFill>
                                                  <a:schemeClr val="tx1"/>
                                                </a:solidFill>
                                                <a:effectLst/>
                                                <a:latin typeface="Cambria Math" panose="02040503050406030204" pitchFamily="18" charset="0"/>
                                                <a:ea typeface="+mn-ea"/>
                                                <a:cs typeface="+mn-cs"/>
                                              </a:rPr>
                                              <m:t>𝑅</m:t>
                                            </m:r>
                                          </m:e>
                                          <m:sub>
                                            <m:r>
                                              <a:rPr lang="en-US" sz="2000" i="1" kern="1200">
                                                <a:solidFill>
                                                  <a:schemeClr val="tx1"/>
                                                </a:solidFill>
                                                <a:effectLst/>
                                                <a:latin typeface="Cambria Math" panose="02040503050406030204" pitchFamily="18" charset="0"/>
                                                <a:ea typeface="+mn-ea"/>
                                                <a:cs typeface="+mn-cs"/>
                                              </a:rPr>
                                              <m:t>1</m:t>
                                            </m:r>
                                          </m:sub>
                                        </m:sSub>
                                        <m:r>
                                          <a:rPr lang="en-US" sz="2000" i="1" kern="1200">
                                            <a:solidFill>
                                              <a:schemeClr val="tx1"/>
                                            </a:solidFill>
                                            <a:effectLst/>
                                            <a:latin typeface="Cambria Math" panose="02040503050406030204" pitchFamily="18" charset="0"/>
                                            <a:ea typeface="+mn-ea"/>
                                            <a:cs typeface="+mn-cs"/>
                                          </a:rPr>
                                          <m:t>+</m:t>
                                        </m:r>
                                        <m:sSub>
                                          <m:sSubPr>
                                            <m:ctrlPr>
                                              <a:rPr lang="en-US" sz="2000" i="1" kern="1200">
                                                <a:solidFill>
                                                  <a:schemeClr val="tx1"/>
                                                </a:solidFill>
                                                <a:effectLst/>
                                                <a:latin typeface="Cambria Math" panose="02040503050406030204" pitchFamily="18" charset="0"/>
                                                <a:ea typeface="+mn-ea"/>
                                                <a:cs typeface="+mn-cs"/>
                                              </a:rPr>
                                            </m:ctrlPr>
                                          </m:sSubPr>
                                          <m:e>
                                            <m:r>
                                              <a:rPr lang="en-US" sz="2000" i="1" kern="1200">
                                                <a:solidFill>
                                                  <a:schemeClr val="tx1"/>
                                                </a:solidFill>
                                                <a:effectLst/>
                                                <a:latin typeface="Cambria Math" panose="02040503050406030204" pitchFamily="18" charset="0"/>
                                                <a:ea typeface="+mn-ea"/>
                                                <a:cs typeface="+mn-cs"/>
                                              </a:rPr>
                                              <m:t>𝑅</m:t>
                                            </m:r>
                                          </m:e>
                                          <m:sub>
                                            <m:r>
                                              <a:rPr lang="en-US" sz="2000" i="1" kern="1200">
                                                <a:solidFill>
                                                  <a:schemeClr val="tx1"/>
                                                </a:solidFill>
                                                <a:effectLst/>
                                                <a:latin typeface="Cambria Math" panose="02040503050406030204" pitchFamily="18" charset="0"/>
                                                <a:ea typeface="+mn-ea"/>
                                                <a:cs typeface="+mn-cs"/>
                                              </a:rPr>
                                              <m:t>2</m:t>
                                            </m:r>
                                          </m:sub>
                                        </m:sSub>
                                      </m:e>
                                    </m:groupChr>
                                  </m:e>
                                </m:box>
                                <m:r>
                                  <m:rPr>
                                    <m:nor/>
                                  </m:rPr>
                                  <a:rPr lang="en-US" sz="2000" b="0" i="0" kern="1200" smtClean="0">
                                    <a:solidFill>
                                      <a:schemeClr val="tx1"/>
                                    </a:solidFill>
                                    <a:effectLst/>
                                    <a:latin typeface="+mn-lt"/>
                                    <a:ea typeface="+mn-ea"/>
                                    <a:cs typeface="+mn-cs"/>
                                  </a:rPr>
                                  <m:t> </m:t>
                                </m:r>
                              </m:oMath>
                            </m:oMathPara>
                          </a14:m>
                          <a:endParaRPr lang="en-US" sz="2000" b="0" i="0" kern="1200" dirty="0">
                            <a:solidFill>
                              <a:schemeClr val="tx1"/>
                            </a:solidFill>
                            <a:effectLst/>
                            <a:latin typeface="+mn-lt"/>
                            <a:ea typeface="+mn-ea"/>
                            <a:cs typeface="+mn-cs"/>
                          </a:endParaRPr>
                        </a:p>
                      </a:txBody>
                      <a:tcPr marL="36576" marR="36576" marT="36576" marB="36576"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600"/>
                          </a:pPr>
                          <a14:m>
                            <m:oMathPara xmlns:m="http://schemas.openxmlformats.org/officeDocument/2006/math">
                              <m:oMathParaPr>
                                <m:jc m:val="centerGroup"/>
                              </m:oMathParaPr>
                              <m:oMath xmlns:m="http://schemas.openxmlformats.org/officeDocument/2006/math">
                                <m:d>
                                  <m:dPr>
                                    <m:begChr m:val="["/>
                                    <m:endChr m:val="]"/>
                                    <m:ctrlPr>
                                      <a:rPr lang="en-US" sz="2000" i="1" kern="1200" smtClean="0">
                                        <a:solidFill>
                                          <a:schemeClr val="tx1"/>
                                        </a:solidFill>
                                        <a:effectLst/>
                                        <a:latin typeface="Cambria Math" panose="02040503050406030204" pitchFamily="18" charset="0"/>
                                        <a:ea typeface="+mn-ea"/>
                                        <a:cs typeface="+mn-cs"/>
                                      </a:rPr>
                                    </m:ctrlPr>
                                  </m:dPr>
                                  <m:e>
                                    <m:m>
                                      <m:mPr>
                                        <m:mcs>
                                          <m:mc>
                                            <m:mcPr>
                                              <m:count m:val="3"/>
                                              <m:mcJc m:val="center"/>
                                            </m:mcPr>
                                          </m:mc>
                                        </m:mcs>
                                        <m:ctrlPr>
                                          <a:rPr lang="en-US" sz="2000" i="1" kern="1200">
                                            <a:solidFill>
                                              <a:schemeClr val="tx1"/>
                                            </a:solidFill>
                                            <a:effectLst/>
                                            <a:latin typeface="Cambria Math" panose="02040503050406030204" pitchFamily="18" charset="0"/>
                                            <a:ea typeface="+mn-ea"/>
                                            <a:cs typeface="+mn-cs"/>
                                          </a:rPr>
                                        </m:ctrlPr>
                                      </m:mPr>
                                      <m:mr>
                                        <m:e>
                                          <m:r>
                                            <a:rPr lang="en-US" sz="2000" i="1" kern="1200">
                                              <a:solidFill>
                                                <a:schemeClr val="tx1"/>
                                              </a:solidFill>
                                              <a:effectLst/>
                                              <a:latin typeface="Cambria Math" panose="02040503050406030204" pitchFamily="18" charset="0"/>
                                              <a:ea typeface="+mn-ea"/>
                                              <a:cs typeface="+mn-cs"/>
                                            </a:rPr>
                                            <m:t>1</m:t>
                                          </m:r>
                                        </m:e>
                                        <m:e>
                                          <m:r>
                                            <a:rPr lang="en-US" sz="2000" i="1" kern="1200">
                                              <a:solidFill>
                                                <a:schemeClr val="tx1"/>
                                              </a:solidFill>
                                              <a:effectLst/>
                                              <a:latin typeface="Cambria Math" panose="02040503050406030204" pitchFamily="18" charset="0"/>
                                              <a:ea typeface="+mn-ea"/>
                                              <a:cs typeface="+mn-cs"/>
                                            </a:rPr>
                                            <m:t>2</m:t>
                                          </m:r>
                                        </m:e>
                                        <m:e>
                                          <m:r>
                                            <a:rPr lang="en-US" sz="2000" i="1" kern="1200">
                                              <a:solidFill>
                                                <a:schemeClr val="tx1"/>
                                              </a:solidFill>
                                              <a:effectLst/>
                                              <a:latin typeface="Cambria Math" panose="02040503050406030204" pitchFamily="18" charset="0"/>
                                              <a:ea typeface="+mn-ea"/>
                                              <a:cs typeface="+mn-cs"/>
                                            </a:rPr>
                                            <m:t>3</m:t>
                                          </m:r>
                                        </m:e>
                                      </m:mr>
                                      <m:mr>
                                        <m:e>
                                          <m:r>
                                            <a:rPr lang="en-US" sz="2000" i="1" kern="1200">
                                              <a:solidFill>
                                                <a:schemeClr val="tx1"/>
                                              </a:solidFill>
                                              <a:effectLst/>
                                              <a:latin typeface="Cambria Math" panose="02040503050406030204" pitchFamily="18" charset="0"/>
                                              <a:ea typeface="+mn-ea"/>
                                              <a:cs typeface="+mn-cs"/>
                                            </a:rPr>
                                            <m:t>−5</m:t>
                                          </m:r>
                                          <m:d>
                                            <m:dPr>
                                              <m:ctrlPr>
                                                <a:rPr lang="en-US" sz="2000" i="1" kern="1200">
                                                  <a:solidFill>
                                                    <a:schemeClr val="tx1"/>
                                                  </a:solidFill>
                                                  <a:effectLst/>
                                                  <a:latin typeface="Cambria Math" panose="02040503050406030204" pitchFamily="18" charset="0"/>
                                                  <a:ea typeface="+mn-ea"/>
                                                  <a:cs typeface="+mn-cs"/>
                                                </a:rPr>
                                              </m:ctrlPr>
                                            </m:dPr>
                                            <m:e>
                                              <m:r>
                                                <a:rPr lang="en-US" sz="2000" i="1" kern="1200">
                                                  <a:solidFill>
                                                    <a:schemeClr val="tx1"/>
                                                  </a:solidFill>
                                                  <a:effectLst/>
                                                  <a:latin typeface="Cambria Math" panose="02040503050406030204" pitchFamily="18" charset="0"/>
                                                  <a:ea typeface="+mn-ea"/>
                                                  <a:cs typeface="+mn-cs"/>
                                                </a:rPr>
                                                <m:t>1</m:t>
                                              </m:r>
                                            </m:e>
                                          </m:d>
                                          <m:r>
                                            <a:rPr lang="en-US" sz="2000" i="1" kern="1200">
                                              <a:solidFill>
                                                <a:schemeClr val="tx1"/>
                                              </a:solidFill>
                                              <a:effectLst/>
                                              <a:latin typeface="Cambria Math" panose="02040503050406030204" pitchFamily="18" charset="0"/>
                                              <a:ea typeface="+mn-ea"/>
                                              <a:cs typeface="+mn-cs"/>
                                            </a:rPr>
                                            <m:t>+5</m:t>
                                          </m:r>
                                        </m:e>
                                        <m:e>
                                          <m:r>
                                            <a:rPr lang="en-US" sz="2000" i="1" kern="1200">
                                              <a:solidFill>
                                                <a:schemeClr val="tx1"/>
                                              </a:solidFill>
                                              <a:effectLst/>
                                              <a:latin typeface="Cambria Math" panose="02040503050406030204" pitchFamily="18" charset="0"/>
                                              <a:ea typeface="+mn-ea"/>
                                              <a:cs typeface="+mn-cs"/>
                                            </a:rPr>
                                            <m:t>−5</m:t>
                                          </m:r>
                                          <m:d>
                                            <m:dPr>
                                              <m:ctrlPr>
                                                <a:rPr lang="en-US" sz="2000" i="1" kern="1200">
                                                  <a:solidFill>
                                                    <a:schemeClr val="tx1"/>
                                                  </a:solidFill>
                                                  <a:effectLst/>
                                                  <a:latin typeface="Cambria Math" panose="02040503050406030204" pitchFamily="18" charset="0"/>
                                                  <a:ea typeface="+mn-ea"/>
                                                  <a:cs typeface="+mn-cs"/>
                                                </a:rPr>
                                              </m:ctrlPr>
                                            </m:dPr>
                                            <m:e>
                                              <m:r>
                                                <a:rPr lang="en-US" sz="2000" i="1" kern="1200">
                                                  <a:solidFill>
                                                    <a:schemeClr val="tx1"/>
                                                  </a:solidFill>
                                                  <a:effectLst/>
                                                  <a:latin typeface="Cambria Math" panose="02040503050406030204" pitchFamily="18" charset="0"/>
                                                  <a:ea typeface="+mn-ea"/>
                                                  <a:cs typeface="+mn-cs"/>
                                                </a:rPr>
                                                <m:t>2</m:t>
                                              </m:r>
                                            </m:e>
                                          </m:d>
                                          <m:r>
                                            <a:rPr lang="en-US" sz="2000" i="1" kern="1200">
                                              <a:solidFill>
                                                <a:schemeClr val="tx1"/>
                                              </a:solidFill>
                                              <a:effectLst/>
                                              <a:latin typeface="Cambria Math" panose="02040503050406030204" pitchFamily="18" charset="0"/>
                                              <a:ea typeface="+mn-ea"/>
                                              <a:cs typeface="+mn-cs"/>
                                            </a:rPr>
                                            <m:t>+4</m:t>
                                          </m:r>
                                        </m:e>
                                        <m:e>
                                          <m:r>
                                            <a:rPr lang="en-US" sz="2000" i="1" kern="1200">
                                              <a:solidFill>
                                                <a:schemeClr val="tx1"/>
                                              </a:solidFill>
                                              <a:effectLst/>
                                              <a:latin typeface="Cambria Math" panose="02040503050406030204" pitchFamily="18" charset="0"/>
                                              <a:ea typeface="+mn-ea"/>
                                              <a:cs typeface="+mn-cs"/>
                                            </a:rPr>
                                            <m:t>−5</m:t>
                                          </m:r>
                                          <m:d>
                                            <m:dPr>
                                              <m:ctrlPr>
                                                <a:rPr lang="en-US" sz="2000" i="1" kern="1200">
                                                  <a:solidFill>
                                                    <a:schemeClr val="tx1"/>
                                                  </a:solidFill>
                                                  <a:effectLst/>
                                                  <a:latin typeface="Cambria Math" panose="02040503050406030204" pitchFamily="18" charset="0"/>
                                                  <a:ea typeface="+mn-ea"/>
                                                  <a:cs typeface="+mn-cs"/>
                                                </a:rPr>
                                              </m:ctrlPr>
                                            </m:dPr>
                                            <m:e>
                                              <m:r>
                                                <a:rPr lang="en-US" sz="2000" i="1" kern="1200">
                                                  <a:solidFill>
                                                    <a:schemeClr val="tx1"/>
                                                  </a:solidFill>
                                                  <a:effectLst/>
                                                  <a:latin typeface="Cambria Math" panose="02040503050406030204" pitchFamily="18" charset="0"/>
                                                  <a:ea typeface="+mn-ea"/>
                                                  <a:cs typeface="+mn-cs"/>
                                                </a:rPr>
                                                <m:t>3</m:t>
                                              </m:r>
                                            </m:e>
                                          </m:d>
                                          <m:r>
                                            <a:rPr lang="en-US" sz="2000" i="1" kern="1200">
                                              <a:solidFill>
                                                <a:schemeClr val="tx1"/>
                                              </a:solidFill>
                                              <a:effectLst/>
                                              <a:latin typeface="Cambria Math" panose="02040503050406030204" pitchFamily="18" charset="0"/>
                                              <a:ea typeface="+mn-ea"/>
                                              <a:cs typeface="+mn-cs"/>
                                            </a:rPr>
                                            <m:t>+1</m:t>
                                          </m:r>
                                        </m:e>
                                      </m:mr>
                                      <m:mr>
                                        <m:e>
                                          <m:r>
                                            <a:rPr lang="en-US" sz="2000" i="1" kern="1200">
                                              <a:solidFill>
                                                <a:schemeClr val="tx1"/>
                                              </a:solidFill>
                                              <a:effectLst/>
                                              <a:latin typeface="Cambria Math" panose="02040503050406030204" pitchFamily="18" charset="0"/>
                                              <a:ea typeface="+mn-ea"/>
                                              <a:cs typeface="+mn-cs"/>
                                            </a:rPr>
                                            <m:t>6</m:t>
                                          </m:r>
                                        </m:e>
                                        <m:e>
                                          <m:r>
                                            <a:rPr lang="en-US" sz="2000" i="1" kern="1200">
                                              <a:solidFill>
                                                <a:schemeClr val="tx1"/>
                                              </a:solidFill>
                                              <a:effectLst/>
                                              <a:latin typeface="Cambria Math" panose="02040503050406030204" pitchFamily="18" charset="0"/>
                                              <a:ea typeface="+mn-ea"/>
                                              <a:cs typeface="+mn-cs"/>
                                            </a:rPr>
                                            <m:t>1</m:t>
                                          </m:r>
                                        </m:e>
                                        <m:e>
                                          <m:r>
                                            <a:rPr lang="en-US" sz="2000" i="1" kern="1200">
                                              <a:solidFill>
                                                <a:schemeClr val="tx1"/>
                                              </a:solidFill>
                                              <a:effectLst/>
                                              <a:latin typeface="Cambria Math" panose="02040503050406030204" pitchFamily="18" charset="0"/>
                                              <a:ea typeface="+mn-ea"/>
                                              <a:cs typeface="+mn-cs"/>
                                            </a:rPr>
                                            <m:t>8</m:t>
                                          </m:r>
                                        </m:e>
                                      </m:mr>
                                    </m:m>
                                    <m:d>
                                      <m:dPr>
                                        <m:begChr m:val="|"/>
                                        <m:endChr m:val=""/>
                                        <m:ctrlPr>
                                          <a:rPr lang="en-US" sz="2000" i="1" kern="1200">
                                            <a:solidFill>
                                              <a:schemeClr val="tx1"/>
                                            </a:solidFill>
                                            <a:effectLst/>
                                            <a:latin typeface="Cambria Math" panose="02040503050406030204" pitchFamily="18" charset="0"/>
                                            <a:ea typeface="+mn-ea"/>
                                            <a:cs typeface="+mn-cs"/>
                                          </a:rPr>
                                        </m:ctrlPr>
                                      </m:dPr>
                                      <m:e>
                                        <m:m>
                                          <m:mPr>
                                            <m:mcs>
                                              <m:mc>
                                                <m:mcPr>
                                                  <m:count m:val="1"/>
                                                  <m:mcJc m:val="center"/>
                                                </m:mcPr>
                                              </m:mc>
                                            </m:mcs>
                                            <m:ctrlPr>
                                              <a:rPr lang="en-US" sz="2000" i="1" kern="1200">
                                                <a:solidFill>
                                                  <a:schemeClr val="tx1"/>
                                                </a:solidFill>
                                                <a:effectLst/>
                                                <a:latin typeface="Cambria Math" panose="02040503050406030204" pitchFamily="18" charset="0"/>
                                                <a:ea typeface="+mn-ea"/>
                                                <a:cs typeface="+mn-cs"/>
                                              </a:rPr>
                                            </m:ctrlPr>
                                          </m:mPr>
                                          <m:mr>
                                            <m:e>
                                              <m:r>
                                                <a:rPr lang="en-US" sz="2000" i="1" kern="1200">
                                                  <a:solidFill>
                                                    <a:schemeClr val="tx1"/>
                                                  </a:solidFill>
                                                  <a:effectLst/>
                                                  <a:latin typeface="Cambria Math" panose="02040503050406030204" pitchFamily="18" charset="0"/>
                                                  <a:ea typeface="+mn-ea"/>
                                                  <a:cs typeface="+mn-cs"/>
                                                </a:rPr>
                                                <m:t>0</m:t>
                                              </m:r>
                                            </m:e>
                                          </m:mr>
                                          <m:mr>
                                            <m:e>
                                              <m:r>
                                                <a:rPr lang="en-US" sz="2000" i="1" kern="1200">
                                                  <a:solidFill>
                                                    <a:schemeClr val="tx1"/>
                                                  </a:solidFill>
                                                  <a:effectLst/>
                                                  <a:latin typeface="Cambria Math" panose="02040503050406030204" pitchFamily="18" charset="0"/>
                                                  <a:ea typeface="+mn-ea"/>
                                                  <a:cs typeface="+mn-cs"/>
                                                </a:rPr>
                                                <m:t>−5</m:t>
                                              </m:r>
                                              <m:d>
                                                <m:dPr>
                                                  <m:ctrlPr>
                                                    <a:rPr lang="en-US" sz="2000" i="1" kern="1200">
                                                      <a:solidFill>
                                                        <a:schemeClr val="tx1"/>
                                                      </a:solidFill>
                                                      <a:effectLst/>
                                                      <a:latin typeface="Cambria Math" panose="02040503050406030204" pitchFamily="18" charset="0"/>
                                                      <a:ea typeface="+mn-ea"/>
                                                      <a:cs typeface="+mn-cs"/>
                                                    </a:rPr>
                                                  </m:ctrlPr>
                                                </m:dPr>
                                                <m:e>
                                                  <m:r>
                                                    <a:rPr lang="en-US" sz="2000" i="1" kern="1200">
                                                      <a:solidFill>
                                                        <a:schemeClr val="tx1"/>
                                                      </a:solidFill>
                                                      <a:effectLst/>
                                                      <a:latin typeface="Cambria Math" panose="02040503050406030204" pitchFamily="18" charset="0"/>
                                                      <a:ea typeface="+mn-ea"/>
                                                      <a:cs typeface="+mn-cs"/>
                                                    </a:rPr>
                                                    <m:t>0</m:t>
                                                  </m:r>
                                                </m:e>
                                              </m:d>
                                              <m:r>
                                                <a:rPr lang="en-US" sz="2000" i="1" kern="1200">
                                                  <a:solidFill>
                                                    <a:schemeClr val="tx1"/>
                                                  </a:solidFill>
                                                  <a:effectLst/>
                                                  <a:latin typeface="Cambria Math" panose="02040503050406030204" pitchFamily="18" charset="0"/>
                                                  <a:ea typeface="+mn-ea"/>
                                                  <a:cs typeface="+mn-cs"/>
                                                </a:rPr>
                                                <m:t>+</m:t>
                                              </m:r>
                                              <m:d>
                                                <m:dPr>
                                                  <m:ctrlPr>
                                                    <a:rPr lang="en-US" sz="2000" i="1" kern="1200">
                                                      <a:solidFill>
                                                        <a:schemeClr val="tx1"/>
                                                      </a:solidFill>
                                                      <a:effectLst/>
                                                      <a:latin typeface="Cambria Math" panose="02040503050406030204" pitchFamily="18" charset="0"/>
                                                      <a:ea typeface="+mn-ea"/>
                                                      <a:cs typeface="+mn-cs"/>
                                                    </a:rPr>
                                                  </m:ctrlPr>
                                                </m:dPr>
                                                <m:e>
                                                  <m:r>
                                                    <a:rPr lang="en-US" sz="2000" i="1" kern="1200">
                                                      <a:solidFill>
                                                        <a:schemeClr val="tx1"/>
                                                      </a:solidFill>
                                                      <a:effectLst/>
                                                      <a:latin typeface="Cambria Math" panose="02040503050406030204" pitchFamily="18" charset="0"/>
                                                      <a:ea typeface="+mn-ea"/>
                                                      <a:cs typeface="+mn-cs"/>
                                                    </a:rPr>
                                                    <m:t>−7</m:t>
                                                  </m:r>
                                                </m:e>
                                              </m:d>
                                            </m:e>
                                          </m:mr>
                                          <m:mr>
                                            <m:e>
                                              <m:r>
                                                <a:rPr lang="en-US" sz="2000" i="1" kern="1200">
                                                  <a:solidFill>
                                                    <a:schemeClr val="tx1"/>
                                                  </a:solidFill>
                                                  <a:effectLst/>
                                                  <a:latin typeface="Cambria Math" panose="02040503050406030204" pitchFamily="18" charset="0"/>
                                                  <a:ea typeface="+mn-ea"/>
                                                  <a:cs typeface="+mn-cs"/>
                                                </a:rPr>
                                                <m:t>−9</m:t>
                                              </m:r>
                                            </m:e>
                                          </m:mr>
                                        </m:m>
                                      </m:e>
                                    </m:d>
                                  </m:e>
                                </m:d>
                              </m:oMath>
                            </m:oMathPara>
                          </a14:m>
                          <a:endParaRPr lang="en-US" sz="2000" kern="1200" dirty="0">
                            <a:solidFill>
                              <a:schemeClr val="tx1"/>
                            </a:solidFill>
                            <a:effectLst/>
                            <a:latin typeface="+mn-lt"/>
                            <a:ea typeface="+mn-ea"/>
                            <a:cs typeface="+mn-cs"/>
                          </a:endParaRPr>
                        </a:p>
                      </a:txBody>
                      <a:tcPr marL="36576" marR="36576" marT="36576" marB="36576" anchor="ctr"/>
                    </a:tc>
                    <a:extLst>
                      <a:ext uri="{0D108BD9-81ED-4DB2-BD59-A6C34878D82A}">
                        <a16:rowId xmlns:a16="http://schemas.microsoft.com/office/drawing/2014/main" val="10000"/>
                      </a:ext>
                    </a:extLst>
                  </a:tr>
                  <a:tr h="953840">
                    <a:tc>
                      <a:txBody>
                        <a:bodyPr/>
                        <a:lstStyle/>
                        <a:p>
                          <a:pPr algn="r">
                            <a:defRPr sz="1600"/>
                          </a:pPr>
                          <a:r>
                            <a:rPr lang="en-US" sz="2000" dirty="0"/>
                            <a:t>​</a:t>
                          </a:r>
                          <a14:m>
                            <m:oMath xmlns:m="http://schemas.openxmlformats.org/officeDocument/2006/math">
                              <m:r>
                                <a:rPr lang="en-US" sz="2000" b="0" i="1" smtClean="0">
                                  <a:latin typeface="Cambria Math" panose="02040503050406030204" pitchFamily="18" charset="0"/>
                                </a:rPr>
                                <m:t>=</m:t>
                              </m:r>
                            </m:oMath>
                          </a14:m>
                          <a:endParaRPr sz="2000" dirty="0"/>
                        </a:p>
                      </a:txBody>
                      <a:tcPr marL="36576" marR="36576" marT="36576" marB="36576" anchor="ctr"/>
                    </a:tc>
                    <a:tc>
                      <a:txBody>
                        <a:bodyPr/>
                        <a:lstStyle/>
                        <a:p>
                          <a:r>
                            <a:rPr lang="ar-AE" sz="2000" dirty="0"/>
                            <a:t>​</a:t>
                          </a:r>
                          <a14:m>
                            <m:oMath xmlns:m="http://schemas.openxmlformats.org/officeDocument/2006/math">
                              <m:d>
                                <m:dPr>
                                  <m:begChr m:val="["/>
                                  <m:endChr m:val="]"/>
                                  <m:ctrlPr>
                                    <a:rPr lang="ar-AE" sz="2000" i="1" kern="1200" smtClean="0">
                                      <a:solidFill>
                                        <a:schemeClr val="tx1"/>
                                      </a:solidFill>
                                      <a:effectLst/>
                                      <a:latin typeface="Cambria Math" panose="02040503050406030204" pitchFamily="18" charset="0"/>
                                      <a:ea typeface="+mn-ea"/>
                                      <a:cs typeface="+mn-cs"/>
                                    </a:rPr>
                                  </m:ctrlPr>
                                </m:dPr>
                                <m:e>
                                  <m:m>
                                    <m:mPr>
                                      <m:mcs>
                                        <m:mc>
                                          <m:mcPr>
                                            <m:count m:val="3"/>
                                            <m:mcJc m:val="center"/>
                                          </m:mcPr>
                                        </m:mc>
                                      </m:mcs>
                                      <m:ctrlPr>
                                        <a:rPr lang="ar-AE" sz="2000" i="1" kern="1200">
                                          <a:solidFill>
                                            <a:schemeClr val="tx1"/>
                                          </a:solidFill>
                                          <a:effectLst/>
                                          <a:latin typeface="Cambria Math" panose="02040503050406030204" pitchFamily="18" charset="0"/>
                                          <a:ea typeface="+mn-ea"/>
                                          <a:cs typeface="+mn-cs"/>
                                        </a:rPr>
                                      </m:ctrlPr>
                                    </m:mPr>
                                    <m:mr>
                                      <m:e>
                                        <m:r>
                                          <a:rPr lang="ar-AE" sz="2000" i="1" kern="1200">
                                            <a:solidFill>
                                              <a:schemeClr val="tx1"/>
                                            </a:solidFill>
                                            <a:effectLst/>
                                            <a:latin typeface="Cambria Math" panose="02040503050406030204" pitchFamily="18" charset="0"/>
                                            <a:ea typeface="+mn-ea"/>
                                            <a:cs typeface="+mn-cs"/>
                                          </a:rPr>
                                          <m:t>1</m:t>
                                        </m:r>
                                      </m:e>
                                      <m:e>
                                        <m:r>
                                          <a:rPr lang="ar-AE" sz="2000" i="1" kern="1200">
                                            <a:solidFill>
                                              <a:schemeClr val="tx1"/>
                                            </a:solidFill>
                                            <a:effectLst/>
                                            <a:latin typeface="Cambria Math" panose="02040503050406030204" pitchFamily="18" charset="0"/>
                                            <a:ea typeface="+mn-ea"/>
                                            <a:cs typeface="+mn-cs"/>
                                          </a:rPr>
                                          <m:t>2</m:t>
                                        </m:r>
                                      </m:e>
                                      <m:e>
                                        <m:r>
                                          <a:rPr lang="ar-AE" sz="2000" i="1" kern="1200">
                                            <a:solidFill>
                                              <a:schemeClr val="tx1"/>
                                            </a:solidFill>
                                            <a:effectLst/>
                                            <a:latin typeface="Cambria Math" panose="02040503050406030204" pitchFamily="18" charset="0"/>
                                            <a:ea typeface="+mn-ea"/>
                                            <a:cs typeface="+mn-cs"/>
                                          </a:rPr>
                                          <m:t>3</m:t>
                                        </m:r>
                                      </m:e>
                                    </m:mr>
                                    <m:mr>
                                      <m:e>
                                        <m:r>
                                          <a:rPr lang="ar-AE" sz="2000" i="1" kern="1200">
                                            <a:solidFill>
                                              <a:schemeClr val="tx1"/>
                                            </a:solidFill>
                                            <a:effectLst/>
                                            <a:latin typeface="Cambria Math" panose="02040503050406030204" pitchFamily="18" charset="0"/>
                                            <a:ea typeface="+mn-ea"/>
                                            <a:cs typeface="+mn-cs"/>
                                          </a:rPr>
                                          <m:t>0</m:t>
                                        </m:r>
                                      </m:e>
                                      <m:e>
                                        <m:r>
                                          <a:rPr lang="ar-AE" sz="2000" i="1" kern="1200">
                                            <a:solidFill>
                                              <a:schemeClr val="tx1"/>
                                            </a:solidFill>
                                            <a:effectLst/>
                                            <a:latin typeface="Cambria Math" panose="02040503050406030204" pitchFamily="18" charset="0"/>
                                            <a:ea typeface="+mn-ea"/>
                                            <a:cs typeface="+mn-cs"/>
                                          </a:rPr>
                                          <m:t>−</m:t>
                                        </m:r>
                                        <m:r>
                                          <a:rPr lang="ar-AE" sz="2000" i="1" kern="1200">
                                            <a:solidFill>
                                              <a:schemeClr val="tx1"/>
                                            </a:solidFill>
                                            <a:effectLst/>
                                            <a:latin typeface="Cambria Math" panose="02040503050406030204" pitchFamily="18" charset="0"/>
                                            <a:ea typeface="+mn-ea"/>
                                            <a:cs typeface="+mn-cs"/>
                                          </a:rPr>
                                          <m:t>6</m:t>
                                        </m:r>
                                      </m:e>
                                      <m:e>
                                        <m:r>
                                          <a:rPr lang="ar-AE" sz="2000" i="1" kern="1200">
                                            <a:solidFill>
                                              <a:schemeClr val="tx1"/>
                                            </a:solidFill>
                                            <a:effectLst/>
                                            <a:latin typeface="Cambria Math" panose="02040503050406030204" pitchFamily="18" charset="0"/>
                                            <a:ea typeface="+mn-ea"/>
                                            <a:cs typeface="+mn-cs"/>
                                          </a:rPr>
                                          <m:t>−</m:t>
                                        </m:r>
                                        <m:r>
                                          <a:rPr lang="ar-AE" sz="2000" i="1" kern="1200">
                                            <a:solidFill>
                                              <a:schemeClr val="tx1"/>
                                            </a:solidFill>
                                            <a:effectLst/>
                                            <a:latin typeface="Cambria Math" panose="02040503050406030204" pitchFamily="18" charset="0"/>
                                            <a:ea typeface="+mn-ea"/>
                                            <a:cs typeface="+mn-cs"/>
                                          </a:rPr>
                                          <m:t>14</m:t>
                                        </m:r>
                                      </m:e>
                                    </m:mr>
                                    <m:mr>
                                      <m:e>
                                        <m:r>
                                          <a:rPr lang="ar-AE" sz="2000" i="1" kern="1200">
                                            <a:solidFill>
                                              <a:schemeClr val="tx1"/>
                                            </a:solidFill>
                                            <a:effectLst/>
                                            <a:latin typeface="Cambria Math" panose="02040503050406030204" pitchFamily="18" charset="0"/>
                                            <a:ea typeface="+mn-ea"/>
                                            <a:cs typeface="+mn-cs"/>
                                          </a:rPr>
                                          <m:t>6</m:t>
                                        </m:r>
                                      </m:e>
                                      <m:e>
                                        <m:r>
                                          <a:rPr lang="ar-AE" sz="2000" i="1" kern="1200">
                                            <a:solidFill>
                                              <a:schemeClr val="tx1"/>
                                            </a:solidFill>
                                            <a:effectLst/>
                                            <a:latin typeface="Cambria Math" panose="02040503050406030204" pitchFamily="18" charset="0"/>
                                            <a:ea typeface="+mn-ea"/>
                                            <a:cs typeface="+mn-cs"/>
                                          </a:rPr>
                                          <m:t>1</m:t>
                                        </m:r>
                                      </m:e>
                                      <m:e>
                                        <m:r>
                                          <a:rPr lang="ar-AE" sz="2000" i="1" kern="1200">
                                            <a:solidFill>
                                              <a:schemeClr val="tx1"/>
                                            </a:solidFill>
                                            <a:effectLst/>
                                            <a:latin typeface="Cambria Math" panose="02040503050406030204" pitchFamily="18" charset="0"/>
                                            <a:ea typeface="+mn-ea"/>
                                            <a:cs typeface="+mn-cs"/>
                                          </a:rPr>
                                          <m:t>8</m:t>
                                        </m:r>
                                      </m:e>
                                    </m:mr>
                                  </m:m>
                                  <m:d>
                                    <m:dPr>
                                      <m:begChr m:val="|"/>
                                      <m:endChr m:val=""/>
                                      <m:ctrlPr>
                                        <a:rPr lang="ar-AE" sz="2000" i="1" kern="1200">
                                          <a:solidFill>
                                            <a:schemeClr val="tx1"/>
                                          </a:solidFill>
                                          <a:effectLst/>
                                          <a:latin typeface="Cambria Math" panose="02040503050406030204" pitchFamily="18" charset="0"/>
                                          <a:ea typeface="+mn-ea"/>
                                          <a:cs typeface="+mn-cs"/>
                                        </a:rPr>
                                      </m:ctrlPr>
                                    </m:dPr>
                                    <m:e>
                                      <m:m>
                                        <m:mPr>
                                          <m:mcs>
                                            <m:mc>
                                              <m:mcPr>
                                                <m:count m:val="1"/>
                                                <m:mcJc m:val="center"/>
                                              </m:mcPr>
                                            </m:mc>
                                          </m:mcs>
                                          <m:ctrlPr>
                                            <a:rPr lang="ar-AE" sz="2000" i="1" kern="1200">
                                              <a:solidFill>
                                                <a:schemeClr val="tx1"/>
                                              </a:solidFill>
                                              <a:effectLst/>
                                              <a:latin typeface="Cambria Math" panose="02040503050406030204" pitchFamily="18" charset="0"/>
                                              <a:ea typeface="+mn-ea"/>
                                              <a:cs typeface="+mn-cs"/>
                                            </a:rPr>
                                          </m:ctrlPr>
                                        </m:mPr>
                                        <m:mr>
                                          <m:e>
                                            <m:r>
                                              <a:rPr lang="ar-AE" sz="2000" i="1" kern="1200">
                                                <a:solidFill>
                                                  <a:schemeClr val="tx1"/>
                                                </a:solidFill>
                                                <a:effectLst/>
                                                <a:latin typeface="Cambria Math" panose="02040503050406030204" pitchFamily="18" charset="0"/>
                                                <a:ea typeface="+mn-ea"/>
                                                <a:cs typeface="+mn-cs"/>
                                              </a:rPr>
                                              <m:t>0</m:t>
                                            </m:r>
                                          </m:e>
                                        </m:mr>
                                        <m:mr>
                                          <m:e>
                                            <m:r>
                                              <a:rPr lang="ar-AE" sz="2000" i="1" kern="1200">
                                                <a:solidFill>
                                                  <a:schemeClr val="tx1"/>
                                                </a:solidFill>
                                                <a:effectLst/>
                                                <a:latin typeface="Cambria Math" panose="02040503050406030204" pitchFamily="18" charset="0"/>
                                                <a:ea typeface="+mn-ea"/>
                                                <a:cs typeface="+mn-cs"/>
                                              </a:rPr>
                                              <m:t>−</m:t>
                                            </m:r>
                                            <m:r>
                                              <a:rPr lang="ar-AE" sz="2000" i="1" kern="1200">
                                                <a:solidFill>
                                                  <a:schemeClr val="tx1"/>
                                                </a:solidFill>
                                                <a:effectLst/>
                                                <a:latin typeface="Cambria Math" panose="02040503050406030204" pitchFamily="18" charset="0"/>
                                                <a:ea typeface="+mn-ea"/>
                                                <a:cs typeface="+mn-cs"/>
                                              </a:rPr>
                                              <m:t>7</m:t>
                                            </m:r>
                                          </m:e>
                                        </m:mr>
                                        <m:mr>
                                          <m:e>
                                            <m:r>
                                              <a:rPr lang="ar-AE" sz="2000" i="1" kern="1200">
                                                <a:solidFill>
                                                  <a:schemeClr val="tx1"/>
                                                </a:solidFill>
                                                <a:effectLst/>
                                                <a:latin typeface="Cambria Math" panose="02040503050406030204" pitchFamily="18" charset="0"/>
                                                <a:ea typeface="+mn-ea"/>
                                                <a:cs typeface="+mn-cs"/>
                                              </a:rPr>
                                              <m:t>−</m:t>
                                            </m:r>
                                            <m:r>
                                              <a:rPr lang="ar-AE" sz="2000" i="1" kern="1200">
                                                <a:solidFill>
                                                  <a:schemeClr val="tx1"/>
                                                </a:solidFill>
                                                <a:effectLst/>
                                                <a:latin typeface="Cambria Math" panose="02040503050406030204" pitchFamily="18" charset="0"/>
                                                <a:ea typeface="+mn-ea"/>
                                                <a:cs typeface="+mn-cs"/>
                                              </a:rPr>
                                              <m:t>9</m:t>
                                            </m:r>
                                          </m:e>
                                        </m:mr>
                                      </m:m>
                                    </m:e>
                                  </m:d>
                                </m:e>
                              </m:d>
                            </m:oMath>
                          </a14:m>
                          <a:endParaRPr lang="en-US" sz="2000" kern="1200" dirty="0">
                            <a:solidFill>
                              <a:schemeClr val="tx1"/>
                            </a:solidFill>
                            <a:effectLst/>
                            <a:latin typeface="+mn-lt"/>
                            <a:ea typeface="+mn-ea"/>
                            <a:cs typeface="+mn-cs"/>
                          </a:endParaRPr>
                        </a:p>
                      </a:txBody>
                      <a:tcPr marL="36576" marR="36576" marT="36576" marB="36576" anchor="ctr"/>
                    </a:tc>
                    <a:extLst>
                      <a:ext uri="{0D108BD9-81ED-4DB2-BD59-A6C34878D82A}">
                        <a16:rowId xmlns:a16="http://schemas.microsoft.com/office/drawing/2014/main" val="10001"/>
                      </a:ext>
                    </a:extLst>
                  </a:tr>
                </a:tbl>
              </a:graphicData>
            </a:graphic>
          </p:graphicFrame>
        </mc:Choice>
        <mc:Fallback xmlns="">
          <p:graphicFrame>
            <p:nvGraphicFramePr>
              <p:cNvPr id="5" name="Table 4" descr="The given augmented matrix is:&#10;&#10;Row one: one, two, three,  augmented by zero.&#10;Row two: five, four, one,  augmented by negative seven.&#10;Row three: six, one, eight,  augmented by negative nine.&#10;&#10;An operation is performed: negative five times row one plus row two.&#10;&#10;The calculations for row two are:&#10;&#10;First entry: negative five times one plus five.&#10;Second entry: negative five times two plus four.&#10;Third entry: negative five times three plus one.&#10;Augmented column: negative five times zero plus open parenthesis minus seven close parenthesis.&#10;&#10;Row three: six, one, eight,  augmented by negative nine.&#10;&#10;The resulting matrix is:&#10;&#10;Row one: one, two, three,  augmented by zero.&#10;Row two: zero, negative six, negative fourteen,  augmented by negative seven.&#10;Row three: six, one, eight,  augmented by negative nine.">
                <a:extLst>
                  <a:ext uri="{FF2B5EF4-FFF2-40B4-BE49-F238E27FC236}">
                    <a16:creationId xmlns:a16="http://schemas.microsoft.com/office/drawing/2014/main" id="{C3B94AD2-42B2-441E-8575-5472B2FF2CBB}"/>
                  </a:ext>
                </a:extLst>
              </p:cNvPr>
              <p:cNvGraphicFramePr>
                <a:graphicFrameLocks noGrp="1"/>
              </p:cNvGraphicFramePr>
              <p:nvPr>
                <p:extLst>
                  <p:ext uri="{D42A27DB-BD31-4B8C-83A1-F6EECF244321}">
                    <p14:modId xmlns:p14="http://schemas.microsoft.com/office/powerpoint/2010/main" val="3934903566"/>
                  </p:ext>
                </p:extLst>
              </p:nvPr>
            </p:nvGraphicFramePr>
            <p:xfrm>
              <a:off x="152401" y="2403070"/>
              <a:ext cx="8839199" cy="2245130"/>
            </p:xfrm>
            <a:graphic>
              <a:graphicData uri="http://schemas.openxmlformats.org/drawingml/2006/table">
                <a:tbl>
                  <a:tblPr firstRow="1" bandRow="1">
                    <a:tableStyleId>{2D5ABB26-0587-4C30-8999-92F81FD0307C}</a:tableStyleId>
                  </a:tblPr>
                  <a:tblGrid>
                    <a:gridCol w="3043114">
                      <a:extLst>
                        <a:ext uri="{9D8B030D-6E8A-4147-A177-3AD203B41FA5}">
                          <a16:colId xmlns:a16="http://schemas.microsoft.com/office/drawing/2014/main" val="20000"/>
                        </a:ext>
                      </a:extLst>
                    </a:gridCol>
                    <a:gridCol w="5796085">
                      <a:extLst>
                        <a:ext uri="{9D8B030D-6E8A-4147-A177-3AD203B41FA5}">
                          <a16:colId xmlns:a16="http://schemas.microsoft.com/office/drawing/2014/main" val="20001"/>
                        </a:ext>
                      </a:extLst>
                    </a:gridCol>
                  </a:tblGrid>
                  <a:tr h="1203222">
                    <a:tc>
                      <a:txBody>
                        <a:bodyPr/>
                        <a:lstStyle/>
                        <a:p>
                          <a:endParaRPr lang="en-US"/>
                        </a:p>
                      </a:txBody>
                      <a:tcPr marL="36576" marR="36576" marT="36576" marB="36576" anchor="ctr">
                        <a:blipFill>
                          <a:blip r:embed="rId2"/>
                          <a:stretch>
                            <a:fillRect r="-190581" b="-86364"/>
                          </a:stretch>
                        </a:blipFill>
                      </a:tcPr>
                    </a:tc>
                    <a:tc>
                      <a:txBody>
                        <a:bodyPr/>
                        <a:lstStyle/>
                        <a:p>
                          <a:endParaRPr lang="en-US"/>
                        </a:p>
                      </a:txBody>
                      <a:tcPr marL="36576" marR="36576" marT="36576" marB="36576" anchor="ctr">
                        <a:blipFill>
                          <a:blip r:embed="rId2"/>
                          <a:stretch>
                            <a:fillRect l="-52471" b="-86364"/>
                          </a:stretch>
                        </a:blipFill>
                      </a:tcPr>
                    </a:tc>
                    <a:extLst>
                      <a:ext uri="{0D108BD9-81ED-4DB2-BD59-A6C34878D82A}">
                        <a16:rowId xmlns:a16="http://schemas.microsoft.com/office/drawing/2014/main" val="10000"/>
                      </a:ext>
                    </a:extLst>
                  </a:tr>
                  <a:tr h="1041908">
                    <a:tc>
                      <a:txBody>
                        <a:bodyPr/>
                        <a:lstStyle/>
                        <a:p>
                          <a:endParaRPr lang="en-US"/>
                        </a:p>
                      </a:txBody>
                      <a:tcPr marL="36576" marR="36576" marT="36576" marB="36576" anchor="ctr">
                        <a:blipFill>
                          <a:blip r:embed="rId2"/>
                          <a:stretch>
                            <a:fillRect t="-115789" r="-190581"/>
                          </a:stretch>
                        </a:blipFill>
                      </a:tcPr>
                    </a:tc>
                    <a:tc>
                      <a:txBody>
                        <a:bodyPr/>
                        <a:lstStyle/>
                        <a:p>
                          <a:endParaRPr lang="en-US"/>
                        </a:p>
                      </a:txBody>
                      <a:tcPr marL="36576" marR="36576" marT="36576" marB="36576" anchor="ctr">
                        <a:blipFill>
                          <a:blip r:embed="rId2"/>
                          <a:stretch>
                            <a:fillRect l="-52471" t="-115789"/>
                          </a:stretch>
                        </a:blipFill>
                      </a:tcPr>
                    </a:tc>
                    <a:extLst>
                      <a:ext uri="{0D108BD9-81ED-4DB2-BD59-A6C34878D82A}">
                        <a16:rowId xmlns:a16="http://schemas.microsoft.com/office/drawing/2014/main" val="10001"/>
                      </a:ext>
                    </a:extLst>
                  </a:tr>
                </a:tbl>
              </a:graphicData>
            </a:graphic>
          </p:graphicFrame>
        </mc:Fallback>
      </mc:AlternateContent>
      <p:sp>
        <p:nvSpPr>
          <p:cNvPr id="6" name="TextBox 5">
            <a:extLst>
              <a:ext uri="{FF2B5EF4-FFF2-40B4-BE49-F238E27FC236}">
                <a16:creationId xmlns:a16="http://schemas.microsoft.com/office/drawing/2014/main" id="{C10C8EC6-EFF3-F282-8CAC-12F300F52035}"/>
              </a:ext>
            </a:extLst>
          </p:cNvPr>
          <p:cNvSpPr txBox="1"/>
          <p:nvPr/>
        </p:nvSpPr>
        <p:spPr>
          <a:xfrm>
            <a:off x="494580" y="4648200"/>
            <a:ext cx="8192219" cy="1384995"/>
          </a:xfrm>
          <a:prstGeom prst="rect">
            <a:avLst/>
          </a:prstGeom>
          <a:noFill/>
        </p:spPr>
        <p:txBody>
          <a:bodyPr wrap="square">
            <a:spAutoFit/>
          </a:bodyPr>
          <a:lstStyle/>
          <a:p>
            <a:r>
              <a:rPr lang="en-US" sz="2800" dirty="0"/>
              <a:t>Note that the first row now begins with </a:t>
            </a:r>
            <a:r>
              <a:rPr lang="en-US" sz="2800" dirty="0">
                <a:latin typeface="Cambria Math"/>
              </a:rPr>
              <a:t>1</a:t>
            </a:r>
            <a:r>
              <a:rPr lang="en-US" sz="2800" dirty="0"/>
              <a:t> and the second row now begins with </a:t>
            </a:r>
            <a:r>
              <a:rPr lang="en-US" sz="2800" dirty="0">
                <a:latin typeface="Cambria Math"/>
              </a:rPr>
              <a:t>0</a:t>
            </a:r>
            <a:r>
              <a:rPr lang="en-US" sz="2800" dirty="0"/>
              <a:t>. The row operation has begun to change this matrix towards row echelon form.</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Gaussian Elimination</a:t>
            </a:r>
            <a:r>
              <a:rPr lang="en-IN"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Use Gaussian elimination to solve the system</a:t>
            </a:r>
            <a:endParaRPr sz="2800" dirty="0"/>
          </a:p>
        </p:txBody>
      </p:sp>
      <p:pic>
        <p:nvPicPr>
          <p:cNvPr id="7" name="Picture 6" descr="First equation negative two x plus y minus five z equals negative six.&#10;Second equation x plus two y minus z equals negative eight.&#10;Third equation three x minus y plus two z equals two.">
            <a:extLst>
              <a:ext uri="{FF2B5EF4-FFF2-40B4-BE49-F238E27FC236}">
                <a16:creationId xmlns:a16="http://schemas.microsoft.com/office/drawing/2014/main" id="{34011D05-680F-4110-829D-7B1AFAE92111}"/>
              </a:ext>
            </a:extLst>
          </p:cNvPr>
          <p:cNvPicPr>
            <a:picLocks noChangeAspect="1"/>
          </p:cNvPicPr>
          <p:nvPr/>
        </p:nvPicPr>
        <p:blipFill>
          <a:blip r:embed="rId2"/>
          <a:stretch>
            <a:fillRect/>
          </a:stretch>
        </p:blipFill>
        <p:spPr>
          <a:xfrm>
            <a:off x="609600" y="1600200"/>
            <a:ext cx="2933700" cy="165735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Gaussian Elimination</a:t>
            </a:r>
            <a:r>
              <a:rPr lang="en-IN" baseline="-25000" dirty="0"/>
              <a:t>2</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r>
              <a:rPr lang="en-US" sz="2800" dirty="0"/>
              <a:t>First, we read off the augmented matrix corresponding to this system.</a:t>
            </a:r>
          </a:p>
          <a:p>
            <a:pPr algn="ctr">
              <a:defRPr sz="2800"/>
            </a:pPr>
            <a:endParaRPr lang="en-US" sz="2800" dirty="0"/>
          </a:p>
          <a:p>
            <a:pPr algn="ctr">
              <a:defRPr sz="2800"/>
            </a:pPr>
            <a:endParaRPr lang="ar-AE" sz="2800" dirty="0"/>
          </a:p>
          <a:p>
            <a:endParaRPr lang="en-US" sz="2800" dirty="0"/>
          </a:p>
        </p:txBody>
      </p:sp>
      <p:pic>
        <p:nvPicPr>
          <p:cNvPr id="7" name="Picture 6" descr="First row: negative two, one, negative five,  augmented by negative six.&#10;Second row: one, two, negative one,  augmented by negative eight.&#10;Third row: three, negative one, two,  augmented by two.">
            <a:extLst>
              <a:ext uri="{FF2B5EF4-FFF2-40B4-BE49-F238E27FC236}">
                <a16:creationId xmlns:a16="http://schemas.microsoft.com/office/drawing/2014/main" id="{A43FEC50-9BC9-F9D0-00D8-A6E50651230B}"/>
              </a:ext>
            </a:extLst>
          </p:cNvPr>
          <p:cNvPicPr>
            <a:picLocks noChangeAspect="1"/>
          </p:cNvPicPr>
          <p:nvPr/>
        </p:nvPicPr>
        <p:blipFill>
          <a:blip r:embed="rId2"/>
          <a:stretch>
            <a:fillRect/>
          </a:stretch>
        </p:blipFill>
        <p:spPr>
          <a:xfrm>
            <a:off x="3200400" y="2286000"/>
            <a:ext cx="2609850" cy="1447800"/>
          </a:xfrm>
          <a:prstGeom prst="rect">
            <a:avLst/>
          </a:prstGeom>
        </p:spPr>
      </p:pic>
      <p:sp>
        <p:nvSpPr>
          <p:cNvPr id="9" name="TextBox 8">
            <a:extLst>
              <a:ext uri="{FF2B5EF4-FFF2-40B4-BE49-F238E27FC236}">
                <a16:creationId xmlns:a16="http://schemas.microsoft.com/office/drawing/2014/main" id="{29E9273E-14B8-6E20-5C7A-5B63111112F7}"/>
              </a:ext>
            </a:extLst>
          </p:cNvPr>
          <p:cNvSpPr txBox="1"/>
          <p:nvPr/>
        </p:nvSpPr>
        <p:spPr>
          <a:xfrm>
            <a:off x="457200" y="3810000"/>
            <a:ext cx="8229600" cy="2246769"/>
          </a:xfrm>
          <a:prstGeom prst="rect">
            <a:avLst/>
          </a:prstGeom>
          <a:noFill/>
        </p:spPr>
        <p:txBody>
          <a:bodyPr wrap="square">
            <a:spAutoFit/>
          </a:bodyPr>
          <a:lstStyle/>
          <a:p>
            <a:r>
              <a:rPr lang="en-US" sz="2800" dirty="0"/>
              <a:t>Now, we transform it into row echelon form. It is usually easiest to work one column at a time. After getting a leading </a:t>
            </a:r>
            <a:r>
              <a:rPr lang="en-US" sz="2800" dirty="0">
                <a:latin typeface="Cambria Math"/>
              </a:rPr>
              <a:t>1</a:t>
            </a:r>
            <a:r>
              <a:rPr lang="en-US" sz="2800" dirty="0"/>
              <a:t> in the first row, use row operations to obtains </a:t>
            </a:r>
            <a:r>
              <a:rPr lang="en-US" sz="2800" dirty="0">
                <a:latin typeface="Cambria Math"/>
              </a:rPr>
              <a:t>0</a:t>
            </a:r>
            <a:r>
              <a:rPr lang="en-US" sz="2800" dirty="0"/>
              <a:t>s below it. Repeat this process with each successive column.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Matrices and Matrix Notation</a:t>
            </a:r>
            <a:r>
              <a:rPr lang="en-US" baseline="-25000" dirty="0"/>
              <a:t>1</a:t>
            </a:r>
            <a:endParaRPr baseline="-25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A </a:t>
                </a:r>
                <a:r>
                  <a:rPr lang="en-US" sz="2800" b="1" dirty="0"/>
                  <a:t>matrix</a:t>
                </a:r>
                <a:r>
                  <a:rPr lang="en-US" sz="2800" dirty="0"/>
                  <a:t> is a rectangular array of numbers, called </a:t>
                </a:r>
                <a:r>
                  <a:rPr lang="en-US" sz="2800" b="1" dirty="0"/>
                  <a:t>elements</a:t>
                </a:r>
                <a:r>
                  <a:rPr lang="en-US" sz="2800" dirty="0"/>
                  <a:t> or </a:t>
                </a:r>
                <a:r>
                  <a:rPr lang="en-US" sz="2800" b="1" dirty="0"/>
                  <a:t>entries</a:t>
                </a:r>
                <a:r>
                  <a:rPr lang="en-US" sz="2800" dirty="0"/>
                  <a:t> of the matrix. As the numbers are in a rectangular array, they naturally form </a:t>
                </a:r>
                <a:r>
                  <a:rPr lang="en-US" sz="2800" b="1" dirty="0"/>
                  <a:t>rows</a:t>
                </a:r>
                <a:r>
                  <a:rPr lang="en-US" sz="2800" dirty="0"/>
                  <a:t> and </a:t>
                </a:r>
                <a:r>
                  <a:rPr lang="en-US" sz="2800" b="1" dirty="0"/>
                  <a:t>columns</a:t>
                </a:r>
                <a:r>
                  <a:rPr lang="en-US" sz="2800" dirty="0"/>
                  <a:t>. It is often important to determine the size of a given matrix; we say that a matrix with </a:t>
                </a:r>
                <a:r>
                  <a:rPr lang="en-US" sz="2800" i="1" dirty="0"/>
                  <a:t>m</a:t>
                </a:r>
                <a:r>
                  <a:rPr lang="en-US" sz="2800" dirty="0"/>
                  <a:t> rows and </a:t>
                </a:r>
                <a:r>
                  <a:rPr lang="en-US" sz="2800" i="1" dirty="0"/>
                  <a:t>n</a:t>
                </a:r>
                <a:r>
                  <a:rPr lang="en-US" sz="2800" dirty="0"/>
                  <a:t> columns is an </a:t>
                </a:r>
                <a:r>
                  <a:rPr lang="en-US" sz="2800" i="1" dirty="0"/>
                  <a:t>m</a:t>
                </a:r>
                <a14:m>
                  <m:oMath xmlns:m="http://schemas.openxmlformats.org/officeDocument/2006/math">
                    <m:r>
                      <a:rPr lang="en-US" b="0" i="1" smtClean="0">
                        <a:latin typeface="Cambria Math" panose="02040503050406030204" pitchFamily="18" charset="0"/>
                      </a:rPr>
                      <m:t> </m:t>
                    </m:r>
                    <m:r>
                      <a:rPr lang="en-IN" smtClean="0">
                        <a:latin typeface="Cambria Math" panose="02040503050406030204" pitchFamily="18" charset="0"/>
                      </a:rPr>
                      <m:t>×</m:t>
                    </m:r>
                  </m:oMath>
                </a14:m>
                <a:r>
                  <a:rPr lang="en-US" sz="2800" i="1" dirty="0"/>
                  <a:t> n </a:t>
                </a:r>
                <a:r>
                  <a:rPr lang="en-US" dirty="0"/>
                  <a:t>matrix (read “</a:t>
                </a:r>
                <a:r>
                  <a:rPr lang="en-US" i="1" dirty="0"/>
                  <a:t>m</a:t>
                </a:r>
                <a:r>
                  <a:rPr lang="en-US" dirty="0"/>
                  <a:t> by </a:t>
                </a:r>
                <a:r>
                  <a:rPr lang="en-US" i="1" dirty="0"/>
                  <a:t>n</a:t>
                </a:r>
                <a:r>
                  <a:rPr lang="en-US" dirty="0"/>
                  <a:t>”), or of </a:t>
                </a:r>
                <a:r>
                  <a:rPr lang="en-US" b="1" dirty="0"/>
                  <a:t>order </a:t>
                </a:r>
                <a:r>
                  <a:rPr lang="en-US" i="1" dirty="0"/>
                  <a:t>m</a:t>
                </a:r>
                <a14:m>
                  <m:oMath xmlns:m="http://schemas.openxmlformats.org/officeDocument/2006/math">
                    <m:r>
                      <a:rPr lang="en-US" i="1">
                        <a:latin typeface="Cambria Math" panose="02040503050406030204" pitchFamily="18" charset="0"/>
                      </a:rPr>
                      <m:t> </m:t>
                    </m:r>
                    <m:r>
                      <a:rPr lang="en-IN">
                        <a:latin typeface="Cambria Math" panose="02040503050406030204" pitchFamily="18" charset="0"/>
                      </a:rPr>
                      <m:t>×</m:t>
                    </m:r>
                  </m:oMath>
                </a14:m>
                <a:r>
                  <a:rPr lang="en-US" i="1" dirty="0"/>
                  <a:t> n</a:t>
                </a:r>
                <a:endParaRPr lang="en-IN" dirty="0"/>
              </a:p>
              <a:p>
                <a:pPr>
                  <a:defRPr sz="2800"/>
                </a:pPr>
                <a:r>
                  <a:rPr lang="en-US" sz="2800" dirty="0"/>
                  <a:t> 	</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86" r="-1255"/>
                </a:stretch>
              </a:blipFill>
            </p:spPr>
            <p:txBody>
              <a:bodyPr/>
              <a:lstStyle/>
              <a:p>
                <a:r>
                  <a:rPr lang="en-IN">
                    <a:noFill/>
                  </a:rPr>
                  <a:t> </a:t>
                </a:r>
              </a:p>
            </p:txBody>
          </p:sp>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Gaussian Elimination</a:t>
            </a:r>
            <a:r>
              <a:rPr lang="en-IN" baseline="-25000" dirty="0"/>
              <a:t>3</a:t>
            </a:r>
            <a:endParaRPr dirty="0"/>
          </a:p>
        </p:txBody>
      </p:sp>
      <mc:AlternateContent xmlns:mc="http://schemas.openxmlformats.org/markup-compatibility/2006" xmlns:a14="http://schemas.microsoft.com/office/drawing/2010/main">
        <mc:Choice Requires="a14">
          <p:graphicFrame>
            <p:nvGraphicFramePr>
              <p:cNvPr id="3" name="Table Placeholder 2" descr="The given augmented matrices and row operations are:&#10;&#10;Initial matrix:&#10;First row: negative two, one, negative five,  augmented by negative six.&#10;Second row: one, two, negative one,  augmented by negative eight.&#10;Third row: three, negative one, two,  augmented by two.&#10;&#10;After exchanging row one and row two:&#10;First row: one, two, negative one,  augmented by negative eight.&#10;Second row: negative two, one, negative five,  augmented by negative six.&#10;Third row: three, negative one, two,  augmented by two.&#10;&#10;After adding two times row 1 to row 2 to get a 0 as the first entry of Row 2:&#10;First row: one, two, negative one,  augmented by negative eight.&#10;Second row: zero, five, negative seven,  augmented by negative twenty two.&#10;Third row: three, negative one, two,  augmented by two.&#10;&#10;After adding negative three times row 1 to row 3 to get a 0 as the first entry of Row 3:&#10;First row: one, two, negative one,  augmented by negative eight.&#10;Second row: zero, five, negative seven,  augmented by negative twenty two.&#10;Third row: zero, negative seven, five,  augmented by twenty six.&#10;&#10;After multiplying row 2 by one fifth make its first nonzero entry 1.:&#10;First row: one, two, negative one,  augmented by negative eight.&#10;Second row: zero, one, negative seven fifths,  augmented by negative twenty two fifths.&#10;Third row: zero, negative seven, five,  augmented by twenty six."/>
              <p:cNvGraphicFramePr>
                <a:graphicFrameLocks noGrp="1"/>
              </p:cNvGraphicFramePr>
              <p:nvPr>
                <p:ph type="tbl" sz="quarter" idx="10"/>
                <p:extLst>
                  <p:ext uri="{D42A27DB-BD31-4B8C-83A1-F6EECF244321}">
                    <p14:modId xmlns:p14="http://schemas.microsoft.com/office/powerpoint/2010/main" val="520905562"/>
                  </p:ext>
                </p:extLst>
              </p:nvPr>
            </p:nvGraphicFramePr>
            <p:xfrm>
              <a:off x="304800" y="1105523"/>
              <a:ext cx="8458200" cy="4432427"/>
            </p:xfrm>
            <a:graphic>
              <a:graphicData uri="http://schemas.openxmlformats.org/drawingml/2006/table">
                <a:tbl>
                  <a:tblPr firstRow="1" bandRow="1">
                    <a:tableStyleId>{2D5ABB26-0587-4C30-8999-92F81FD0307C}</a:tableStyleId>
                  </a:tblPr>
                  <a:tblGrid>
                    <a:gridCol w="2286000">
                      <a:extLst>
                        <a:ext uri="{9D8B030D-6E8A-4147-A177-3AD203B41FA5}">
                          <a16:colId xmlns:a16="http://schemas.microsoft.com/office/drawing/2014/main" val="20000"/>
                        </a:ext>
                      </a:extLst>
                    </a:gridCol>
                    <a:gridCol w="10668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gridCol w="2667000">
                      <a:extLst>
                        <a:ext uri="{9D8B030D-6E8A-4147-A177-3AD203B41FA5}">
                          <a16:colId xmlns:a16="http://schemas.microsoft.com/office/drawing/2014/main" val="20003"/>
                        </a:ext>
                      </a:extLst>
                    </a:gridCol>
                  </a:tblGrid>
                  <a:tr h="362597">
                    <a:tc>
                      <a:txBody>
                        <a:bodyPr/>
                        <a:lstStyle/>
                        <a:p>
                          <a:pPr algn="l">
                            <a:defRPr sz="1600"/>
                          </a:pPr>
                          <a14:m>
                            <m:oMathPara xmlns:m="http://schemas.openxmlformats.org/officeDocument/2006/math">
                              <m:oMathParaPr>
                                <m:jc m:val="centerGroup"/>
                              </m:oMathParaPr>
                              <m:oMath xmlns:m="http://schemas.openxmlformats.org/officeDocument/2006/math">
                                <m:d>
                                  <m:dPr>
                                    <m:begChr m:val="["/>
                                    <m:endChr m:val="]"/>
                                    <m:ctrlPr>
                                      <a:rPr lang="ar-AE" sz="2000" i="1" smtClean="0">
                                        <a:latin typeface="Cambria Math" panose="02040503050406030204" pitchFamily="18" charset="0"/>
                                      </a:rPr>
                                    </m:ctrlPr>
                                  </m:dPr>
                                  <m:e>
                                    <m:m>
                                      <m:mPr>
                                        <m:mcs>
                                          <m:mc>
                                            <m:mcPr>
                                              <m:count m:val="3"/>
                                              <m:mcJc m:val="center"/>
                                            </m:mcPr>
                                          </m:mc>
                                        </m:mcs>
                                        <m:ctrlPr>
                                          <a:rPr lang="ar-AE" sz="2000" i="1">
                                            <a:latin typeface="Cambria Math" panose="02040503050406030204" pitchFamily="18" charset="0"/>
                                          </a:rPr>
                                        </m:ctrlPr>
                                      </m:mPr>
                                      <m:mr>
                                        <m:e>
                                          <m:r>
                                            <m:rPr>
                                              <m:brk m:alnAt="7"/>
                                            </m:rPr>
                                            <a:rPr lang="en-US" sz="2000" b="0" i="0" smtClean="0">
                                              <a:latin typeface="Cambria Math" panose="02040503050406030204" pitchFamily="18" charset="0"/>
                                            </a:rPr>
                                            <m:t>−</m:t>
                                          </m:r>
                                          <m:r>
                                            <a:rPr lang="ar-AE" sz="2000">
                                              <a:latin typeface="Cambria Math" panose="02040503050406030204" pitchFamily="18" charset="0"/>
                                            </a:rPr>
                                            <m:t>2</m:t>
                                          </m:r>
                                        </m:e>
                                        <m:e>
                                          <m:r>
                                            <a:rPr lang="en-US" sz="2000" b="0" i="0" smtClean="0">
                                              <a:latin typeface="Cambria Math" panose="02040503050406030204" pitchFamily="18" charset="0"/>
                                            </a:rPr>
                                            <m:t>1</m:t>
                                          </m:r>
                                        </m:e>
                                        <m:e>
                                          <m:r>
                                            <a:rPr lang="en-US" sz="2000" b="0" i="0" smtClean="0">
                                              <a:latin typeface="Cambria Math" panose="02040503050406030204" pitchFamily="18" charset="0"/>
                                            </a:rPr>
                                            <m:t>−</m:t>
                                          </m:r>
                                          <m:r>
                                            <a:rPr lang="en-US" sz="2000" b="0" i="0" smtClean="0">
                                              <a:latin typeface="Cambria Math" panose="02040503050406030204" pitchFamily="18" charset="0"/>
                                            </a:rPr>
                                            <m:t>5</m:t>
                                          </m:r>
                                        </m:e>
                                      </m:mr>
                                      <m:mr>
                                        <m:e>
                                          <m:r>
                                            <a:rPr lang="en-US" sz="2000" b="0" i="0" smtClean="0">
                                              <a:latin typeface="Cambria Math" panose="02040503050406030204" pitchFamily="18" charset="0"/>
                                            </a:rPr>
                                            <m:t>1</m:t>
                                          </m:r>
                                        </m:e>
                                        <m:e>
                                          <m:r>
                                            <a:rPr lang="en-US" sz="2000" b="0" i="0" smtClean="0">
                                              <a:latin typeface="Cambria Math" panose="02040503050406030204" pitchFamily="18" charset="0"/>
                                            </a:rPr>
                                            <m:t>2</m:t>
                                          </m:r>
                                        </m:e>
                                        <m:e>
                                          <m:r>
                                            <a:rPr lang="en-US" sz="2000" b="0" i="0" smtClean="0">
                                              <a:latin typeface="Cambria Math" panose="02040503050406030204" pitchFamily="18" charset="0"/>
                                            </a:rPr>
                                            <m:t>−</m:t>
                                          </m:r>
                                          <m:r>
                                            <a:rPr lang="ar-AE" sz="2000">
                                              <a:latin typeface="Cambria Math" panose="02040503050406030204" pitchFamily="18" charset="0"/>
                                            </a:rPr>
                                            <m:t>1</m:t>
                                          </m:r>
                                        </m:e>
                                      </m:mr>
                                      <m:mr>
                                        <m:e>
                                          <m:r>
                                            <a:rPr lang="en-US" sz="2000" b="0" i="0" smtClean="0">
                                              <a:latin typeface="Cambria Math" panose="02040503050406030204" pitchFamily="18" charset="0"/>
                                            </a:rPr>
                                            <m:t>3</m:t>
                                          </m:r>
                                        </m:e>
                                        <m:e>
                                          <m:r>
                                            <a:rPr lang="en-US" sz="2000" b="0" i="0" smtClean="0">
                                              <a:latin typeface="Cambria Math" panose="02040503050406030204" pitchFamily="18" charset="0"/>
                                            </a:rPr>
                                            <m:t>−</m:t>
                                          </m:r>
                                          <m:r>
                                            <a:rPr lang="en-US" sz="2000" b="0" i="0" smtClean="0">
                                              <a:latin typeface="Cambria Math" panose="02040503050406030204" pitchFamily="18" charset="0"/>
                                            </a:rPr>
                                            <m:t>1</m:t>
                                          </m:r>
                                        </m:e>
                                        <m:e>
                                          <m:r>
                                            <a:rPr lang="en-US" sz="2000" b="0" i="0" smtClean="0">
                                              <a:latin typeface="Cambria Math" panose="02040503050406030204" pitchFamily="18" charset="0"/>
                                            </a:rPr>
                                            <m:t>2</m:t>
                                          </m:r>
                                        </m:e>
                                      </m:mr>
                                    </m:m>
                                    <m:d>
                                      <m:dPr>
                                        <m:begChr m:val="|"/>
                                        <m:endChr m:val=""/>
                                        <m:ctrlPr>
                                          <a:rPr lang="ar-AE" sz="2000" i="1">
                                            <a:latin typeface="Cambria Math" panose="02040503050406030204" pitchFamily="18" charset="0"/>
                                          </a:rPr>
                                        </m:ctrlPr>
                                      </m:dPr>
                                      <m:e>
                                        <m:m>
                                          <m:mPr>
                                            <m:mcs>
                                              <m:mc>
                                                <m:mcPr>
                                                  <m:count m:val="1"/>
                                                  <m:mcJc m:val="center"/>
                                                </m:mcPr>
                                              </m:mc>
                                            </m:mcs>
                                            <m:ctrlPr>
                                              <a:rPr lang="ar-AE" sz="2000" i="1">
                                                <a:latin typeface="Cambria Math" panose="02040503050406030204" pitchFamily="18" charset="0"/>
                                              </a:rPr>
                                            </m:ctrlPr>
                                          </m:mPr>
                                          <m:mr>
                                            <m:e>
                                              <m:r>
                                                <a:rPr lang="ar-AE" sz="2000">
                                                  <a:latin typeface="Cambria Math" panose="02040503050406030204" pitchFamily="18" charset="0"/>
                                                </a:rPr>
                                                <m:t>−</m:t>
                                              </m:r>
                                              <m:r>
                                                <a:rPr lang="en-US" sz="2000" b="0" i="0" smtClean="0">
                                                  <a:latin typeface="Cambria Math" panose="02040503050406030204" pitchFamily="18" charset="0"/>
                                                </a:rPr>
                                                <m:t>6</m:t>
                                              </m:r>
                                            </m:e>
                                          </m:mr>
                                          <m:mr>
                                            <m:e>
                                              <m:r>
                                                <a:rPr lang="en-US" sz="2000" b="0" i="0" smtClean="0">
                                                  <a:latin typeface="Cambria Math" panose="02040503050406030204" pitchFamily="18" charset="0"/>
                                                </a:rPr>
                                                <m:t>−</m:t>
                                              </m:r>
                                              <m:r>
                                                <a:rPr lang="en-US" sz="2000" b="0" i="0" smtClean="0">
                                                  <a:latin typeface="Cambria Math" panose="02040503050406030204" pitchFamily="18" charset="0"/>
                                                </a:rPr>
                                                <m:t>8</m:t>
                                              </m:r>
                                            </m:e>
                                          </m:mr>
                                          <m:mr>
                                            <m:e>
                                              <m:r>
                                                <a:rPr lang="ar-AE" sz="2000" b="0" i="0" smtClean="0">
                                                  <a:latin typeface="Cambria Math" panose="02040503050406030204" pitchFamily="18" charset="0"/>
                                                </a:rPr>
                                                <m:t>2</m:t>
                                              </m:r>
                                            </m:e>
                                          </m:mr>
                                        </m:m>
                                      </m:e>
                                    </m:d>
                                  </m:e>
                                </m:d>
                              </m:oMath>
                            </m:oMathPara>
                          </a14:m>
                          <a:endParaRPr sz="2000" dirty="0"/>
                        </a:p>
                      </a:txBody>
                      <a:tcPr anchor="ctr"/>
                    </a:tc>
                    <a:tc>
                      <a:txBody>
                        <a:bodyPr/>
                        <a:lstStyle/>
                        <a:p>
                          <a:pPr algn="ctr">
                            <a:defRPr sz="1600"/>
                          </a:pPr>
                          <a:r>
                            <a:rPr lang="ar-AE" sz="2000" dirty="0"/>
                            <a:t>​</a:t>
                          </a:r>
                          <a14:m>
                            <m:oMath xmlns:m="http://schemas.openxmlformats.org/officeDocument/2006/math">
                              <m:box>
                                <m:boxPr>
                                  <m:ctrlPr>
                                    <a:rPr lang="ar-AE" sz="2000" i="1" kern="1200" smtClean="0">
                                      <a:solidFill>
                                        <a:schemeClr val="tx1"/>
                                      </a:solidFill>
                                      <a:effectLst/>
                                      <a:latin typeface="Cambria Math" panose="02040503050406030204" pitchFamily="18" charset="0"/>
                                      <a:ea typeface="+mn-ea"/>
                                      <a:cs typeface="+mn-cs"/>
                                    </a:rPr>
                                  </m:ctrlPr>
                                </m:boxPr>
                                <m:e>
                                  <m:groupChr>
                                    <m:groupChrPr>
                                      <m:chr m:val="→"/>
                                      <m:vertJc m:val="bot"/>
                                      <m:ctrlPr>
                                        <a:rPr lang="ar-AE" sz="2000" i="1" kern="1200">
                                          <a:solidFill>
                                            <a:schemeClr val="tx1"/>
                                          </a:solidFill>
                                          <a:effectLst/>
                                          <a:latin typeface="Cambria Math" panose="02040503050406030204" pitchFamily="18" charset="0"/>
                                          <a:ea typeface="+mn-ea"/>
                                          <a:cs typeface="+mn-cs"/>
                                        </a:rPr>
                                      </m:ctrlPr>
                                    </m:groupChrPr>
                                    <m:e>
                                      <m:r>
                                        <m:rPr>
                                          <m:brk m:alnAt="2"/>
                                        </m:rPr>
                                        <a:rPr lang="en-US" sz="2000" b="0" i="1" kern="1200" smtClean="0">
                                          <a:solidFill>
                                            <a:schemeClr val="tx1"/>
                                          </a:solidFill>
                                          <a:effectLst/>
                                          <a:latin typeface="Cambria Math" panose="02040503050406030204" pitchFamily="18" charset="0"/>
                                          <a:ea typeface="+mn-ea"/>
                                          <a:cs typeface="+mn-cs"/>
                                        </a:rPr>
                                        <m:t> </m:t>
                                      </m:r>
                                      <m:r>
                                        <a:rPr lang="ar-AE" sz="2000" b="0" i="1" kern="1200" smtClean="0">
                                          <a:solidFill>
                                            <a:schemeClr val="tx1"/>
                                          </a:solidFill>
                                          <a:effectLst/>
                                          <a:latin typeface="Cambria Math" panose="02040503050406030204" pitchFamily="18" charset="0"/>
                                          <a:ea typeface="+mn-ea"/>
                                          <a:cs typeface="+mn-cs"/>
                                        </a:rPr>
                                        <m:t> </m:t>
                                      </m:r>
                                      <m:r>
                                        <a:rPr lang="en-US" sz="2000" b="0" i="1" kern="1200" smtClean="0">
                                          <a:solidFill>
                                            <a:schemeClr val="tx1"/>
                                          </a:solidFill>
                                          <a:effectLst/>
                                          <a:latin typeface="Cambria Math" panose="02040503050406030204" pitchFamily="18" charset="0"/>
                                          <a:ea typeface="+mn-ea"/>
                                          <a:cs typeface="+mn-cs"/>
                                        </a:rPr>
                                        <m:t> </m:t>
                                      </m:r>
                                      <m:sSub>
                                        <m:sSubPr>
                                          <m:ctrlPr>
                                            <a:rPr lang="ar-AE" sz="2000" i="1" kern="1200">
                                              <a:solidFill>
                                                <a:schemeClr val="tx1"/>
                                              </a:solidFill>
                                              <a:effectLst/>
                                              <a:latin typeface="Cambria Math" panose="02040503050406030204" pitchFamily="18" charset="0"/>
                                              <a:ea typeface="+mn-ea"/>
                                              <a:cs typeface="+mn-cs"/>
                                            </a:rPr>
                                          </m:ctrlPr>
                                        </m:sSubPr>
                                        <m:e>
                                          <m:r>
                                            <a:rPr lang="ar-AE" sz="2000" i="1" kern="1200" smtClean="0">
                                              <a:solidFill>
                                                <a:schemeClr val="tx1"/>
                                              </a:solidFill>
                                              <a:effectLst/>
                                              <a:latin typeface="Cambria Math" panose="02040503050406030204" pitchFamily="18" charset="0"/>
                                              <a:ea typeface="+mn-ea"/>
                                              <a:cs typeface="+mn-cs"/>
                                            </a:rPr>
                                            <m:t>𝑅</m:t>
                                          </m:r>
                                        </m:e>
                                        <m:sub>
                                          <m:r>
                                            <a:rPr lang="ar-AE" sz="2000" i="1" kern="1200">
                                              <a:solidFill>
                                                <a:schemeClr val="tx1"/>
                                              </a:solidFill>
                                              <a:effectLst/>
                                              <a:latin typeface="Cambria Math" panose="02040503050406030204" pitchFamily="18" charset="0"/>
                                              <a:ea typeface="+mn-ea"/>
                                              <a:cs typeface="+mn-cs"/>
                                            </a:rPr>
                                            <m:t>1</m:t>
                                          </m:r>
                                        </m:sub>
                                      </m:sSub>
                                      <m:r>
                                        <a:rPr lang="ar-AE" sz="2000" smtClean="0">
                                          <a:latin typeface="Cambria Math" panose="02040503050406030204" pitchFamily="18" charset="0"/>
                                        </a:rPr>
                                        <m:t>↔</m:t>
                                      </m:r>
                                      <m:sSub>
                                        <m:sSubPr>
                                          <m:ctrlPr>
                                            <a:rPr lang="ar-AE" sz="2000" i="1" kern="1200">
                                              <a:solidFill>
                                                <a:schemeClr val="tx1"/>
                                              </a:solidFill>
                                              <a:effectLst/>
                                              <a:latin typeface="Cambria Math" panose="02040503050406030204" pitchFamily="18" charset="0"/>
                                              <a:ea typeface="+mn-ea"/>
                                              <a:cs typeface="+mn-cs"/>
                                            </a:rPr>
                                          </m:ctrlPr>
                                        </m:sSubPr>
                                        <m:e>
                                          <m:r>
                                            <a:rPr lang="ar-AE" sz="2000" i="1" kern="1200">
                                              <a:solidFill>
                                                <a:schemeClr val="tx1"/>
                                              </a:solidFill>
                                              <a:effectLst/>
                                              <a:latin typeface="Cambria Math" panose="02040503050406030204" pitchFamily="18" charset="0"/>
                                              <a:ea typeface="+mn-ea"/>
                                              <a:cs typeface="+mn-cs"/>
                                            </a:rPr>
                                            <m:t>𝑅</m:t>
                                          </m:r>
                                        </m:e>
                                        <m:sub>
                                          <m:r>
                                            <a:rPr lang="ar-AE" sz="2000" i="1" kern="1200">
                                              <a:solidFill>
                                                <a:schemeClr val="tx1"/>
                                              </a:solidFill>
                                              <a:effectLst/>
                                              <a:latin typeface="Cambria Math" panose="02040503050406030204" pitchFamily="18" charset="0"/>
                                              <a:ea typeface="+mn-ea"/>
                                              <a:cs typeface="+mn-cs"/>
                                            </a:rPr>
                                            <m:t>2</m:t>
                                          </m:r>
                                        </m:sub>
                                      </m:sSub>
                                      <m:r>
                                        <a:rPr lang="en-US" sz="2000" b="0" i="1" kern="1200" smtClean="0">
                                          <a:solidFill>
                                            <a:schemeClr val="tx1"/>
                                          </a:solidFill>
                                          <a:effectLst/>
                                          <a:latin typeface="Cambria Math" panose="02040503050406030204" pitchFamily="18" charset="0"/>
                                          <a:ea typeface="+mn-ea"/>
                                          <a:cs typeface="+mn-cs"/>
                                        </a:rPr>
                                        <m:t>  </m:t>
                                      </m:r>
                                    </m:e>
                                  </m:groupChr>
                                </m:e>
                              </m:box>
                            </m:oMath>
                          </a14:m>
                          <a:endParaRPr sz="2000" dirty="0"/>
                        </a:p>
                      </a:txBody>
                      <a:tcPr anchor="ctr"/>
                    </a:tc>
                    <a:tc>
                      <a:txBody>
                        <a:bodyPr/>
                        <a:lstStyle/>
                        <a:p>
                          <a:pPr algn="l">
                            <a:defRPr sz="1600"/>
                          </a:pPr>
                          <a14:m>
                            <m:oMathPara xmlns:m="http://schemas.openxmlformats.org/officeDocument/2006/math">
                              <m:oMathParaPr>
                                <m:jc m:val="centerGroup"/>
                              </m:oMathParaPr>
                              <m:oMath xmlns:m="http://schemas.openxmlformats.org/officeDocument/2006/math">
                                <m:d>
                                  <m:dPr>
                                    <m:begChr m:val="["/>
                                    <m:endChr m:val="]"/>
                                    <m:ctrlPr>
                                      <a:rPr lang="ar-AE" sz="2000" i="1" smtClean="0">
                                        <a:latin typeface="Cambria Math" panose="02040503050406030204" pitchFamily="18" charset="0"/>
                                      </a:rPr>
                                    </m:ctrlPr>
                                  </m:dPr>
                                  <m:e>
                                    <m:m>
                                      <m:mPr>
                                        <m:mcs>
                                          <m:mc>
                                            <m:mcPr>
                                              <m:count m:val="3"/>
                                              <m:mcJc m:val="center"/>
                                            </m:mcPr>
                                          </m:mc>
                                        </m:mcs>
                                        <m:ctrlPr>
                                          <a:rPr lang="ar-AE" sz="2000" i="1">
                                            <a:latin typeface="Cambria Math" panose="02040503050406030204" pitchFamily="18" charset="0"/>
                                          </a:rPr>
                                        </m:ctrlPr>
                                      </m:mPr>
                                      <m:mr>
                                        <m:e>
                                          <m:r>
                                            <a:rPr lang="en-US" sz="2000" b="0" i="1" smtClean="0">
                                              <a:latin typeface="Cambria Math" panose="02040503050406030204" pitchFamily="18" charset="0"/>
                                            </a:rPr>
                                            <m:t>1</m:t>
                                          </m:r>
                                        </m:e>
                                        <m:e>
                                          <m:r>
                                            <a:rPr lang="en-US" sz="2000" b="0" i="0" smtClean="0">
                                              <a:latin typeface="Cambria Math" panose="02040503050406030204" pitchFamily="18" charset="0"/>
                                            </a:rPr>
                                            <m:t>2</m:t>
                                          </m:r>
                                        </m:e>
                                        <m:e>
                                          <m:r>
                                            <a:rPr lang="en-US" sz="2000" b="0" i="0" smtClean="0">
                                              <a:latin typeface="Cambria Math" panose="02040503050406030204" pitchFamily="18" charset="0"/>
                                            </a:rPr>
                                            <m:t>−</m:t>
                                          </m:r>
                                          <m:r>
                                            <a:rPr lang="en-US" sz="2000" b="0" i="0" smtClean="0">
                                              <a:latin typeface="Cambria Math" panose="02040503050406030204" pitchFamily="18" charset="0"/>
                                            </a:rPr>
                                            <m:t>1</m:t>
                                          </m:r>
                                        </m:e>
                                      </m:mr>
                                      <m:mr>
                                        <m:e>
                                          <m:r>
                                            <a:rPr lang="en-US" sz="2000" b="0" i="0" smtClean="0">
                                              <a:latin typeface="Cambria Math" panose="02040503050406030204" pitchFamily="18" charset="0"/>
                                            </a:rPr>
                                            <m:t>−</m:t>
                                          </m:r>
                                          <m:r>
                                            <a:rPr lang="en-US" sz="2000" b="0" i="0" smtClean="0">
                                              <a:latin typeface="Cambria Math" panose="02040503050406030204" pitchFamily="18" charset="0"/>
                                            </a:rPr>
                                            <m:t>2</m:t>
                                          </m:r>
                                        </m:e>
                                        <m:e>
                                          <m:r>
                                            <a:rPr lang="en-US" sz="2000" b="0" i="0" smtClean="0">
                                              <a:latin typeface="Cambria Math" panose="02040503050406030204" pitchFamily="18" charset="0"/>
                                            </a:rPr>
                                            <m:t>1</m:t>
                                          </m:r>
                                        </m:e>
                                        <m:e>
                                          <m:r>
                                            <a:rPr lang="en-US" sz="2000" b="0" i="0" smtClean="0">
                                              <a:latin typeface="Cambria Math" panose="02040503050406030204" pitchFamily="18" charset="0"/>
                                            </a:rPr>
                                            <m:t>−</m:t>
                                          </m:r>
                                          <m:r>
                                            <a:rPr lang="en-US" sz="2000" b="0" i="0" smtClean="0">
                                              <a:latin typeface="Cambria Math" panose="02040503050406030204" pitchFamily="18" charset="0"/>
                                            </a:rPr>
                                            <m:t>5</m:t>
                                          </m:r>
                                        </m:e>
                                      </m:mr>
                                      <m:mr>
                                        <m:e>
                                          <m:r>
                                            <a:rPr lang="en-US" sz="2000" b="0" i="0" smtClean="0">
                                              <a:latin typeface="Cambria Math" panose="02040503050406030204" pitchFamily="18" charset="0"/>
                                            </a:rPr>
                                            <m:t>3</m:t>
                                          </m:r>
                                        </m:e>
                                        <m:e>
                                          <m:r>
                                            <a:rPr lang="en-US" sz="2000" b="0" i="0" smtClean="0">
                                              <a:latin typeface="Cambria Math" panose="02040503050406030204" pitchFamily="18" charset="0"/>
                                            </a:rPr>
                                            <m:t>−</m:t>
                                          </m:r>
                                          <m:r>
                                            <a:rPr lang="en-US" sz="2000" b="0" i="0" smtClean="0">
                                              <a:latin typeface="Cambria Math" panose="02040503050406030204" pitchFamily="18" charset="0"/>
                                            </a:rPr>
                                            <m:t>1</m:t>
                                          </m:r>
                                        </m:e>
                                        <m:e>
                                          <m:r>
                                            <a:rPr lang="en-US" sz="2000" b="0" i="0" smtClean="0">
                                              <a:latin typeface="Cambria Math" panose="02040503050406030204" pitchFamily="18" charset="0"/>
                                            </a:rPr>
                                            <m:t>2</m:t>
                                          </m:r>
                                        </m:e>
                                      </m:mr>
                                    </m:m>
                                    <m:d>
                                      <m:dPr>
                                        <m:begChr m:val="|"/>
                                        <m:endChr m:val=""/>
                                        <m:ctrlPr>
                                          <a:rPr lang="ar-AE" sz="2000" i="1">
                                            <a:latin typeface="Cambria Math" panose="02040503050406030204" pitchFamily="18" charset="0"/>
                                          </a:rPr>
                                        </m:ctrlPr>
                                      </m:dPr>
                                      <m:e>
                                        <m:m>
                                          <m:mPr>
                                            <m:mcs>
                                              <m:mc>
                                                <m:mcPr>
                                                  <m:count m:val="1"/>
                                                  <m:mcJc m:val="center"/>
                                                </m:mcPr>
                                              </m:mc>
                                            </m:mcs>
                                            <m:ctrlPr>
                                              <a:rPr lang="ar-AE" sz="2000" i="1">
                                                <a:latin typeface="Cambria Math" panose="02040503050406030204" pitchFamily="18" charset="0"/>
                                              </a:rPr>
                                            </m:ctrlPr>
                                          </m:mPr>
                                          <m:mr>
                                            <m:e>
                                              <m:r>
                                                <a:rPr lang="ar-AE" sz="2000">
                                                  <a:latin typeface="Cambria Math" panose="02040503050406030204" pitchFamily="18" charset="0"/>
                                                </a:rPr>
                                                <m:t>−</m:t>
                                              </m:r>
                                              <m:r>
                                                <a:rPr lang="en-US" sz="2000" b="0" i="0" smtClean="0">
                                                  <a:latin typeface="Cambria Math" panose="02040503050406030204" pitchFamily="18" charset="0"/>
                                                </a:rPr>
                                                <m:t>8</m:t>
                                              </m:r>
                                            </m:e>
                                          </m:mr>
                                          <m:mr>
                                            <m:e>
                                              <m:r>
                                                <a:rPr lang="en-US" sz="2000" b="0" i="0" smtClean="0">
                                                  <a:latin typeface="Cambria Math" panose="02040503050406030204" pitchFamily="18" charset="0"/>
                                                </a:rPr>
                                                <m:t>−</m:t>
                                              </m:r>
                                              <m:r>
                                                <a:rPr lang="en-US" sz="2000" b="0" i="0" smtClean="0">
                                                  <a:latin typeface="Cambria Math" panose="02040503050406030204" pitchFamily="18" charset="0"/>
                                                </a:rPr>
                                                <m:t>6</m:t>
                                              </m:r>
                                            </m:e>
                                          </m:mr>
                                          <m:mr>
                                            <m:e>
                                              <m:r>
                                                <a:rPr lang="ar-AE" sz="2000" b="0" i="0" smtClean="0">
                                                  <a:latin typeface="Cambria Math" panose="02040503050406030204" pitchFamily="18" charset="0"/>
                                                </a:rPr>
                                                <m:t>2</m:t>
                                              </m:r>
                                            </m:e>
                                          </m:mr>
                                        </m:m>
                                      </m:e>
                                    </m:d>
                                  </m:e>
                                </m:d>
                              </m:oMath>
                            </m:oMathPara>
                          </a14:m>
                          <a:endParaRPr sz="2000" dirty="0"/>
                        </a:p>
                      </a:txBody>
                      <a:tcPr anchor="ctr"/>
                    </a:tc>
                    <a:tc>
                      <a:txBody>
                        <a:bodyPr/>
                        <a:lstStyle/>
                        <a:p>
                          <a:pPr algn="l">
                            <a:defRPr b="1"/>
                          </a:pPr>
                          <a:r>
                            <a:rPr sz="1800" b="0" dirty="0"/>
                            <a:t>Exchange Rows 1 and 2 to make </a:t>
                          </a:r>
                          <a:r>
                            <a:rPr sz="1800" b="0" dirty="0">
                              <a:latin typeface="Cambria Math"/>
                            </a:rPr>
                            <a:t>1</a:t>
                          </a:r>
                          <a:r>
                            <a:rPr sz="1800" b="0" dirty="0"/>
                            <a:t> the first entry of the first row.</a:t>
                          </a:r>
                        </a:p>
                      </a:txBody>
                      <a:tcPr anchor="ctr"/>
                    </a:tc>
                    <a:extLst>
                      <a:ext uri="{0D108BD9-81ED-4DB2-BD59-A6C34878D82A}">
                        <a16:rowId xmlns:a16="http://schemas.microsoft.com/office/drawing/2014/main" val="10000"/>
                      </a:ext>
                    </a:extLst>
                  </a:tr>
                  <a:tr h="370840">
                    <a:tc>
                      <a:txBody>
                        <a:bodyPr/>
                        <a:lstStyle/>
                        <a:p>
                          <a:pPr algn="l"/>
                          <a:endParaRPr sz="2000" dirty="0"/>
                        </a:p>
                      </a:txBody>
                      <a:tcPr anchor="ctr"/>
                    </a:tc>
                    <a:tc>
                      <a:txBody>
                        <a:bodyPr/>
                        <a:lstStyle/>
                        <a:p>
                          <a:pPr algn="ctr">
                            <a:defRPr sz="1600"/>
                          </a:pPr>
                          <a14:m>
                            <m:oMathPara xmlns:m="http://schemas.openxmlformats.org/officeDocument/2006/math">
                              <m:oMathParaPr>
                                <m:jc m:val="center"/>
                              </m:oMathParaPr>
                              <m:oMath xmlns:m="http://schemas.openxmlformats.org/officeDocument/2006/math">
                                <m:box>
                                  <m:boxPr>
                                    <m:ctrlPr>
                                      <a:rPr lang="en-US" sz="2000" i="1" kern="1200" smtClean="0">
                                        <a:solidFill>
                                          <a:schemeClr val="tx1"/>
                                        </a:solidFill>
                                        <a:effectLst/>
                                        <a:latin typeface="Cambria Math" panose="02040503050406030204" pitchFamily="18" charset="0"/>
                                        <a:ea typeface="+mn-ea"/>
                                        <a:cs typeface="+mn-cs"/>
                                      </a:rPr>
                                    </m:ctrlPr>
                                  </m:boxPr>
                                  <m:e>
                                    <m:groupChr>
                                      <m:groupChrPr>
                                        <m:chr m:val="→"/>
                                        <m:vertJc m:val="bot"/>
                                        <m:ctrlPr>
                                          <a:rPr lang="en-US" sz="2000" i="1" kern="1200">
                                            <a:solidFill>
                                              <a:schemeClr val="tx1"/>
                                            </a:solidFill>
                                            <a:effectLst/>
                                            <a:latin typeface="Cambria Math" panose="02040503050406030204" pitchFamily="18" charset="0"/>
                                            <a:ea typeface="+mn-ea"/>
                                            <a:cs typeface="+mn-cs"/>
                                          </a:rPr>
                                        </m:ctrlPr>
                                      </m:groupChrPr>
                                      <m:e>
                                        <m:r>
                                          <m:rPr>
                                            <m:brk m:alnAt="2"/>
                                          </m:rPr>
                                          <a:rPr lang="en-US" sz="2000" b="0" i="1" kern="1200" smtClean="0">
                                            <a:solidFill>
                                              <a:schemeClr val="tx1"/>
                                            </a:solidFill>
                                            <a:effectLst/>
                                            <a:latin typeface="Cambria Math" panose="02040503050406030204" pitchFamily="18" charset="0"/>
                                            <a:ea typeface="+mn-ea"/>
                                            <a:cs typeface="+mn-cs"/>
                                          </a:rPr>
                                          <m:t> </m:t>
                                        </m:r>
                                        <m:r>
                                          <a:rPr lang="en-US" sz="2000" b="0" i="1" kern="1200" smtClean="0">
                                            <a:solidFill>
                                              <a:schemeClr val="tx1"/>
                                            </a:solidFill>
                                            <a:effectLst/>
                                            <a:latin typeface="Cambria Math" panose="02040503050406030204" pitchFamily="18" charset="0"/>
                                            <a:ea typeface="+mn-ea"/>
                                            <a:cs typeface="+mn-cs"/>
                                          </a:rPr>
                                          <m:t> </m:t>
                                        </m:r>
                                        <m:sSub>
                                          <m:sSubPr>
                                            <m:ctrlPr>
                                              <a:rPr lang="en-US" sz="2000" i="1" kern="1200">
                                                <a:solidFill>
                                                  <a:schemeClr val="tx1"/>
                                                </a:solidFill>
                                                <a:effectLst/>
                                                <a:latin typeface="Cambria Math" panose="02040503050406030204" pitchFamily="18" charset="0"/>
                                                <a:ea typeface="+mn-ea"/>
                                                <a:cs typeface="+mn-cs"/>
                                              </a:rPr>
                                            </m:ctrlPr>
                                          </m:sSubPr>
                                          <m:e>
                                            <m:r>
                                              <a:rPr lang="en-US" sz="2000" b="0" i="1" kern="1200" smtClean="0">
                                                <a:solidFill>
                                                  <a:schemeClr val="tx1"/>
                                                </a:solidFill>
                                                <a:effectLst/>
                                                <a:latin typeface="Cambria Math" panose="02040503050406030204" pitchFamily="18" charset="0"/>
                                                <a:ea typeface="+mn-ea"/>
                                                <a:cs typeface="+mn-cs"/>
                                              </a:rPr>
                                              <m:t>2</m:t>
                                            </m:r>
                                            <m:r>
                                              <a:rPr lang="en-US" sz="2000" i="1" kern="1200">
                                                <a:solidFill>
                                                  <a:schemeClr val="tx1"/>
                                                </a:solidFill>
                                                <a:effectLst/>
                                                <a:latin typeface="Cambria Math" panose="02040503050406030204" pitchFamily="18" charset="0"/>
                                                <a:ea typeface="+mn-ea"/>
                                                <a:cs typeface="+mn-cs"/>
                                              </a:rPr>
                                              <m:t>𝑅</m:t>
                                            </m:r>
                                          </m:e>
                                          <m:sub>
                                            <m:r>
                                              <a:rPr lang="en-US" sz="2000" i="1" kern="1200">
                                                <a:solidFill>
                                                  <a:schemeClr val="tx1"/>
                                                </a:solidFill>
                                                <a:effectLst/>
                                                <a:latin typeface="Cambria Math" panose="02040503050406030204" pitchFamily="18" charset="0"/>
                                                <a:ea typeface="+mn-ea"/>
                                                <a:cs typeface="+mn-cs"/>
                                              </a:rPr>
                                              <m:t>1</m:t>
                                            </m:r>
                                          </m:sub>
                                        </m:sSub>
                                        <m:r>
                                          <a:rPr lang="en-US" sz="2000" i="1" kern="1200">
                                            <a:solidFill>
                                              <a:schemeClr val="tx1"/>
                                            </a:solidFill>
                                            <a:effectLst/>
                                            <a:latin typeface="Cambria Math" panose="02040503050406030204" pitchFamily="18" charset="0"/>
                                            <a:ea typeface="+mn-ea"/>
                                            <a:cs typeface="+mn-cs"/>
                                          </a:rPr>
                                          <m:t>+</m:t>
                                        </m:r>
                                        <m:sSub>
                                          <m:sSubPr>
                                            <m:ctrlPr>
                                              <a:rPr lang="en-US" sz="2000" i="1" kern="1200">
                                                <a:solidFill>
                                                  <a:schemeClr val="tx1"/>
                                                </a:solidFill>
                                                <a:effectLst/>
                                                <a:latin typeface="Cambria Math" panose="02040503050406030204" pitchFamily="18" charset="0"/>
                                                <a:ea typeface="+mn-ea"/>
                                                <a:cs typeface="+mn-cs"/>
                                              </a:rPr>
                                            </m:ctrlPr>
                                          </m:sSubPr>
                                          <m:e>
                                            <m:r>
                                              <a:rPr lang="en-US" sz="2000" i="1" kern="1200">
                                                <a:solidFill>
                                                  <a:schemeClr val="tx1"/>
                                                </a:solidFill>
                                                <a:effectLst/>
                                                <a:latin typeface="Cambria Math" panose="02040503050406030204" pitchFamily="18" charset="0"/>
                                                <a:ea typeface="+mn-ea"/>
                                                <a:cs typeface="+mn-cs"/>
                                              </a:rPr>
                                              <m:t>𝑅</m:t>
                                            </m:r>
                                          </m:e>
                                          <m:sub>
                                            <m:r>
                                              <a:rPr lang="en-US" sz="2000" i="1" kern="1200">
                                                <a:solidFill>
                                                  <a:schemeClr val="tx1"/>
                                                </a:solidFill>
                                                <a:effectLst/>
                                                <a:latin typeface="Cambria Math" panose="02040503050406030204" pitchFamily="18" charset="0"/>
                                                <a:ea typeface="+mn-ea"/>
                                                <a:cs typeface="+mn-cs"/>
                                              </a:rPr>
                                              <m:t>2</m:t>
                                            </m:r>
                                          </m:sub>
                                        </m:sSub>
                                        <m:r>
                                          <a:rPr lang="en-US" sz="2000" b="0" i="1" kern="1200" smtClean="0">
                                            <a:solidFill>
                                              <a:schemeClr val="tx1"/>
                                            </a:solidFill>
                                            <a:effectLst/>
                                            <a:latin typeface="Cambria Math" panose="02040503050406030204" pitchFamily="18" charset="0"/>
                                            <a:ea typeface="+mn-ea"/>
                                            <a:cs typeface="+mn-cs"/>
                                          </a:rPr>
                                          <m:t> </m:t>
                                        </m:r>
                                      </m:e>
                                    </m:groupChr>
                                  </m:e>
                                </m:box>
                              </m:oMath>
                            </m:oMathPara>
                          </a14:m>
                          <a:endParaRPr sz="20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600"/>
                          </a:pPr>
                          <a14:m>
                            <m:oMathPara xmlns:m="http://schemas.openxmlformats.org/officeDocument/2006/math">
                              <m:oMathParaPr>
                                <m:jc m:val="centerGroup"/>
                              </m:oMathParaPr>
                              <m:oMath xmlns:m="http://schemas.openxmlformats.org/officeDocument/2006/math">
                                <m:d>
                                  <m:dPr>
                                    <m:begChr m:val="["/>
                                    <m:endChr m:val="]"/>
                                    <m:ctrlPr>
                                      <a:rPr lang="ar-AE" sz="2000" i="1" smtClean="0">
                                        <a:latin typeface="Cambria Math" panose="02040503050406030204" pitchFamily="18" charset="0"/>
                                      </a:rPr>
                                    </m:ctrlPr>
                                  </m:dPr>
                                  <m:e>
                                    <m:m>
                                      <m:mPr>
                                        <m:mcs>
                                          <m:mc>
                                            <m:mcPr>
                                              <m:count m:val="3"/>
                                              <m:mcJc m:val="center"/>
                                            </m:mcPr>
                                          </m:mc>
                                        </m:mcs>
                                        <m:ctrlPr>
                                          <a:rPr lang="ar-AE" sz="2000" i="1">
                                            <a:latin typeface="Cambria Math" panose="02040503050406030204" pitchFamily="18" charset="0"/>
                                          </a:rPr>
                                        </m:ctrlPr>
                                      </m:mPr>
                                      <m:mr>
                                        <m:e>
                                          <m:r>
                                            <a:rPr lang="ar-AE" sz="2000" b="0" i="1" smtClean="0">
                                              <a:latin typeface="Cambria Math" panose="02040503050406030204" pitchFamily="18" charset="0"/>
                                            </a:rPr>
                                            <m:t>1</m:t>
                                          </m:r>
                                        </m:e>
                                        <m:e>
                                          <m:r>
                                            <a:rPr lang="ar-AE" sz="2000" b="0" i="0" smtClean="0">
                                              <a:latin typeface="Cambria Math" panose="02040503050406030204" pitchFamily="18" charset="0"/>
                                            </a:rPr>
                                            <m:t>2</m:t>
                                          </m:r>
                                        </m:e>
                                        <m:e>
                                          <m:r>
                                            <a:rPr lang="ar-AE" sz="2000" b="0" i="0" smtClean="0">
                                              <a:latin typeface="Cambria Math" panose="02040503050406030204" pitchFamily="18" charset="0"/>
                                            </a:rPr>
                                            <m:t>−</m:t>
                                          </m:r>
                                          <m:r>
                                            <a:rPr lang="ar-AE" sz="2000" b="0" i="0" smtClean="0">
                                              <a:latin typeface="Cambria Math" panose="02040503050406030204" pitchFamily="18" charset="0"/>
                                            </a:rPr>
                                            <m:t>1</m:t>
                                          </m:r>
                                        </m:e>
                                      </m:mr>
                                      <m:mr>
                                        <m:e>
                                          <m:r>
                                            <a:rPr lang="en-US" sz="2000" b="0" i="0" smtClean="0">
                                              <a:latin typeface="Cambria Math" panose="02040503050406030204" pitchFamily="18" charset="0"/>
                                            </a:rPr>
                                            <m:t>0</m:t>
                                          </m:r>
                                        </m:e>
                                        <m:e>
                                          <m:r>
                                            <a:rPr lang="en-US" sz="2000" b="0" i="0" smtClean="0">
                                              <a:latin typeface="Cambria Math" panose="02040503050406030204" pitchFamily="18" charset="0"/>
                                            </a:rPr>
                                            <m:t>5</m:t>
                                          </m:r>
                                        </m:e>
                                        <m:e>
                                          <m:r>
                                            <a:rPr lang="ar-AE" sz="2000" b="0" i="0" smtClean="0">
                                              <a:latin typeface="Cambria Math" panose="02040503050406030204" pitchFamily="18" charset="0"/>
                                            </a:rPr>
                                            <m:t>−</m:t>
                                          </m:r>
                                          <m:r>
                                            <a:rPr lang="en-US" sz="2000" b="0" i="0" smtClean="0">
                                              <a:latin typeface="Cambria Math" panose="02040503050406030204" pitchFamily="18" charset="0"/>
                                            </a:rPr>
                                            <m:t>7</m:t>
                                          </m:r>
                                        </m:e>
                                      </m:mr>
                                      <m:mr>
                                        <m:e>
                                          <m:r>
                                            <a:rPr lang="ar-AE" sz="2000" b="0" i="0" smtClean="0">
                                              <a:latin typeface="Cambria Math" panose="02040503050406030204" pitchFamily="18" charset="0"/>
                                            </a:rPr>
                                            <m:t>3</m:t>
                                          </m:r>
                                        </m:e>
                                        <m:e>
                                          <m:r>
                                            <a:rPr lang="ar-AE" sz="2000" b="0" i="0" smtClean="0">
                                              <a:latin typeface="Cambria Math" panose="02040503050406030204" pitchFamily="18" charset="0"/>
                                            </a:rPr>
                                            <m:t>−</m:t>
                                          </m:r>
                                          <m:r>
                                            <a:rPr lang="ar-AE" sz="2000" b="0" i="0" smtClean="0">
                                              <a:latin typeface="Cambria Math" panose="02040503050406030204" pitchFamily="18" charset="0"/>
                                            </a:rPr>
                                            <m:t>1</m:t>
                                          </m:r>
                                        </m:e>
                                        <m:e>
                                          <m:r>
                                            <a:rPr lang="ar-AE" sz="2000" b="0" i="0" smtClean="0">
                                              <a:latin typeface="Cambria Math" panose="02040503050406030204" pitchFamily="18" charset="0"/>
                                            </a:rPr>
                                            <m:t>2</m:t>
                                          </m:r>
                                        </m:e>
                                      </m:mr>
                                    </m:m>
                                    <m:d>
                                      <m:dPr>
                                        <m:begChr m:val="|"/>
                                        <m:endChr m:val=""/>
                                        <m:ctrlPr>
                                          <a:rPr lang="ar-AE" sz="2000" i="1">
                                            <a:latin typeface="Cambria Math" panose="02040503050406030204" pitchFamily="18" charset="0"/>
                                          </a:rPr>
                                        </m:ctrlPr>
                                      </m:dPr>
                                      <m:e>
                                        <m:m>
                                          <m:mPr>
                                            <m:mcs>
                                              <m:mc>
                                                <m:mcPr>
                                                  <m:count m:val="1"/>
                                                  <m:mcJc m:val="center"/>
                                                </m:mcPr>
                                              </m:mc>
                                            </m:mcs>
                                            <m:ctrlPr>
                                              <a:rPr lang="ar-AE" sz="2000" i="1">
                                                <a:latin typeface="Cambria Math" panose="02040503050406030204" pitchFamily="18" charset="0"/>
                                              </a:rPr>
                                            </m:ctrlPr>
                                          </m:mPr>
                                          <m:mr>
                                            <m:e>
                                              <m:r>
                                                <a:rPr lang="ar-AE" sz="2000">
                                                  <a:latin typeface="Cambria Math" panose="02040503050406030204" pitchFamily="18" charset="0"/>
                                                </a:rPr>
                                                <m:t>−</m:t>
                                              </m:r>
                                              <m:r>
                                                <a:rPr lang="ar-AE" sz="2000" b="0" i="0" smtClean="0">
                                                  <a:latin typeface="Cambria Math" panose="02040503050406030204" pitchFamily="18" charset="0"/>
                                                </a:rPr>
                                                <m:t>8</m:t>
                                              </m:r>
                                            </m:e>
                                          </m:mr>
                                          <m:mr>
                                            <m:e>
                                              <m:r>
                                                <a:rPr lang="ar-AE" sz="2000" b="0" i="0" smtClean="0">
                                                  <a:latin typeface="Cambria Math" panose="02040503050406030204" pitchFamily="18" charset="0"/>
                                                </a:rPr>
                                                <m:t>−</m:t>
                                              </m:r>
                                              <m:r>
                                                <a:rPr lang="en-US" sz="2000" b="0" i="0" smtClean="0">
                                                  <a:latin typeface="Cambria Math" panose="02040503050406030204" pitchFamily="18" charset="0"/>
                                                </a:rPr>
                                                <m:t>22</m:t>
                                              </m:r>
                                            </m:e>
                                          </m:mr>
                                          <m:mr>
                                            <m:e>
                                              <m:r>
                                                <a:rPr lang="ar-AE" sz="2000" b="0" i="0" smtClean="0">
                                                  <a:latin typeface="Cambria Math" panose="02040503050406030204" pitchFamily="18" charset="0"/>
                                                </a:rPr>
                                                <m:t>2</m:t>
                                              </m:r>
                                            </m:e>
                                          </m:mr>
                                        </m:m>
                                      </m:e>
                                    </m:d>
                                  </m:e>
                                </m:d>
                              </m:oMath>
                            </m:oMathPara>
                          </a14:m>
                          <a:endParaRPr lang="ar-AE" sz="2000" dirty="0"/>
                        </a:p>
                      </a:txBody>
                      <a:tcPr anchor="ctr"/>
                    </a:tc>
                    <a:tc>
                      <a:txBody>
                        <a:bodyPr/>
                        <a:lstStyle/>
                        <a:p>
                          <a:pPr algn="l">
                            <a:defRPr b="1"/>
                          </a:pPr>
                          <a:r>
                            <a:rPr sz="1800" b="0" dirty="0"/>
                            <a:t>Add </a:t>
                          </a:r>
                          <a:r>
                            <a:rPr sz="1800" b="0" dirty="0">
                              <a:latin typeface="Cambria Math"/>
                            </a:rPr>
                            <a:t>2</a:t>
                          </a:r>
                          <a:r>
                            <a:rPr sz="1800" b="0" dirty="0"/>
                            <a:t> times Row 1 to Row 2 to get a </a:t>
                          </a:r>
                          <a:r>
                            <a:rPr sz="1800" b="0" dirty="0">
                              <a:latin typeface="Cambria Math"/>
                            </a:rPr>
                            <a:t>0</a:t>
                          </a:r>
                          <a:r>
                            <a:rPr sz="1800" b="0" dirty="0"/>
                            <a:t> as the first entry of Row 2.</a:t>
                          </a:r>
                        </a:p>
                      </a:txBody>
                      <a:tcPr anchor="ctr"/>
                    </a:tc>
                    <a:extLst>
                      <a:ext uri="{0D108BD9-81ED-4DB2-BD59-A6C34878D82A}">
                        <a16:rowId xmlns:a16="http://schemas.microsoft.com/office/drawing/2014/main" val="10001"/>
                      </a:ext>
                    </a:extLst>
                  </a:tr>
                  <a:tr h="370840">
                    <a:tc>
                      <a:txBody>
                        <a:bodyPr/>
                        <a:lstStyle/>
                        <a:p>
                          <a:pPr algn="l"/>
                          <a:endParaRPr sz="2000" dirty="0"/>
                        </a:p>
                      </a:txBody>
                      <a:tcPr anchor="ctr"/>
                    </a:tc>
                    <a:tc>
                      <a:txBody>
                        <a:bodyPr/>
                        <a:lstStyle/>
                        <a:p>
                          <a:pPr algn="ctr">
                            <a:defRPr sz="1600"/>
                          </a:pPr>
                          <a:r>
                            <a:rPr lang="ar-AE" sz="2000" dirty="0"/>
                            <a:t>​</a:t>
                          </a:r>
                          <a14:m>
                            <m:oMath xmlns:m="http://schemas.openxmlformats.org/officeDocument/2006/math">
                              <m:box>
                                <m:boxPr>
                                  <m:ctrlPr>
                                    <a:rPr lang="ar-AE" sz="2000" i="1" kern="1200" smtClean="0">
                                      <a:solidFill>
                                        <a:schemeClr val="tx1"/>
                                      </a:solidFill>
                                      <a:effectLst/>
                                      <a:latin typeface="Cambria Math" panose="02040503050406030204" pitchFamily="18" charset="0"/>
                                      <a:ea typeface="+mn-ea"/>
                                      <a:cs typeface="+mn-cs"/>
                                    </a:rPr>
                                  </m:ctrlPr>
                                </m:boxPr>
                                <m:e>
                                  <m:groupChr>
                                    <m:groupChrPr>
                                      <m:chr m:val="→"/>
                                      <m:vertJc m:val="bot"/>
                                      <m:ctrlPr>
                                        <a:rPr lang="ar-AE" sz="2000" i="1" kern="1200">
                                          <a:solidFill>
                                            <a:schemeClr val="tx1"/>
                                          </a:solidFill>
                                          <a:effectLst/>
                                          <a:latin typeface="Cambria Math" panose="02040503050406030204" pitchFamily="18" charset="0"/>
                                          <a:ea typeface="+mn-ea"/>
                                          <a:cs typeface="+mn-cs"/>
                                        </a:rPr>
                                      </m:ctrlPr>
                                    </m:groupChrPr>
                                    <m:e>
                                      <m:sSub>
                                        <m:sSubPr>
                                          <m:ctrlPr>
                                            <a:rPr lang="ar-AE" sz="2000" i="1" kern="1200">
                                              <a:solidFill>
                                                <a:schemeClr val="tx1"/>
                                              </a:solidFill>
                                              <a:effectLst/>
                                              <a:latin typeface="Cambria Math" panose="02040503050406030204" pitchFamily="18" charset="0"/>
                                              <a:ea typeface="+mn-ea"/>
                                              <a:cs typeface="+mn-cs"/>
                                            </a:rPr>
                                          </m:ctrlPr>
                                        </m:sSubPr>
                                        <m:e>
                                          <m:r>
                                            <a:rPr lang="ar-AE" sz="2000" i="1" kern="1200">
                                              <a:solidFill>
                                                <a:schemeClr val="tx1"/>
                                              </a:solidFill>
                                              <a:effectLst/>
                                              <a:latin typeface="Cambria Math" panose="02040503050406030204" pitchFamily="18" charset="0"/>
                                              <a:ea typeface="+mn-ea"/>
                                              <a:cs typeface="+mn-cs"/>
                                            </a:rPr>
                                            <m:t>−</m:t>
                                          </m:r>
                                          <m:r>
                                            <a:rPr lang="ar-AE" sz="2000" b="0" i="1" kern="1200" smtClean="0">
                                              <a:solidFill>
                                                <a:schemeClr val="tx1"/>
                                              </a:solidFill>
                                              <a:effectLst/>
                                              <a:latin typeface="Cambria Math" panose="02040503050406030204" pitchFamily="18" charset="0"/>
                                              <a:ea typeface="+mn-ea"/>
                                              <a:cs typeface="+mn-cs"/>
                                            </a:rPr>
                                            <m:t>3</m:t>
                                          </m:r>
                                          <m:r>
                                            <a:rPr lang="ar-AE" sz="2000" i="1" kern="1200">
                                              <a:solidFill>
                                                <a:schemeClr val="tx1"/>
                                              </a:solidFill>
                                              <a:effectLst/>
                                              <a:latin typeface="Cambria Math" panose="02040503050406030204" pitchFamily="18" charset="0"/>
                                              <a:ea typeface="+mn-ea"/>
                                              <a:cs typeface="+mn-cs"/>
                                            </a:rPr>
                                            <m:t>𝑅</m:t>
                                          </m:r>
                                        </m:e>
                                        <m:sub>
                                          <m:r>
                                            <a:rPr lang="ar-AE" sz="2000" i="1" kern="1200">
                                              <a:solidFill>
                                                <a:schemeClr val="tx1"/>
                                              </a:solidFill>
                                              <a:effectLst/>
                                              <a:latin typeface="Cambria Math" panose="02040503050406030204" pitchFamily="18" charset="0"/>
                                              <a:ea typeface="+mn-ea"/>
                                              <a:cs typeface="+mn-cs"/>
                                            </a:rPr>
                                            <m:t>1</m:t>
                                          </m:r>
                                        </m:sub>
                                      </m:sSub>
                                      <m:r>
                                        <a:rPr lang="ar-AE" sz="2000" i="1" kern="1200">
                                          <a:solidFill>
                                            <a:schemeClr val="tx1"/>
                                          </a:solidFill>
                                          <a:effectLst/>
                                          <a:latin typeface="Cambria Math" panose="02040503050406030204" pitchFamily="18" charset="0"/>
                                          <a:ea typeface="+mn-ea"/>
                                          <a:cs typeface="+mn-cs"/>
                                        </a:rPr>
                                        <m:t>+</m:t>
                                      </m:r>
                                      <m:sSub>
                                        <m:sSubPr>
                                          <m:ctrlPr>
                                            <a:rPr lang="ar-AE" sz="2000" i="1" kern="1200">
                                              <a:solidFill>
                                                <a:schemeClr val="tx1"/>
                                              </a:solidFill>
                                              <a:effectLst/>
                                              <a:latin typeface="Cambria Math" panose="02040503050406030204" pitchFamily="18" charset="0"/>
                                              <a:ea typeface="+mn-ea"/>
                                              <a:cs typeface="+mn-cs"/>
                                            </a:rPr>
                                          </m:ctrlPr>
                                        </m:sSubPr>
                                        <m:e>
                                          <m:r>
                                            <a:rPr lang="ar-AE" sz="2000" i="1" kern="1200">
                                              <a:solidFill>
                                                <a:schemeClr val="tx1"/>
                                              </a:solidFill>
                                              <a:effectLst/>
                                              <a:latin typeface="Cambria Math" panose="02040503050406030204" pitchFamily="18" charset="0"/>
                                              <a:ea typeface="+mn-ea"/>
                                              <a:cs typeface="+mn-cs"/>
                                            </a:rPr>
                                            <m:t>𝑅</m:t>
                                          </m:r>
                                        </m:e>
                                        <m:sub>
                                          <m:r>
                                            <a:rPr lang="en-US" sz="2000" b="0" i="1" kern="1200" smtClean="0">
                                              <a:solidFill>
                                                <a:schemeClr val="tx1"/>
                                              </a:solidFill>
                                              <a:effectLst/>
                                              <a:latin typeface="Cambria Math" panose="02040503050406030204" pitchFamily="18" charset="0"/>
                                              <a:ea typeface="+mn-ea"/>
                                              <a:cs typeface="+mn-cs"/>
                                            </a:rPr>
                                            <m:t>3</m:t>
                                          </m:r>
                                        </m:sub>
                                      </m:sSub>
                                    </m:e>
                                  </m:groupChr>
                                </m:e>
                              </m:box>
                            </m:oMath>
                          </a14:m>
                          <a:endParaRPr sz="20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600"/>
                          </a:pPr>
                          <a14:m>
                            <m:oMathPara xmlns:m="http://schemas.openxmlformats.org/officeDocument/2006/math">
                              <m:oMathParaPr>
                                <m:jc m:val="centerGroup"/>
                              </m:oMathParaPr>
                              <m:oMath xmlns:m="http://schemas.openxmlformats.org/officeDocument/2006/math">
                                <m:d>
                                  <m:dPr>
                                    <m:begChr m:val="["/>
                                    <m:endChr m:val="]"/>
                                    <m:ctrlPr>
                                      <a:rPr lang="ar-AE" sz="2000" i="1" smtClean="0">
                                        <a:latin typeface="Cambria Math" panose="02040503050406030204" pitchFamily="18" charset="0"/>
                                      </a:rPr>
                                    </m:ctrlPr>
                                  </m:dPr>
                                  <m:e>
                                    <m:m>
                                      <m:mPr>
                                        <m:mcs>
                                          <m:mc>
                                            <m:mcPr>
                                              <m:count m:val="3"/>
                                              <m:mcJc m:val="center"/>
                                            </m:mcPr>
                                          </m:mc>
                                        </m:mcs>
                                        <m:ctrlPr>
                                          <a:rPr lang="ar-AE" sz="2000" i="1">
                                            <a:latin typeface="Cambria Math" panose="02040503050406030204" pitchFamily="18" charset="0"/>
                                          </a:rPr>
                                        </m:ctrlPr>
                                      </m:mPr>
                                      <m:mr>
                                        <m:e>
                                          <m:r>
                                            <a:rPr lang="ar-AE" sz="2000" b="0" i="1" smtClean="0">
                                              <a:latin typeface="Cambria Math" panose="02040503050406030204" pitchFamily="18" charset="0"/>
                                            </a:rPr>
                                            <m:t>1</m:t>
                                          </m:r>
                                        </m:e>
                                        <m:e>
                                          <m:r>
                                            <a:rPr lang="ar-AE" sz="2000" b="0" i="0" smtClean="0">
                                              <a:latin typeface="Cambria Math" panose="02040503050406030204" pitchFamily="18" charset="0"/>
                                            </a:rPr>
                                            <m:t>2</m:t>
                                          </m:r>
                                        </m:e>
                                        <m:e>
                                          <m:r>
                                            <a:rPr lang="ar-AE" sz="2000" b="0" i="0" smtClean="0">
                                              <a:latin typeface="Cambria Math" panose="02040503050406030204" pitchFamily="18" charset="0"/>
                                            </a:rPr>
                                            <m:t>−</m:t>
                                          </m:r>
                                          <m:r>
                                            <a:rPr lang="ar-AE" sz="2000" b="0" i="0" smtClean="0">
                                              <a:latin typeface="Cambria Math" panose="02040503050406030204" pitchFamily="18" charset="0"/>
                                            </a:rPr>
                                            <m:t>1</m:t>
                                          </m:r>
                                        </m:e>
                                      </m:mr>
                                      <m:mr>
                                        <m:e>
                                          <m:r>
                                            <a:rPr lang="en-US" sz="2000" b="0" i="0" smtClean="0">
                                              <a:latin typeface="Cambria Math" panose="02040503050406030204" pitchFamily="18" charset="0"/>
                                            </a:rPr>
                                            <m:t>0</m:t>
                                          </m:r>
                                        </m:e>
                                        <m:e>
                                          <m:r>
                                            <a:rPr lang="en-US" sz="2000" b="0" i="0" smtClean="0">
                                              <a:latin typeface="Cambria Math" panose="02040503050406030204" pitchFamily="18" charset="0"/>
                                            </a:rPr>
                                            <m:t>5</m:t>
                                          </m:r>
                                        </m:e>
                                        <m:e>
                                          <m:r>
                                            <a:rPr lang="ar-AE" sz="2000" b="0" i="0" smtClean="0">
                                              <a:latin typeface="Cambria Math" panose="02040503050406030204" pitchFamily="18" charset="0"/>
                                            </a:rPr>
                                            <m:t>−</m:t>
                                          </m:r>
                                          <m:r>
                                            <a:rPr lang="en-US" sz="2000" b="0" i="0" smtClean="0">
                                              <a:latin typeface="Cambria Math" panose="02040503050406030204" pitchFamily="18" charset="0"/>
                                            </a:rPr>
                                            <m:t>7</m:t>
                                          </m:r>
                                        </m:e>
                                      </m:mr>
                                      <m:mr>
                                        <m:e>
                                          <m:r>
                                            <a:rPr lang="en-US" sz="2000" b="0" i="0" smtClean="0">
                                              <a:latin typeface="Cambria Math" panose="02040503050406030204" pitchFamily="18" charset="0"/>
                                            </a:rPr>
                                            <m:t>0</m:t>
                                          </m:r>
                                        </m:e>
                                        <m:e>
                                          <m:r>
                                            <a:rPr lang="ar-AE" sz="2000" b="0" i="0" smtClean="0">
                                              <a:latin typeface="Cambria Math" panose="02040503050406030204" pitchFamily="18" charset="0"/>
                                            </a:rPr>
                                            <m:t>−</m:t>
                                          </m:r>
                                          <m:r>
                                            <a:rPr lang="en-US" sz="2000" b="0" i="0" smtClean="0">
                                              <a:latin typeface="Cambria Math" panose="02040503050406030204" pitchFamily="18" charset="0"/>
                                            </a:rPr>
                                            <m:t>7</m:t>
                                          </m:r>
                                        </m:e>
                                        <m:e>
                                          <m:r>
                                            <a:rPr lang="en-US" sz="2000" b="0" i="0" smtClean="0">
                                              <a:latin typeface="Cambria Math" panose="02040503050406030204" pitchFamily="18" charset="0"/>
                                            </a:rPr>
                                            <m:t>5</m:t>
                                          </m:r>
                                        </m:e>
                                      </m:mr>
                                    </m:m>
                                    <m:d>
                                      <m:dPr>
                                        <m:begChr m:val="|"/>
                                        <m:endChr m:val=""/>
                                        <m:ctrlPr>
                                          <a:rPr lang="ar-AE" sz="2000" i="1">
                                            <a:latin typeface="Cambria Math" panose="02040503050406030204" pitchFamily="18" charset="0"/>
                                          </a:rPr>
                                        </m:ctrlPr>
                                      </m:dPr>
                                      <m:e>
                                        <m:m>
                                          <m:mPr>
                                            <m:mcs>
                                              <m:mc>
                                                <m:mcPr>
                                                  <m:count m:val="1"/>
                                                  <m:mcJc m:val="center"/>
                                                </m:mcPr>
                                              </m:mc>
                                            </m:mcs>
                                            <m:ctrlPr>
                                              <a:rPr lang="ar-AE" sz="2000" i="1">
                                                <a:latin typeface="Cambria Math" panose="02040503050406030204" pitchFamily="18" charset="0"/>
                                              </a:rPr>
                                            </m:ctrlPr>
                                          </m:mPr>
                                          <m:mr>
                                            <m:e>
                                              <m:r>
                                                <a:rPr lang="ar-AE" sz="2000">
                                                  <a:latin typeface="Cambria Math" panose="02040503050406030204" pitchFamily="18" charset="0"/>
                                                </a:rPr>
                                                <m:t>−</m:t>
                                              </m:r>
                                              <m:r>
                                                <a:rPr lang="ar-AE" sz="2000" b="0" i="0" smtClean="0">
                                                  <a:latin typeface="Cambria Math" panose="02040503050406030204" pitchFamily="18" charset="0"/>
                                                </a:rPr>
                                                <m:t>8</m:t>
                                              </m:r>
                                            </m:e>
                                          </m:mr>
                                          <m:mr>
                                            <m:e>
                                              <m:r>
                                                <a:rPr lang="ar-AE" sz="2000" b="0" i="0" smtClean="0">
                                                  <a:latin typeface="Cambria Math" panose="02040503050406030204" pitchFamily="18" charset="0"/>
                                                </a:rPr>
                                                <m:t>−</m:t>
                                              </m:r>
                                              <m:r>
                                                <a:rPr lang="en-US" sz="2000" b="0" i="0" smtClean="0">
                                                  <a:latin typeface="Cambria Math" panose="02040503050406030204" pitchFamily="18" charset="0"/>
                                                </a:rPr>
                                                <m:t>22</m:t>
                                              </m:r>
                                            </m:e>
                                          </m:mr>
                                          <m:mr>
                                            <m:e>
                                              <m:r>
                                                <a:rPr lang="ar-AE" sz="2000" b="0" i="0" smtClean="0">
                                                  <a:latin typeface="Cambria Math" panose="02040503050406030204" pitchFamily="18" charset="0"/>
                                                </a:rPr>
                                                <m:t>2</m:t>
                                              </m:r>
                                              <m:r>
                                                <a:rPr lang="en-US" sz="2000" b="0" i="1" smtClean="0">
                                                  <a:latin typeface="Cambria Math" panose="02040503050406030204" pitchFamily="18" charset="0"/>
                                                </a:rPr>
                                                <m:t>6</m:t>
                                              </m:r>
                                            </m:e>
                                          </m:mr>
                                        </m:m>
                                      </m:e>
                                    </m:d>
                                  </m:e>
                                </m:d>
                              </m:oMath>
                            </m:oMathPara>
                          </a14:m>
                          <a:endParaRPr lang="ar-AE" sz="2000" dirty="0"/>
                        </a:p>
                      </a:txBody>
                      <a:tcPr anchor="ctr"/>
                    </a:tc>
                    <a:tc>
                      <a:txBody>
                        <a:bodyPr/>
                        <a:lstStyle/>
                        <a:p>
                          <a:pPr algn="l">
                            <a:defRPr sz="1100" b="1"/>
                          </a:pPr>
                          <a:r>
                            <a:rPr sz="1800" b="0" dirty="0"/>
                            <a:t>Add </a:t>
                          </a:r>
                          <a14:m>
                            <m:oMath xmlns:m="http://schemas.openxmlformats.org/officeDocument/2006/math">
                              <m:r>
                                <a:rPr sz="1800" b="0">
                                  <a:latin typeface="Cambria Math"/>
                                </a:rPr>
                                <m:t>−</m:t>
                              </m:r>
                              <m:r>
                                <a:rPr sz="1800" b="0">
                                  <a:latin typeface="Cambria Math"/>
                                </a:rPr>
                                <m:t>3</m:t>
                              </m:r>
                            </m:oMath>
                          </a14:m>
                          <a:r>
                            <a:rPr sz="1800" b="0" dirty="0"/>
                            <a:t> times Row 1 to </a:t>
                          </a:r>
                          <a:br>
                            <a:rPr lang="en-US" sz="1800" b="0" dirty="0"/>
                          </a:br>
                          <a:r>
                            <a:rPr sz="1800" b="0" dirty="0"/>
                            <a:t>Row 3 to get a </a:t>
                          </a:r>
                          <a:r>
                            <a:rPr sz="1800" b="0" dirty="0">
                              <a:latin typeface="Cambria Math"/>
                            </a:rPr>
                            <a:t>0</a:t>
                          </a:r>
                          <a:r>
                            <a:rPr sz="1800" b="0" dirty="0"/>
                            <a:t> as the first entry of Row 3.</a:t>
                          </a:r>
                        </a:p>
                      </a:txBody>
                      <a:tcPr anchor="ctr"/>
                    </a:tc>
                    <a:extLst>
                      <a:ext uri="{0D108BD9-81ED-4DB2-BD59-A6C34878D82A}">
                        <a16:rowId xmlns:a16="http://schemas.microsoft.com/office/drawing/2014/main" val="10002"/>
                      </a:ext>
                    </a:extLst>
                  </a:tr>
                  <a:tr h="370840">
                    <a:tc>
                      <a:txBody>
                        <a:bodyPr/>
                        <a:lstStyle/>
                        <a:p>
                          <a:pPr algn="l"/>
                          <a:endParaRPr sz="20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sz="1600"/>
                          </a:pPr>
                          <a14:m>
                            <m:oMathPara xmlns:m="http://schemas.openxmlformats.org/officeDocument/2006/math">
                              <m:oMathParaPr>
                                <m:jc m:val="centerGroup"/>
                              </m:oMathParaPr>
                              <m:oMath xmlns:m="http://schemas.openxmlformats.org/officeDocument/2006/math">
                                <m:box>
                                  <m:boxPr>
                                    <m:ctrlPr>
                                      <a:rPr lang="ar-AE" sz="2000" i="1" kern="1200" smtClean="0">
                                        <a:solidFill>
                                          <a:schemeClr val="tx1"/>
                                        </a:solidFill>
                                        <a:effectLst/>
                                        <a:latin typeface="Cambria Math" panose="02040503050406030204" pitchFamily="18" charset="0"/>
                                        <a:ea typeface="+mn-ea"/>
                                        <a:cs typeface="+mn-cs"/>
                                      </a:rPr>
                                    </m:ctrlPr>
                                  </m:boxPr>
                                  <m:e>
                                    <m:groupChr>
                                      <m:groupChrPr>
                                        <m:chr m:val="→"/>
                                        <m:vertJc m:val="bot"/>
                                        <m:ctrlPr>
                                          <a:rPr lang="ar-AE" sz="2000" i="1" kern="1200">
                                            <a:solidFill>
                                              <a:schemeClr val="tx1"/>
                                            </a:solidFill>
                                            <a:effectLst/>
                                            <a:latin typeface="Cambria Math" panose="02040503050406030204" pitchFamily="18" charset="0"/>
                                            <a:ea typeface="+mn-ea"/>
                                            <a:cs typeface="+mn-cs"/>
                                          </a:rPr>
                                        </m:ctrlPr>
                                      </m:groupChrPr>
                                      <m:e>
                                        <m:r>
                                          <m:rPr>
                                            <m:brk m:alnAt="2"/>
                                          </m:rPr>
                                          <a:rPr lang="en-US" sz="2000" b="0" i="1" kern="1200" smtClean="0">
                                            <a:solidFill>
                                              <a:schemeClr val="tx1"/>
                                            </a:solidFill>
                                            <a:effectLst/>
                                            <a:latin typeface="Cambria Math" panose="02040503050406030204" pitchFamily="18" charset="0"/>
                                            <a:ea typeface="+mn-ea"/>
                                            <a:cs typeface="+mn-cs"/>
                                          </a:rPr>
                                          <m:t> </m:t>
                                        </m:r>
                                        <m:r>
                                          <a:rPr lang="en-US" sz="2000" b="0" i="1" kern="1200" smtClean="0">
                                            <a:solidFill>
                                              <a:schemeClr val="tx1"/>
                                            </a:solidFill>
                                            <a:effectLst/>
                                            <a:latin typeface="Cambria Math" panose="02040503050406030204" pitchFamily="18" charset="0"/>
                                            <a:ea typeface="+mn-ea"/>
                                            <a:cs typeface="+mn-cs"/>
                                          </a:rPr>
                                          <m:t>      </m:t>
                                        </m:r>
                                        <m:f>
                                          <m:fPr>
                                            <m:ctrlPr>
                                              <a:rPr lang="ar-AE" sz="2000" i="1" kern="1200" smtClean="0">
                                                <a:solidFill>
                                                  <a:schemeClr val="tx1"/>
                                                </a:solidFill>
                                                <a:effectLst/>
                                                <a:latin typeface="Cambria Math" panose="02040503050406030204" pitchFamily="18" charset="0"/>
                                                <a:ea typeface="+mn-ea"/>
                                                <a:cs typeface="+mn-cs"/>
                                              </a:rPr>
                                            </m:ctrlPr>
                                          </m:fPr>
                                          <m:num>
                                            <m:r>
                                              <a:rPr lang="en-US" sz="2000" b="0" i="1" kern="1200" smtClean="0">
                                                <a:solidFill>
                                                  <a:schemeClr val="tx1"/>
                                                </a:solidFill>
                                                <a:effectLst/>
                                                <a:latin typeface="Cambria Math" panose="02040503050406030204" pitchFamily="18" charset="0"/>
                                                <a:ea typeface="+mn-ea"/>
                                                <a:cs typeface="+mn-cs"/>
                                              </a:rPr>
                                              <m:t>1</m:t>
                                            </m:r>
                                          </m:num>
                                          <m:den>
                                            <m:r>
                                              <a:rPr lang="en-US" sz="2000" b="0" i="1" kern="1200" smtClean="0">
                                                <a:solidFill>
                                                  <a:schemeClr val="tx1"/>
                                                </a:solidFill>
                                                <a:effectLst/>
                                                <a:latin typeface="Cambria Math" panose="02040503050406030204" pitchFamily="18" charset="0"/>
                                                <a:ea typeface="+mn-ea"/>
                                                <a:cs typeface="+mn-cs"/>
                                              </a:rPr>
                                              <m:t>5</m:t>
                                            </m:r>
                                          </m:den>
                                        </m:f>
                                        <m:sSub>
                                          <m:sSubPr>
                                            <m:ctrlPr>
                                              <a:rPr lang="ar-AE" sz="2000" i="1" kern="1200">
                                                <a:solidFill>
                                                  <a:schemeClr val="tx1"/>
                                                </a:solidFill>
                                                <a:effectLst/>
                                                <a:latin typeface="Cambria Math" panose="02040503050406030204" pitchFamily="18" charset="0"/>
                                                <a:ea typeface="+mn-ea"/>
                                                <a:cs typeface="+mn-cs"/>
                                              </a:rPr>
                                            </m:ctrlPr>
                                          </m:sSubPr>
                                          <m:e>
                                            <m:r>
                                              <a:rPr lang="ar-AE" sz="2000" i="1" kern="1200">
                                                <a:solidFill>
                                                  <a:schemeClr val="tx1"/>
                                                </a:solidFill>
                                                <a:effectLst/>
                                                <a:latin typeface="Cambria Math" panose="02040503050406030204" pitchFamily="18" charset="0"/>
                                                <a:ea typeface="+mn-ea"/>
                                                <a:cs typeface="+mn-cs"/>
                                              </a:rPr>
                                              <m:t>𝑅</m:t>
                                            </m:r>
                                          </m:e>
                                          <m:sub>
                                            <m:r>
                                              <a:rPr lang="ar-AE" sz="2000" i="1" kern="1200">
                                                <a:solidFill>
                                                  <a:schemeClr val="tx1"/>
                                                </a:solidFill>
                                                <a:effectLst/>
                                                <a:latin typeface="Cambria Math" panose="02040503050406030204" pitchFamily="18" charset="0"/>
                                                <a:ea typeface="+mn-ea"/>
                                                <a:cs typeface="+mn-cs"/>
                                              </a:rPr>
                                              <m:t>2</m:t>
                                            </m:r>
                                          </m:sub>
                                        </m:sSub>
                                        <m:r>
                                          <a:rPr lang="en-US" sz="2000" b="0" i="1" kern="1200" smtClean="0">
                                            <a:solidFill>
                                              <a:schemeClr val="tx1"/>
                                            </a:solidFill>
                                            <a:effectLst/>
                                            <a:latin typeface="Cambria Math" panose="02040503050406030204" pitchFamily="18" charset="0"/>
                                            <a:ea typeface="+mn-ea"/>
                                            <a:cs typeface="+mn-cs"/>
                                          </a:rPr>
                                          <m:t>     </m:t>
                                        </m:r>
                                      </m:e>
                                    </m:groupChr>
                                  </m:e>
                                </m:box>
                              </m:oMath>
                            </m:oMathPara>
                          </a14:m>
                          <a:endParaRPr lang="ar-AE" sz="20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600"/>
                          </a:pPr>
                          <a14:m>
                            <m:oMathPara xmlns:m="http://schemas.openxmlformats.org/officeDocument/2006/math">
                              <m:oMathParaPr>
                                <m:jc m:val="centerGroup"/>
                              </m:oMathParaPr>
                              <m:oMath xmlns:m="http://schemas.openxmlformats.org/officeDocument/2006/math">
                                <m:d>
                                  <m:dPr>
                                    <m:begChr m:val="["/>
                                    <m:endChr m:val="]"/>
                                    <m:ctrlPr>
                                      <a:rPr lang="ar-AE" sz="2000" i="1" smtClean="0">
                                        <a:latin typeface="Cambria Math" panose="02040503050406030204" pitchFamily="18" charset="0"/>
                                      </a:rPr>
                                    </m:ctrlPr>
                                  </m:dPr>
                                  <m:e>
                                    <m:m>
                                      <m:mPr>
                                        <m:mcs>
                                          <m:mc>
                                            <m:mcPr>
                                              <m:count m:val="3"/>
                                              <m:mcJc m:val="center"/>
                                            </m:mcPr>
                                          </m:mc>
                                        </m:mcs>
                                        <m:ctrlPr>
                                          <a:rPr lang="ar-AE" sz="2000" i="1">
                                            <a:latin typeface="Cambria Math" panose="02040503050406030204" pitchFamily="18" charset="0"/>
                                          </a:rPr>
                                        </m:ctrlPr>
                                      </m:mPr>
                                      <m:mr>
                                        <m:e>
                                          <m:r>
                                            <a:rPr lang="ar-AE" sz="2000" b="0" i="1" smtClean="0">
                                              <a:latin typeface="Cambria Math" panose="02040503050406030204" pitchFamily="18" charset="0"/>
                                            </a:rPr>
                                            <m:t>1</m:t>
                                          </m:r>
                                        </m:e>
                                        <m:e>
                                          <m:r>
                                            <a:rPr lang="ar-AE" sz="2000" b="0" i="0" smtClean="0">
                                              <a:latin typeface="Cambria Math" panose="02040503050406030204" pitchFamily="18" charset="0"/>
                                            </a:rPr>
                                            <m:t>2</m:t>
                                          </m:r>
                                        </m:e>
                                        <m:e>
                                          <m:r>
                                            <a:rPr lang="ar-AE" sz="2000" b="0" i="0" smtClean="0">
                                              <a:latin typeface="Cambria Math" panose="02040503050406030204" pitchFamily="18" charset="0"/>
                                            </a:rPr>
                                            <m:t>−</m:t>
                                          </m:r>
                                          <m:r>
                                            <a:rPr lang="ar-AE" sz="2000" b="0" i="0" smtClean="0">
                                              <a:latin typeface="Cambria Math" panose="02040503050406030204" pitchFamily="18" charset="0"/>
                                            </a:rPr>
                                            <m:t>1</m:t>
                                          </m:r>
                                        </m:e>
                                      </m:mr>
                                      <m:mr>
                                        <m:e>
                                          <m:r>
                                            <a:rPr lang="en-US" sz="2000" b="0" i="0" smtClean="0">
                                              <a:latin typeface="Cambria Math" panose="02040503050406030204" pitchFamily="18" charset="0"/>
                                            </a:rPr>
                                            <m:t>0</m:t>
                                          </m:r>
                                        </m:e>
                                        <m:e>
                                          <m:r>
                                            <a:rPr lang="en-US" sz="2000" b="0" i="0" smtClean="0">
                                              <a:latin typeface="Cambria Math" panose="02040503050406030204" pitchFamily="18" charset="0"/>
                                            </a:rPr>
                                            <m:t>1</m:t>
                                          </m:r>
                                        </m:e>
                                        <m:e>
                                          <m:r>
                                            <a:rPr lang="ar-AE" sz="2000" b="0" i="0" smtClean="0">
                                              <a:latin typeface="Cambria Math" panose="02040503050406030204" pitchFamily="18" charset="0"/>
                                            </a:rPr>
                                            <m:t>−</m:t>
                                          </m:r>
                                          <m:f>
                                            <m:fPr>
                                              <m:ctrlPr>
                                                <a:rPr lang="ar-AE" sz="2000" b="0" i="1" smtClean="0">
                                                  <a:latin typeface="Cambria Math" panose="02040503050406030204" pitchFamily="18" charset="0"/>
                                                </a:rPr>
                                              </m:ctrlPr>
                                            </m:fPr>
                                            <m:num>
                                              <m:r>
                                                <a:rPr lang="en-US" sz="2000" b="0" i="1" smtClean="0">
                                                  <a:latin typeface="Cambria Math" panose="02040503050406030204" pitchFamily="18" charset="0"/>
                                                </a:rPr>
                                                <m:t>7</m:t>
                                              </m:r>
                                            </m:num>
                                            <m:den>
                                              <m:r>
                                                <a:rPr lang="en-US" sz="2000" b="0" i="1" smtClean="0">
                                                  <a:latin typeface="Cambria Math" panose="02040503050406030204" pitchFamily="18" charset="0"/>
                                                </a:rPr>
                                                <m:t>5</m:t>
                                              </m:r>
                                            </m:den>
                                          </m:f>
                                        </m:e>
                                      </m:mr>
                                      <m:mr>
                                        <m:e>
                                          <m:r>
                                            <a:rPr lang="en-US" sz="2000" b="0" i="0" smtClean="0">
                                              <a:latin typeface="Cambria Math" panose="02040503050406030204" pitchFamily="18" charset="0"/>
                                            </a:rPr>
                                            <m:t>0</m:t>
                                          </m:r>
                                        </m:e>
                                        <m:e>
                                          <m:r>
                                            <a:rPr lang="ar-AE" sz="2000" b="0" i="0" smtClean="0">
                                              <a:latin typeface="Cambria Math" panose="02040503050406030204" pitchFamily="18" charset="0"/>
                                            </a:rPr>
                                            <m:t>−</m:t>
                                          </m:r>
                                          <m:r>
                                            <a:rPr lang="en-US" sz="2000" b="0" i="0" smtClean="0">
                                              <a:latin typeface="Cambria Math" panose="02040503050406030204" pitchFamily="18" charset="0"/>
                                            </a:rPr>
                                            <m:t>7</m:t>
                                          </m:r>
                                        </m:e>
                                        <m:e>
                                          <m:r>
                                            <a:rPr lang="en-US" sz="2000" b="0" i="0" smtClean="0">
                                              <a:latin typeface="Cambria Math" panose="02040503050406030204" pitchFamily="18" charset="0"/>
                                            </a:rPr>
                                            <m:t>5</m:t>
                                          </m:r>
                                        </m:e>
                                      </m:mr>
                                    </m:m>
                                    <m:d>
                                      <m:dPr>
                                        <m:begChr m:val="|"/>
                                        <m:endChr m:val=""/>
                                        <m:ctrlPr>
                                          <a:rPr lang="ar-AE" sz="2000" i="1">
                                            <a:latin typeface="Cambria Math" panose="02040503050406030204" pitchFamily="18" charset="0"/>
                                          </a:rPr>
                                        </m:ctrlPr>
                                      </m:dPr>
                                      <m:e>
                                        <m:m>
                                          <m:mPr>
                                            <m:mcs>
                                              <m:mc>
                                                <m:mcPr>
                                                  <m:count m:val="1"/>
                                                  <m:mcJc m:val="center"/>
                                                </m:mcPr>
                                              </m:mc>
                                            </m:mcs>
                                            <m:ctrlPr>
                                              <a:rPr lang="ar-AE" sz="2000" i="1">
                                                <a:latin typeface="Cambria Math" panose="02040503050406030204" pitchFamily="18" charset="0"/>
                                              </a:rPr>
                                            </m:ctrlPr>
                                          </m:mPr>
                                          <m:mr>
                                            <m:e>
                                              <m:r>
                                                <a:rPr lang="ar-AE" sz="2000">
                                                  <a:latin typeface="Cambria Math" panose="02040503050406030204" pitchFamily="18" charset="0"/>
                                                </a:rPr>
                                                <m:t>−</m:t>
                                              </m:r>
                                              <m:r>
                                                <a:rPr lang="ar-AE" sz="2000" b="0" i="0" smtClean="0">
                                                  <a:latin typeface="Cambria Math" panose="02040503050406030204" pitchFamily="18" charset="0"/>
                                                </a:rPr>
                                                <m:t>8</m:t>
                                              </m:r>
                                            </m:e>
                                          </m:mr>
                                          <m:mr>
                                            <m:e>
                                              <m:r>
                                                <a:rPr lang="ar-AE" sz="2000" b="0" i="0" smtClean="0">
                                                  <a:latin typeface="Cambria Math" panose="02040503050406030204" pitchFamily="18" charset="0"/>
                                                </a:rPr>
                                                <m:t>−</m:t>
                                              </m:r>
                                              <m:f>
                                                <m:fPr>
                                                  <m:ctrlPr>
                                                    <a:rPr lang="ar-AE" sz="2000" b="0" i="1" smtClean="0">
                                                      <a:latin typeface="Cambria Math" panose="02040503050406030204" pitchFamily="18" charset="0"/>
                                                    </a:rPr>
                                                  </m:ctrlPr>
                                                </m:fPr>
                                                <m:num>
                                                  <m:r>
                                                    <a:rPr lang="en-US" sz="2000" b="0" i="1" smtClean="0">
                                                      <a:latin typeface="Cambria Math" panose="02040503050406030204" pitchFamily="18" charset="0"/>
                                                    </a:rPr>
                                                    <m:t>22</m:t>
                                                  </m:r>
                                                </m:num>
                                                <m:den>
                                                  <m:r>
                                                    <a:rPr lang="en-US" sz="2000" b="0" i="1" smtClean="0">
                                                      <a:latin typeface="Cambria Math" panose="02040503050406030204" pitchFamily="18" charset="0"/>
                                                    </a:rPr>
                                                    <m:t>5</m:t>
                                                  </m:r>
                                                </m:den>
                                              </m:f>
                                            </m:e>
                                          </m:mr>
                                          <m:mr>
                                            <m:e>
                                              <m:r>
                                                <a:rPr lang="ar-AE" sz="2000" b="0" i="0" smtClean="0">
                                                  <a:latin typeface="Cambria Math" panose="02040503050406030204" pitchFamily="18" charset="0"/>
                                                </a:rPr>
                                                <m:t>2</m:t>
                                              </m:r>
                                              <m:r>
                                                <a:rPr lang="en-US" sz="2000" b="0" i="1" smtClean="0">
                                                  <a:latin typeface="Cambria Math" panose="02040503050406030204" pitchFamily="18" charset="0"/>
                                                </a:rPr>
                                                <m:t>6</m:t>
                                              </m:r>
                                            </m:e>
                                          </m:mr>
                                        </m:m>
                                      </m:e>
                                    </m:d>
                                  </m:e>
                                </m:d>
                              </m:oMath>
                            </m:oMathPara>
                          </a14:m>
                          <a:endParaRPr lang="ar-AE" sz="2000" dirty="0"/>
                        </a:p>
                      </a:txBody>
                      <a:tcPr anchor="ctr"/>
                    </a:tc>
                    <a:tc>
                      <a:txBody>
                        <a:bodyPr/>
                        <a:lstStyle/>
                        <a:p>
                          <a:pPr algn="l">
                            <a:defRPr sz="1100" b="1"/>
                          </a:pPr>
                          <a:r>
                            <a:rPr lang="en-US" sz="1800" b="0" dirty="0"/>
                            <a:t>Multiply Row 2 by </a:t>
                          </a:r>
                          <a14:m>
                            <m:oMath xmlns:m="http://schemas.openxmlformats.org/officeDocument/2006/math">
                              <m:f>
                                <m:fPr>
                                  <m:ctrlPr>
                                    <a:rPr lang="ar-AE" sz="1800" b="0" i="1">
                                      <a:latin typeface="Cambria Math" panose="02040503050406030204" pitchFamily="18" charset="0"/>
                                    </a:rPr>
                                  </m:ctrlPr>
                                </m:fPr>
                                <m:num>
                                  <m:r>
                                    <a:rPr lang="ar-AE" sz="1800" b="0">
                                      <a:latin typeface="Cambria Math"/>
                                    </a:rPr>
                                    <m:t>1</m:t>
                                  </m:r>
                                </m:num>
                                <m:den>
                                  <m:r>
                                    <a:rPr lang="ar-AE" sz="1800" b="0">
                                      <a:latin typeface="Cambria Math"/>
                                    </a:rPr>
                                    <m:t>5</m:t>
                                  </m:r>
                                </m:den>
                              </m:f>
                            </m:oMath>
                          </a14:m>
                          <a:r>
                            <a:rPr lang="ar-AE" sz="1800" b="0" dirty="0"/>
                            <a:t> </a:t>
                          </a:r>
                          <a:r>
                            <a:rPr lang="en-US" sz="1800" b="0" dirty="0"/>
                            <a:t>to make its first nonzero entry </a:t>
                          </a:r>
                          <a:r>
                            <a:rPr lang="en-US" sz="1800" b="0" dirty="0">
                              <a:latin typeface="Cambria Math"/>
                            </a:rPr>
                            <a:t>1</a:t>
                          </a:r>
                          <a:r>
                            <a:rPr lang="en-US" sz="1800" b="0" dirty="0"/>
                            <a:t>.</a:t>
                          </a:r>
                          <a:endParaRPr sz="1800" b="0" dirty="0"/>
                        </a:p>
                      </a:txBody>
                      <a:tcPr anchor="ctr"/>
                    </a:tc>
                    <a:extLst>
                      <a:ext uri="{0D108BD9-81ED-4DB2-BD59-A6C34878D82A}">
                        <a16:rowId xmlns:a16="http://schemas.microsoft.com/office/drawing/2014/main" val="1437169083"/>
                      </a:ext>
                    </a:extLst>
                  </a:tr>
                </a:tbl>
              </a:graphicData>
            </a:graphic>
          </p:graphicFrame>
        </mc:Choice>
        <mc:Fallback xmlns="">
          <p:graphicFrame>
            <p:nvGraphicFramePr>
              <p:cNvPr id="3" name="Table Placeholder 2" descr="The given augmented matrices and row operations are:&#10;&#10;Initial matrix:&#10;First row: negative two, one, negative five,  augmented by negative six.&#10;Second row: one, two, negative one,  augmented by negative eight.&#10;Third row: three, negative one, two,  augmented by two.&#10;&#10;After exchanging row one and row two:&#10;First row: one, two, negative one,  augmented by negative eight.&#10;Second row: negative two, one, negative five,  augmented by negative six.&#10;Third row: three, negative one, two,  augmented by two.&#10;&#10;After adding two times row 1 to row 2 to get a 0 as the first entry of Row 2:&#10;First row: one, two, negative one,  augmented by negative eight.&#10;Second row: zero, five, negative seven,  augmented by negative twenty two.&#10;Third row: three, negative one, two,  augmented by two.&#10;&#10;After adding negative three times row 1 to row 3 to get a 0 as the first entry of Row 3:&#10;First row: one, two, negative one,  augmented by negative eight.&#10;Second row: zero, five, negative seven,  augmented by negative twenty two.&#10;Third row: zero, negative seven, five,  augmented by twenty six.&#10;&#10;After multiplying row 2 by one fifth make its first nonzero entry 1.:&#10;First row: one, two, negative one,  augmented by negative eight.&#10;Second row: zero, one, negative seven fifths,  augmented by negative twenty two fifths.&#10;Third row: zero, negative seven, five,  augmented by twenty six."/>
              <p:cNvGraphicFramePr>
                <a:graphicFrameLocks noGrp="1"/>
              </p:cNvGraphicFramePr>
              <p:nvPr>
                <p:ph type="tbl" sz="quarter" idx="10"/>
                <p:extLst>
                  <p:ext uri="{D42A27DB-BD31-4B8C-83A1-F6EECF244321}">
                    <p14:modId xmlns:p14="http://schemas.microsoft.com/office/powerpoint/2010/main" val="520905562"/>
                  </p:ext>
                </p:extLst>
              </p:nvPr>
            </p:nvGraphicFramePr>
            <p:xfrm>
              <a:off x="304800" y="1105523"/>
              <a:ext cx="8458200" cy="4432427"/>
            </p:xfrm>
            <a:graphic>
              <a:graphicData uri="http://schemas.openxmlformats.org/drawingml/2006/table">
                <a:tbl>
                  <a:tblPr firstRow="1" bandRow="1">
                    <a:tableStyleId>{2D5ABB26-0587-4C30-8999-92F81FD0307C}</a:tableStyleId>
                  </a:tblPr>
                  <a:tblGrid>
                    <a:gridCol w="2286000">
                      <a:extLst>
                        <a:ext uri="{9D8B030D-6E8A-4147-A177-3AD203B41FA5}">
                          <a16:colId xmlns:a16="http://schemas.microsoft.com/office/drawing/2014/main" val="20000"/>
                        </a:ext>
                      </a:extLst>
                    </a:gridCol>
                    <a:gridCol w="10668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gridCol w="2667000">
                      <a:extLst>
                        <a:ext uri="{9D8B030D-6E8A-4147-A177-3AD203B41FA5}">
                          <a16:colId xmlns:a16="http://schemas.microsoft.com/office/drawing/2014/main" val="20003"/>
                        </a:ext>
                      </a:extLst>
                    </a:gridCol>
                  </a:tblGrid>
                  <a:tr h="1060196">
                    <a:tc>
                      <a:txBody>
                        <a:bodyPr/>
                        <a:lstStyle/>
                        <a:p>
                          <a:endParaRPr lang="en-US"/>
                        </a:p>
                      </a:txBody>
                      <a:tcPr anchor="ctr">
                        <a:blipFill>
                          <a:blip r:embed="rId2"/>
                          <a:stretch>
                            <a:fillRect r="-270133" b="-318391"/>
                          </a:stretch>
                        </a:blipFill>
                      </a:tcPr>
                    </a:tc>
                    <a:tc>
                      <a:txBody>
                        <a:bodyPr/>
                        <a:lstStyle/>
                        <a:p>
                          <a:endParaRPr lang="en-US"/>
                        </a:p>
                      </a:txBody>
                      <a:tcPr anchor="ctr">
                        <a:blipFill>
                          <a:blip r:embed="rId2"/>
                          <a:stretch>
                            <a:fillRect l="-214286" r="-478857" b="-318391"/>
                          </a:stretch>
                        </a:blipFill>
                      </a:tcPr>
                    </a:tc>
                    <a:tc>
                      <a:txBody>
                        <a:bodyPr/>
                        <a:lstStyle/>
                        <a:p>
                          <a:endParaRPr lang="en-US"/>
                        </a:p>
                      </a:txBody>
                      <a:tcPr anchor="ctr">
                        <a:blipFill>
                          <a:blip r:embed="rId2"/>
                          <a:stretch>
                            <a:fillRect l="-137500" r="-109500" b="-318391"/>
                          </a:stretch>
                        </a:blipFill>
                      </a:tcPr>
                    </a:tc>
                    <a:tc>
                      <a:txBody>
                        <a:bodyPr/>
                        <a:lstStyle/>
                        <a:p>
                          <a:pPr algn="l">
                            <a:defRPr b="1"/>
                          </a:pPr>
                          <a:r>
                            <a:rPr sz="1800" b="0" dirty="0"/>
                            <a:t>Exchange Rows 1 and 2 to make </a:t>
                          </a:r>
                          <a:r>
                            <a:rPr sz="1800" b="0" dirty="0">
                              <a:latin typeface="Cambria Math"/>
                            </a:rPr>
                            <a:t>1</a:t>
                          </a:r>
                          <a:r>
                            <a:rPr sz="1800" b="0" dirty="0"/>
                            <a:t> the first entry of the first row.</a:t>
                          </a:r>
                        </a:p>
                      </a:txBody>
                      <a:tcPr anchor="ctr"/>
                    </a:tc>
                    <a:extLst>
                      <a:ext uri="{0D108BD9-81ED-4DB2-BD59-A6C34878D82A}">
                        <a16:rowId xmlns:a16="http://schemas.microsoft.com/office/drawing/2014/main" val="10000"/>
                      </a:ext>
                    </a:extLst>
                  </a:tr>
                  <a:tr h="1060196">
                    <a:tc>
                      <a:txBody>
                        <a:bodyPr/>
                        <a:lstStyle/>
                        <a:p>
                          <a:pPr algn="l"/>
                          <a:endParaRPr sz="2000" dirty="0"/>
                        </a:p>
                      </a:txBody>
                      <a:tcPr anchor="ctr"/>
                    </a:tc>
                    <a:tc>
                      <a:txBody>
                        <a:bodyPr/>
                        <a:lstStyle/>
                        <a:p>
                          <a:endParaRPr lang="en-US"/>
                        </a:p>
                      </a:txBody>
                      <a:tcPr anchor="ctr">
                        <a:blipFill>
                          <a:blip r:embed="rId2"/>
                          <a:stretch>
                            <a:fillRect l="-214286" t="-100000" r="-478857" b="-218391"/>
                          </a:stretch>
                        </a:blipFill>
                      </a:tcPr>
                    </a:tc>
                    <a:tc>
                      <a:txBody>
                        <a:bodyPr/>
                        <a:lstStyle/>
                        <a:p>
                          <a:endParaRPr lang="en-US"/>
                        </a:p>
                      </a:txBody>
                      <a:tcPr anchor="ctr">
                        <a:blipFill>
                          <a:blip r:embed="rId2"/>
                          <a:stretch>
                            <a:fillRect l="-137500" t="-100000" r="-109500" b="-218391"/>
                          </a:stretch>
                        </a:blipFill>
                      </a:tcPr>
                    </a:tc>
                    <a:tc>
                      <a:txBody>
                        <a:bodyPr/>
                        <a:lstStyle/>
                        <a:p>
                          <a:pPr algn="l">
                            <a:defRPr b="1"/>
                          </a:pPr>
                          <a:r>
                            <a:rPr sz="1800" b="0" dirty="0"/>
                            <a:t>Add </a:t>
                          </a:r>
                          <a:r>
                            <a:rPr sz="1800" b="0" dirty="0">
                              <a:latin typeface="Cambria Math"/>
                            </a:rPr>
                            <a:t>2</a:t>
                          </a:r>
                          <a:r>
                            <a:rPr sz="1800" b="0" dirty="0"/>
                            <a:t> times Row 1 to Row 2 to get a </a:t>
                          </a:r>
                          <a:r>
                            <a:rPr sz="1800" b="0" dirty="0">
                              <a:latin typeface="Cambria Math"/>
                            </a:rPr>
                            <a:t>0</a:t>
                          </a:r>
                          <a:r>
                            <a:rPr sz="1800" b="0" dirty="0"/>
                            <a:t> as the first entry of Row 2.</a:t>
                          </a:r>
                        </a:p>
                      </a:txBody>
                      <a:tcPr anchor="ctr"/>
                    </a:tc>
                    <a:extLst>
                      <a:ext uri="{0D108BD9-81ED-4DB2-BD59-A6C34878D82A}">
                        <a16:rowId xmlns:a16="http://schemas.microsoft.com/office/drawing/2014/main" val="10001"/>
                      </a:ext>
                    </a:extLst>
                  </a:tr>
                  <a:tr h="1060196">
                    <a:tc>
                      <a:txBody>
                        <a:bodyPr/>
                        <a:lstStyle/>
                        <a:p>
                          <a:pPr algn="l"/>
                          <a:endParaRPr sz="2000" dirty="0"/>
                        </a:p>
                      </a:txBody>
                      <a:tcPr anchor="ctr"/>
                    </a:tc>
                    <a:tc>
                      <a:txBody>
                        <a:bodyPr/>
                        <a:lstStyle/>
                        <a:p>
                          <a:endParaRPr lang="en-US"/>
                        </a:p>
                      </a:txBody>
                      <a:tcPr anchor="ctr">
                        <a:blipFill>
                          <a:blip r:embed="rId2"/>
                          <a:stretch>
                            <a:fillRect l="-214286" t="-200000" r="-478857" b="-118391"/>
                          </a:stretch>
                        </a:blipFill>
                      </a:tcPr>
                    </a:tc>
                    <a:tc>
                      <a:txBody>
                        <a:bodyPr/>
                        <a:lstStyle/>
                        <a:p>
                          <a:endParaRPr lang="en-US"/>
                        </a:p>
                      </a:txBody>
                      <a:tcPr anchor="ctr">
                        <a:blipFill>
                          <a:blip r:embed="rId2"/>
                          <a:stretch>
                            <a:fillRect l="-137500" t="-200000" r="-109500" b="-118391"/>
                          </a:stretch>
                        </a:blipFill>
                      </a:tcPr>
                    </a:tc>
                    <a:tc>
                      <a:txBody>
                        <a:bodyPr/>
                        <a:lstStyle/>
                        <a:p>
                          <a:endParaRPr lang="en-US"/>
                        </a:p>
                      </a:txBody>
                      <a:tcPr anchor="ctr">
                        <a:blipFill>
                          <a:blip r:embed="rId2"/>
                          <a:stretch>
                            <a:fillRect l="-216895" t="-200000" b="-118391"/>
                          </a:stretch>
                        </a:blipFill>
                      </a:tcPr>
                    </a:tc>
                    <a:extLst>
                      <a:ext uri="{0D108BD9-81ED-4DB2-BD59-A6C34878D82A}">
                        <a16:rowId xmlns:a16="http://schemas.microsoft.com/office/drawing/2014/main" val="10002"/>
                      </a:ext>
                    </a:extLst>
                  </a:tr>
                  <a:tr h="1251839">
                    <a:tc>
                      <a:txBody>
                        <a:bodyPr/>
                        <a:lstStyle/>
                        <a:p>
                          <a:pPr algn="l"/>
                          <a:endParaRPr sz="2000" dirty="0"/>
                        </a:p>
                      </a:txBody>
                      <a:tcPr anchor="ctr"/>
                    </a:tc>
                    <a:tc>
                      <a:txBody>
                        <a:bodyPr/>
                        <a:lstStyle/>
                        <a:p>
                          <a:endParaRPr lang="en-US"/>
                        </a:p>
                      </a:txBody>
                      <a:tcPr anchor="ctr">
                        <a:blipFill>
                          <a:blip r:embed="rId2"/>
                          <a:stretch>
                            <a:fillRect l="-214286" t="-253398" r="-478857"/>
                          </a:stretch>
                        </a:blipFill>
                      </a:tcPr>
                    </a:tc>
                    <a:tc>
                      <a:txBody>
                        <a:bodyPr/>
                        <a:lstStyle/>
                        <a:p>
                          <a:endParaRPr lang="en-US"/>
                        </a:p>
                      </a:txBody>
                      <a:tcPr anchor="ctr">
                        <a:blipFill>
                          <a:blip r:embed="rId2"/>
                          <a:stretch>
                            <a:fillRect l="-137500" t="-253398" r="-109500"/>
                          </a:stretch>
                        </a:blipFill>
                      </a:tcPr>
                    </a:tc>
                    <a:tc>
                      <a:txBody>
                        <a:bodyPr/>
                        <a:lstStyle/>
                        <a:p>
                          <a:endParaRPr lang="en-US"/>
                        </a:p>
                      </a:txBody>
                      <a:tcPr anchor="ctr">
                        <a:blipFill>
                          <a:blip r:embed="rId2"/>
                          <a:stretch>
                            <a:fillRect l="-216895" t="-253398"/>
                          </a:stretch>
                        </a:blipFill>
                      </a:tcPr>
                    </a:tc>
                    <a:extLst>
                      <a:ext uri="{0D108BD9-81ED-4DB2-BD59-A6C34878D82A}">
                        <a16:rowId xmlns:a16="http://schemas.microsoft.com/office/drawing/2014/main" val="1437169083"/>
                      </a:ext>
                    </a:extLst>
                  </a:tr>
                </a:tbl>
              </a:graphicData>
            </a:graphic>
          </p:graphicFrame>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Gaussian Elimination</a:t>
            </a:r>
            <a:r>
              <a:rPr lang="en-IN" baseline="-25000" dirty="0"/>
              <a:t>4</a:t>
            </a:r>
            <a:endParaRPr dirty="0"/>
          </a:p>
        </p:txBody>
      </p:sp>
      <mc:AlternateContent xmlns:mc="http://schemas.openxmlformats.org/markup-compatibility/2006" xmlns:a14="http://schemas.microsoft.com/office/drawing/2010/main">
        <mc:Choice Requires="a14">
          <p:graphicFrame>
            <p:nvGraphicFramePr>
              <p:cNvPr id="3" name="Table Placeholder 2" descr="First row: one, two, negative one,  augmented by negative eight.&#10;Second row: zero, one, negative seven fifths,  augmented by negative twenty two fifths.&#10;Third row: zero, negative seven, five,  augmented by twenty six.&#10;&#10;After adding seven times row 2 to row 3 to get a 0 as the second entry of Row 3.&#10;First row: one, two, negative one,  augmented by negative eight.&#10;Second row: zero, one, negative seven fifths,  augmented by negative twenty two fifths.&#10;Third row: zero, zero, negative twenty four fifths,  augmented by negative twenty four fifths,&#10;&#10;After multiplying row 3 by negative twenty four fifths to make its first nonzero entry a 1:&#10;First row: one, two, negative one,  augmented by negative eight.&#10;Second row: zero, one, negative seven fifths,  augmented by negative twenty two fifths.&#10;Third row: zero, zero, one,  augmented by one."/>
              <p:cNvGraphicFramePr>
                <a:graphicFrameLocks noGrp="1"/>
              </p:cNvGraphicFramePr>
              <p:nvPr>
                <p:ph type="tbl" sz="quarter" idx="10"/>
                <p:extLst>
                  <p:ext uri="{D42A27DB-BD31-4B8C-83A1-F6EECF244321}">
                    <p14:modId xmlns:p14="http://schemas.microsoft.com/office/powerpoint/2010/main" val="140316857"/>
                  </p:ext>
                </p:extLst>
              </p:nvPr>
            </p:nvGraphicFramePr>
            <p:xfrm>
              <a:off x="499968" y="1105523"/>
              <a:ext cx="8144065" cy="2863723"/>
            </p:xfrm>
            <a:graphic>
              <a:graphicData uri="http://schemas.openxmlformats.org/drawingml/2006/table">
                <a:tbl>
                  <a:tblPr firstRow="1" bandRow="1">
                    <a:tableStyleId>{2D5ABB26-0587-4C30-8999-92F81FD0307C}</a:tableStyleId>
                  </a:tblPr>
                  <a:tblGrid>
                    <a:gridCol w="2455101">
                      <a:extLst>
                        <a:ext uri="{9D8B030D-6E8A-4147-A177-3AD203B41FA5}">
                          <a16:colId xmlns:a16="http://schemas.microsoft.com/office/drawing/2014/main" val="20000"/>
                        </a:ext>
                      </a:extLst>
                    </a:gridCol>
                    <a:gridCol w="1007331">
                      <a:extLst>
                        <a:ext uri="{9D8B030D-6E8A-4147-A177-3AD203B41FA5}">
                          <a16:colId xmlns:a16="http://schemas.microsoft.com/office/drawing/2014/main" val="20001"/>
                        </a:ext>
                      </a:extLst>
                    </a:gridCol>
                    <a:gridCol w="2278730">
                      <a:extLst>
                        <a:ext uri="{9D8B030D-6E8A-4147-A177-3AD203B41FA5}">
                          <a16:colId xmlns:a16="http://schemas.microsoft.com/office/drawing/2014/main" val="20002"/>
                        </a:ext>
                      </a:extLst>
                    </a:gridCol>
                    <a:gridCol w="2402903">
                      <a:extLst>
                        <a:ext uri="{9D8B030D-6E8A-4147-A177-3AD203B41FA5}">
                          <a16:colId xmlns:a16="http://schemas.microsoft.com/office/drawing/2014/main" val="20003"/>
                        </a:ext>
                      </a:extLst>
                    </a:gridCol>
                  </a:tblGrid>
                  <a:tr h="370840">
                    <a:tc>
                      <a:txBody>
                        <a:bodyPr/>
                        <a:lstStyle/>
                        <a:p>
                          <a:pPr algn="l"/>
                          <a14:m>
                            <m:oMathPara xmlns:m="http://schemas.openxmlformats.org/officeDocument/2006/math">
                              <m:oMathParaPr>
                                <m:jc m:val="centerGroup"/>
                              </m:oMathParaPr>
                              <m:oMath xmlns:m="http://schemas.openxmlformats.org/officeDocument/2006/math">
                                <m:d>
                                  <m:dPr>
                                    <m:begChr m:val="["/>
                                    <m:endChr m:val="]"/>
                                    <m:ctrlPr>
                                      <a:rPr lang="ar-AE" sz="2000" i="1" smtClean="0">
                                        <a:latin typeface="Cambria Math" panose="02040503050406030204" pitchFamily="18" charset="0"/>
                                      </a:rPr>
                                    </m:ctrlPr>
                                  </m:dPr>
                                  <m:e>
                                    <m:m>
                                      <m:mPr>
                                        <m:mcs>
                                          <m:mc>
                                            <m:mcPr>
                                              <m:count m:val="3"/>
                                              <m:mcJc m:val="center"/>
                                            </m:mcPr>
                                          </m:mc>
                                        </m:mcs>
                                        <m:ctrlPr>
                                          <a:rPr lang="ar-AE" sz="2000" i="1">
                                            <a:latin typeface="Cambria Math" panose="02040503050406030204" pitchFamily="18" charset="0"/>
                                          </a:rPr>
                                        </m:ctrlPr>
                                      </m:mPr>
                                      <m:mr>
                                        <m:e>
                                          <m:r>
                                            <a:rPr lang="ar-AE" sz="2000" b="0" i="1" smtClean="0">
                                              <a:latin typeface="Cambria Math" panose="02040503050406030204" pitchFamily="18" charset="0"/>
                                            </a:rPr>
                                            <m:t>1</m:t>
                                          </m:r>
                                        </m:e>
                                        <m:e>
                                          <m:r>
                                            <a:rPr lang="ar-AE" sz="2000" b="0" i="0" smtClean="0">
                                              <a:latin typeface="Cambria Math" panose="02040503050406030204" pitchFamily="18" charset="0"/>
                                            </a:rPr>
                                            <m:t>2</m:t>
                                          </m:r>
                                        </m:e>
                                        <m:e>
                                          <m:r>
                                            <a:rPr lang="ar-AE" sz="2000" b="0" i="0" smtClean="0">
                                              <a:latin typeface="Cambria Math" panose="02040503050406030204" pitchFamily="18" charset="0"/>
                                            </a:rPr>
                                            <m:t>−</m:t>
                                          </m:r>
                                          <m:r>
                                            <a:rPr lang="ar-AE" sz="2000" b="0" i="0" smtClean="0">
                                              <a:latin typeface="Cambria Math" panose="02040503050406030204" pitchFamily="18" charset="0"/>
                                            </a:rPr>
                                            <m:t>1</m:t>
                                          </m:r>
                                        </m:e>
                                      </m:mr>
                                      <m:mr>
                                        <m:e>
                                          <m:r>
                                            <a:rPr lang="en-US" sz="2000" b="0" i="0" smtClean="0">
                                              <a:latin typeface="Cambria Math" panose="02040503050406030204" pitchFamily="18" charset="0"/>
                                            </a:rPr>
                                            <m:t>0</m:t>
                                          </m:r>
                                        </m:e>
                                        <m:e>
                                          <m:r>
                                            <a:rPr lang="en-US" sz="2000" b="0" i="0" smtClean="0">
                                              <a:latin typeface="Cambria Math" panose="02040503050406030204" pitchFamily="18" charset="0"/>
                                            </a:rPr>
                                            <m:t>1</m:t>
                                          </m:r>
                                        </m:e>
                                        <m:e>
                                          <m:r>
                                            <a:rPr lang="ar-AE" sz="2000" b="0" i="0" smtClean="0">
                                              <a:latin typeface="Cambria Math" panose="02040503050406030204" pitchFamily="18" charset="0"/>
                                            </a:rPr>
                                            <m:t>−</m:t>
                                          </m:r>
                                          <m:f>
                                            <m:fPr>
                                              <m:ctrlPr>
                                                <a:rPr lang="ar-AE" sz="2000" b="0" i="1" smtClean="0">
                                                  <a:latin typeface="Cambria Math" panose="02040503050406030204" pitchFamily="18" charset="0"/>
                                                </a:rPr>
                                              </m:ctrlPr>
                                            </m:fPr>
                                            <m:num>
                                              <m:r>
                                                <a:rPr lang="en-US" sz="2000" b="0" i="1" smtClean="0">
                                                  <a:latin typeface="Cambria Math" panose="02040503050406030204" pitchFamily="18" charset="0"/>
                                                </a:rPr>
                                                <m:t>7</m:t>
                                              </m:r>
                                            </m:num>
                                            <m:den>
                                              <m:r>
                                                <a:rPr lang="en-US" sz="2000" b="0" i="1" smtClean="0">
                                                  <a:latin typeface="Cambria Math" panose="02040503050406030204" pitchFamily="18" charset="0"/>
                                                </a:rPr>
                                                <m:t>5</m:t>
                                              </m:r>
                                            </m:den>
                                          </m:f>
                                        </m:e>
                                      </m:mr>
                                      <m:mr>
                                        <m:e>
                                          <m:r>
                                            <a:rPr lang="en-US" sz="2000" b="0" i="0" smtClean="0">
                                              <a:latin typeface="Cambria Math" panose="02040503050406030204" pitchFamily="18" charset="0"/>
                                            </a:rPr>
                                            <m:t>0</m:t>
                                          </m:r>
                                        </m:e>
                                        <m:e>
                                          <m:r>
                                            <a:rPr lang="ar-AE" sz="2000" b="0" i="0" smtClean="0">
                                              <a:latin typeface="Cambria Math" panose="02040503050406030204" pitchFamily="18" charset="0"/>
                                            </a:rPr>
                                            <m:t>−</m:t>
                                          </m:r>
                                          <m:r>
                                            <a:rPr lang="en-US" sz="2000" b="0" i="0" smtClean="0">
                                              <a:latin typeface="Cambria Math" panose="02040503050406030204" pitchFamily="18" charset="0"/>
                                            </a:rPr>
                                            <m:t>7</m:t>
                                          </m:r>
                                        </m:e>
                                        <m:e>
                                          <m:r>
                                            <a:rPr lang="en-US" sz="2000" b="0" i="0" smtClean="0">
                                              <a:latin typeface="Cambria Math" panose="02040503050406030204" pitchFamily="18" charset="0"/>
                                            </a:rPr>
                                            <m:t>5</m:t>
                                          </m:r>
                                        </m:e>
                                      </m:mr>
                                    </m:m>
                                    <m:d>
                                      <m:dPr>
                                        <m:begChr m:val="|"/>
                                        <m:endChr m:val=""/>
                                        <m:ctrlPr>
                                          <a:rPr lang="ar-AE" sz="2000" i="1">
                                            <a:latin typeface="Cambria Math" panose="02040503050406030204" pitchFamily="18" charset="0"/>
                                          </a:rPr>
                                        </m:ctrlPr>
                                      </m:dPr>
                                      <m:e>
                                        <m:m>
                                          <m:mPr>
                                            <m:mcs>
                                              <m:mc>
                                                <m:mcPr>
                                                  <m:count m:val="1"/>
                                                  <m:mcJc m:val="center"/>
                                                </m:mcPr>
                                              </m:mc>
                                            </m:mcs>
                                            <m:ctrlPr>
                                              <a:rPr lang="ar-AE" sz="2000" i="1">
                                                <a:latin typeface="Cambria Math" panose="02040503050406030204" pitchFamily="18" charset="0"/>
                                              </a:rPr>
                                            </m:ctrlPr>
                                          </m:mPr>
                                          <m:mr>
                                            <m:e>
                                              <m:r>
                                                <a:rPr lang="ar-AE" sz="2000">
                                                  <a:latin typeface="Cambria Math" panose="02040503050406030204" pitchFamily="18" charset="0"/>
                                                </a:rPr>
                                                <m:t>−</m:t>
                                              </m:r>
                                              <m:r>
                                                <a:rPr lang="ar-AE" sz="2000" b="0" i="0" smtClean="0">
                                                  <a:latin typeface="Cambria Math" panose="02040503050406030204" pitchFamily="18" charset="0"/>
                                                </a:rPr>
                                                <m:t>8</m:t>
                                              </m:r>
                                            </m:e>
                                          </m:mr>
                                          <m:mr>
                                            <m:e>
                                              <m:r>
                                                <a:rPr lang="ar-AE" sz="2000" b="0" i="0" smtClean="0">
                                                  <a:latin typeface="Cambria Math" panose="02040503050406030204" pitchFamily="18" charset="0"/>
                                                </a:rPr>
                                                <m:t>−</m:t>
                                              </m:r>
                                              <m:f>
                                                <m:fPr>
                                                  <m:ctrlPr>
                                                    <a:rPr lang="ar-AE" sz="2000" b="0" i="1" smtClean="0">
                                                      <a:latin typeface="Cambria Math" panose="02040503050406030204" pitchFamily="18" charset="0"/>
                                                    </a:rPr>
                                                  </m:ctrlPr>
                                                </m:fPr>
                                                <m:num>
                                                  <m:r>
                                                    <a:rPr lang="en-US" sz="2000" b="0" i="1" smtClean="0">
                                                      <a:latin typeface="Cambria Math" panose="02040503050406030204" pitchFamily="18" charset="0"/>
                                                    </a:rPr>
                                                    <m:t>22</m:t>
                                                  </m:r>
                                                </m:num>
                                                <m:den>
                                                  <m:r>
                                                    <a:rPr lang="en-US" sz="2000" b="0" i="1" smtClean="0">
                                                      <a:latin typeface="Cambria Math" panose="02040503050406030204" pitchFamily="18" charset="0"/>
                                                    </a:rPr>
                                                    <m:t>5</m:t>
                                                  </m:r>
                                                </m:den>
                                              </m:f>
                                            </m:e>
                                          </m:mr>
                                          <m:mr>
                                            <m:e>
                                              <m:r>
                                                <a:rPr lang="ar-AE" sz="2000" b="0" i="0" smtClean="0">
                                                  <a:latin typeface="Cambria Math" panose="02040503050406030204" pitchFamily="18" charset="0"/>
                                                </a:rPr>
                                                <m:t>2</m:t>
                                              </m:r>
                                              <m:r>
                                                <a:rPr lang="en-US" sz="2000" b="0" i="1" smtClean="0">
                                                  <a:latin typeface="Cambria Math" panose="02040503050406030204" pitchFamily="18" charset="0"/>
                                                </a:rPr>
                                                <m:t>6</m:t>
                                              </m:r>
                                            </m:e>
                                          </m:mr>
                                        </m:m>
                                      </m:e>
                                    </m:d>
                                  </m:e>
                                </m:d>
                              </m:oMath>
                            </m:oMathPara>
                          </a14:m>
                          <a:endParaRPr sz="2000" dirty="0"/>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box>
                                  <m:boxPr>
                                    <m:ctrlPr>
                                      <a:rPr lang="en-US" sz="2000" i="1" kern="1200" smtClean="0">
                                        <a:solidFill>
                                          <a:schemeClr val="tx1"/>
                                        </a:solidFill>
                                        <a:effectLst/>
                                        <a:latin typeface="Cambria Math" panose="02040503050406030204" pitchFamily="18" charset="0"/>
                                        <a:ea typeface="+mn-ea"/>
                                        <a:cs typeface="+mn-cs"/>
                                      </a:rPr>
                                    </m:ctrlPr>
                                  </m:boxPr>
                                  <m:e>
                                    <m:groupChr>
                                      <m:groupChrPr>
                                        <m:chr m:val="→"/>
                                        <m:vertJc m:val="bot"/>
                                        <m:ctrlPr>
                                          <a:rPr lang="en-US" sz="2000" i="1" kern="1200">
                                            <a:solidFill>
                                              <a:schemeClr val="tx1"/>
                                            </a:solidFill>
                                            <a:effectLst/>
                                            <a:latin typeface="Cambria Math" panose="02040503050406030204" pitchFamily="18" charset="0"/>
                                            <a:ea typeface="+mn-ea"/>
                                            <a:cs typeface="+mn-cs"/>
                                          </a:rPr>
                                        </m:ctrlPr>
                                      </m:groupChrPr>
                                      <m:e>
                                        <m:r>
                                          <m:rPr>
                                            <m:brk m:alnAt="2"/>
                                          </m:rPr>
                                          <a:rPr lang="en-US" sz="2000" b="0" i="1" kern="1200" smtClean="0">
                                            <a:solidFill>
                                              <a:schemeClr val="tx1"/>
                                            </a:solidFill>
                                            <a:effectLst/>
                                            <a:latin typeface="Cambria Math" panose="02040503050406030204" pitchFamily="18" charset="0"/>
                                            <a:ea typeface="+mn-ea"/>
                                            <a:cs typeface="+mn-cs"/>
                                          </a:rPr>
                                          <m:t> </m:t>
                                        </m:r>
                                        <m:sSub>
                                          <m:sSubPr>
                                            <m:ctrlPr>
                                              <a:rPr lang="en-US" sz="2000" i="1" kern="1200">
                                                <a:solidFill>
                                                  <a:schemeClr val="tx1"/>
                                                </a:solidFill>
                                                <a:effectLst/>
                                                <a:latin typeface="Cambria Math" panose="02040503050406030204" pitchFamily="18" charset="0"/>
                                                <a:ea typeface="+mn-ea"/>
                                                <a:cs typeface="+mn-cs"/>
                                              </a:rPr>
                                            </m:ctrlPr>
                                          </m:sSubPr>
                                          <m:e>
                                            <m:r>
                                              <a:rPr lang="en-US" sz="2000" b="0" i="1" kern="1200" smtClean="0">
                                                <a:solidFill>
                                                  <a:schemeClr val="tx1"/>
                                                </a:solidFill>
                                                <a:effectLst/>
                                                <a:latin typeface="Cambria Math" panose="02040503050406030204" pitchFamily="18" charset="0"/>
                                                <a:ea typeface="+mn-ea"/>
                                                <a:cs typeface="+mn-cs"/>
                                              </a:rPr>
                                              <m:t>7</m:t>
                                            </m:r>
                                            <m:r>
                                              <a:rPr lang="en-US" sz="2000" i="1" kern="1200">
                                                <a:solidFill>
                                                  <a:schemeClr val="tx1"/>
                                                </a:solidFill>
                                                <a:effectLst/>
                                                <a:latin typeface="Cambria Math" panose="02040503050406030204" pitchFamily="18" charset="0"/>
                                                <a:ea typeface="+mn-ea"/>
                                                <a:cs typeface="+mn-cs"/>
                                              </a:rPr>
                                              <m:t>𝑅</m:t>
                                            </m:r>
                                          </m:e>
                                          <m:sub>
                                            <m:r>
                                              <a:rPr lang="en-US" sz="2000" b="0" i="1" kern="1200" smtClean="0">
                                                <a:solidFill>
                                                  <a:schemeClr val="tx1"/>
                                                </a:solidFill>
                                                <a:effectLst/>
                                                <a:latin typeface="Cambria Math" panose="02040503050406030204" pitchFamily="18" charset="0"/>
                                                <a:ea typeface="+mn-ea"/>
                                                <a:cs typeface="+mn-cs"/>
                                              </a:rPr>
                                              <m:t>2</m:t>
                                            </m:r>
                                          </m:sub>
                                        </m:sSub>
                                        <m:r>
                                          <a:rPr lang="en-US" sz="2000" i="1" kern="1200">
                                            <a:solidFill>
                                              <a:schemeClr val="tx1"/>
                                            </a:solidFill>
                                            <a:effectLst/>
                                            <a:latin typeface="Cambria Math" panose="02040503050406030204" pitchFamily="18" charset="0"/>
                                            <a:ea typeface="+mn-ea"/>
                                            <a:cs typeface="+mn-cs"/>
                                          </a:rPr>
                                          <m:t>+</m:t>
                                        </m:r>
                                        <m:sSub>
                                          <m:sSubPr>
                                            <m:ctrlPr>
                                              <a:rPr lang="en-US" sz="2000" i="1" kern="1200">
                                                <a:solidFill>
                                                  <a:schemeClr val="tx1"/>
                                                </a:solidFill>
                                                <a:effectLst/>
                                                <a:latin typeface="Cambria Math" panose="02040503050406030204" pitchFamily="18" charset="0"/>
                                                <a:ea typeface="+mn-ea"/>
                                                <a:cs typeface="+mn-cs"/>
                                              </a:rPr>
                                            </m:ctrlPr>
                                          </m:sSubPr>
                                          <m:e>
                                            <m:r>
                                              <a:rPr lang="en-US" sz="2000" i="1" kern="1200">
                                                <a:solidFill>
                                                  <a:schemeClr val="tx1"/>
                                                </a:solidFill>
                                                <a:effectLst/>
                                                <a:latin typeface="Cambria Math" panose="02040503050406030204" pitchFamily="18" charset="0"/>
                                                <a:ea typeface="+mn-ea"/>
                                                <a:cs typeface="+mn-cs"/>
                                              </a:rPr>
                                              <m:t>𝑅</m:t>
                                            </m:r>
                                          </m:e>
                                          <m:sub>
                                            <m:r>
                                              <a:rPr lang="en-US" sz="2000" b="0" i="1" kern="1200" smtClean="0">
                                                <a:solidFill>
                                                  <a:schemeClr val="tx1"/>
                                                </a:solidFill>
                                                <a:effectLst/>
                                                <a:latin typeface="Cambria Math" panose="02040503050406030204" pitchFamily="18" charset="0"/>
                                                <a:ea typeface="+mn-ea"/>
                                                <a:cs typeface="+mn-cs"/>
                                              </a:rPr>
                                              <m:t>3</m:t>
                                            </m:r>
                                          </m:sub>
                                        </m:sSub>
                                        <m:r>
                                          <a:rPr lang="en-US" sz="2000" b="0" i="1" kern="1200" smtClean="0">
                                            <a:solidFill>
                                              <a:schemeClr val="tx1"/>
                                            </a:solidFill>
                                            <a:effectLst/>
                                            <a:latin typeface="Cambria Math" panose="02040503050406030204" pitchFamily="18" charset="0"/>
                                            <a:ea typeface="+mn-ea"/>
                                            <a:cs typeface="+mn-cs"/>
                                          </a:rPr>
                                          <m:t> </m:t>
                                        </m:r>
                                      </m:e>
                                    </m:groupChr>
                                  </m:e>
                                </m:box>
                              </m:oMath>
                            </m:oMathPara>
                          </a14:m>
                          <a:endParaRPr sz="2000" dirty="0"/>
                        </a:p>
                      </a:txBody>
                      <a:tcPr anchor="ctr"/>
                    </a:tc>
                    <a:tc>
                      <a:txBody>
                        <a:bodyPr/>
                        <a:lstStyle/>
                        <a:p>
                          <a:pPr algn="l">
                            <a:defRPr sz="1600"/>
                          </a:pPr>
                          <a14:m>
                            <m:oMathPara xmlns:m="http://schemas.openxmlformats.org/officeDocument/2006/math">
                              <m:oMathParaPr>
                                <m:jc m:val="centerGroup"/>
                              </m:oMathParaPr>
                              <m:oMath xmlns:m="http://schemas.openxmlformats.org/officeDocument/2006/math">
                                <m:d>
                                  <m:dPr>
                                    <m:begChr m:val="["/>
                                    <m:endChr m:val="]"/>
                                    <m:ctrlPr>
                                      <a:rPr lang="ar-AE" sz="2000" i="1" smtClean="0">
                                        <a:latin typeface="Cambria Math" panose="02040503050406030204" pitchFamily="18" charset="0"/>
                                      </a:rPr>
                                    </m:ctrlPr>
                                  </m:dPr>
                                  <m:e>
                                    <m:m>
                                      <m:mPr>
                                        <m:mcs>
                                          <m:mc>
                                            <m:mcPr>
                                              <m:count m:val="3"/>
                                              <m:mcJc m:val="center"/>
                                            </m:mcPr>
                                          </m:mc>
                                        </m:mcs>
                                        <m:ctrlPr>
                                          <a:rPr lang="ar-AE" sz="2000" i="1">
                                            <a:latin typeface="Cambria Math" panose="02040503050406030204" pitchFamily="18" charset="0"/>
                                          </a:rPr>
                                        </m:ctrlPr>
                                      </m:mPr>
                                      <m:mr>
                                        <m:e>
                                          <m:r>
                                            <a:rPr lang="ar-AE" sz="2000" b="0" i="1" smtClean="0">
                                              <a:latin typeface="Cambria Math" panose="02040503050406030204" pitchFamily="18" charset="0"/>
                                            </a:rPr>
                                            <m:t>1</m:t>
                                          </m:r>
                                        </m:e>
                                        <m:e>
                                          <m:r>
                                            <a:rPr lang="ar-AE" sz="2000" b="0" i="0" smtClean="0">
                                              <a:latin typeface="Cambria Math" panose="02040503050406030204" pitchFamily="18" charset="0"/>
                                            </a:rPr>
                                            <m:t>2</m:t>
                                          </m:r>
                                        </m:e>
                                        <m:e>
                                          <m:r>
                                            <a:rPr lang="ar-AE" sz="2000" b="0" i="0" smtClean="0">
                                              <a:latin typeface="Cambria Math" panose="02040503050406030204" pitchFamily="18" charset="0"/>
                                            </a:rPr>
                                            <m:t>−</m:t>
                                          </m:r>
                                          <m:r>
                                            <a:rPr lang="ar-AE" sz="2000" b="0" i="0" smtClean="0">
                                              <a:latin typeface="Cambria Math" panose="02040503050406030204" pitchFamily="18" charset="0"/>
                                            </a:rPr>
                                            <m:t>1</m:t>
                                          </m:r>
                                        </m:e>
                                      </m:mr>
                                      <m:mr>
                                        <m:e>
                                          <m:r>
                                            <a:rPr lang="en-US" sz="2000" b="0" i="0" smtClean="0">
                                              <a:latin typeface="Cambria Math" panose="02040503050406030204" pitchFamily="18" charset="0"/>
                                            </a:rPr>
                                            <m:t>0</m:t>
                                          </m:r>
                                        </m:e>
                                        <m:e>
                                          <m:r>
                                            <a:rPr lang="en-US" sz="2000" b="0" i="0" smtClean="0">
                                              <a:latin typeface="Cambria Math" panose="02040503050406030204" pitchFamily="18" charset="0"/>
                                            </a:rPr>
                                            <m:t>1</m:t>
                                          </m:r>
                                        </m:e>
                                        <m:e>
                                          <m:r>
                                            <a:rPr lang="ar-AE" sz="2000" b="0" i="0" smtClean="0">
                                              <a:latin typeface="Cambria Math" panose="02040503050406030204" pitchFamily="18" charset="0"/>
                                            </a:rPr>
                                            <m:t>−</m:t>
                                          </m:r>
                                          <m:f>
                                            <m:fPr>
                                              <m:ctrlPr>
                                                <a:rPr lang="ar-AE" sz="2000" b="0" i="1" smtClean="0">
                                                  <a:latin typeface="Cambria Math" panose="02040503050406030204" pitchFamily="18" charset="0"/>
                                                </a:rPr>
                                              </m:ctrlPr>
                                            </m:fPr>
                                            <m:num>
                                              <m:r>
                                                <a:rPr lang="en-US" sz="2000" b="0" i="1" smtClean="0">
                                                  <a:latin typeface="Cambria Math" panose="02040503050406030204" pitchFamily="18" charset="0"/>
                                                </a:rPr>
                                                <m:t>7</m:t>
                                              </m:r>
                                            </m:num>
                                            <m:den>
                                              <m:r>
                                                <a:rPr lang="en-US" sz="2000" b="0" i="1" smtClean="0">
                                                  <a:latin typeface="Cambria Math" panose="02040503050406030204" pitchFamily="18" charset="0"/>
                                                </a:rPr>
                                                <m:t>5</m:t>
                                              </m:r>
                                            </m:den>
                                          </m:f>
                                        </m:e>
                                      </m:mr>
                                      <m:mr>
                                        <m:e>
                                          <m:r>
                                            <a:rPr lang="en-US" sz="2000" b="0" i="0" smtClean="0">
                                              <a:latin typeface="Cambria Math" panose="02040503050406030204" pitchFamily="18" charset="0"/>
                                            </a:rPr>
                                            <m:t>0</m:t>
                                          </m:r>
                                        </m:e>
                                        <m:e>
                                          <m:r>
                                            <a:rPr lang="en-US" sz="2000" b="0" i="0" smtClean="0">
                                              <a:latin typeface="Cambria Math" panose="02040503050406030204" pitchFamily="18" charset="0"/>
                                            </a:rPr>
                                            <m:t>0</m:t>
                                          </m:r>
                                        </m:e>
                                        <m:e>
                                          <m:r>
                                            <a:rPr lang="en-US" sz="2000" b="0" i="1" smtClean="0">
                                              <a:latin typeface="Cambria Math" panose="02040503050406030204" pitchFamily="18" charset="0"/>
                                            </a:rPr>
                                            <m:t>−</m:t>
                                          </m:r>
                                          <m:f>
                                            <m:fPr>
                                              <m:ctrlPr>
                                                <a:rPr lang="ar-AE" sz="2000" b="0" i="1" smtClean="0">
                                                  <a:latin typeface="Cambria Math" panose="02040503050406030204" pitchFamily="18" charset="0"/>
                                                </a:rPr>
                                              </m:ctrlPr>
                                            </m:fPr>
                                            <m:num>
                                              <m:r>
                                                <a:rPr lang="en-US" sz="2000" b="0" i="1" smtClean="0">
                                                  <a:latin typeface="Cambria Math" panose="02040503050406030204" pitchFamily="18" charset="0"/>
                                                </a:rPr>
                                                <m:t>24</m:t>
                                              </m:r>
                                            </m:num>
                                            <m:den>
                                              <m:r>
                                                <a:rPr lang="en-US" sz="2000" b="0" i="1" smtClean="0">
                                                  <a:latin typeface="Cambria Math" panose="02040503050406030204" pitchFamily="18" charset="0"/>
                                                </a:rPr>
                                                <m:t>5</m:t>
                                              </m:r>
                                            </m:den>
                                          </m:f>
                                        </m:e>
                                      </m:mr>
                                    </m:m>
                                    <m:d>
                                      <m:dPr>
                                        <m:begChr m:val="|"/>
                                        <m:endChr m:val=""/>
                                        <m:ctrlPr>
                                          <a:rPr lang="ar-AE" sz="2000" i="1">
                                            <a:latin typeface="Cambria Math" panose="02040503050406030204" pitchFamily="18" charset="0"/>
                                          </a:rPr>
                                        </m:ctrlPr>
                                      </m:dPr>
                                      <m:e>
                                        <m:m>
                                          <m:mPr>
                                            <m:mcs>
                                              <m:mc>
                                                <m:mcPr>
                                                  <m:count m:val="1"/>
                                                  <m:mcJc m:val="center"/>
                                                </m:mcPr>
                                              </m:mc>
                                            </m:mcs>
                                            <m:ctrlPr>
                                              <a:rPr lang="ar-AE" sz="2000" i="1">
                                                <a:latin typeface="Cambria Math" panose="02040503050406030204" pitchFamily="18" charset="0"/>
                                              </a:rPr>
                                            </m:ctrlPr>
                                          </m:mPr>
                                          <m:mr>
                                            <m:e>
                                              <m:r>
                                                <a:rPr lang="ar-AE" sz="2000">
                                                  <a:latin typeface="Cambria Math" panose="02040503050406030204" pitchFamily="18" charset="0"/>
                                                </a:rPr>
                                                <m:t>−</m:t>
                                              </m:r>
                                              <m:r>
                                                <a:rPr lang="ar-AE" sz="2000" b="0" i="0" smtClean="0">
                                                  <a:latin typeface="Cambria Math" panose="02040503050406030204" pitchFamily="18" charset="0"/>
                                                </a:rPr>
                                                <m:t>8</m:t>
                                              </m:r>
                                            </m:e>
                                          </m:mr>
                                          <m:mr>
                                            <m:e>
                                              <m:r>
                                                <a:rPr lang="ar-AE" sz="2000" b="0" i="0" smtClean="0">
                                                  <a:latin typeface="Cambria Math" panose="02040503050406030204" pitchFamily="18" charset="0"/>
                                                </a:rPr>
                                                <m:t>−</m:t>
                                              </m:r>
                                              <m:f>
                                                <m:fPr>
                                                  <m:ctrlPr>
                                                    <a:rPr lang="ar-AE" sz="2000" b="0" i="1" smtClean="0">
                                                      <a:latin typeface="Cambria Math" panose="02040503050406030204" pitchFamily="18" charset="0"/>
                                                    </a:rPr>
                                                  </m:ctrlPr>
                                                </m:fPr>
                                                <m:num>
                                                  <m:r>
                                                    <a:rPr lang="en-US" sz="2000" b="0" i="1" smtClean="0">
                                                      <a:latin typeface="Cambria Math" panose="02040503050406030204" pitchFamily="18" charset="0"/>
                                                    </a:rPr>
                                                    <m:t>22</m:t>
                                                  </m:r>
                                                </m:num>
                                                <m:den>
                                                  <m:r>
                                                    <a:rPr lang="en-US" sz="2000" b="0" i="1" smtClean="0">
                                                      <a:latin typeface="Cambria Math" panose="02040503050406030204" pitchFamily="18" charset="0"/>
                                                    </a:rPr>
                                                    <m:t>5</m:t>
                                                  </m:r>
                                                </m:den>
                                              </m:f>
                                            </m:e>
                                          </m:mr>
                                          <m:mr>
                                            <m:e>
                                              <m:r>
                                                <a:rPr lang="en-US" sz="2000" b="0" i="1" smtClean="0">
                                                  <a:latin typeface="Cambria Math" panose="02040503050406030204" pitchFamily="18" charset="0"/>
                                                </a:rPr>
                                                <m:t>−</m:t>
                                              </m:r>
                                              <m:f>
                                                <m:fPr>
                                                  <m:ctrlPr>
                                                    <a:rPr lang="ar-AE" sz="2000" b="0" i="1" smtClean="0">
                                                      <a:latin typeface="Cambria Math" panose="02040503050406030204" pitchFamily="18" charset="0"/>
                                                    </a:rPr>
                                                  </m:ctrlPr>
                                                </m:fPr>
                                                <m:num>
                                                  <m:r>
                                                    <a:rPr lang="en-US" sz="2000" b="0" i="1" smtClean="0">
                                                      <a:latin typeface="Cambria Math" panose="02040503050406030204" pitchFamily="18" charset="0"/>
                                                    </a:rPr>
                                                    <m:t>24</m:t>
                                                  </m:r>
                                                </m:num>
                                                <m:den>
                                                  <m:r>
                                                    <a:rPr lang="en-US" sz="2000" b="0" i="1" smtClean="0">
                                                      <a:latin typeface="Cambria Math" panose="02040503050406030204" pitchFamily="18" charset="0"/>
                                                    </a:rPr>
                                                    <m:t>5</m:t>
                                                  </m:r>
                                                </m:den>
                                              </m:f>
                                            </m:e>
                                          </m:mr>
                                        </m:m>
                                      </m:e>
                                    </m:d>
                                  </m:e>
                                </m:d>
                              </m:oMath>
                            </m:oMathPara>
                          </a14:m>
                          <a:endParaRPr sz="2000" dirty="0"/>
                        </a:p>
                      </a:txBody>
                      <a:tcPr/>
                    </a:tc>
                    <a:tc>
                      <a:txBody>
                        <a:bodyPr/>
                        <a:lstStyle/>
                        <a:p>
                          <a:pPr algn="l">
                            <a:defRPr b="1"/>
                          </a:pPr>
                          <a:r>
                            <a:rPr sz="1800" b="0" dirty="0"/>
                            <a:t>Add </a:t>
                          </a:r>
                          <a:r>
                            <a:rPr sz="1800" b="0" dirty="0">
                              <a:latin typeface="Cambria Math"/>
                            </a:rPr>
                            <a:t>7</a:t>
                          </a:r>
                          <a:r>
                            <a:rPr sz="1800" b="0" dirty="0"/>
                            <a:t> times Row 2 to Row 3 to get a </a:t>
                          </a:r>
                          <a:r>
                            <a:rPr sz="1800" b="0" dirty="0">
                              <a:latin typeface="Cambria Math"/>
                            </a:rPr>
                            <a:t>0</a:t>
                          </a:r>
                          <a:r>
                            <a:rPr sz="1800" b="0" dirty="0"/>
                            <a:t> as the second entry of Row 3.</a:t>
                          </a:r>
                        </a:p>
                      </a:txBody>
                      <a:tcPr anchor="ctr"/>
                    </a:tc>
                    <a:extLst>
                      <a:ext uri="{0D108BD9-81ED-4DB2-BD59-A6C34878D82A}">
                        <a16:rowId xmlns:a16="http://schemas.microsoft.com/office/drawing/2014/main" val="10004"/>
                      </a:ext>
                    </a:extLst>
                  </a:tr>
                  <a:tr h="370840">
                    <a:tc>
                      <a:txBody>
                        <a:bodyPr/>
                        <a:lstStyle/>
                        <a:p>
                          <a:pPr algn="l"/>
                          <a:endParaRPr sz="2000" dirty="0"/>
                        </a:p>
                      </a:txBody>
                      <a:tcPr anchor="ctr"/>
                    </a:tc>
                    <a:tc>
                      <a:txBody>
                        <a:bodyPr/>
                        <a:lstStyle/>
                        <a:p>
                          <a:pPr algn="ctr">
                            <a:defRPr sz="1600"/>
                          </a:pPr>
                          <a:r>
                            <a:rPr lang="ar-AE" sz="2000" dirty="0"/>
                            <a:t>​</a:t>
                          </a:r>
                          <a14:m>
                            <m:oMath xmlns:m="http://schemas.openxmlformats.org/officeDocument/2006/math">
                              <m:box>
                                <m:boxPr>
                                  <m:ctrlPr>
                                    <a:rPr lang="ar-AE" sz="2000" i="1" kern="1200" smtClean="0">
                                      <a:solidFill>
                                        <a:schemeClr val="tx1"/>
                                      </a:solidFill>
                                      <a:effectLst/>
                                      <a:latin typeface="Cambria Math" panose="02040503050406030204" pitchFamily="18" charset="0"/>
                                      <a:ea typeface="+mn-ea"/>
                                      <a:cs typeface="+mn-cs"/>
                                    </a:rPr>
                                  </m:ctrlPr>
                                </m:boxPr>
                                <m:e>
                                  <m:groupChr>
                                    <m:groupChrPr>
                                      <m:chr m:val="→"/>
                                      <m:vertJc m:val="bot"/>
                                      <m:ctrlPr>
                                        <a:rPr lang="ar-AE" sz="2000" i="1" kern="1200">
                                          <a:solidFill>
                                            <a:schemeClr val="tx1"/>
                                          </a:solidFill>
                                          <a:effectLst/>
                                          <a:latin typeface="Cambria Math" panose="02040503050406030204" pitchFamily="18" charset="0"/>
                                          <a:ea typeface="+mn-ea"/>
                                          <a:cs typeface="+mn-cs"/>
                                        </a:rPr>
                                      </m:ctrlPr>
                                    </m:groupChrPr>
                                    <m:e>
                                      <m:r>
                                        <m:rPr>
                                          <m:brk m:alnAt="2"/>
                                        </m:rPr>
                                        <a:rPr lang="en-US" sz="2000" b="0" i="1" kern="1200" smtClean="0">
                                          <a:solidFill>
                                            <a:schemeClr val="tx1"/>
                                          </a:solidFill>
                                          <a:effectLst/>
                                          <a:latin typeface="Cambria Math" panose="02040503050406030204" pitchFamily="18" charset="0"/>
                                          <a:ea typeface="+mn-ea"/>
                                          <a:cs typeface="+mn-cs"/>
                                        </a:rPr>
                                        <m:t> </m:t>
                                      </m:r>
                                      <m:r>
                                        <a:rPr lang="en-US" sz="2000" b="0" i="1" kern="1200" smtClean="0">
                                          <a:solidFill>
                                            <a:schemeClr val="tx1"/>
                                          </a:solidFill>
                                          <a:effectLst/>
                                          <a:latin typeface="Cambria Math" panose="02040503050406030204" pitchFamily="18" charset="0"/>
                                          <a:ea typeface="+mn-ea"/>
                                          <a:cs typeface="+mn-cs"/>
                                        </a:rPr>
                                        <m:t>  −</m:t>
                                      </m:r>
                                      <m:f>
                                        <m:fPr>
                                          <m:ctrlPr>
                                            <a:rPr lang="ar-AE" sz="2000" i="1" kern="1200" smtClean="0">
                                              <a:solidFill>
                                                <a:schemeClr val="tx1"/>
                                              </a:solidFill>
                                              <a:effectLst/>
                                              <a:latin typeface="Cambria Math" panose="02040503050406030204" pitchFamily="18" charset="0"/>
                                              <a:ea typeface="+mn-ea"/>
                                              <a:cs typeface="+mn-cs"/>
                                            </a:rPr>
                                          </m:ctrlPr>
                                        </m:fPr>
                                        <m:num>
                                          <m:r>
                                            <a:rPr lang="en-US" sz="2000" b="0" i="1" kern="1200" smtClean="0">
                                              <a:solidFill>
                                                <a:schemeClr val="tx1"/>
                                              </a:solidFill>
                                              <a:effectLst/>
                                              <a:latin typeface="Cambria Math" panose="02040503050406030204" pitchFamily="18" charset="0"/>
                                              <a:ea typeface="+mn-ea"/>
                                              <a:cs typeface="+mn-cs"/>
                                            </a:rPr>
                                            <m:t>5</m:t>
                                          </m:r>
                                        </m:num>
                                        <m:den>
                                          <m:r>
                                            <a:rPr lang="en-US" sz="2000" b="0" i="1" kern="1200" smtClean="0">
                                              <a:solidFill>
                                                <a:schemeClr val="tx1"/>
                                              </a:solidFill>
                                              <a:effectLst/>
                                              <a:latin typeface="Cambria Math" panose="02040503050406030204" pitchFamily="18" charset="0"/>
                                              <a:ea typeface="+mn-ea"/>
                                              <a:cs typeface="+mn-cs"/>
                                            </a:rPr>
                                            <m:t>24</m:t>
                                          </m:r>
                                        </m:den>
                                      </m:f>
                                      <m:sSub>
                                        <m:sSubPr>
                                          <m:ctrlPr>
                                            <a:rPr lang="ar-AE" sz="2000" i="1" kern="1200">
                                              <a:solidFill>
                                                <a:schemeClr val="tx1"/>
                                              </a:solidFill>
                                              <a:effectLst/>
                                              <a:latin typeface="Cambria Math" panose="02040503050406030204" pitchFamily="18" charset="0"/>
                                              <a:ea typeface="+mn-ea"/>
                                              <a:cs typeface="+mn-cs"/>
                                            </a:rPr>
                                          </m:ctrlPr>
                                        </m:sSubPr>
                                        <m:e>
                                          <m:r>
                                            <a:rPr lang="ar-AE" sz="2000" i="1" kern="1200">
                                              <a:solidFill>
                                                <a:schemeClr val="tx1"/>
                                              </a:solidFill>
                                              <a:effectLst/>
                                              <a:latin typeface="Cambria Math" panose="02040503050406030204" pitchFamily="18" charset="0"/>
                                              <a:ea typeface="+mn-ea"/>
                                              <a:cs typeface="+mn-cs"/>
                                            </a:rPr>
                                            <m:t>𝑅</m:t>
                                          </m:r>
                                        </m:e>
                                        <m:sub>
                                          <m:r>
                                            <a:rPr lang="ar-AE" sz="2000" b="0" i="1" kern="1200" smtClean="0">
                                              <a:solidFill>
                                                <a:schemeClr val="tx1"/>
                                              </a:solidFill>
                                              <a:effectLst/>
                                              <a:latin typeface="Cambria Math" panose="02040503050406030204" pitchFamily="18" charset="0"/>
                                              <a:ea typeface="+mn-ea"/>
                                              <a:cs typeface="+mn-cs"/>
                                            </a:rPr>
                                            <m:t>3</m:t>
                                          </m:r>
                                        </m:sub>
                                      </m:sSub>
                                      <m:r>
                                        <a:rPr lang="en-US" sz="2000" b="0" i="1" kern="1200" smtClean="0">
                                          <a:solidFill>
                                            <a:schemeClr val="tx1"/>
                                          </a:solidFill>
                                          <a:effectLst/>
                                          <a:latin typeface="Cambria Math" panose="02040503050406030204" pitchFamily="18" charset="0"/>
                                          <a:ea typeface="+mn-ea"/>
                                          <a:cs typeface="+mn-cs"/>
                                        </a:rPr>
                                        <m:t>  </m:t>
                                      </m:r>
                                    </m:e>
                                  </m:groupChr>
                                </m:e>
                              </m:box>
                            </m:oMath>
                          </a14:m>
                          <a:endParaRPr sz="2000" dirty="0"/>
                        </a:p>
                      </a:txBody>
                      <a:tcPr anchor="ctr"/>
                    </a:tc>
                    <a:tc>
                      <a:txBody>
                        <a:bodyPr/>
                        <a:lstStyle/>
                        <a:p>
                          <a:pPr algn="l">
                            <a:defRPr sz="1600"/>
                          </a:pPr>
                          <a14:m>
                            <m:oMathPara xmlns:m="http://schemas.openxmlformats.org/officeDocument/2006/math">
                              <m:oMathParaPr>
                                <m:jc m:val="centerGroup"/>
                              </m:oMathParaPr>
                              <m:oMath xmlns:m="http://schemas.openxmlformats.org/officeDocument/2006/math">
                                <m:d>
                                  <m:dPr>
                                    <m:begChr m:val="["/>
                                    <m:endChr m:val="]"/>
                                    <m:ctrlPr>
                                      <a:rPr lang="ar-AE" sz="2000" i="1" smtClean="0">
                                        <a:latin typeface="Cambria Math" panose="02040503050406030204" pitchFamily="18" charset="0"/>
                                      </a:rPr>
                                    </m:ctrlPr>
                                  </m:dPr>
                                  <m:e>
                                    <m:m>
                                      <m:mPr>
                                        <m:mcs>
                                          <m:mc>
                                            <m:mcPr>
                                              <m:count m:val="3"/>
                                              <m:mcJc m:val="center"/>
                                            </m:mcPr>
                                          </m:mc>
                                        </m:mcs>
                                        <m:ctrlPr>
                                          <a:rPr lang="ar-AE" sz="2000" i="1">
                                            <a:latin typeface="Cambria Math" panose="02040503050406030204" pitchFamily="18" charset="0"/>
                                          </a:rPr>
                                        </m:ctrlPr>
                                      </m:mPr>
                                      <m:mr>
                                        <m:e>
                                          <m:r>
                                            <a:rPr lang="ar-AE" sz="2000" b="0" i="1" smtClean="0">
                                              <a:latin typeface="Cambria Math" panose="02040503050406030204" pitchFamily="18" charset="0"/>
                                            </a:rPr>
                                            <m:t>1</m:t>
                                          </m:r>
                                        </m:e>
                                        <m:e>
                                          <m:r>
                                            <a:rPr lang="ar-AE" sz="2000" b="0" i="0" smtClean="0">
                                              <a:latin typeface="Cambria Math" panose="02040503050406030204" pitchFamily="18" charset="0"/>
                                            </a:rPr>
                                            <m:t>2</m:t>
                                          </m:r>
                                        </m:e>
                                        <m:e>
                                          <m:r>
                                            <a:rPr lang="ar-AE" sz="2000" b="0" i="0" smtClean="0">
                                              <a:latin typeface="Cambria Math" panose="02040503050406030204" pitchFamily="18" charset="0"/>
                                            </a:rPr>
                                            <m:t>−</m:t>
                                          </m:r>
                                          <m:r>
                                            <a:rPr lang="ar-AE" sz="2000" b="0" i="0" smtClean="0">
                                              <a:latin typeface="Cambria Math" panose="02040503050406030204" pitchFamily="18" charset="0"/>
                                            </a:rPr>
                                            <m:t>1</m:t>
                                          </m:r>
                                        </m:e>
                                      </m:mr>
                                      <m:mr>
                                        <m:e>
                                          <m:r>
                                            <a:rPr lang="en-US" sz="2000" b="0" i="0" smtClean="0">
                                              <a:latin typeface="Cambria Math" panose="02040503050406030204" pitchFamily="18" charset="0"/>
                                            </a:rPr>
                                            <m:t>0</m:t>
                                          </m:r>
                                        </m:e>
                                        <m:e>
                                          <m:r>
                                            <a:rPr lang="en-US" sz="2000" b="0" i="0" smtClean="0">
                                              <a:latin typeface="Cambria Math" panose="02040503050406030204" pitchFamily="18" charset="0"/>
                                            </a:rPr>
                                            <m:t>1</m:t>
                                          </m:r>
                                        </m:e>
                                        <m:e>
                                          <m:r>
                                            <a:rPr lang="ar-AE" sz="2000" b="0" i="0" smtClean="0">
                                              <a:latin typeface="Cambria Math" panose="02040503050406030204" pitchFamily="18" charset="0"/>
                                            </a:rPr>
                                            <m:t>−</m:t>
                                          </m:r>
                                          <m:f>
                                            <m:fPr>
                                              <m:ctrlPr>
                                                <a:rPr lang="ar-AE" sz="2000" b="0" i="1" smtClean="0">
                                                  <a:latin typeface="Cambria Math" panose="02040503050406030204" pitchFamily="18" charset="0"/>
                                                </a:rPr>
                                              </m:ctrlPr>
                                            </m:fPr>
                                            <m:num>
                                              <m:r>
                                                <a:rPr lang="en-US" sz="2000" b="0" i="1" smtClean="0">
                                                  <a:latin typeface="Cambria Math" panose="02040503050406030204" pitchFamily="18" charset="0"/>
                                                </a:rPr>
                                                <m:t>7</m:t>
                                              </m:r>
                                            </m:num>
                                            <m:den>
                                              <m:r>
                                                <a:rPr lang="en-US" sz="2000" b="0" i="1" smtClean="0">
                                                  <a:latin typeface="Cambria Math" panose="02040503050406030204" pitchFamily="18" charset="0"/>
                                                </a:rPr>
                                                <m:t>5</m:t>
                                              </m:r>
                                            </m:den>
                                          </m:f>
                                        </m:e>
                                      </m:mr>
                                      <m:mr>
                                        <m:e>
                                          <m:r>
                                            <a:rPr lang="en-US" sz="2000" b="0" i="0" smtClean="0">
                                              <a:latin typeface="Cambria Math" panose="02040503050406030204" pitchFamily="18" charset="0"/>
                                            </a:rPr>
                                            <m:t>0</m:t>
                                          </m:r>
                                        </m:e>
                                        <m:e>
                                          <m:r>
                                            <a:rPr lang="en-US" sz="2000" b="0" i="0" smtClean="0">
                                              <a:latin typeface="Cambria Math" panose="02040503050406030204" pitchFamily="18" charset="0"/>
                                            </a:rPr>
                                            <m:t>0</m:t>
                                          </m:r>
                                        </m:e>
                                        <m:e>
                                          <m:r>
                                            <a:rPr lang="en-US" sz="2000" b="0" i="1" smtClean="0">
                                              <a:latin typeface="Cambria Math" panose="02040503050406030204" pitchFamily="18" charset="0"/>
                                            </a:rPr>
                                            <m:t>1</m:t>
                                          </m:r>
                                        </m:e>
                                      </m:mr>
                                    </m:m>
                                    <m:d>
                                      <m:dPr>
                                        <m:begChr m:val="|"/>
                                        <m:endChr m:val=""/>
                                        <m:ctrlPr>
                                          <a:rPr lang="ar-AE" sz="2000" i="1">
                                            <a:latin typeface="Cambria Math" panose="02040503050406030204" pitchFamily="18" charset="0"/>
                                          </a:rPr>
                                        </m:ctrlPr>
                                      </m:dPr>
                                      <m:e>
                                        <m:m>
                                          <m:mPr>
                                            <m:mcs>
                                              <m:mc>
                                                <m:mcPr>
                                                  <m:count m:val="1"/>
                                                  <m:mcJc m:val="center"/>
                                                </m:mcPr>
                                              </m:mc>
                                            </m:mcs>
                                            <m:ctrlPr>
                                              <a:rPr lang="ar-AE" sz="2000" i="1">
                                                <a:latin typeface="Cambria Math" panose="02040503050406030204" pitchFamily="18" charset="0"/>
                                              </a:rPr>
                                            </m:ctrlPr>
                                          </m:mPr>
                                          <m:mr>
                                            <m:e>
                                              <m:r>
                                                <a:rPr lang="ar-AE" sz="2000">
                                                  <a:latin typeface="Cambria Math" panose="02040503050406030204" pitchFamily="18" charset="0"/>
                                                </a:rPr>
                                                <m:t>−</m:t>
                                              </m:r>
                                              <m:r>
                                                <a:rPr lang="ar-AE" sz="2000" b="0" i="0" smtClean="0">
                                                  <a:latin typeface="Cambria Math" panose="02040503050406030204" pitchFamily="18" charset="0"/>
                                                </a:rPr>
                                                <m:t>8</m:t>
                                              </m:r>
                                            </m:e>
                                          </m:mr>
                                          <m:mr>
                                            <m:e>
                                              <m:r>
                                                <a:rPr lang="ar-AE" sz="2000" b="0" i="0" smtClean="0">
                                                  <a:latin typeface="Cambria Math" panose="02040503050406030204" pitchFamily="18" charset="0"/>
                                                </a:rPr>
                                                <m:t>−</m:t>
                                              </m:r>
                                              <m:f>
                                                <m:fPr>
                                                  <m:ctrlPr>
                                                    <a:rPr lang="ar-AE" sz="2000" b="0" i="1" smtClean="0">
                                                      <a:latin typeface="Cambria Math" panose="02040503050406030204" pitchFamily="18" charset="0"/>
                                                    </a:rPr>
                                                  </m:ctrlPr>
                                                </m:fPr>
                                                <m:num>
                                                  <m:r>
                                                    <a:rPr lang="en-US" sz="2000" b="0" i="1" smtClean="0">
                                                      <a:latin typeface="Cambria Math" panose="02040503050406030204" pitchFamily="18" charset="0"/>
                                                    </a:rPr>
                                                    <m:t>22</m:t>
                                                  </m:r>
                                                </m:num>
                                                <m:den>
                                                  <m:r>
                                                    <a:rPr lang="en-US" sz="2000" b="0" i="1" smtClean="0">
                                                      <a:latin typeface="Cambria Math" panose="02040503050406030204" pitchFamily="18" charset="0"/>
                                                    </a:rPr>
                                                    <m:t>5</m:t>
                                                  </m:r>
                                                </m:den>
                                              </m:f>
                                            </m:e>
                                          </m:mr>
                                          <m:mr>
                                            <m:e>
                                              <m:r>
                                                <a:rPr lang="en-US" sz="2000" b="0" i="1" smtClean="0">
                                                  <a:latin typeface="Cambria Math" panose="02040503050406030204" pitchFamily="18" charset="0"/>
                                                </a:rPr>
                                                <m:t>1</m:t>
                                              </m:r>
                                            </m:e>
                                          </m:mr>
                                        </m:m>
                                      </m:e>
                                    </m:d>
                                  </m:e>
                                </m:d>
                              </m:oMath>
                            </m:oMathPara>
                          </a14:m>
                          <a:endParaRPr sz="2000" dirty="0"/>
                        </a:p>
                      </a:txBody>
                      <a:tcPr/>
                    </a:tc>
                    <a:tc>
                      <a:txBody>
                        <a:bodyPr/>
                        <a:lstStyle/>
                        <a:p>
                          <a:pPr algn="l">
                            <a:defRPr sz="1100" b="1"/>
                          </a:pPr>
                          <a:r>
                            <a:rPr sz="1800" b="0" dirty="0"/>
                            <a:t>Multiply Row 3 by </a:t>
                          </a:r>
                          <a14:m>
                            <m:oMath xmlns:m="http://schemas.openxmlformats.org/officeDocument/2006/math">
                              <m:r>
                                <a:rPr sz="1800" b="0">
                                  <a:latin typeface="Cambria Math"/>
                                </a:rPr>
                                <m:t>−</m:t>
                              </m:r>
                              <m:f>
                                <m:fPr>
                                  <m:ctrlPr>
                                    <a:rPr sz="1800" b="0" i="1">
                                      <a:latin typeface="Cambria Math" panose="02040503050406030204" pitchFamily="18" charset="0"/>
                                    </a:rPr>
                                  </m:ctrlPr>
                                </m:fPr>
                                <m:num>
                                  <m:r>
                                    <a:rPr sz="1800" b="0">
                                      <a:latin typeface="Cambria Math"/>
                                    </a:rPr>
                                    <m:t>5</m:t>
                                  </m:r>
                                </m:num>
                                <m:den>
                                  <m:r>
                                    <a:rPr sz="1800" b="0">
                                      <a:latin typeface="Cambria Math"/>
                                    </a:rPr>
                                    <m:t>24</m:t>
                                  </m:r>
                                </m:den>
                              </m:f>
                            </m:oMath>
                          </a14:m>
                          <a:r>
                            <a:rPr sz="1800" b="0" dirty="0"/>
                            <a:t> to make its first nonzero entry a </a:t>
                          </a:r>
                          <a:r>
                            <a:rPr sz="1800" b="0" dirty="0">
                              <a:latin typeface="Cambria Math"/>
                            </a:rPr>
                            <a:t>1</a:t>
                          </a:r>
                          <a:r>
                            <a:rPr sz="1800" b="0" dirty="0"/>
                            <a:t>.</a:t>
                          </a:r>
                        </a:p>
                      </a:txBody>
                      <a:tcPr anchor="ctr"/>
                    </a:tc>
                    <a:extLst>
                      <a:ext uri="{0D108BD9-81ED-4DB2-BD59-A6C34878D82A}">
                        <a16:rowId xmlns:a16="http://schemas.microsoft.com/office/drawing/2014/main" val="10005"/>
                      </a:ext>
                    </a:extLst>
                  </a:tr>
                </a:tbl>
              </a:graphicData>
            </a:graphic>
          </p:graphicFrame>
        </mc:Choice>
        <mc:Fallback xmlns="">
          <p:graphicFrame>
            <p:nvGraphicFramePr>
              <p:cNvPr id="3" name="Table Placeholder 2" descr="First row: one, two, negative one,  augmented by negative eight.&#10;Second row: zero, one, negative seven fifths,  augmented by negative twenty two fifths.&#10;Third row: zero, negative seven, five,  augmented by twenty six.&#10;&#10;After adding seven times row 2 to row 3 to get a 0 as the second entry of Row 3.&#10;First row: one, two, negative one,  augmented by negative eight.&#10;Second row: zero, one, negative seven fifths,  augmented by negative twenty two fifths.&#10;Third row: zero, zero, negative twenty four fifths,  augmented by negative twenty four fifths,&#10;&#10;After multiplying row 3 by negative twenty four fifths to make its first nonzero entry a 1:&#10;First row: one, two, negative one,  augmented by negative eight.&#10;Second row: zero, one, negative seven fifths,  augmented by negative twenty two fifths.&#10;Third row: zero, zero, one,  augmented by one."/>
              <p:cNvGraphicFramePr>
                <a:graphicFrameLocks noGrp="1"/>
              </p:cNvGraphicFramePr>
              <p:nvPr>
                <p:ph type="tbl" sz="quarter" idx="10"/>
                <p:extLst>
                  <p:ext uri="{D42A27DB-BD31-4B8C-83A1-F6EECF244321}">
                    <p14:modId xmlns:p14="http://schemas.microsoft.com/office/powerpoint/2010/main" val="140316857"/>
                  </p:ext>
                </p:extLst>
              </p:nvPr>
            </p:nvGraphicFramePr>
            <p:xfrm>
              <a:off x="499968" y="1105523"/>
              <a:ext cx="8144065" cy="2863723"/>
            </p:xfrm>
            <a:graphic>
              <a:graphicData uri="http://schemas.openxmlformats.org/drawingml/2006/table">
                <a:tbl>
                  <a:tblPr firstRow="1" bandRow="1">
                    <a:tableStyleId>{2D5ABB26-0587-4C30-8999-92F81FD0307C}</a:tableStyleId>
                  </a:tblPr>
                  <a:tblGrid>
                    <a:gridCol w="2455101">
                      <a:extLst>
                        <a:ext uri="{9D8B030D-6E8A-4147-A177-3AD203B41FA5}">
                          <a16:colId xmlns:a16="http://schemas.microsoft.com/office/drawing/2014/main" val="20000"/>
                        </a:ext>
                      </a:extLst>
                    </a:gridCol>
                    <a:gridCol w="1007331">
                      <a:extLst>
                        <a:ext uri="{9D8B030D-6E8A-4147-A177-3AD203B41FA5}">
                          <a16:colId xmlns:a16="http://schemas.microsoft.com/office/drawing/2014/main" val="20001"/>
                        </a:ext>
                      </a:extLst>
                    </a:gridCol>
                    <a:gridCol w="2278730">
                      <a:extLst>
                        <a:ext uri="{9D8B030D-6E8A-4147-A177-3AD203B41FA5}">
                          <a16:colId xmlns:a16="http://schemas.microsoft.com/office/drawing/2014/main" val="20002"/>
                        </a:ext>
                      </a:extLst>
                    </a:gridCol>
                    <a:gridCol w="2402903">
                      <a:extLst>
                        <a:ext uri="{9D8B030D-6E8A-4147-A177-3AD203B41FA5}">
                          <a16:colId xmlns:a16="http://schemas.microsoft.com/office/drawing/2014/main" val="20003"/>
                        </a:ext>
                      </a:extLst>
                    </a:gridCol>
                  </a:tblGrid>
                  <a:tr h="1613916">
                    <a:tc>
                      <a:txBody>
                        <a:bodyPr/>
                        <a:lstStyle/>
                        <a:p>
                          <a:endParaRPr lang="en-US"/>
                        </a:p>
                      </a:txBody>
                      <a:tcPr anchor="ctr">
                        <a:blipFill>
                          <a:blip r:embed="rId2"/>
                          <a:stretch>
                            <a:fillRect r="-231514" b="-77736"/>
                          </a:stretch>
                        </a:blipFill>
                      </a:tcPr>
                    </a:tc>
                    <a:tc>
                      <a:txBody>
                        <a:bodyPr/>
                        <a:lstStyle/>
                        <a:p>
                          <a:endParaRPr lang="en-US"/>
                        </a:p>
                      </a:txBody>
                      <a:tcPr anchor="ctr">
                        <a:blipFill>
                          <a:blip r:embed="rId2"/>
                          <a:stretch>
                            <a:fillRect l="-244242" r="-465455" b="-77736"/>
                          </a:stretch>
                        </a:blipFill>
                      </a:tcPr>
                    </a:tc>
                    <a:tc>
                      <a:txBody>
                        <a:bodyPr/>
                        <a:lstStyle/>
                        <a:p>
                          <a:endParaRPr lang="en-US"/>
                        </a:p>
                      </a:txBody>
                      <a:tcPr>
                        <a:blipFill>
                          <a:blip r:embed="rId2"/>
                          <a:stretch>
                            <a:fillRect l="-151872" r="-105348" b="-77736"/>
                          </a:stretch>
                        </a:blipFill>
                      </a:tcPr>
                    </a:tc>
                    <a:tc>
                      <a:txBody>
                        <a:bodyPr/>
                        <a:lstStyle/>
                        <a:p>
                          <a:pPr algn="l">
                            <a:defRPr b="1"/>
                          </a:pPr>
                          <a:r>
                            <a:rPr sz="1800" b="0" dirty="0"/>
                            <a:t>Add </a:t>
                          </a:r>
                          <a:r>
                            <a:rPr sz="1800" b="0" dirty="0">
                              <a:latin typeface="Cambria Math"/>
                            </a:rPr>
                            <a:t>7</a:t>
                          </a:r>
                          <a:r>
                            <a:rPr sz="1800" b="0" dirty="0"/>
                            <a:t> times Row 2 to Row 3 to get a </a:t>
                          </a:r>
                          <a:r>
                            <a:rPr sz="1800" b="0" dirty="0">
                              <a:latin typeface="Cambria Math"/>
                            </a:rPr>
                            <a:t>0</a:t>
                          </a:r>
                          <a:r>
                            <a:rPr sz="1800" b="0" dirty="0"/>
                            <a:t> as the second entry of Row 3.</a:t>
                          </a:r>
                        </a:p>
                      </a:txBody>
                      <a:tcPr anchor="ctr"/>
                    </a:tc>
                    <a:extLst>
                      <a:ext uri="{0D108BD9-81ED-4DB2-BD59-A6C34878D82A}">
                        <a16:rowId xmlns:a16="http://schemas.microsoft.com/office/drawing/2014/main" val="10004"/>
                      </a:ext>
                    </a:extLst>
                  </a:tr>
                  <a:tr h="1249807">
                    <a:tc>
                      <a:txBody>
                        <a:bodyPr/>
                        <a:lstStyle/>
                        <a:p>
                          <a:pPr algn="l"/>
                          <a:endParaRPr sz="2000" dirty="0"/>
                        </a:p>
                      </a:txBody>
                      <a:tcPr anchor="ctr"/>
                    </a:tc>
                    <a:tc>
                      <a:txBody>
                        <a:bodyPr/>
                        <a:lstStyle/>
                        <a:p>
                          <a:endParaRPr lang="en-US"/>
                        </a:p>
                      </a:txBody>
                      <a:tcPr anchor="ctr">
                        <a:blipFill>
                          <a:blip r:embed="rId2"/>
                          <a:stretch>
                            <a:fillRect l="-244242" t="-128641" r="-465455"/>
                          </a:stretch>
                        </a:blipFill>
                      </a:tcPr>
                    </a:tc>
                    <a:tc>
                      <a:txBody>
                        <a:bodyPr/>
                        <a:lstStyle/>
                        <a:p>
                          <a:endParaRPr lang="en-US"/>
                        </a:p>
                      </a:txBody>
                      <a:tcPr>
                        <a:blipFill>
                          <a:blip r:embed="rId2"/>
                          <a:stretch>
                            <a:fillRect l="-151872" t="-128641" r="-105348"/>
                          </a:stretch>
                        </a:blipFill>
                      </a:tcPr>
                    </a:tc>
                    <a:tc>
                      <a:txBody>
                        <a:bodyPr/>
                        <a:lstStyle/>
                        <a:p>
                          <a:endParaRPr lang="en-US"/>
                        </a:p>
                      </a:txBody>
                      <a:tcPr anchor="ctr">
                        <a:blipFill>
                          <a:blip r:embed="rId2"/>
                          <a:stretch>
                            <a:fillRect l="-239086" t="-128641"/>
                          </a:stretch>
                        </a:blipFill>
                      </a:tcPr>
                    </a:tc>
                    <a:extLst>
                      <a:ext uri="{0D108BD9-81ED-4DB2-BD59-A6C34878D82A}">
                        <a16:rowId xmlns:a16="http://schemas.microsoft.com/office/drawing/2014/main" val="10005"/>
                      </a:ext>
                    </a:extLst>
                  </a:tr>
                </a:tbl>
              </a:graphicData>
            </a:graphic>
          </p:graphicFrame>
        </mc:Fallback>
      </mc:AlternateContent>
    </p:spTree>
    <p:extLst>
      <p:ext uri="{BB962C8B-B14F-4D97-AF65-F5344CB8AC3E}">
        <p14:creationId xmlns:p14="http://schemas.microsoft.com/office/powerpoint/2010/main" val="36492326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Gaussian Elimination</a:t>
            </a:r>
            <a:r>
              <a:rPr lang="en-IN" baseline="-25000" dirty="0"/>
              <a:t>5</a:t>
            </a:r>
            <a:endParaRPr dirty="0"/>
          </a:p>
        </p:txBody>
      </p:sp>
      <p:sp>
        <p:nvSpPr>
          <p:cNvPr id="3" name="Text Placeholder 2"/>
          <p:cNvSpPr>
            <a:spLocks noGrp="1"/>
          </p:cNvSpPr>
          <p:nvPr>
            <p:ph type="body" sz="quarter" idx="10"/>
          </p:nvPr>
        </p:nvSpPr>
        <p:spPr/>
        <p:txBody>
          <a:bodyPr>
            <a:normAutofit/>
          </a:bodyPr>
          <a:lstStyle/>
          <a:p>
            <a:pPr>
              <a:defRPr sz="2800"/>
            </a:pPr>
            <a:r>
              <a:rPr lang="en-IN" sz="2800" dirty="0"/>
              <a:t>The third row in the last matrix tells us that </a:t>
            </a:r>
            <a:r>
              <a:rPr lang="en-IN" sz="2800" i="1" dirty="0"/>
              <a:t>z</a:t>
            </a:r>
            <a:r>
              <a:rPr lang="en-IN" sz="2800" dirty="0"/>
              <a:t> = 1. When we substitute this in the second equation, we obtain</a:t>
            </a:r>
          </a:p>
          <a:p>
            <a:pPr algn="ctr">
              <a:defRPr sz="2800"/>
            </a:pPr>
            <a:endParaRPr lang="en-IN" sz="2800" dirty="0"/>
          </a:p>
          <a:p>
            <a:pPr algn="ctr">
              <a:defRPr sz="2800"/>
            </a:pPr>
            <a:endParaRPr lang="en-IN" sz="2800" dirty="0"/>
          </a:p>
          <a:p>
            <a:pPr>
              <a:defRPr sz="2800"/>
            </a:pPr>
            <a:endParaRPr lang="en-IN" sz="2800" dirty="0"/>
          </a:p>
          <a:p>
            <a:pPr>
              <a:defRPr sz="2800"/>
            </a:pPr>
            <a:endParaRPr lang="en-IN" sz="2800" dirty="0"/>
          </a:p>
        </p:txBody>
      </p:sp>
      <p:pic>
        <p:nvPicPr>
          <p:cNvPr id="6" name="Picture 5" descr="y minus seven-fifths times one equals negative twenty-two-fifths.">
            <a:extLst>
              <a:ext uri="{FF2B5EF4-FFF2-40B4-BE49-F238E27FC236}">
                <a16:creationId xmlns:a16="http://schemas.microsoft.com/office/drawing/2014/main" id="{DD55D823-56D7-9224-18CE-08CCD87B70C0}"/>
              </a:ext>
            </a:extLst>
          </p:cNvPr>
          <p:cNvPicPr>
            <a:picLocks noChangeAspect="1"/>
          </p:cNvPicPr>
          <p:nvPr/>
        </p:nvPicPr>
        <p:blipFill>
          <a:blip r:embed="rId2"/>
          <a:stretch>
            <a:fillRect/>
          </a:stretch>
        </p:blipFill>
        <p:spPr>
          <a:xfrm>
            <a:off x="3200400" y="2114802"/>
            <a:ext cx="2409825" cy="904875"/>
          </a:xfrm>
          <a:prstGeom prst="rect">
            <a:avLst/>
          </a:prstGeom>
        </p:spPr>
      </p:pic>
      <p:sp>
        <p:nvSpPr>
          <p:cNvPr id="12" name="TextBox 11">
            <a:extLst>
              <a:ext uri="{FF2B5EF4-FFF2-40B4-BE49-F238E27FC236}">
                <a16:creationId xmlns:a16="http://schemas.microsoft.com/office/drawing/2014/main" id="{25B101B2-C924-62D1-C0FB-365A725F5E28}"/>
              </a:ext>
            </a:extLst>
          </p:cNvPr>
          <p:cNvSpPr txBox="1"/>
          <p:nvPr/>
        </p:nvSpPr>
        <p:spPr>
          <a:xfrm>
            <a:off x="486854" y="2998819"/>
            <a:ext cx="8352346" cy="523220"/>
          </a:xfrm>
          <a:prstGeom prst="rect">
            <a:avLst/>
          </a:prstGeom>
          <a:noFill/>
        </p:spPr>
        <p:txBody>
          <a:bodyPr wrap="square">
            <a:spAutoFit/>
          </a:bodyPr>
          <a:lstStyle/>
          <a:p>
            <a:pPr>
              <a:defRPr sz="2800"/>
            </a:pPr>
            <a:r>
              <a:rPr lang="en-IN" sz="2800" dirty="0"/>
              <a:t>so </a:t>
            </a:r>
            <a:r>
              <a:rPr lang="en-IN" sz="2800" i="1" dirty="0"/>
              <a:t>y</a:t>
            </a:r>
            <a:r>
              <a:rPr lang="en-IN" sz="2800" dirty="0"/>
              <a:t> = </a:t>
            </a:r>
            <a:r>
              <a:rPr lang="en-IN" sz="2800" dirty="0">
                <a:latin typeface="Calibri" panose="020F0502020204030204" pitchFamily="34" charset="0"/>
                <a:ea typeface="Calibri" panose="020F0502020204030204" pitchFamily="34" charset="0"/>
                <a:cs typeface="Calibri" panose="020F0502020204030204" pitchFamily="34" charset="0"/>
              </a:rPr>
              <a:t>−</a:t>
            </a:r>
            <a:r>
              <a:rPr lang="en-IN" sz="2800" dirty="0"/>
              <a:t>3. From the first row equation, we then obtain</a:t>
            </a:r>
          </a:p>
        </p:txBody>
      </p:sp>
      <p:pic>
        <p:nvPicPr>
          <p:cNvPr id="10" name="Picture 9" descr="x plus two times negative three minus one times one equals negative eight.">
            <a:extLst>
              <a:ext uri="{FF2B5EF4-FFF2-40B4-BE49-F238E27FC236}">
                <a16:creationId xmlns:a16="http://schemas.microsoft.com/office/drawing/2014/main" id="{054AC3F7-1517-DAEF-023D-8337B61BE0C7}"/>
              </a:ext>
            </a:extLst>
          </p:cNvPr>
          <p:cNvPicPr>
            <a:picLocks noChangeAspect="1"/>
          </p:cNvPicPr>
          <p:nvPr/>
        </p:nvPicPr>
        <p:blipFill>
          <a:blip r:embed="rId3"/>
          <a:stretch>
            <a:fillRect/>
          </a:stretch>
        </p:blipFill>
        <p:spPr>
          <a:xfrm>
            <a:off x="2943225" y="3551047"/>
            <a:ext cx="3257550" cy="523875"/>
          </a:xfrm>
          <a:prstGeom prst="rect">
            <a:avLst/>
          </a:prstGeom>
        </p:spPr>
      </p:pic>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B120558D-CF49-B20E-024D-2A8093AC2B8C}"/>
                  </a:ext>
                </a:extLst>
              </p:cNvPr>
              <p:cNvSpPr txBox="1"/>
              <p:nvPr/>
            </p:nvSpPr>
            <p:spPr>
              <a:xfrm>
                <a:off x="533400" y="4105192"/>
                <a:ext cx="8153400" cy="954107"/>
              </a:xfrm>
              <a:prstGeom prst="rect">
                <a:avLst/>
              </a:prstGeom>
              <a:noFill/>
            </p:spPr>
            <p:txBody>
              <a:bodyPr wrap="square">
                <a:spAutoFit/>
              </a:bodyPr>
              <a:lstStyle/>
              <a:p>
                <a:pPr>
                  <a:defRPr sz="2800"/>
                </a:pPr>
                <a:r>
                  <a:rPr lang="en-US" sz="2800" dirty="0"/>
                  <a:t>or </a:t>
                </a:r>
                <a:r>
                  <a:rPr lang="en-US" sz="2800" i="1" dirty="0"/>
                  <a:t>x</a:t>
                </a:r>
                <a:r>
                  <a:rPr lang="en-US" sz="2800" dirty="0"/>
                  <a:t> = </a:t>
                </a:r>
                <a:r>
                  <a:rPr lang="en-US" sz="2800" dirty="0">
                    <a:latin typeface="Calibri" panose="020F0502020204030204" pitchFamily="34" charset="0"/>
                    <a:ea typeface="Calibri" panose="020F0502020204030204" pitchFamily="34" charset="0"/>
                    <a:cs typeface="Calibri" panose="020F0502020204030204" pitchFamily="34" charset="0"/>
                  </a:rPr>
                  <a:t>−1</a:t>
                </a:r>
                <a:r>
                  <a:rPr lang="en-US" sz="2800" dirty="0"/>
                  <a:t>. Thus, the ordered triple </a:t>
                </a:r>
                <a14:m>
                  <m:oMath xmlns:m="http://schemas.openxmlformats.org/officeDocument/2006/math">
                    <m:r>
                      <a:rPr lang="en-US" sz="2800">
                        <a:latin typeface="Cambria Math" panose="02040503050406030204" pitchFamily="18" charset="0"/>
                      </a:rPr>
                      <m:t>(</m:t>
                    </m:r>
                    <m:r>
                      <a:rPr lang="en-US" sz="2800" i="1" smtClean="0">
                        <a:latin typeface="Cambria Math" panose="02040503050406030204" pitchFamily="18" charset="0"/>
                      </a:rPr>
                      <m:t>−</m:t>
                    </m:r>
                    <m:r>
                      <a:rPr lang="en-US" sz="2800">
                        <a:latin typeface="Cambria Math" panose="02040503050406030204" pitchFamily="18" charset="0"/>
                      </a:rPr>
                      <m:t>1,</m:t>
                    </m:r>
                    <m:r>
                      <a:rPr lang="en-US" sz="2800" i="1" smtClean="0">
                        <a:latin typeface="Cambria Math" panose="02040503050406030204" pitchFamily="18" charset="0"/>
                      </a:rPr>
                      <m:t>−</m:t>
                    </m:r>
                    <m:r>
                      <a:rPr lang="en-US" sz="2800">
                        <a:latin typeface="Cambria Math" panose="02040503050406030204" pitchFamily="18" charset="0"/>
                      </a:rPr>
                      <m:t>3,1)</m:t>
                    </m:r>
                  </m:oMath>
                </a14:m>
                <a:r>
                  <a:rPr lang="en-US" sz="2800" dirty="0"/>
                  <a:t> solves the system of equations.</a:t>
                </a:r>
              </a:p>
            </p:txBody>
          </p:sp>
        </mc:Choice>
        <mc:Fallback xmlns="">
          <p:sp>
            <p:nvSpPr>
              <p:cNvPr id="14" name="TextBox 13">
                <a:extLst>
                  <a:ext uri="{FF2B5EF4-FFF2-40B4-BE49-F238E27FC236}">
                    <a16:creationId xmlns:a16="http://schemas.microsoft.com/office/drawing/2014/main" id="{B120558D-CF49-B20E-024D-2A8093AC2B8C}"/>
                  </a:ext>
                </a:extLst>
              </p:cNvPr>
              <p:cNvSpPr txBox="1">
                <a:spLocks noRot="1" noChangeAspect="1" noMove="1" noResize="1" noEditPoints="1" noAdjustHandles="1" noChangeArrowheads="1" noChangeShapeType="1" noTextEdit="1"/>
              </p:cNvSpPr>
              <p:nvPr/>
            </p:nvSpPr>
            <p:spPr>
              <a:xfrm>
                <a:off x="533400" y="4105192"/>
                <a:ext cx="8153400" cy="954107"/>
              </a:xfrm>
              <a:prstGeom prst="rect">
                <a:avLst/>
              </a:prstGeom>
              <a:blipFill>
                <a:blip r:embed="rId4"/>
                <a:stretch>
                  <a:fillRect l="-1571" t="-5732" b="-17197"/>
                </a:stretch>
              </a:blipFill>
            </p:spPr>
            <p:txBody>
              <a:bodyPr/>
              <a:lstStyle/>
              <a:p>
                <a:r>
                  <a:rPr lang="en-IN">
                    <a:noFill/>
                  </a:rPr>
                  <a:t> </a:t>
                </a:r>
              </a:p>
            </p:txBody>
          </p:sp>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Reduced Row Echelon Form</a:t>
            </a:r>
          </a:p>
        </p:txBody>
      </p:sp>
      <p:sp>
        <p:nvSpPr>
          <p:cNvPr id="3" name="Text Placeholder 2"/>
          <p:cNvSpPr>
            <a:spLocks noGrp="1"/>
          </p:cNvSpPr>
          <p:nvPr>
            <p:ph type="body" sz="quarter" idx="10"/>
          </p:nvPr>
        </p:nvSpPr>
        <p:spPr/>
        <p:txBody>
          <a:bodyPr>
            <a:normAutofit/>
          </a:bodyPr>
          <a:lstStyle/>
          <a:p>
            <a:r>
              <a:rPr sz="2800" dirty="0"/>
              <a:t>A matrix is said to be in </a:t>
            </a:r>
            <a:r>
              <a:rPr sz="2800" b="1" dirty="0"/>
              <a:t>reduced row echelon form</a:t>
            </a:r>
            <a:r>
              <a:rPr sz="2800" dirty="0"/>
              <a:t> if</a:t>
            </a:r>
          </a:p>
          <a:p>
            <a:pPr marL="514350" indent="-514350">
              <a:buFont typeface="+mj-lt"/>
              <a:buAutoNum type="arabicPeriod"/>
              <a:defRPr sz="2800"/>
            </a:pPr>
            <a:r>
              <a:rPr lang="en-US" dirty="0"/>
              <a:t>i</a:t>
            </a:r>
            <a:r>
              <a:rPr sz="2800" dirty="0"/>
              <a:t>t is in row echelon form</a:t>
            </a:r>
            <a:r>
              <a:rPr lang="en-US" sz="2800" dirty="0"/>
              <a:t> and</a:t>
            </a:r>
            <a:endParaRPr sz="2800" dirty="0"/>
          </a:p>
          <a:p>
            <a:pPr marL="514350" indent="-514350">
              <a:buFont typeface="+mj-lt"/>
              <a:buAutoNum type="arabicPeriod" startAt="2"/>
              <a:defRPr sz="2800"/>
            </a:pPr>
            <a:r>
              <a:rPr dirty="0"/>
              <a:t>​</a:t>
            </a:r>
            <a:r>
              <a:rPr lang="en-US" sz="2800" dirty="0"/>
              <a:t>e</a:t>
            </a:r>
            <a:r>
              <a:rPr sz="2800" dirty="0"/>
              <a:t>ach entry </a:t>
            </a:r>
            <a:r>
              <a:rPr sz="2800" i="1" dirty="0"/>
              <a:t>above</a:t>
            </a:r>
            <a:r>
              <a:rPr sz="2800" dirty="0"/>
              <a:t> a leading </a:t>
            </a:r>
            <a:r>
              <a:rPr sz="2800" dirty="0">
                <a:latin typeface="Cambria Math"/>
              </a:rPr>
              <a:t>1</a:t>
            </a:r>
            <a:r>
              <a:rPr sz="2800" dirty="0"/>
              <a:t> is also </a:t>
            </a:r>
            <a:r>
              <a:rPr sz="2800" dirty="0">
                <a:latin typeface="Cambria Math"/>
              </a:rPr>
              <a:t>0</a:t>
            </a:r>
            <a:r>
              <a:rPr sz="2800" dirty="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Reduced Row Echelon Form</a:t>
            </a:r>
            <a:r>
              <a:rPr lang="en-IN"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Use Gauss-Jordan elimination to solve the system</a:t>
            </a:r>
            <a:endParaRPr sz="2800" dirty="0"/>
          </a:p>
        </p:txBody>
      </p:sp>
      <p:pic>
        <p:nvPicPr>
          <p:cNvPr id="6" name="Picture 5" descr="First equation x minus two y plus three z equals negative five.&#10;Second equation Two x plus three y minus z equals one.&#10;Third equation Negative x minus five y plus four z equals negative six.">
            <a:extLst>
              <a:ext uri="{FF2B5EF4-FFF2-40B4-BE49-F238E27FC236}">
                <a16:creationId xmlns:a16="http://schemas.microsoft.com/office/drawing/2014/main" id="{A7D88F12-536B-A8D2-BD91-BAB387BFFCC5}"/>
              </a:ext>
            </a:extLst>
          </p:cNvPr>
          <p:cNvPicPr>
            <a:picLocks noChangeAspect="1"/>
          </p:cNvPicPr>
          <p:nvPr/>
        </p:nvPicPr>
        <p:blipFill>
          <a:blip r:embed="rId2"/>
          <a:stretch>
            <a:fillRect/>
          </a:stretch>
        </p:blipFill>
        <p:spPr>
          <a:xfrm>
            <a:off x="609600" y="1600200"/>
            <a:ext cx="2895600" cy="165735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Reduced Row Echelon Form</a:t>
            </a:r>
            <a:r>
              <a:rPr lang="en-IN" baseline="-25000" dirty="0"/>
              <a:t>2</a:t>
            </a:r>
            <a:endParaRPr dirty="0"/>
          </a:p>
        </p:txBody>
      </p:sp>
      <p:sp>
        <p:nvSpPr>
          <p:cNvPr id="3" name="Text Placeholder 2"/>
          <p:cNvSpPr>
            <a:spLocks noGrp="1"/>
          </p:cNvSpPr>
          <p:nvPr>
            <p:ph type="body" sz="quarter" idx="10"/>
          </p:nvPr>
        </p:nvSpPr>
        <p:spPr>
          <a:xfrm>
            <a:off x="457200" y="1029287"/>
            <a:ext cx="8229600" cy="5219113"/>
          </a:xfrm>
        </p:spPr>
        <p:txBody>
          <a:bodyPr>
            <a:normAutofit/>
          </a:bodyPr>
          <a:lstStyle/>
          <a:p>
            <a:r>
              <a:rPr sz="2400" b="1" dirty="0"/>
              <a:t>Solution</a:t>
            </a:r>
          </a:p>
          <a:p>
            <a:pPr>
              <a:defRPr sz="2800"/>
            </a:pPr>
            <a:endParaRPr lang="en-US" sz="2400" dirty="0"/>
          </a:p>
          <a:p>
            <a:pPr>
              <a:defRPr sz="2800"/>
            </a:pPr>
            <a:endParaRPr lang="en-US" sz="2400" dirty="0"/>
          </a:p>
          <a:p>
            <a:pPr>
              <a:defRPr sz="2800"/>
            </a:pPr>
            <a:endParaRPr lang="en-US" sz="2400" dirty="0"/>
          </a:p>
          <a:p>
            <a:pPr>
              <a:defRPr sz="2800"/>
            </a:pPr>
            <a:endParaRPr lang="en-US" sz="2400" dirty="0"/>
          </a:p>
          <a:p>
            <a:pPr>
              <a:defRPr sz="2800"/>
            </a:pPr>
            <a:endParaRPr lang="en-US" sz="2400" dirty="0"/>
          </a:p>
          <a:p>
            <a:pPr>
              <a:defRPr sz="2800"/>
            </a:pPr>
            <a:endParaRPr lang="en-US" sz="2400" dirty="0"/>
          </a:p>
        </p:txBody>
      </p:sp>
      <mc:AlternateContent xmlns:mc="http://schemas.openxmlformats.org/markup-compatibility/2006" xmlns:a14="http://schemas.microsoft.com/office/drawing/2010/main">
        <mc:Choice Requires="a14">
          <p:graphicFrame>
            <p:nvGraphicFramePr>
              <p:cNvPr id="4" name="Table Placeholder 2" descr="Matrix transformation steps:&#10;&#10;First matrix:&#10;Row one: one, negative two, three,  augmented by negative five.&#10;Row two: two, three, negative one,  augmented by one.&#10;Row three: negative one, negative five, four,  augmented by negative six.&#10;&#10;Perform row operations:&#10;Negative two times row 1 plus row 2.&#10;Row 1 plus row 3.&#10;&#10;Second matrix:&#10;Row one: one, negative two, three,  augmented by negative five.&#10;Row two: zero, seven, negative seven,  augmented by eleven.&#10;Row three: zero, negative seven, seven,  augmented by negative eleven.&#10;&#10;Perform row operation:&#10;Row 2 plus row 3.&#10;&#10;Final matrix:&#10;Row one: one, negative two, three,  augmented by negative five.&#10;Row two: zero, seven, negative seven,  augmented by eleven.&#10;Row three: zero, zero, zero,  augmented by zero.">
                <a:extLst>
                  <a:ext uri="{FF2B5EF4-FFF2-40B4-BE49-F238E27FC236}">
                    <a16:creationId xmlns:a16="http://schemas.microsoft.com/office/drawing/2014/main" id="{BFA374C2-ABF5-48C8-A961-8821171996F9}"/>
                  </a:ext>
                </a:extLst>
              </p:cNvPr>
              <p:cNvGraphicFramePr>
                <a:graphicFrameLocks/>
              </p:cNvGraphicFramePr>
              <p:nvPr>
                <p:extLst>
                  <p:ext uri="{D42A27DB-BD31-4B8C-83A1-F6EECF244321}">
                    <p14:modId xmlns:p14="http://schemas.microsoft.com/office/powerpoint/2010/main" val="230640165"/>
                  </p:ext>
                </p:extLst>
              </p:nvPr>
            </p:nvGraphicFramePr>
            <p:xfrm>
              <a:off x="1324674" y="1530730"/>
              <a:ext cx="6494653" cy="2507870"/>
            </p:xfrm>
            <a:graphic>
              <a:graphicData uri="http://schemas.openxmlformats.org/drawingml/2006/table">
                <a:tbl>
                  <a:tblPr firstRow="1" bandRow="1">
                    <a:tableStyleId>{2D5ABB26-0587-4C30-8999-92F81FD0307C}</a:tableStyleId>
                  </a:tblPr>
                  <a:tblGrid>
                    <a:gridCol w="2718181">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2633472">
                      <a:extLst>
                        <a:ext uri="{9D8B030D-6E8A-4147-A177-3AD203B41FA5}">
                          <a16:colId xmlns:a16="http://schemas.microsoft.com/office/drawing/2014/main" val="20002"/>
                        </a:ext>
                      </a:extLst>
                    </a:gridCol>
                  </a:tblGrid>
                  <a:tr h="370840">
                    <a:tc>
                      <a:txBody>
                        <a:bodyPr/>
                        <a:lstStyle/>
                        <a:p>
                          <a:pPr algn="l"/>
                          <a14:m>
                            <m:oMathPara xmlns:m="http://schemas.openxmlformats.org/officeDocument/2006/math">
                              <m:oMathParaPr>
                                <m:jc m:val="centerGroup"/>
                              </m:oMathParaPr>
                              <m:oMath xmlns:m="http://schemas.openxmlformats.org/officeDocument/2006/math">
                                <m:d>
                                  <m:dPr>
                                    <m:begChr m:val="["/>
                                    <m:endChr m:val="]"/>
                                    <m:ctrlPr>
                                      <a:rPr lang="ar-AE" sz="2400" i="1" smtClean="0">
                                        <a:latin typeface="Cambria Math" panose="02040503050406030204" pitchFamily="18" charset="0"/>
                                      </a:rPr>
                                    </m:ctrlPr>
                                  </m:dPr>
                                  <m:e>
                                    <m:m>
                                      <m:mPr>
                                        <m:mcs>
                                          <m:mc>
                                            <m:mcPr>
                                              <m:count m:val="3"/>
                                              <m:mcJc m:val="center"/>
                                            </m:mcPr>
                                          </m:mc>
                                        </m:mcs>
                                        <m:ctrlPr>
                                          <a:rPr lang="ar-AE" sz="2400" i="1">
                                            <a:latin typeface="Cambria Math" panose="02040503050406030204" pitchFamily="18" charset="0"/>
                                          </a:rPr>
                                        </m:ctrlPr>
                                      </m:mPr>
                                      <m:mr>
                                        <m:e>
                                          <m:r>
                                            <a:rPr lang="ar-AE" sz="2400" b="0" i="1" smtClean="0">
                                              <a:latin typeface="Cambria Math" panose="02040503050406030204" pitchFamily="18" charset="0"/>
                                            </a:rPr>
                                            <m:t>1</m:t>
                                          </m:r>
                                        </m:e>
                                        <m:e>
                                          <m:r>
                                            <a:rPr lang="en-US" sz="2400" b="0" i="1" smtClean="0">
                                              <a:latin typeface="Cambria Math" panose="02040503050406030204" pitchFamily="18" charset="0"/>
                                            </a:rPr>
                                            <m:t>−</m:t>
                                          </m:r>
                                          <m:r>
                                            <a:rPr lang="ar-AE" sz="2400" b="0" i="0" smtClean="0">
                                              <a:latin typeface="Cambria Math" panose="02040503050406030204" pitchFamily="18" charset="0"/>
                                            </a:rPr>
                                            <m:t>2</m:t>
                                          </m:r>
                                        </m:e>
                                        <m:e>
                                          <m:r>
                                            <a:rPr lang="en-US" sz="2400" b="0" i="0" smtClean="0">
                                              <a:latin typeface="Cambria Math" panose="02040503050406030204" pitchFamily="18" charset="0"/>
                                            </a:rPr>
                                            <m:t>3</m:t>
                                          </m:r>
                                        </m:e>
                                      </m:mr>
                                      <m:mr>
                                        <m:e>
                                          <m:r>
                                            <a:rPr lang="en-US" sz="2400" b="0" i="0" smtClean="0">
                                              <a:latin typeface="Cambria Math" panose="02040503050406030204" pitchFamily="18" charset="0"/>
                                            </a:rPr>
                                            <m:t>2</m:t>
                                          </m:r>
                                        </m:e>
                                        <m:e>
                                          <m:r>
                                            <a:rPr lang="en-US" sz="2400" b="0" i="0" smtClean="0">
                                              <a:latin typeface="Cambria Math" panose="02040503050406030204" pitchFamily="18" charset="0"/>
                                            </a:rPr>
                                            <m:t>3</m:t>
                                          </m:r>
                                        </m:e>
                                        <m:e>
                                          <m:r>
                                            <a:rPr lang="ar-AE" sz="2400" b="0" i="0" smtClean="0">
                                              <a:latin typeface="Cambria Math" panose="02040503050406030204" pitchFamily="18" charset="0"/>
                                            </a:rPr>
                                            <m:t>−</m:t>
                                          </m:r>
                                          <m:r>
                                            <a:rPr lang="en-US" sz="2400" b="0" i="1" smtClean="0">
                                              <a:latin typeface="Cambria Math" panose="02040503050406030204" pitchFamily="18" charset="0"/>
                                            </a:rPr>
                                            <m:t>1</m:t>
                                          </m:r>
                                        </m:e>
                                      </m:mr>
                                      <m:mr>
                                        <m:e>
                                          <m:r>
                                            <a:rPr lang="en-US" sz="2400" b="0" i="0" smtClean="0">
                                              <a:latin typeface="Cambria Math" panose="02040503050406030204" pitchFamily="18" charset="0"/>
                                            </a:rPr>
                                            <m:t>−</m:t>
                                          </m:r>
                                          <m:r>
                                            <a:rPr lang="en-US" sz="2400" b="0" i="0" smtClean="0">
                                              <a:latin typeface="Cambria Math" panose="02040503050406030204" pitchFamily="18" charset="0"/>
                                            </a:rPr>
                                            <m:t>1</m:t>
                                          </m:r>
                                        </m:e>
                                        <m:e>
                                          <m:r>
                                            <a:rPr lang="ar-AE" sz="2400" b="0" i="0" smtClean="0">
                                              <a:latin typeface="Cambria Math" panose="02040503050406030204" pitchFamily="18" charset="0"/>
                                            </a:rPr>
                                            <m:t>−</m:t>
                                          </m:r>
                                          <m:r>
                                            <a:rPr lang="en-US" sz="2400" b="0" i="0" smtClean="0">
                                              <a:latin typeface="Cambria Math" panose="02040503050406030204" pitchFamily="18" charset="0"/>
                                            </a:rPr>
                                            <m:t>5</m:t>
                                          </m:r>
                                        </m:e>
                                        <m:e>
                                          <m:r>
                                            <a:rPr lang="en-US" sz="2400" b="0" i="0" smtClean="0">
                                              <a:latin typeface="Cambria Math" panose="02040503050406030204" pitchFamily="18" charset="0"/>
                                            </a:rPr>
                                            <m:t>4</m:t>
                                          </m:r>
                                        </m:e>
                                      </m:mr>
                                    </m:m>
                                    <m:d>
                                      <m:dPr>
                                        <m:begChr m:val="|"/>
                                        <m:endChr m:val=""/>
                                        <m:ctrlPr>
                                          <a:rPr lang="ar-AE" sz="2400" i="1">
                                            <a:latin typeface="Cambria Math" panose="02040503050406030204" pitchFamily="18" charset="0"/>
                                          </a:rPr>
                                        </m:ctrlPr>
                                      </m:dPr>
                                      <m:e>
                                        <m:m>
                                          <m:mPr>
                                            <m:mcs>
                                              <m:mc>
                                                <m:mcPr>
                                                  <m:count m:val="1"/>
                                                  <m:mcJc m:val="center"/>
                                                </m:mcPr>
                                              </m:mc>
                                            </m:mcs>
                                            <m:ctrlPr>
                                              <a:rPr lang="ar-AE" sz="2400" i="1">
                                                <a:latin typeface="Cambria Math" panose="02040503050406030204" pitchFamily="18" charset="0"/>
                                              </a:rPr>
                                            </m:ctrlPr>
                                          </m:mPr>
                                          <m:mr>
                                            <m:e>
                                              <m:r>
                                                <a:rPr lang="ar-AE" sz="2400">
                                                  <a:latin typeface="Cambria Math" panose="02040503050406030204" pitchFamily="18" charset="0"/>
                                                </a:rPr>
                                                <m:t>−</m:t>
                                              </m:r>
                                              <m:r>
                                                <a:rPr lang="en-US" sz="2400" b="0" i="0" smtClean="0">
                                                  <a:latin typeface="Cambria Math" panose="02040503050406030204" pitchFamily="18" charset="0"/>
                                                </a:rPr>
                                                <m:t>5</m:t>
                                              </m:r>
                                            </m:e>
                                          </m:mr>
                                          <m:mr>
                                            <m:e>
                                              <m:r>
                                                <a:rPr lang="en-US" sz="2400" b="0" i="1" smtClean="0">
                                                  <a:latin typeface="Cambria Math" panose="02040503050406030204" pitchFamily="18" charset="0"/>
                                                </a:rPr>
                                                <m:t>1</m:t>
                                              </m:r>
                                            </m:e>
                                          </m:mr>
                                          <m:mr>
                                            <m:e>
                                              <m:r>
                                                <a:rPr lang="en-US" sz="2400" b="0" i="0" smtClean="0">
                                                  <a:latin typeface="Cambria Math" panose="02040503050406030204" pitchFamily="18" charset="0"/>
                                                </a:rPr>
                                                <m:t>−</m:t>
                                              </m:r>
                                              <m:r>
                                                <a:rPr lang="en-US" sz="2400" b="0" i="1" smtClean="0">
                                                  <a:latin typeface="Cambria Math" panose="02040503050406030204" pitchFamily="18" charset="0"/>
                                                </a:rPr>
                                                <m:t>6</m:t>
                                              </m:r>
                                            </m:e>
                                          </m:mr>
                                        </m:m>
                                      </m:e>
                                    </m:d>
                                  </m:e>
                                </m:d>
                              </m:oMath>
                            </m:oMathPara>
                          </a14:m>
                          <a:endParaRPr sz="2400" dirty="0"/>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limUpp>
                                  <m:limUppPr>
                                    <m:ctrlPr>
                                      <a:rPr lang="en-US" sz="2400" b="0" i="1" kern="1200" smtClean="0">
                                        <a:solidFill>
                                          <a:schemeClr val="tx1"/>
                                        </a:solidFill>
                                        <a:effectLst/>
                                        <a:latin typeface="Cambria Math" panose="02040503050406030204" pitchFamily="18" charset="0"/>
                                        <a:ea typeface="+mn-ea"/>
                                        <a:cs typeface="+mn-cs"/>
                                      </a:rPr>
                                    </m:ctrlPr>
                                  </m:limUppPr>
                                  <m:e>
                                    <m:box>
                                      <m:boxPr>
                                        <m:ctrlPr>
                                          <a:rPr lang="en-US" sz="2400" b="0" i="1" kern="1200">
                                            <a:solidFill>
                                              <a:schemeClr val="tx1"/>
                                            </a:solidFill>
                                            <a:effectLst/>
                                            <a:latin typeface="Cambria Math" panose="02040503050406030204" pitchFamily="18" charset="0"/>
                                            <a:ea typeface="+mn-ea"/>
                                            <a:cs typeface="+mn-cs"/>
                                          </a:rPr>
                                        </m:ctrlPr>
                                      </m:boxPr>
                                      <m:e>
                                        <m:groupChr>
                                          <m:groupChrPr>
                                            <m:chr m:val="→"/>
                                            <m:pos m:val="top"/>
                                            <m:ctrlPr>
                                              <a:rPr lang="en-US" sz="2400" b="0" i="1" kern="1200">
                                                <a:solidFill>
                                                  <a:schemeClr val="tx1"/>
                                                </a:solidFill>
                                                <a:effectLst/>
                                                <a:latin typeface="Cambria Math" panose="02040503050406030204" pitchFamily="18" charset="0"/>
                                                <a:ea typeface="+mn-ea"/>
                                                <a:cs typeface="+mn-cs"/>
                                              </a:rPr>
                                            </m:ctrlPr>
                                          </m:groupChrPr>
                                          <m:e>
                                            <m:r>
                                              <m:rPr>
                                                <m:brk m:alnAt="1"/>
                                              </m:rPr>
                                              <a:rPr lang="en-US" sz="2400" b="0" i="1" kern="1200" smtClean="0">
                                                <a:solidFill>
                                                  <a:schemeClr val="tx1"/>
                                                </a:solidFill>
                                                <a:effectLst/>
                                                <a:latin typeface="Cambria Math" panose="02040503050406030204" pitchFamily="18" charset="0"/>
                                                <a:ea typeface="+mn-ea"/>
                                                <a:cs typeface="+mn-cs"/>
                                              </a:rPr>
                                              <m:t> </m:t>
                                            </m:r>
                                            <m:sSub>
                                              <m:sSubPr>
                                                <m:ctrlPr>
                                                  <a:rPr lang="en-US" sz="2400" i="1" kern="1200" smtClean="0">
                                                    <a:solidFill>
                                                      <a:schemeClr val="tx1"/>
                                                    </a:solidFill>
                                                    <a:effectLst/>
                                                    <a:latin typeface="Cambria Math" panose="02040503050406030204" pitchFamily="18" charset="0"/>
                                                    <a:ea typeface="+mn-ea"/>
                                                    <a:cs typeface="+mn-cs"/>
                                                  </a:rPr>
                                                </m:ctrlPr>
                                              </m:sSubPr>
                                              <m:e>
                                                <m:r>
                                                  <a:rPr lang="en-US" sz="2400" b="0" i="1" kern="1200" smtClean="0">
                                                    <a:solidFill>
                                                      <a:schemeClr val="tx1"/>
                                                    </a:solidFill>
                                                    <a:effectLst/>
                                                    <a:latin typeface="Cambria Math" panose="02040503050406030204" pitchFamily="18" charset="0"/>
                                                    <a:ea typeface="+mn-ea"/>
                                                    <a:cs typeface="+mn-cs"/>
                                                  </a:rPr>
                                                  <m:t>   </m:t>
                                                </m:r>
                                                <m:r>
                                                  <a:rPr lang="en-US" sz="2400" i="1" kern="1200">
                                                    <a:solidFill>
                                                      <a:schemeClr val="tx1"/>
                                                    </a:solidFill>
                                                    <a:effectLst/>
                                                    <a:latin typeface="Cambria Math" panose="02040503050406030204" pitchFamily="18" charset="0"/>
                                                    <a:ea typeface="+mn-ea"/>
                                                    <a:cs typeface="+mn-cs"/>
                                                  </a:rPr>
                                                  <m:t>𝑅</m:t>
                                                </m:r>
                                              </m:e>
                                              <m:sub>
                                                <m:r>
                                                  <a:rPr lang="en-US" sz="2400" i="1" kern="1200">
                                                    <a:solidFill>
                                                      <a:schemeClr val="tx1"/>
                                                    </a:solidFill>
                                                    <a:effectLst/>
                                                    <a:latin typeface="Cambria Math" panose="02040503050406030204" pitchFamily="18" charset="0"/>
                                                    <a:ea typeface="+mn-ea"/>
                                                    <a:cs typeface="+mn-cs"/>
                                                  </a:rPr>
                                                  <m:t>1</m:t>
                                                </m:r>
                                              </m:sub>
                                            </m:sSub>
                                            <m:r>
                                              <a:rPr lang="en-US" sz="2400" b="0" i="1" kern="1200" smtClean="0">
                                                <a:solidFill>
                                                  <a:schemeClr val="tx1"/>
                                                </a:solidFill>
                                                <a:effectLst/>
                                                <a:latin typeface="Cambria Math" panose="02040503050406030204" pitchFamily="18" charset="0"/>
                                                <a:ea typeface="+mn-ea"/>
                                                <a:cs typeface="+mn-cs"/>
                                              </a:rPr>
                                              <m:t>+</m:t>
                                            </m:r>
                                            <m:sSub>
                                              <m:sSubPr>
                                                <m:ctrlPr>
                                                  <a:rPr lang="en-US" sz="2400" b="0" i="1" kern="1200">
                                                    <a:solidFill>
                                                      <a:schemeClr val="tx1"/>
                                                    </a:solidFill>
                                                    <a:effectLst/>
                                                    <a:latin typeface="Cambria Math" panose="02040503050406030204" pitchFamily="18" charset="0"/>
                                                    <a:ea typeface="+mn-ea"/>
                                                    <a:cs typeface="+mn-cs"/>
                                                  </a:rPr>
                                                </m:ctrlPr>
                                              </m:sSubPr>
                                              <m:e>
                                                <m:r>
                                                  <a:rPr lang="en-US" sz="2400" b="0" i="1" kern="1200" smtClean="0">
                                                    <a:solidFill>
                                                      <a:schemeClr val="tx1"/>
                                                    </a:solidFill>
                                                    <a:effectLst/>
                                                    <a:latin typeface="Cambria Math" panose="02040503050406030204" pitchFamily="18" charset="0"/>
                                                    <a:ea typeface="+mn-ea"/>
                                                    <a:cs typeface="+mn-cs"/>
                                                  </a:rPr>
                                                  <m:t>𝑅</m:t>
                                                </m:r>
                                              </m:e>
                                              <m:sub>
                                                <m:r>
                                                  <a:rPr lang="en-US" sz="2400" b="0" i="1" kern="1200" smtClean="0">
                                                    <a:solidFill>
                                                      <a:schemeClr val="tx1"/>
                                                    </a:solidFill>
                                                    <a:effectLst/>
                                                    <a:latin typeface="Cambria Math" panose="02040503050406030204" pitchFamily="18" charset="0"/>
                                                    <a:ea typeface="+mn-ea"/>
                                                    <a:cs typeface="+mn-cs"/>
                                                  </a:rPr>
                                                  <m:t>3</m:t>
                                                </m:r>
                                                <m:r>
                                                  <a:rPr lang="en-US" sz="2400" b="0" i="1" kern="1200" smtClean="0">
                                                    <a:solidFill>
                                                      <a:schemeClr val="tx1"/>
                                                    </a:solidFill>
                                                    <a:effectLst/>
                                                    <a:latin typeface="Cambria Math" panose="02040503050406030204" pitchFamily="18" charset="0"/>
                                                    <a:ea typeface="+mn-ea"/>
                                                    <a:cs typeface="+mn-cs"/>
                                                  </a:rPr>
                                                  <m:t>   </m:t>
                                                </m:r>
                                              </m:sub>
                                            </m:sSub>
                                            <m:r>
                                              <a:rPr lang="en-US" sz="2400" b="0" i="1" kern="1200" smtClean="0">
                                                <a:solidFill>
                                                  <a:schemeClr val="tx1"/>
                                                </a:solidFill>
                                                <a:effectLst/>
                                                <a:latin typeface="Cambria Math" panose="02040503050406030204" pitchFamily="18" charset="0"/>
                                                <a:ea typeface="+mn-ea"/>
                                                <a:cs typeface="+mn-cs"/>
                                              </a:rPr>
                                              <m:t> </m:t>
                                            </m:r>
                                          </m:e>
                                        </m:groupChr>
                                      </m:e>
                                    </m:box>
                                  </m:e>
                                  <m:lim>
                                    <m:r>
                                      <a:rPr lang="en-US" sz="2400" b="0" i="1" kern="1200" smtClean="0">
                                        <a:solidFill>
                                          <a:schemeClr val="tx1"/>
                                        </a:solidFill>
                                        <a:effectLst/>
                                        <a:latin typeface="Cambria Math" panose="02040503050406030204" pitchFamily="18" charset="0"/>
                                        <a:ea typeface="+mn-ea"/>
                                        <a:cs typeface="+mn-cs"/>
                                      </a:rPr>
                                      <m:t>−</m:t>
                                    </m:r>
                                    <m:r>
                                      <a:rPr lang="en-US" sz="2400" b="0" i="1" kern="1200" smtClean="0">
                                        <a:solidFill>
                                          <a:schemeClr val="tx1"/>
                                        </a:solidFill>
                                        <a:effectLst/>
                                        <a:latin typeface="Cambria Math" panose="02040503050406030204" pitchFamily="18" charset="0"/>
                                        <a:ea typeface="+mn-ea"/>
                                        <a:cs typeface="+mn-cs"/>
                                      </a:rPr>
                                      <m:t>2</m:t>
                                    </m:r>
                                    <m:sSub>
                                      <m:sSubPr>
                                        <m:ctrlPr>
                                          <a:rPr lang="en-US" sz="2400" i="1" kern="1200" smtClean="0">
                                            <a:solidFill>
                                              <a:schemeClr val="tx1"/>
                                            </a:solidFill>
                                            <a:effectLst/>
                                            <a:latin typeface="Cambria Math" panose="02040503050406030204" pitchFamily="18" charset="0"/>
                                            <a:ea typeface="+mn-ea"/>
                                            <a:cs typeface="+mn-cs"/>
                                          </a:rPr>
                                        </m:ctrlPr>
                                      </m:sSubPr>
                                      <m:e>
                                        <m:r>
                                          <a:rPr lang="en-US" sz="2400" i="1" kern="1200">
                                            <a:solidFill>
                                              <a:schemeClr val="tx1"/>
                                            </a:solidFill>
                                            <a:effectLst/>
                                            <a:latin typeface="Cambria Math" panose="02040503050406030204" pitchFamily="18" charset="0"/>
                                            <a:ea typeface="+mn-ea"/>
                                            <a:cs typeface="+mn-cs"/>
                                          </a:rPr>
                                          <m:t>𝑅</m:t>
                                        </m:r>
                                      </m:e>
                                      <m:sub>
                                        <m:r>
                                          <a:rPr lang="en-US" sz="2400" i="1" kern="1200">
                                            <a:solidFill>
                                              <a:schemeClr val="tx1"/>
                                            </a:solidFill>
                                            <a:effectLst/>
                                            <a:latin typeface="Cambria Math" panose="02040503050406030204" pitchFamily="18" charset="0"/>
                                            <a:ea typeface="+mn-ea"/>
                                            <a:cs typeface="+mn-cs"/>
                                          </a:rPr>
                                          <m:t>1</m:t>
                                        </m:r>
                                      </m:sub>
                                    </m:sSub>
                                    <m:r>
                                      <a:rPr lang="en-US" sz="2400" i="1" kern="1200">
                                        <a:solidFill>
                                          <a:schemeClr val="tx1"/>
                                        </a:solidFill>
                                        <a:effectLst/>
                                        <a:latin typeface="Cambria Math" panose="02040503050406030204" pitchFamily="18" charset="0"/>
                                        <a:ea typeface="+mn-ea"/>
                                        <a:cs typeface="+mn-cs"/>
                                      </a:rPr>
                                      <m:t>+</m:t>
                                    </m:r>
                                    <m:sSub>
                                      <m:sSubPr>
                                        <m:ctrlPr>
                                          <a:rPr lang="en-US" sz="2400" i="1" kern="1200">
                                            <a:solidFill>
                                              <a:schemeClr val="tx1"/>
                                            </a:solidFill>
                                            <a:effectLst/>
                                            <a:latin typeface="Cambria Math" panose="02040503050406030204" pitchFamily="18" charset="0"/>
                                            <a:ea typeface="+mn-ea"/>
                                            <a:cs typeface="+mn-cs"/>
                                          </a:rPr>
                                        </m:ctrlPr>
                                      </m:sSubPr>
                                      <m:e>
                                        <m:r>
                                          <a:rPr lang="en-US" sz="2400" i="1" kern="1200">
                                            <a:solidFill>
                                              <a:schemeClr val="tx1"/>
                                            </a:solidFill>
                                            <a:effectLst/>
                                            <a:latin typeface="Cambria Math" panose="02040503050406030204" pitchFamily="18" charset="0"/>
                                            <a:ea typeface="+mn-ea"/>
                                            <a:cs typeface="+mn-cs"/>
                                          </a:rPr>
                                          <m:t>𝑅</m:t>
                                        </m:r>
                                      </m:e>
                                      <m:sub>
                                        <m:r>
                                          <a:rPr lang="en-US" sz="2400" i="1" kern="1200">
                                            <a:solidFill>
                                              <a:schemeClr val="tx1"/>
                                            </a:solidFill>
                                            <a:effectLst/>
                                            <a:latin typeface="Cambria Math" panose="02040503050406030204" pitchFamily="18" charset="0"/>
                                            <a:ea typeface="+mn-ea"/>
                                            <a:cs typeface="+mn-cs"/>
                                          </a:rPr>
                                          <m:t>2</m:t>
                                        </m:r>
                                      </m:sub>
                                    </m:sSub>
                                  </m:lim>
                                </m:limUpp>
                              </m:oMath>
                            </m:oMathPara>
                          </a14:m>
                          <a:endParaRPr sz="2400" dirty="0"/>
                        </a:p>
                      </a:txBody>
                      <a:tcPr anchor="ctr"/>
                    </a:tc>
                    <a:tc>
                      <a:txBody>
                        <a:bodyPr/>
                        <a:lstStyle/>
                        <a:p>
                          <a:pPr algn="l">
                            <a:defRPr sz="1600"/>
                          </a:pPr>
                          <a14:m>
                            <m:oMathPara xmlns:m="http://schemas.openxmlformats.org/officeDocument/2006/math">
                              <m:oMathParaPr>
                                <m:jc m:val="centerGroup"/>
                              </m:oMathParaPr>
                              <m:oMath xmlns:m="http://schemas.openxmlformats.org/officeDocument/2006/math">
                                <m:d>
                                  <m:dPr>
                                    <m:begChr m:val="["/>
                                    <m:endChr m:val="]"/>
                                    <m:ctrlPr>
                                      <a:rPr lang="ar-AE" sz="2400" i="1" smtClean="0">
                                        <a:latin typeface="Cambria Math" panose="02040503050406030204" pitchFamily="18" charset="0"/>
                                      </a:rPr>
                                    </m:ctrlPr>
                                  </m:dPr>
                                  <m:e>
                                    <m:m>
                                      <m:mPr>
                                        <m:mcs>
                                          <m:mc>
                                            <m:mcPr>
                                              <m:count m:val="3"/>
                                              <m:mcJc m:val="center"/>
                                            </m:mcPr>
                                          </m:mc>
                                        </m:mcs>
                                        <m:ctrlPr>
                                          <a:rPr lang="ar-AE" sz="2400" i="1">
                                            <a:latin typeface="Cambria Math" panose="02040503050406030204" pitchFamily="18" charset="0"/>
                                          </a:rPr>
                                        </m:ctrlPr>
                                      </m:mPr>
                                      <m:mr>
                                        <m:e>
                                          <m:r>
                                            <a:rPr lang="ar-AE" sz="2400" b="0" i="1" smtClean="0">
                                              <a:latin typeface="Cambria Math" panose="02040503050406030204" pitchFamily="18" charset="0"/>
                                            </a:rPr>
                                            <m:t>1</m:t>
                                          </m:r>
                                        </m:e>
                                        <m:e>
                                          <m:r>
                                            <a:rPr lang="en-US" sz="2400" b="0" i="0" smtClean="0">
                                              <a:latin typeface="Cambria Math" panose="02040503050406030204" pitchFamily="18" charset="0"/>
                                            </a:rPr>
                                            <m:t>−</m:t>
                                          </m:r>
                                          <m:r>
                                            <a:rPr lang="ar-AE" sz="2400" b="0" i="0" smtClean="0">
                                              <a:latin typeface="Cambria Math" panose="02040503050406030204" pitchFamily="18" charset="0"/>
                                            </a:rPr>
                                            <m:t>2</m:t>
                                          </m:r>
                                        </m:e>
                                        <m:e>
                                          <m:r>
                                            <a:rPr lang="en-US" sz="2400" b="0" i="0" smtClean="0">
                                              <a:latin typeface="Cambria Math" panose="02040503050406030204" pitchFamily="18" charset="0"/>
                                            </a:rPr>
                                            <m:t>3</m:t>
                                          </m:r>
                                        </m:e>
                                      </m:mr>
                                      <m:mr>
                                        <m:e>
                                          <m:r>
                                            <a:rPr lang="en-US" sz="2400" b="0" i="0" smtClean="0">
                                              <a:latin typeface="Cambria Math" panose="02040503050406030204" pitchFamily="18" charset="0"/>
                                            </a:rPr>
                                            <m:t>0</m:t>
                                          </m:r>
                                        </m:e>
                                        <m:e>
                                          <m:r>
                                            <a:rPr lang="en-US" sz="2400" b="0" i="0" smtClean="0">
                                              <a:latin typeface="Cambria Math" panose="02040503050406030204" pitchFamily="18" charset="0"/>
                                            </a:rPr>
                                            <m:t>7</m:t>
                                          </m:r>
                                        </m:e>
                                        <m:e>
                                          <m:r>
                                            <a:rPr lang="ar-AE" sz="2400" b="0" i="0" smtClean="0">
                                              <a:latin typeface="Cambria Math" panose="02040503050406030204" pitchFamily="18" charset="0"/>
                                            </a:rPr>
                                            <m:t>−</m:t>
                                          </m:r>
                                          <m:r>
                                            <a:rPr lang="en-US" sz="2400" b="0" i="1" smtClean="0">
                                              <a:latin typeface="Cambria Math" panose="02040503050406030204" pitchFamily="18" charset="0"/>
                                            </a:rPr>
                                            <m:t>7</m:t>
                                          </m:r>
                                        </m:e>
                                      </m:mr>
                                      <m:mr>
                                        <m:e>
                                          <m:r>
                                            <a:rPr lang="en-US" sz="2400" b="0" i="0" smtClean="0">
                                              <a:latin typeface="Cambria Math" panose="02040503050406030204" pitchFamily="18" charset="0"/>
                                            </a:rPr>
                                            <m:t>0</m:t>
                                          </m:r>
                                        </m:e>
                                        <m:e>
                                          <m:r>
                                            <a:rPr lang="en-US" sz="2400" b="0" i="0" smtClean="0">
                                              <a:latin typeface="Cambria Math" panose="02040503050406030204" pitchFamily="18" charset="0"/>
                                            </a:rPr>
                                            <m:t>−</m:t>
                                          </m:r>
                                          <m:r>
                                            <a:rPr lang="en-US" sz="2400" b="0" i="0" smtClean="0">
                                              <a:latin typeface="Cambria Math" panose="02040503050406030204" pitchFamily="18" charset="0"/>
                                            </a:rPr>
                                            <m:t>7</m:t>
                                          </m:r>
                                        </m:e>
                                        <m:e>
                                          <m:r>
                                            <a:rPr lang="en-US" sz="2400" b="0" i="1" smtClean="0">
                                              <a:latin typeface="Cambria Math" panose="02040503050406030204" pitchFamily="18" charset="0"/>
                                            </a:rPr>
                                            <m:t>7</m:t>
                                          </m:r>
                                        </m:e>
                                      </m:mr>
                                    </m:m>
                                    <m:d>
                                      <m:dPr>
                                        <m:begChr m:val="|"/>
                                        <m:endChr m:val=""/>
                                        <m:ctrlPr>
                                          <a:rPr lang="ar-AE" sz="2400" i="1">
                                            <a:latin typeface="Cambria Math" panose="02040503050406030204" pitchFamily="18" charset="0"/>
                                          </a:rPr>
                                        </m:ctrlPr>
                                      </m:dPr>
                                      <m:e>
                                        <m:m>
                                          <m:mPr>
                                            <m:mcs>
                                              <m:mc>
                                                <m:mcPr>
                                                  <m:count m:val="1"/>
                                                  <m:mcJc m:val="center"/>
                                                </m:mcPr>
                                              </m:mc>
                                            </m:mcs>
                                            <m:ctrlPr>
                                              <a:rPr lang="ar-AE" sz="2400" i="1">
                                                <a:latin typeface="Cambria Math" panose="02040503050406030204" pitchFamily="18" charset="0"/>
                                              </a:rPr>
                                            </m:ctrlPr>
                                          </m:mPr>
                                          <m:mr>
                                            <m:e>
                                              <m:r>
                                                <a:rPr lang="ar-AE" sz="2400">
                                                  <a:latin typeface="Cambria Math" panose="02040503050406030204" pitchFamily="18" charset="0"/>
                                                </a:rPr>
                                                <m:t>−</m:t>
                                              </m:r>
                                              <m:r>
                                                <a:rPr lang="en-US" sz="2400" b="0" i="0" smtClean="0">
                                                  <a:latin typeface="Cambria Math" panose="02040503050406030204" pitchFamily="18" charset="0"/>
                                                </a:rPr>
                                                <m:t>5</m:t>
                                              </m:r>
                                            </m:e>
                                          </m:mr>
                                          <m:mr>
                                            <m:e>
                                              <m:r>
                                                <a:rPr lang="en-US" sz="2400" b="0" i="1" smtClean="0">
                                                  <a:latin typeface="Cambria Math" panose="02040503050406030204" pitchFamily="18" charset="0"/>
                                                </a:rPr>
                                                <m:t>11</m:t>
                                              </m:r>
                                            </m:e>
                                          </m:mr>
                                          <m:mr>
                                            <m:e>
                                              <m:r>
                                                <a:rPr lang="en-US" sz="2400" b="0" i="1" smtClean="0">
                                                  <a:latin typeface="Cambria Math" panose="02040503050406030204" pitchFamily="18" charset="0"/>
                                                </a:rPr>
                                                <m:t>−</m:t>
                                              </m:r>
                                              <m:r>
                                                <a:rPr lang="en-US" sz="2400" b="0" i="1" smtClean="0">
                                                  <a:latin typeface="Cambria Math" panose="02040503050406030204" pitchFamily="18" charset="0"/>
                                                </a:rPr>
                                                <m:t>11</m:t>
                                              </m:r>
                                            </m:e>
                                          </m:mr>
                                        </m:m>
                                      </m:e>
                                    </m:d>
                                  </m:e>
                                </m:d>
                              </m:oMath>
                            </m:oMathPara>
                          </a14:m>
                          <a:endParaRPr sz="2400" dirty="0"/>
                        </a:p>
                      </a:txBody>
                      <a:tcPr/>
                    </a:tc>
                    <a:extLst>
                      <a:ext uri="{0D108BD9-81ED-4DB2-BD59-A6C34878D82A}">
                        <a16:rowId xmlns:a16="http://schemas.microsoft.com/office/drawing/2014/main" val="10004"/>
                      </a:ext>
                    </a:extLst>
                  </a:tr>
                  <a:tr h="370840">
                    <a:tc>
                      <a:txBody>
                        <a:bodyPr/>
                        <a:lstStyle/>
                        <a:p>
                          <a:pPr algn="l"/>
                          <a:endParaRPr sz="2400" dirty="0"/>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box>
                                  <m:boxPr>
                                    <m:ctrlPr>
                                      <a:rPr lang="ar-AE" sz="2400" i="1" kern="1200" smtClean="0">
                                        <a:solidFill>
                                          <a:schemeClr val="tx1"/>
                                        </a:solidFill>
                                        <a:effectLst/>
                                        <a:latin typeface="Cambria Math" panose="02040503050406030204" pitchFamily="18" charset="0"/>
                                        <a:ea typeface="+mn-ea"/>
                                        <a:cs typeface="+mn-cs"/>
                                      </a:rPr>
                                    </m:ctrlPr>
                                  </m:boxPr>
                                  <m:e>
                                    <m:groupChr>
                                      <m:groupChrPr>
                                        <m:chr m:val="→"/>
                                        <m:vertJc m:val="bot"/>
                                        <m:ctrlPr>
                                          <a:rPr lang="ar-AE" sz="2400" i="1" kern="1200">
                                            <a:solidFill>
                                              <a:schemeClr val="tx1"/>
                                            </a:solidFill>
                                            <a:effectLst/>
                                            <a:latin typeface="Cambria Math" panose="02040503050406030204" pitchFamily="18" charset="0"/>
                                            <a:ea typeface="+mn-ea"/>
                                            <a:cs typeface="+mn-cs"/>
                                          </a:rPr>
                                        </m:ctrlPr>
                                      </m:groupChrPr>
                                      <m:e>
                                        <m:sSub>
                                          <m:sSubPr>
                                            <m:ctrlPr>
                                              <a:rPr lang="en-US" sz="2400" i="1" kern="1200" smtClean="0">
                                                <a:solidFill>
                                                  <a:schemeClr val="tx1"/>
                                                </a:solidFill>
                                                <a:effectLst/>
                                                <a:latin typeface="Cambria Math" panose="02040503050406030204" pitchFamily="18" charset="0"/>
                                                <a:ea typeface="+mn-ea"/>
                                                <a:cs typeface="+mn-cs"/>
                                              </a:rPr>
                                            </m:ctrlPr>
                                          </m:sSubPr>
                                          <m:e>
                                            <m:r>
                                              <a:rPr lang="en-US" sz="2400" b="0" i="1" kern="1200" smtClean="0">
                                                <a:solidFill>
                                                  <a:schemeClr val="tx1"/>
                                                </a:solidFill>
                                                <a:effectLst/>
                                                <a:latin typeface="Cambria Math" panose="02040503050406030204" pitchFamily="18" charset="0"/>
                                                <a:ea typeface="+mn-ea"/>
                                                <a:cs typeface="+mn-cs"/>
                                              </a:rPr>
                                              <m:t>   </m:t>
                                            </m:r>
                                            <m:r>
                                              <a:rPr lang="en-US" sz="2400" i="1" kern="1200">
                                                <a:solidFill>
                                                  <a:schemeClr val="tx1"/>
                                                </a:solidFill>
                                                <a:effectLst/>
                                                <a:latin typeface="Cambria Math" panose="02040503050406030204" pitchFamily="18" charset="0"/>
                                                <a:ea typeface="+mn-ea"/>
                                                <a:cs typeface="+mn-cs"/>
                                              </a:rPr>
                                              <m:t>𝑅</m:t>
                                            </m:r>
                                          </m:e>
                                          <m:sub>
                                            <m:r>
                                              <a:rPr lang="en-US" sz="2400" b="0" i="1" kern="1200" smtClean="0">
                                                <a:solidFill>
                                                  <a:schemeClr val="tx1"/>
                                                </a:solidFill>
                                                <a:effectLst/>
                                                <a:latin typeface="Cambria Math" panose="02040503050406030204" pitchFamily="18" charset="0"/>
                                                <a:ea typeface="+mn-ea"/>
                                                <a:cs typeface="+mn-cs"/>
                                              </a:rPr>
                                              <m:t>2</m:t>
                                            </m:r>
                                          </m:sub>
                                        </m:sSub>
                                        <m:r>
                                          <a:rPr lang="en-US" sz="2400" b="0" i="1" kern="1200" smtClean="0">
                                            <a:solidFill>
                                              <a:schemeClr val="tx1"/>
                                            </a:solidFill>
                                            <a:effectLst/>
                                            <a:latin typeface="Cambria Math" panose="02040503050406030204" pitchFamily="18" charset="0"/>
                                            <a:ea typeface="+mn-ea"/>
                                            <a:cs typeface="+mn-cs"/>
                                          </a:rPr>
                                          <m:t>+</m:t>
                                        </m:r>
                                        <m:sSub>
                                          <m:sSubPr>
                                            <m:ctrlPr>
                                              <a:rPr lang="en-US" sz="2400" b="0" i="1" kern="1200">
                                                <a:solidFill>
                                                  <a:schemeClr val="tx1"/>
                                                </a:solidFill>
                                                <a:effectLst/>
                                                <a:latin typeface="Cambria Math" panose="02040503050406030204" pitchFamily="18" charset="0"/>
                                                <a:ea typeface="+mn-ea"/>
                                                <a:cs typeface="+mn-cs"/>
                                              </a:rPr>
                                            </m:ctrlPr>
                                          </m:sSubPr>
                                          <m:e>
                                            <m:r>
                                              <a:rPr lang="en-US" sz="2400" b="0" i="1" kern="1200" smtClean="0">
                                                <a:solidFill>
                                                  <a:schemeClr val="tx1"/>
                                                </a:solidFill>
                                                <a:effectLst/>
                                                <a:latin typeface="Cambria Math" panose="02040503050406030204" pitchFamily="18" charset="0"/>
                                                <a:ea typeface="+mn-ea"/>
                                                <a:cs typeface="+mn-cs"/>
                                              </a:rPr>
                                              <m:t>𝑅</m:t>
                                            </m:r>
                                          </m:e>
                                          <m:sub>
                                            <m:r>
                                              <a:rPr lang="en-US" sz="2400" b="0" i="1" kern="1200" smtClean="0">
                                                <a:solidFill>
                                                  <a:schemeClr val="tx1"/>
                                                </a:solidFill>
                                                <a:effectLst/>
                                                <a:latin typeface="Cambria Math" panose="02040503050406030204" pitchFamily="18" charset="0"/>
                                                <a:ea typeface="+mn-ea"/>
                                                <a:cs typeface="+mn-cs"/>
                                              </a:rPr>
                                              <m:t>3</m:t>
                                            </m:r>
                                            <m:r>
                                              <a:rPr lang="en-US" sz="2400" b="0" i="1" kern="1200" smtClean="0">
                                                <a:solidFill>
                                                  <a:schemeClr val="tx1"/>
                                                </a:solidFill>
                                                <a:effectLst/>
                                                <a:latin typeface="Cambria Math" panose="02040503050406030204" pitchFamily="18" charset="0"/>
                                                <a:ea typeface="+mn-ea"/>
                                                <a:cs typeface="+mn-cs"/>
                                              </a:rPr>
                                              <m:t>   </m:t>
                                            </m:r>
                                          </m:sub>
                                        </m:sSub>
                                      </m:e>
                                    </m:groupChr>
                                  </m:e>
                                </m:box>
                              </m:oMath>
                            </m:oMathPara>
                          </a14:m>
                          <a:endParaRPr sz="2400" dirty="0"/>
                        </a:p>
                      </a:txBody>
                      <a:tcPr anchor="ctr"/>
                    </a:tc>
                    <a:tc>
                      <a:txBody>
                        <a:bodyPr/>
                        <a:lstStyle/>
                        <a:p>
                          <a:pPr algn="l">
                            <a:defRPr sz="1600"/>
                          </a:pPr>
                          <a14:m>
                            <m:oMathPara xmlns:m="http://schemas.openxmlformats.org/officeDocument/2006/math">
                              <m:oMathParaPr>
                                <m:jc m:val="centerGroup"/>
                              </m:oMathParaPr>
                              <m:oMath xmlns:m="http://schemas.openxmlformats.org/officeDocument/2006/math">
                                <m:d>
                                  <m:dPr>
                                    <m:begChr m:val="["/>
                                    <m:endChr m:val="]"/>
                                    <m:ctrlPr>
                                      <a:rPr lang="ar-AE" sz="2400" i="1" smtClean="0">
                                        <a:latin typeface="Cambria Math" panose="02040503050406030204" pitchFamily="18" charset="0"/>
                                      </a:rPr>
                                    </m:ctrlPr>
                                  </m:dPr>
                                  <m:e>
                                    <m:m>
                                      <m:mPr>
                                        <m:mcs>
                                          <m:mc>
                                            <m:mcPr>
                                              <m:count m:val="3"/>
                                              <m:mcJc m:val="center"/>
                                            </m:mcPr>
                                          </m:mc>
                                        </m:mcs>
                                        <m:ctrlPr>
                                          <a:rPr lang="ar-AE" sz="2400" i="1">
                                            <a:latin typeface="Cambria Math" panose="02040503050406030204" pitchFamily="18" charset="0"/>
                                          </a:rPr>
                                        </m:ctrlPr>
                                      </m:mPr>
                                      <m:mr>
                                        <m:e>
                                          <m:r>
                                            <a:rPr lang="ar-AE" sz="2400" b="0" i="1" smtClean="0">
                                              <a:latin typeface="Cambria Math" panose="02040503050406030204" pitchFamily="18" charset="0"/>
                                            </a:rPr>
                                            <m:t>1</m:t>
                                          </m:r>
                                        </m:e>
                                        <m:e>
                                          <m:r>
                                            <a:rPr lang="en-US" sz="2400" b="0" i="0" smtClean="0">
                                              <a:latin typeface="Cambria Math" panose="02040503050406030204" pitchFamily="18" charset="0"/>
                                            </a:rPr>
                                            <m:t>−</m:t>
                                          </m:r>
                                          <m:r>
                                            <a:rPr lang="ar-AE" sz="2400" b="0" i="0" smtClean="0">
                                              <a:latin typeface="Cambria Math" panose="02040503050406030204" pitchFamily="18" charset="0"/>
                                            </a:rPr>
                                            <m:t>2</m:t>
                                          </m:r>
                                        </m:e>
                                        <m:e>
                                          <m:r>
                                            <a:rPr lang="en-US" sz="2400" b="0" i="0" smtClean="0">
                                              <a:latin typeface="Cambria Math" panose="02040503050406030204" pitchFamily="18" charset="0"/>
                                            </a:rPr>
                                            <m:t>3</m:t>
                                          </m:r>
                                        </m:e>
                                      </m:mr>
                                      <m:mr>
                                        <m:e>
                                          <m:r>
                                            <a:rPr lang="en-US" sz="2400" b="0" i="0" smtClean="0">
                                              <a:latin typeface="Cambria Math" panose="02040503050406030204" pitchFamily="18" charset="0"/>
                                            </a:rPr>
                                            <m:t>0</m:t>
                                          </m:r>
                                        </m:e>
                                        <m:e>
                                          <m:r>
                                            <a:rPr lang="en-US" sz="2400" b="0" i="0" smtClean="0">
                                              <a:latin typeface="Cambria Math" panose="02040503050406030204" pitchFamily="18" charset="0"/>
                                            </a:rPr>
                                            <m:t>7</m:t>
                                          </m:r>
                                        </m:e>
                                        <m:e>
                                          <m:r>
                                            <a:rPr lang="ar-AE" sz="2400" b="0" i="0" smtClean="0">
                                              <a:latin typeface="Cambria Math" panose="02040503050406030204" pitchFamily="18" charset="0"/>
                                            </a:rPr>
                                            <m:t>−</m:t>
                                          </m:r>
                                          <m:r>
                                            <a:rPr lang="en-US" sz="2400" b="0" i="1" smtClean="0">
                                              <a:latin typeface="Cambria Math" panose="02040503050406030204" pitchFamily="18" charset="0"/>
                                            </a:rPr>
                                            <m:t>7</m:t>
                                          </m:r>
                                        </m:e>
                                      </m:mr>
                                      <m:mr>
                                        <m:e>
                                          <m:r>
                                            <a:rPr lang="en-US" sz="2400" b="0" i="0" smtClean="0">
                                              <a:latin typeface="Cambria Math" panose="02040503050406030204" pitchFamily="18" charset="0"/>
                                            </a:rPr>
                                            <m:t>0</m:t>
                                          </m:r>
                                        </m:e>
                                        <m:e>
                                          <m:r>
                                            <a:rPr lang="en-US" sz="2400" b="0" i="0" smtClean="0">
                                              <a:latin typeface="Cambria Math" panose="02040503050406030204" pitchFamily="18" charset="0"/>
                                            </a:rPr>
                                            <m:t>0</m:t>
                                          </m:r>
                                        </m:e>
                                        <m:e>
                                          <m:r>
                                            <a:rPr lang="en-US" sz="2400" b="0" i="1" smtClean="0">
                                              <a:latin typeface="Cambria Math" panose="02040503050406030204" pitchFamily="18" charset="0"/>
                                            </a:rPr>
                                            <m:t>0</m:t>
                                          </m:r>
                                        </m:e>
                                      </m:mr>
                                    </m:m>
                                    <m:d>
                                      <m:dPr>
                                        <m:begChr m:val="|"/>
                                        <m:endChr m:val=""/>
                                        <m:ctrlPr>
                                          <a:rPr lang="ar-AE" sz="2400" i="1">
                                            <a:latin typeface="Cambria Math" panose="02040503050406030204" pitchFamily="18" charset="0"/>
                                          </a:rPr>
                                        </m:ctrlPr>
                                      </m:dPr>
                                      <m:e>
                                        <m:m>
                                          <m:mPr>
                                            <m:mcs>
                                              <m:mc>
                                                <m:mcPr>
                                                  <m:count m:val="1"/>
                                                  <m:mcJc m:val="center"/>
                                                </m:mcPr>
                                              </m:mc>
                                            </m:mcs>
                                            <m:ctrlPr>
                                              <a:rPr lang="ar-AE" sz="2400" i="1">
                                                <a:latin typeface="Cambria Math" panose="02040503050406030204" pitchFamily="18" charset="0"/>
                                              </a:rPr>
                                            </m:ctrlPr>
                                          </m:mPr>
                                          <m:mr>
                                            <m:e>
                                              <m:r>
                                                <a:rPr lang="ar-AE" sz="2400">
                                                  <a:latin typeface="Cambria Math" panose="02040503050406030204" pitchFamily="18" charset="0"/>
                                                </a:rPr>
                                                <m:t>−</m:t>
                                              </m:r>
                                              <m:r>
                                                <a:rPr lang="en-US" sz="2400" b="0" i="0" smtClean="0">
                                                  <a:latin typeface="Cambria Math" panose="02040503050406030204" pitchFamily="18" charset="0"/>
                                                </a:rPr>
                                                <m:t>5</m:t>
                                              </m:r>
                                            </m:e>
                                          </m:mr>
                                          <m:mr>
                                            <m:e>
                                              <m:r>
                                                <a:rPr lang="en-US" sz="2400" b="0" i="1" smtClean="0">
                                                  <a:latin typeface="Cambria Math" panose="02040503050406030204" pitchFamily="18" charset="0"/>
                                                </a:rPr>
                                                <m:t>11</m:t>
                                              </m:r>
                                            </m:e>
                                          </m:mr>
                                          <m:mr>
                                            <m:e>
                                              <m:r>
                                                <a:rPr lang="en-US" sz="2400" b="0" i="1" smtClean="0">
                                                  <a:latin typeface="Cambria Math" panose="02040503050406030204" pitchFamily="18" charset="0"/>
                                                </a:rPr>
                                                <m:t>0</m:t>
                                              </m:r>
                                            </m:e>
                                          </m:mr>
                                        </m:m>
                                      </m:e>
                                    </m:d>
                                  </m:e>
                                </m:d>
                              </m:oMath>
                            </m:oMathPara>
                          </a14:m>
                          <a:endParaRPr sz="2400" dirty="0"/>
                        </a:p>
                      </a:txBody>
                      <a:tcPr/>
                    </a:tc>
                    <a:extLst>
                      <a:ext uri="{0D108BD9-81ED-4DB2-BD59-A6C34878D82A}">
                        <a16:rowId xmlns:a16="http://schemas.microsoft.com/office/drawing/2014/main" val="10005"/>
                      </a:ext>
                    </a:extLst>
                  </a:tr>
                </a:tbl>
              </a:graphicData>
            </a:graphic>
          </p:graphicFrame>
        </mc:Choice>
        <mc:Fallback xmlns="">
          <p:graphicFrame>
            <p:nvGraphicFramePr>
              <p:cNvPr id="4" name="Table Placeholder 2" descr="Matrix transformation steps:&#10;&#10;First matrix:&#10;Row one: one, negative two, three,  augmented by negative five.&#10;Row two: two, three, negative one,  augmented by one.&#10;Row three: negative one, negative five, four,  augmented by negative six.&#10;&#10;Perform row operations:&#10;Negative two times row 1 plus row 2.&#10;Row 1 plus row 3.&#10;&#10;Second matrix:&#10;Row one: one, negative two, three,  augmented by negative five.&#10;Row two: zero, seven, negative seven,  augmented by eleven.&#10;Row three: zero, negative seven, seven,  augmented by negative eleven.&#10;&#10;Perform row operation:&#10;Row 2 plus row 3.&#10;&#10;Final matrix:&#10;Row one: one, negative two, three,  augmented by negative five.&#10;Row two: zero, seven, negative seven,  augmented by eleven.&#10;Row three: zero, zero, zero,  augmented by zero.">
                <a:extLst>
                  <a:ext uri="{FF2B5EF4-FFF2-40B4-BE49-F238E27FC236}">
                    <a16:creationId xmlns:a16="http://schemas.microsoft.com/office/drawing/2014/main" id="{BFA374C2-ABF5-48C8-A961-8821171996F9}"/>
                  </a:ext>
                </a:extLst>
              </p:cNvPr>
              <p:cNvGraphicFramePr>
                <a:graphicFrameLocks/>
              </p:cNvGraphicFramePr>
              <p:nvPr>
                <p:extLst>
                  <p:ext uri="{D42A27DB-BD31-4B8C-83A1-F6EECF244321}">
                    <p14:modId xmlns:p14="http://schemas.microsoft.com/office/powerpoint/2010/main" val="230640165"/>
                  </p:ext>
                </p:extLst>
              </p:nvPr>
            </p:nvGraphicFramePr>
            <p:xfrm>
              <a:off x="1324674" y="1530730"/>
              <a:ext cx="6494653" cy="2507870"/>
            </p:xfrm>
            <a:graphic>
              <a:graphicData uri="http://schemas.openxmlformats.org/drawingml/2006/table">
                <a:tbl>
                  <a:tblPr firstRow="1" bandRow="1">
                    <a:tableStyleId>{2D5ABB26-0587-4C30-8999-92F81FD0307C}</a:tableStyleId>
                  </a:tblPr>
                  <a:tblGrid>
                    <a:gridCol w="2718181">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2633472">
                      <a:extLst>
                        <a:ext uri="{9D8B030D-6E8A-4147-A177-3AD203B41FA5}">
                          <a16:colId xmlns:a16="http://schemas.microsoft.com/office/drawing/2014/main" val="20002"/>
                        </a:ext>
                      </a:extLst>
                    </a:gridCol>
                  </a:tblGrid>
                  <a:tr h="1253935">
                    <a:tc>
                      <a:txBody>
                        <a:bodyPr/>
                        <a:lstStyle/>
                        <a:p>
                          <a:endParaRPr lang="en-US"/>
                        </a:p>
                      </a:txBody>
                      <a:tcPr anchor="ctr">
                        <a:blipFill>
                          <a:blip r:embed="rId2"/>
                          <a:stretch>
                            <a:fillRect r="-139013" b="-100000"/>
                          </a:stretch>
                        </a:blipFill>
                      </a:tcPr>
                    </a:tc>
                    <a:tc>
                      <a:txBody>
                        <a:bodyPr/>
                        <a:lstStyle/>
                        <a:p>
                          <a:endParaRPr lang="en-US"/>
                        </a:p>
                      </a:txBody>
                      <a:tcPr anchor="ctr">
                        <a:blipFill>
                          <a:blip r:embed="rId2"/>
                          <a:stretch>
                            <a:fillRect l="-237234" r="-229787" b="-100000"/>
                          </a:stretch>
                        </a:blipFill>
                      </a:tcPr>
                    </a:tc>
                    <a:tc>
                      <a:txBody>
                        <a:bodyPr/>
                        <a:lstStyle/>
                        <a:p>
                          <a:endParaRPr lang="en-US"/>
                        </a:p>
                      </a:txBody>
                      <a:tcPr>
                        <a:blipFill>
                          <a:blip r:embed="rId2"/>
                          <a:stretch>
                            <a:fillRect l="-146759" b="-100000"/>
                          </a:stretch>
                        </a:blipFill>
                      </a:tcPr>
                    </a:tc>
                    <a:extLst>
                      <a:ext uri="{0D108BD9-81ED-4DB2-BD59-A6C34878D82A}">
                        <a16:rowId xmlns:a16="http://schemas.microsoft.com/office/drawing/2014/main" val="10004"/>
                      </a:ext>
                    </a:extLst>
                  </a:tr>
                  <a:tr h="1253935">
                    <a:tc>
                      <a:txBody>
                        <a:bodyPr/>
                        <a:lstStyle/>
                        <a:p>
                          <a:pPr algn="l"/>
                          <a:endParaRPr sz="2400" dirty="0"/>
                        </a:p>
                      </a:txBody>
                      <a:tcPr anchor="ctr"/>
                    </a:tc>
                    <a:tc>
                      <a:txBody>
                        <a:bodyPr/>
                        <a:lstStyle/>
                        <a:p>
                          <a:endParaRPr lang="en-US"/>
                        </a:p>
                      </a:txBody>
                      <a:tcPr anchor="ctr">
                        <a:blipFill>
                          <a:blip r:embed="rId2"/>
                          <a:stretch>
                            <a:fillRect l="-237234" t="-100000" r="-229787"/>
                          </a:stretch>
                        </a:blipFill>
                      </a:tcPr>
                    </a:tc>
                    <a:tc>
                      <a:txBody>
                        <a:bodyPr/>
                        <a:lstStyle/>
                        <a:p>
                          <a:endParaRPr lang="en-US"/>
                        </a:p>
                      </a:txBody>
                      <a:tcPr>
                        <a:blipFill>
                          <a:blip r:embed="rId2"/>
                          <a:stretch>
                            <a:fillRect l="-146759" t="-100000"/>
                          </a:stretch>
                        </a:blipFill>
                      </a:tcPr>
                    </a:tc>
                    <a:extLst>
                      <a:ext uri="{0D108BD9-81ED-4DB2-BD59-A6C34878D82A}">
                        <a16:rowId xmlns:a16="http://schemas.microsoft.com/office/drawing/2014/main" val="10005"/>
                      </a:ext>
                    </a:extLst>
                  </a:tr>
                </a:tbl>
              </a:graphicData>
            </a:graphic>
          </p:graphicFrame>
        </mc:Fallback>
      </mc:AlternateContent>
      <p:sp>
        <p:nvSpPr>
          <p:cNvPr id="6" name="TextBox 5">
            <a:extLst>
              <a:ext uri="{FF2B5EF4-FFF2-40B4-BE49-F238E27FC236}">
                <a16:creationId xmlns:a16="http://schemas.microsoft.com/office/drawing/2014/main" id="{96CB8E3E-2A67-E0CD-D5BF-14F084CCC51D}"/>
              </a:ext>
            </a:extLst>
          </p:cNvPr>
          <p:cNvSpPr txBox="1"/>
          <p:nvPr/>
        </p:nvSpPr>
        <p:spPr>
          <a:xfrm>
            <a:off x="457200" y="4080808"/>
            <a:ext cx="8229600" cy="1938992"/>
          </a:xfrm>
          <a:prstGeom prst="rect">
            <a:avLst/>
          </a:prstGeom>
          <a:noFill/>
        </p:spPr>
        <p:txBody>
          <a:bodyPr wrap="square">
            <a:spAutoFit/>
          </a:bodyPr>
          <a:lstStyle/>
          <a:p>
            <a:pPr>
              <a:defRPr sz="2800"/>
            </a:pPr>
            <a:r>
              <a:rPr lang="en-US" sz="2400" dirty="0"/>
              <a:t>Note that the row of </a:t>
            </a:r>
            <a:r>
              <a:rPr lang="en-US" sz="2400" dirty="0">
                <a:latin typeface="Cambria Math"/>
              </a:rPr>
              <a:t>0</a:t>
            </a:r>
            <a:r>
              <a:rPr lang="en-US" sz="2400" dirty="0"/>
              <a:t>s at the bottom corresponds to the true statement 0 = 0, indicating that this system has an infinite number of solutions. In order to describe the solution set algebraically, we continue the row operations until the matrix is in reduced row echelon form.</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Reduced Row Echelon Form</a:t>
            </a:r>
            <a:r>
              <a:rPr lang="en-IN" baseline="-25000" dirty="0"/>
              <a:t>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29287"/>
                <a:ext cx="8229600" cy="4990513"/>
              </a:xfrm>
            </p:spPr>
            <p:txBody>
              <a:bodyPr>
                <a:normAutofit/>
              </a:bodyPr>
              <a:lstStyle/>
              <a:p>
                <a:endParaRPr lang="en-US" b="1" dirty="0"/>
              </a:p>
              <a:p>
                <a:pPr>
                  <a:defRPr sz="2800"/>
                </a:pPr>
                <a:endParaRPr lang="en-US" dirty="0"/>
              </a:p>
              <a:p>
                <a:pPr>
                  <a:defRPr sz="2800"/>
                </a:pPr>
                <a:endParaRPr lang="en-US" dirty="0"/>
              </a:p>
              <a:p>
                <a:pPr>
                  <a:defRPr sz="2800"/>
                </a:pPr>
                <a:endParaRPr lang="en-US" dirty="0"/>
              </a:p>
              <a:p>
                <a:pPr>
                  <a:defRPr sz="2800"/>
                </a:pPr>
                <a:endParaRPr lang="en-US" dirty="0"/>
              </a:p>
              <a:p>
                <a:pPr>
                  <a:defRPr sz="2800"/>
                </a:pPr>
                <a:endParaRPr lang="en-US" dirty="0"/>
              </a:p>
              <a:p>
                <a:pPr>
                  <a:defRPr sz="2800"/>
                </a:pPr>
                <a:r>
                  <a:rPr lang="en-US" dirty="0"/>
                  <a:t>The last matrix is in reduced row echelon form, as every leading </a:t>
                </a:r>
                <a14:m>
                  <m:oMath xmlns:m="http://schemas.openxmlformats.org/officeDocument/2006/math">
                    <m:r>
                      <a:rPr lang="en-US" b="0" i="1" smtClean="0">
                        <a:latin typeface="Cambria Math" panose="02040503050406030204" pitchFamily="18" charset="0"/>
                      </a:rPr>
                      <m:t>1</m:t>
                    </m:r>
                  </m:oMath>
                </a14:m>
                <a:r>
                  <a:rPr lang="en-US" dirty="0"/>
                  <a:t> has </a:t>
                </a:r>
                <a:r>
                  <a:rPr lang="en-US" dirty="0">
                    <a:latin typeface="Cambria Math"/>
                  </a:rPr>
                  <a:t>0</a:t>
                </a:r>
                <a:r>
                  <a:rPr lang="en-US" dirty="0"/>
                  <a:t>s both below and above it.</a:t>
                </a: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29287"/>
                <a:ext cx="8229600" cy="4990513"/>
              </a:xfrm>
              <a:blipFill>
                <a:blip r:embed="rId2"/>
                <a:stretch>
                  <a:fillRect l="-148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graphicFrame>
            <p:nvGraphicFramePr>
              <p:cNvPr id="4" name="Table Placeholder 2" descr="First matrix:&#10;Row one: one, negative two, three,  augmented by negative five.&#10;Row two: zero, seven, negative seven,  augmented by eleven.&#10;Row three: zero, zero, zero,  augmented by zero.&#10;&#10;Perform row operation:&#10;Multiply row two by one-seventh.&#10;&#10;Second matrix:&#10;Row one: one, negative two, three,  augmented by negative five.&#10;Row two: zero, one, negative one,  augmented by eleven-sevenths.&#10;Row three: zero, zero, zero,  augmented by zero.&#10;&#10;Perform row operation:&#10;Two times row two plus row one.&#10;&#10;Final matrix:&#10;Row one: one, zero, one,  augmented by thirteen-sevenths.&#10;Row two: zero, one, negative one,  augmented by eleven-sevenths.&#10;Row three: zero, zero, zero,  augmented by zero.">
                <a:extLst>
                  <a:ext uri="{FF2B5EF4-FFF2-40B4-BE49-F238E27FC236}">
                    <a16:creationId xmlns:a16="http://schemas.microsoft.com/office/drawing/2014/main" id="{BFA374C2-ABF5-48C8-A961-8821171996F9}"/>
                  </a:ext>
                </a:extLst>
              </p:cNvPr>
              <p:cNvGraphicFramePr>
                <a:graphicFrameLocks/>
              </p:cNvGraphicFramePr>
              <p:nvPr>
                <p:extLst>
                  <p:ext uri="{D42A27DB-BD31-4B8C-83A1-F6EECF244321}">
                    <p14:modId xmlns:p14="http://schemas.microsoft.com/office/powerpoint/2010/main" val="913750416"/>
                  </p:ext>
                </p:extLst>
              </p:nvPr>
            </p:nvGraphicFramePr>
            <p:xfrm>
              <a:off x="857250" y="1143000"/>
              <a:ext cx="7429500" cy="2895346"/>
            </p:xfrm>
            <a:graphic>
              <a:graphicData uri="http://schemas.openxmlformats.org/drawingml/2006/table">
                <a:tbl>
                  <a:tblPr firstRow="1" bandRow="1">
                    <a:tableStyleId>{2D5ABB26-0587-4C30-8999-92F81FD0307C}</a:tableStyleId>
                  </a:tblPr>
                  <a:tblGrid>
                    <a:gridCol w="2875935">
                      <a:extLst>
                        <a:ext uri="{9D8B030D-6E8A-4147-A177-3AD203B41FA5}">
                          <a16:colId xmlns:a16="http://schemas.microsoft.com/office/drawing/2014/main" val="20000"/>
                        </a:ext>
                      </a:extLst>
                    </a:gridCol>
                    <a:gridCol w="1278194">
                      <a:extLst>
                        <a:ext uri="{9D8B030D-6E8A-4147-A177-3AD203B41FA5}">
                          <a16:colId xmlns:a16="http://schemas.microsoft.com/office/drawing/2014/main" val="20001"/>
                        </a:ext>
                      </a:extLst>
                    </a:gridCol>
                    <a:gridCol w="3275371">
                      <a:extLst>
                        <a:ext uri="{9D8B030D-6E8A-4147-A177-3AD203B41FA5}">
                          <a16:colId xmlns:a16="http://schemas.microsoft.com/office/drawing/2014/main" val="20002"/>
                        </a:ext>
                      </a:extLst>
                    </a:gridCol>
                  </a:tblGrid>
                  <a:tr h="370840">
                    <a:tc>
                      <a:txBody>
                        <a:bodyPr/>
                        <a:lstStyle/>
                        <a:p>
                          <a:pPr algn="l"/>
                          <a14:m>
                            <m:oMathPara xmlns:m="http://schemas.openxmlformats.org/officeDocument/2006/math">
                              <m:oMathParaPr>
                                <m:jc m:val="centerGroup"/>
                              </m:oMathParaPr>
                              <m:oMath xmlns:m="http://schemas.openxmlformats.org/officeDocument/2006/math">
                                <m:d>
                                  <m:dPr>
                                    <m:begChr m:val="["/>
                                    <m:endChr m:val="]"/>
                                    <m:ctrlPr>
                                      <a:rPr lang="ar-AE" sz="2800" i="1" smtClean="0">
                                        <a:latin typeface="Cambria Math" panose="02040503050406030204" pitchFamily="18" charset="0"/>
                                      </a:rPr>
                                    </m:ctrlPr>
                                  </m:dPr>
                                  <m:e>
                                    <m:m>
                                      <m:mPr>
                                        <m:mcs>
                                          <m:mc>
                                            <m:mcPr>
                                              <m:count m:val="3"/>
                                              <m:mcJc m:val="center"/>
                                            </m:mcPr>
                                          </m:mc>
                                        </m:mcs>
                                        <m:ctrlPr>
                                          <a:rPr lang="ar-AE" sz="2800" i="1">
                                            <a:latin typeface="Cambria Math" panose="02040503050406030204" pitchFamily="18" charset="0"/>
                                          </a:rPr>
                                        </m:ctrlPr>
                                      </m:mPr>
                                      <m:mr>
                                        <m:e>
                                          <m:r>
                                            <a:rPr lang="ar-AE" sz="2800" b="0" i="1" smtClean="0">
                                              <a:latin typeface="Cambria Math" panose="02040503050406030204" pitchFamily="18" charset="0"/>
                                            </a:rPr>
                                            <m:t>1</m:t>
                                          </m:r>
                                        </m:e>
                                        <m:e>
                                          <m:r>
                                            <a:rPr lang="en-US" sz="2800" b="0" i="0" smtClean="0">
                                              <a:latin typeface="Cambria Math" panose="02040503050406030204" pitchFamily="18" charset="0"/>
                                            </a:rPr>
                                            <m:t>−</m:t>
                                          </m:r>
                                          <m:r>
                                            <a:rPr lang="ar-AE" sz="2800" b="0" i="0" smtClean="0">
                                              <a:latin typeface="Cambria Math" panose="02040503050406030204" pitchFamily="18" charset="0"/>
                                            </a:rPr>
                                            <m:t>2</m:t>
                                          </m:r>
                                        </m:e>
                                        <m:e>
                                          <m:r>
                                            <a:rPr lang="en-US" sz="2800" b="0" i="0" smtClean="0">
                                              <a:latin typeface="Cambria Math" panose="02040503050406030204" pitchFamily="18" charset="0"/>
                                            </a:rPr>
                                            <m:t>3</m:t>
                                          </m:r>
                                        </m:e>
                                      </m:mr>
                                      <m:mr>
                                        <m:e>
                                          <m:r>
                                            <a:rPr lang="en-US" sz="2800" b="0" i="0" smtClean="0">
                                              <a:latin typeface="Cambria Math" panose="02040503050406030204" pitchFamily="18" charset="0"/>
                                            </a:rPr>
                                            <m:t>0</m:t>
                                          </m:r>
                                        </m:e>
                                        <m:e>
                                          <m:r>
                                            <a:rPr lang="en-US" sz="2800" b="0" i="0" smtClean="0">
                                              <a:latin typeface="Cambria Math" panose="02040503050406030204" pitchFamily="18" charset="0"/>
                                            </a:rPr>
                                            <m:t>7</m:t>
                                          </m:r>
                                        </m:e>
                                        <m:e>
                                          <m:r>
                                            <a:rPr lang="ar-AE" sz="2800" b="0" i="0" smtClean="0">
                                              <a:latin typeface="Cambria Math" panose="02040503050406030204" pitchFamily="18" charset="0"/>
                                            </a:rPr>
                                            <m:t>−</m:t>
                                          </m:r>
                                          <m:r>
                                            <a:rPr lang="en-US" sz="2800" b="0" i="1" smtClean="0">
                                              <a:latin typeface="Cambria Math" panose="02040503050406030204" pitchFamily="18" charset="0"/>
                                            </a:rPr>
                                            <m:t>7</m:t>
                                          </m:r>
                                        </m:e>
                                      </m:mr>
                                      <m:mr>
                                        <m:e>
                                          <m:r>
                                            <a:rPr lang="en-US" sz="2800" b="0" i="0" smtClean="0">
                                              <a:latin typeface="Cambria Math" panose="02040503050406030204" pitchFamily="18" charset="0"/>
                                            </a:rPr>
                                            <m:t>0</m:t>
                                          </m:r>
                                        </m:e>
                                        <m:e>
                                          <m:r>
                                            <a:rPr lang="en-US" sz="2800" b="0" i="0" smtClean="0">
                                              <a:latin typeface="Cambria Math" panose="02040503050406030204" pitchFamily="18" charset="0"/>
                                            </a:rPr>
                                            <m:t>0</m:t>
                                          </m:r>
                                        </m:e>
                                        <m:e>
                                          <m:r>
                                            <a:rPr lang="en-US" sz="2800" b="0" i="1" smtClean="0">
                                              <a:latin typeface="Cambria Math" panose="02040503050406030204" pitchFamily="18" charset="0"/>
                                            </a:rPr>
                                            <m:t>0</m:t>
                                          </m:r>
                                        </m:e>
                                      </m:mr>
                                    </m:m>
                                    <m:d>
                                      <m:dPr>
                                        <m:begChr m:val="|"/>
                                        <m:endChr m:val=""/>
                                        <m:ctrlPr>
                                          <a:rPr lang="ar-AE" sz="2800" i="1">
                                            <a:latin typeface="Cambria Math" panose="02040503050406030204" pitchFamily="18" charset="0"/>
                                          </a:rPr>
                                        </m:ctrlPr>
                                      </m:dPr>
                                      <m:e>
                                        <m:m>
                                          <m:mPr>
                                            <m:mcs>
                                              <m:mc>
                                                <m:mcPr>
                                                  <m:count m:val="1"/>
                                                  <m:mcJc m:val="center"/>
                                                </m:mcPr>
                                              </m:mc>
                                            </m:mcs>
                                            <m:ctrlPr>
                                              <a:rPr lang="ar-AE" sz="2800" i="1">
                                                <a:latin typeface="Cambria Math" panose="02040503050406030204" pitchFamily="18" charset="0"/>
                                              </a:rPr>
                                            </m:ctrlPr>
                                          </m:mPr>
                                          <m:mr>
                                            <m:e>
                                              <m:r>
                                                <a:rPr lang="ar-AE" sz="2800">
                                                  <a:latin typeface="Cambria Math" panose="02040503050406030204" pitchFamily="18" charset="0"/>
                                                </a:rPr>
                                                <m:t>−</m:t>
                                              </m:r>
                                              <m:r>
                                                <a:rPr lang="en-US" sz="2800" b="0" i="0" smtClean="0">
                                                  <a:latin typeface="Cambria Math" panose="02040503050406030204" pitchFamily="18" charset="0"/>
                                                </a:rPr>
                                                <m:t>5</m:t>
                                              </m:r>
                                            </m:e>
                                          </m:mr>
                                          <m:mr>
                                            <m:e>
                                              <m:r>
                                                <a:rPr lang="en-US" sz="2800" b="0" i="1" smtClean="0">
                                                  <a:latin typeface="Cambria Math" panose="02040503050406030204" pitchFamily="18" charset="0"/>
                                                </a:rPr>
                                                <m:t>11</m:t>
                                              </m:r>
                                            </m:e>
                                          </m:mr>
                                          <m:mr>
                                            <m:e>
                                              <m:r>
                                                <a:rPr lang="en-US" sz="2800" b="0" i="1" smtClean="0">
                                                  <a:latin typeface="Cambria Math" panose="02040503050406030204" pitchFamily="18" charset="0"/>
                                                </a:rPr>
                                                <m:t>0</m:t>
                                              </m:r>
                                            </m:e>
                                          </m:mr>
                                        </m:m>
                                      </m:e>
                                    </m:d>
                                  </m:e>
                                </m:d>
                              </m:oMath>
                            </m:oMathPara>
                          </a14:m>
                          <a:endParaRPr sz="2800" dirty="0"/>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groupChr>
                                  <m:groupChrPr>
                                    <m:chr m:val="→"/>
                                    <m:vertJc m:val="bot"/>
                                    <m:ctrlPr>
                                      <a:rPr lang="ar-AE" sz="2800" i="1" kern="1200" smtClean="0">
                                        <a:solidFill>
                                          <a:schemeClr val="tx1"/>
                                        </a:solidFill>
                                        <a:effectLst/>
                                        <a:latin typeface="Cambria Math" panose="02040503050406030204" pitchFamily="18" charset="0"/>
                                        <a:ea typeface="+mn-ea"/>
                                        <a:cs typeface="+mn-cs"/>
                                      </a:rPr>
                                    </m:ctrlPr>
                                  </m:groupChrPr>
                                  <m:e>
                                    <m:r>
                                      <m:rPr>
                                        <m:brk m:alnAt="2"/>
                                      </m:rPr>
                                      <a:rPr lang="en-US" sz="2800" b="0" i="1" kern="1200" smtClean="0">
                                        <a:solidFill>
                                          <a:schemeClr val="tx1"/>
                                        </a:solidFill>
                                        <a:effectLst/>
                                        <a:latin typeface="Cambria Math" panose="02040503050406030204" pitchFamily="18" charset="0"/>
                                        <a:ea typeface="+mn-ea"/>
                                        <a:cs typeface="+mn-cs"/>
                                      </a:rPr>
                                      <m:t> </m:t>
                                    </m:r>
                                    <m:r>
                                      <a:rPr lang="en-US" sz="2800" b="0" i="1" kern="1200" smtClean="0">
                                        <a:solidFill>
                                          <a:schemeClr val="tx1"/>
                                        </a:solidFill>
                                        <a:effectLst/>
                                        <a:latin typeface="Cambria Math" panose="02040503050406030204" pitchFamily="18" charset="0"/>
                                        <a:ea typeface="+mn-ea"/>
                                        <a:cs typeface="+mn-cs"/>
                                      </a:rPr>
                                      <m:t>      </m:t>
                                    </m:r>
                                    <m:f>
                                      <m:fPr>
                                        <m:ctrlPr>
                                          <a:rPr lang="ar-AE" sz="2800" i="1" kern="1200" smtClean="0">
                                            <a:solidFill>
                                              <a:schemeClr val="tx1"/>
                                            </a:solidFill>
                                            <a:effectLst/>
                                            <a:latin typeface="Cambria Math" panose="02040503050406030204" pitchFamily="18" charset="0"/>
                                            <a:ea typeface="+mn-ea"/>
                                            <a:cs typeface="+mn-cs"/>
                                          </a:rPr>
                                        </m:ctrlPr>
                                      </m:fPr>
                                      <m:num>
                                        <m:r>
                                          <a:rPr lang="en-US" sz="2800" b="0" i="1" kern="1200" smtClean="0">
                                            <a:solidFill>
                                              <a:schemeClr val="tx1"/>
                                            </a:solidFill>
                                            <a:effectLst/>
                                            <a:latin typeface="Cambria Math" panose="02040503050406030204" pitchFamily="18" charset="0"/>
                                            <a:ea typeface="+mn-ea"/>
                                            <a:cs typeface="+mn-cs"/>
                                          </a:rPr>
                                          <m:t>1</m:t>
                                        </m:r>
                                      </m:num>
                                      <m:den>
                                        <m:r>
                                          <a:rPr lang="en-US" sz="2800" b="0" i="1" kern="1200" smtClean="0">
                                            <a:solidFill>
                                              <a:schemeClr val="tx1"/>
                                            </a:solidFill>
                                            <a:effectLst/>
                                            <a:latin typeface="Cambria Math" panose="02040503050406030204" pitchFamily="18" charset="0"/>
                                            <a:ea typeface="+mn-ea"/>
                                            <a:cs typeface="+mn-cs"/>
                                          </a:rPr>
                                          <m:t>7</m:t>
                                        </m:r>
                                      </m:den>
                                    </m:f>
                                    <m:sSub>
                                      <m:sSubPr>
                                        <m:ctrlPr>
                                          <a:rPr lang="ar-AE" sz="2800" i="1" kern="1200">
                                            <a:solidFill>
                                              <a:schemeClr val="tx1"/>
                                            </a:solidFill>
                                            <a:effectLst/>
                                            <a:latin typeface="Cambria Math" panose="02040503050406030204" pitchFamily="18" charset="0"/>
                                            <a:ea typeface="+mn-ea"/>
                                            <a:cs typeface="+mn-cs"/>
                                          </a:rPr>
                                        </m:ctrlPr>
                                      </m:sSubPr>
                                      <m:e>
                                        <m:r>
                                          <a:rPr lang="ar-AE" sz="2800" i="1" kern="1200">
                                            <a:solidFill>
                                              <a:schemeClr val="tx1"/>
                                            </a:solidFill>
                                            <a:effectLst/>
                                            <a:latin typeface="Cambria Math" panose="02040503050406030204" pitchFamily="18" charset="0"/>
                                            <a:ea typeface="+mn-ea"/>
                                            <a:cs typeface="+mn-cs"/>
                                          </a:rPr>
                                          <m:t>𝑅</m:t>
                                        </m:r>
                                      </m:e>
                                      <m:sub>
                                        <m:r>
                                          <a:rPr lang="en-US" sz="2800" b="0" i="1" kern="1200" smtClean="0">
                                            <a:solidFill>
                                              <a:schemeClr val="tx1"/>
                                            </a:solidFill>
                                            <a:effectLst/>
                                            <a:latin typeface="Cambria Math" panose="02040503050406030204" pitchFamily="18" charset="0"/>
                                            <a:ea typeface="+mn-ea"/>
                                            <a:cs typeface="+mn-cs"/>
                                          </a:rPr>
                                          <m:t>2</m:t>
                                        </m:r>
                                      </m:sub>
                                    </m:sSub>
                                    <m:r>
                                      <a:rPr lang="en-US" sz="2800" b="0" i="1" kern="1200" smtClean="0">
                                        <a:solidFill>
                                          <a:schemeClr val="tx1"/>
                                        </a:solidFill>
                                        <a:effectLst/>
                                        <a:latin typeface="Cambria Math" panose="02040503050406030204" pitchFamily="18" charset="0"/>
                                        <a:ea typeface="+mn-ea"/>
                                        <a:cs typeface="+mn-cs"/>
                                      </a:rPr>
                                      <m:t>     </m:t>
                                    </m:r>
                                  </m:e>
                                </m:groupChr>
                              </m:oMath>
                            </m:oMathPara>
                          </a14:m>
                          <a:endParaRPr sz="2800" dirty="0"/>
                        </a:p>
                      </a:txBody>
                      <a:tcPr anchor="ctr"/>
                    </a:tc>
                    <a:tc>
                      <a:txBody>
                        <a:bodyPr/>
                        <a:lstStyle/>
                        <a:p>
                          <a:pPr algn="l">
                            <a:defRPr sz="1600"/>
                          </a:pPr>
                          <a14:m>
                            <m:oMathPara xmlns:m="http://schemas.openxmlformats.org/officeDocument/2006/math">
                              <m:oMathParaPr>
                                <m:jc m:val="centerGroup"/>
                              </m:oMathParaPr>
                              <m:oMath xmlns:m="http://schemas.openxmlformats.org/officeDocument/2006/math">
                                <m:d>
                                  <m:dPr>
                                    <m:begChr m:val="["/>
                                    <m:endChr m:val="]"/>
                                    <m:ctrlPr>
                                      <a:rPr lang="ar-AE" sz="2800" i="1" smtClean="0">
                                        <a:latin typeface="Cambria Math" panose="02040503050406030204" pitchFamily="18" charset="0"/>
                                      </a:rPr>
                                    </m:ctrlPr>
                                  </m:dPr>
                                  <m:e>
                                    <m:m>
                                      <m:mPr>
                                        <m:mcs>
                                          <m:mc>
                                            <m:mcPr>
                                              <m:count m:val="3"/>
                                              <m:mcJc m:val="center"/>
                                            </m:mcPr>
                                          </m:mc>
                                        </m:mcs>
                                        <m:ctrlPr>
                                          <a:rPr lang="ar-AE" sz="2800" i="1">
                                            <a:latin typeface="Cambria Math" panose="02040503050406030204" pitchFamily="18" charset="0"/>
                                          </a:rPr>
                                        </m:ctrlPr>
                                      </m:mPr>
                                      <m:mr>
                                        <m:e>
                                          <m:r>
                                            <a:rPr lang="ar-AE" sz="2800" b="0" i="1" smtClean="0">
                                              <a:latin typeface="Cambria Math" panose="02040503050406030204" pitchFamily="18" charset="0"/>
                                            </a:rPr>
                                            <m:t>1</m:t>
                                          </m:r>
                                        </m:e>
                                        <m:e>
                                          <m:r>
                                            <a:rPr lang="en-US" sz="2800" b="0" i="0" smtClean="0">
                                              <a:latin typeface="Cambria Math" panose="02040503050406030204" pitchFamily="18" charset="0"/>
                                            </a:rPr>
                                            <m:t>−</m:t>
                                          </m:r>
                                          <m:r>
                                            <a:rPr lang="ar-AE" sz="2800" b="0" i="0" smtClean="0">
                                              <a:latin typeface="Cambria Math" panose="02040503050406030204" pitchFamily="18" charset="0"/>
                                            </a:rPr>
                                            <m:t>2</m:t>
                                          </m:r>
                                        </m:e>
                                        <m:e>
                                          <m:r>
                                            <a:rPr lang="en-US" sz="2800" b="0" i="0" smtClean="0">
                                              <a:latin typeface="Cambria Math" panose="02040503050406030204" pitchFamily="18" charset="0"/>
                                            </a:rPr>
                                            <m:t>3</m:t>
                                          </m:r>
                                        </m:e>
                                      </m:mr>
                                      <m:mr>
                                        <m:e>
                                          <m:r>
                                            <a:rPr lang="en-US" sz="2800" b="0" i="1" smtClean="0">
                                              <a:latin typeface="Cambria Math" panose="02040503050406030204" pitchFamily="18" charset="0"/>
                                            </a:rPr>
                                            <m:t>0</m:t>
                                          </m:r>
                                        </m:e>
                                        <m:e>
                                          <m:r>
                                            <a:rPr lang="en-US" sz="2800" b="0" i="0" smtClean="0">
                                              <a:latin typeface="Cambria Math" panose="02040503050406030204" pitchFamily="18" charset="0"/>
                                            </a:rPr>
                                            <m:t>1</m:t>
                                          </m:r>
                                        </m:e>
                                        <m:e>
                                          <m:r>
                                            <a:rPr lang="ar-AE" sz="2800" b="0" i="0" smtClean="0">
                                              <a:latin typeface="Cambria Math" panose="02040503050406030204" pitchFamily="18" charset="0"/>
                                            </a:rPr>
                                            <m:t>−</m:t>
                                          </m:r>
                                          <m:r>
                                            <a:rPr lang="en-US" sz="2800" b="0" i="1" smtClean="0">
                                              <a:latin typeface="Cambria Math" panose="02040503050406030204" pitchFamily="18" charset="0"/>
                                            </a:rPr>
                                            <m:t>1</m:t>
                                          </m:r>
                                        </m:e>
                                      </m:mr>
                                      <m:mr>
                                        <m:e>
                                          <m:r>
                                            <a:rPr lang="en-US" sz="2800" b="0" i="0" smtClean="0">
                                              <a:latin typeface="Cambria Math" panose="02040503050406030204" pitchFamily="18" charset="0"/>
                                            </a:rPr>
                                            <m:t>0</m:t>
                                          </m:r>
                                        </m:e>
                                        <m:e>
                                          <m:r>
                                            <a:rPr lang="en-US" sz="2800" b="0" i="0" smtClean="0">
                                              <a:latin typeface="Cambria Math" panose="02040503050406030204" pitchFamily="18" charset="0"/>
                                            </a:rPr>
                                            <m:t>0</m:t>
                                          </m:r>
                                        </m:e>
                                        <m:e>
                                          <m:r>
                                            <a:rPr lang="en-US" sz="2800" b="0" i="1" smtClean="0">
                                              <a:latin typeface="Cambria Math" panose="02040503050406030204" pitchFamily="18" charset="0"/>
                                            </a:rPr>
                                            <m:t>0</m:t>
                                          </m:r>
                                        </m:e>
                                      </m:mr>
                                    </m:m>
                                    <m:d>
                                      <m:dPr>
                                        <m:begChr m:val="|"/>
                                        <m:endChr m:val=""/>
                                        <m:ctrlPr>
                                          <a:rPr lang="ar-AE" sz="2800" i="1">
                                            <a:latin typeface="Cambria Math" panose="02040503050406030204" pitchFamily="18" charset="0"/>
                                          </a:rPr>
                                        </m:ctrlPr>
                                      </m:dPr>
                                      <m:e>
                                        <m:m>
                                          <m:mPr>
                                            <m:mcs>
                                              <m:mc>
                                                <m:mcPr>
                                                  <m:count m:val="1"/>
                                                  <m:mcJc m:val="center"/>
                                                </m:mcPr>
                                              </m:mc>
                                            </m:mcs>
                                            <m:ctrlPr>
                                              <a:rPr lang="ar-AE" sz="2800" i="1">
                                                <a:latin typeface="Cambria Math" panose="02040503050406030204" pitchFamily="18" charset="0"/>
                                              </a:rPr>
                                            </m:ctrlPr>
                                          </m:mPr>
                                          <m:mr>
                                            <m:e>
                                              <m:r>
                                                <a:rPr lang="ar-AE" sz="2800">
                                                  <a:latin typeface="Cambria Math" panose="02040503050406030204" pitchFamily="18" charset="0"/>
                                                </a:rPr>
                                                <m:t>−</m:t>
                                              </m:r>
                                              <m:r>
                                                <a:rPr lang="en-US" sz="2800" b="0" i="0" smtClean="0">
                                                  <a:latin typeface="Cambria Math" panose="02040503050406030204" pitchFamily="18" charset="0"/>
                                                </a:rPr>
                                                <m:t>5</m:t>
                                              </m:r>
                                            </m:e>
                                          </m:mr>
                                          <m:mr>
                                            <m:e>
                                              <m:f>
                                                <m:fPr>
                                                  <m:type m:val="lin"/>
                                                  <m:ctrlPr>
                                                    <a:rPr lang="en-US" sz="2800" b="0" i="1" smtClean="0">
                                                      <a:latin typeface="Cambria Math" panose="02040503050406030204" pitchFamily="18" charset="0"/>
                                                    </a:rPr>
                                                  </m:ctrlPr>
                                                </m:fPr>
                                                <m:num>
                                                  <m:r>
                                                    <a:rPr lang="en-US" sz="2800" b="0" i="1" smtClean="0">
                                                      <a:latin typeface="Cambria Math" panose="02040503050406030204" pitchFamily="18" charset="0"/>
                                                    </a:rPr>
                                                    <m:t>11</m:t>
                                                  </m:r>
                                                </m:num>
                                                <m:den>
                                                  <m:r>
                                                    <a:rPr lang="en-US" sz="2800" b="0" i="1" smtClean="0">
                                                      <a:latin typeface="Cambria Math" panose="02040503050406030204" pitchFamily="18" charset="0"/>
                                                    </a:rPr>
                                                    <m:t>7</m:t>
                                                  </m:r>
                                                </m:den>
                                              </m:f>
                                            </m:e>
                                          </m:mr>
                                          <m:mr>
                                            <m:e>
                                              <m:r>
                                                <a:rPr lang="en-US" sz="2800" b="0" i="1" smtClean="0">
                                                  <a:latin typeface="Cambria Math" panose="02040503050406030204" pitchFamily="18" charset="0"/>
                                                </a:rPr>
                                                <m:t>0</m:t>
                                              </m:r>
                                            </m:e>
                                          </m:mr>
                                        </m:m>
                                      </m:e>
                                    </m:d>
                                  </m:e>
                                </m:d>
                              </m:oMath>
                            </m:oMathPara>
                          </a14:m>
                          <a:endParaRPr sz="2800" dirty="0"/>
                        </a:p>
                      </a:txBody>
                      <a:tcPr/>
                    </a:tc>
                    <a:extLst>
                      <a:ext uri="{0D108BD9-81ED-4DB2-BD59-A6C34878D82A}">
                        <a16:rowId xmlns:a16="http://schemas.microsoft.com/office/drawing/2014/main" val="10004"/>
                      </a:ext>
                    </a:extLst>
                  </a:tr>
                  <a:tr h="370840">
                    <a:tc>
                      <a:txBody>
                        <a:bodyPr/>
                        <a:lstStyle/>
                        <a:p>
                          <a:pPr algn="l"/>
                          <a:endParaRPr sz="2800" dirty="0"/>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box>
                                  <m:boxPr>
                                    <m:ctrlPr>
                                      <a:rPr lang="ar-AE" sz="2800" i="1" kern="1200" smtClean="0">
                                        <a:solidFill>
                                          <a:schemeClr val="tx1"/>
                                        </a:solidFill>
                                        <a:effectLst/>
                                        <a:latin typeface="Cambria Math" panose="02040503050406030204" pitchFamily="18" charset="0"/>
                                        <a:ea typeface="+mn-ea"/>
                                        <a:cs typeface="+mn-cs"/>
                                      </a:rPr>
                                    </m:ctrlPr>
                                  </m:boxPr>
                                  <m:e>
                                    <m:groupChr>
                                      <m:groupChrPr>
                                        <m:chr m:val="→"/>
                                        <m:vertJc m:val="bot"/>
                                        <m:ctrlPr>
                                          <a:rPr lang="ar-AE" sz="2800" i="1" kern="1200">
                                            <a:solidFill>
                                              <a:schemeClr val="tx1"/>
                                            </a:solidFill>
                                            <a:effectLst/>
                                            <a:latin typeface="Cambria Math" panose="02040503050406030204" pitchFamily="18" charset="0"/>
                                            <a:ea typeface="+mn-ea"/>
                                            <a:cs typeface="+mn-cs"/>
                                          </a:rPr>
                                        </m:ctrlPr>
                                      </m:groupChrPr>
                                      <m:e>
                                        <m:sSub>
                                          <m:sSubPr>
                                            <m:ctrlPr>
                                              <a:rPr lang="en-US" sz="2800" i="1" kern="1200" smtClean="0">
                                                <a:solidFill>
                                                  <a:schemeClr val="tx1"/>
                                                </a:solidFill>
                                                <a:effectLst/>
                                                <a:latin typeface="Cambria Math" panose="02040503050406030204" pitchFamily="18" charset="0"/>
                                                <a:ea typeface="+mn-ea"/>
                                                <a:cs typeface="+mn-cs"/>
                                              </a:rPr>
                                            </m:ctrlPr>
                                          </m:sSubPr>
                                          <m:e>
                                            <m:r>
                                              <a:rPr lang="en-US" sz="2800" b="0" i="1" kern="1200" smtClean="0">
                                                <a:solidFill>
                                                  <a:schemeClr val="tx1"/>
                                                </a:solidFill>
                                                <a:effectLst/>
                                                <a:latin typeface="Cambria Math" panose="02040503050406030204" pitchFamily="18" charset="0"/>
                                                <a:ea typeface="+mn-ea"/>
                                                <a:cs typeface="+mn-cs"/>
                                              </a:rPr>
                                              <m:t>   </m:t>
                                            </m:r>
                                            <m:r>
                                              <a:rPr lang="en-US" sz="2800" b="0" i="1" kern="1200" smtClean="0">
                                                <a:solidFill>
                                                  <a:schemeClr val="tx1"/>
                                                </a:solidFill>
                                                <a:effectLst/>
                                                <a:latin typeface="Cambria Math" panose="02040503050406030204" pitchFamily="18" charset="0"/>
                                                <a:ea typeface="+mn-ea"/>
                                                <a:cs typeface="+mn-cs"/>
                                              </a:rPr>
                                              <m:t>2</m:t>
                                            </m:r>
                                            <m:r>
                                              <a:rPr lang="en-US" sz="2800" i="1" kern="1200">
                                                <a:solidFill>
                                                  <a:schemeClr val="tx1"/>
                                                </a:solidFill>
                                                <a:effectLst/>
                                                <a:latin typeface="Cambria Math" panose="02040503050406030204" pitchFamily="18" charset="0"/>
                                                <a:ea typeface="+mn-ea"/>
                                                <a:cs typeface="+mn-cs"/>
                                              </a:rPr>
                                              <m:t>𝑅</m:t>
                                            </m:r>
                                          </m:e>
                                          <m:sub>
                                            <m:r>
                                              <a:rPr lang="en-US" sz="2800" b="0" i="1" kern="1200" smtClean="0">
                                                <a:solidFill>
                                                  <a:schemeClr val="tx1"/>
                                                </a:solidFill>
                                                <a:effectLst/>
                                                <a:latin typeface="Cambria Math" panose="02040503050406030204" pitchFamily="18" charset="0"/>
                                                <a:ea typeface="+mn-ea"/>
                                                <a:cs typeface="+mn-cs"/>
                                              </a:rPr>
                                              <m:t>2</m:t>
                                            </m:r>
                                          </m:sub>
                                        </m:sSub>
                                        <m:r>
                                          <a:rPr lang="en-US" sz="2800" b="0" i="1" kern="1200" smtClean="0">
                                            <a:solidFill>
                                              <a:schemeClr val="tx1"/>
                                            </a:solidFill>
                                            <a:effectLst/>
                                            <a:latin typeface="Cambria Math" panose="02040503050406030204" pitchFamily="18" charset="0"/>
                                            <a:ea typeface="+mn-ea"/>
                                            <a:cs typeface="+mn-cs"/>
                                          </a:rPr>
                                          <m:t>+</m:t>
                                        </m:r>
                                        <m:sSub>
                                          <m:sSubPr>
                                            <m:ctrlPr>
                                              <a:rPr lang="en-US" sz="2800" b="0" i="1" kern="1200">
                                                <a:solidFill>
                                                  <a:schemeClr val="tx1"/>
                                                </a:solidFill>
                                                <a:effectLst/>
                                                <a:latin typeface="Cambria Math" panose="02040503050406030204" pitchFamily="18" charset="0"/>
                                                <a:ea typeface="+mn-ea"/>
                                                <a:cs typeface="+mn-cs"/>
                                              </a:rPr>
                                            </m:ctrlPr>
                                          </m:sSubPr>
                                          <m:e>
                                            <m:r>
                                              <a:rPr lang="en-US" sz="2800" b="0" i="1" kern="1200" smtClean="0">
                                                <a:solidFill>
                                                  <a:schemeClr val="tx1"/>
                                                </a:solidFill>
                                                <a:effectLst/>
                                                <a:latin typeface="Cambria Math" panose="02040503050406030204" pitchFamily="18" charset="0"/>
                                                <a:ea typeface="+mn-ea"/>
                                                <a:cs typeface="+mn-cs"/>
                                              </a:rPr>
                                              <m:t>𝑅</m:t>
                                            </m:r>
                                          </m:e>
                                          <m:sub>
                                            <m:r>
                                              <a:rPr lang="en-US" sz="2800" b="0" i="1" kern="1200" smtClean="0">
                                                <a:solidFill>
                                                  <a:schemeClr val="tx1"/>
                                                </a:solidFill>
                                                <a:effectLst/>
                                                <a:latin typeface="Cambria Math" panose="02040503050406030204" pitchFamily="18" charset="0"/>
                                                <a:ea typeface="+mn-ea"/>
                                                <a:cs typeface="+mn-cs"/>
                                              </a:rPr>
                                              <m:t>1</m:t>
                                            </m:r>
                                            <m:r>
                                              <a:rPr lang="en-US" sz="2800" b="0" i="1" kern="1200" smtClean="0">
                                                <a:solidFill>
                                                  <a:schemeClr val="tx1"/>
                                                </a:solidFill>
                                                <a:effectLst/>
                                                <a:latin typeface="Cambria Math" panose="02040503050406030204" pitchFamily="18" charset="0"/>
                                                <a:ea typeface="+mn-ea"/>
                                                <a:cs typeface="+mn-cs"/>
                                              </a:rPr>
                                              <m:t>   </m:t>
                                            </m:r>
                                          </m:sub>
                                        </m:sSub>
                                      </m:e>
                                    </m:groupChr>
                                  </m:e>
                                </m:box>
                              </m:oMath>
                            </m:oMathPara>
                          </a14:m>
                          <a:endParaRPr sz="2800" dirty="0"/>
                        </a:p>
                      </a:txBody>
                      <a:tcPr anchor="ctr"/>
                    </a:tc>
                    <a:tc>
                      <a:txBody>
                        <a:bodyPr/>
                        <a:lstStyle/>
                        <a:p>
                          <a:pPr algn="l">
                            <a:defRPr sz="1600"/>
                          </a:pPr>
                          <a14:m>
                            <m:oMathPara xmlns:m="http://schemas.openxmlformats.org/officeDocument/2006/math">
                              <m:oMathParaPr>
                                <m:jc m:val="centerGroup"/>
                              </m:oMathParaPr>
                              <m:oMath xmlns:m="http://schemas.openxmlformats.org/officeDocument/2006/math">
                                <m:d>
                                  <m:dPr>
                                    <m:begChr m:val="["/>
                                    <m:endChr m:val="]"/>
                                    <m:ctrlPr>
                                      <a:rPr lang="ar-AE" sz="2800" i="1" smtClean="0">
                                        <a:latin typeface="Cambria Math" panose="02040503050406030204" pitchFamily="18" charset="0"/>
                                      </a:rPr>
                                    </m:ctrlPr>
                                  </m:dPr>
                                  <m:e>
                                    <m:m>
                                      <m:mPr>
                                        <m:mcs>
                                          <m:mc>
                                            <m:mcPr>
                                              <m:count m:val="3"/>
                                              <m:mcJc m:val="center"/>
                                            </m:mcPr>
                                          </m:mc>
                                        </m:mcs>
                                        <m:ctrlPr>
                                          <a:rPr lang="ar-AE" sz="2800" i="1">
                                            <a:latin typeface="Cambria Math" panose="02040503050406030204" pitchFamily="18" charset="0"/>
                                          </a:rPr>
                                        </m:ctrlPr>
                                      </m:mPr>
                                      <m:mr>
                                        <m:e>
                                          <m:r>
                                            <a:rPr lang="ar-AE" sz="2800" b="0" i="1" smtClean="0">
                                              <a:latin typeface="Cambria Math" panose="02040503050406030204" pitchFamily="18" charset="0"/>
                                            </a:rPr>
                                            <m:t>1</m:t>
                                          </m:r>
                                        </m:e>
                                        <m:e>
                                          <m:r>
                                            <a:rPr lang="en-US" sz="2800" b="0" i="0" smtClean="0">
                                              <a:latin typeface="Cambria Math" panose="02040503050406030204" pitchFamily="18" charset="0"/>
                                            </a:rPr>
                                            <m:t>0</m:t>
                                          </m:r>
                                        </m:e>
                                        <m:e>
                                          <m:r>
                                            <a:rPr lang="en-US" sz="2800" b="0" i="0" smtClean="0">
                                              <a:latin typeface="Cambria Math" panose="02040503050406030204" pitchFamily="18" charset="0"/>
                                            </a:rPr>
                                            <m:t>1</m:t>
                                          </m:r>
                                        </m:e>
                                      </m:mr>
                                      <m:mr>
                                        <m:e>
                                          <m:r>
                                            <a:rPr lang="en-US" sz="2800" b="0" i="1" smtClean="0">
                                              <a:latin typeface="Cambria Math" panose="02040503050406030204" pitchFamily="18" charset="0"/>
                                            </a:rPr>
                                            <m:t>0</m:t>
                                          </m:r>
                                        </m:e>
                                        <m:e>
                                          <m:r>
                                            <a:rPr lang="en-US" sz="2800" b="0" i="0" smtClean="0">
                                              <a:latin typeface="Cambria Math" panose="02040503050406030204" pitchFamily="18" charset="0"/>
                                            </a:rPr>
                                            <m:t>1</m:t>
                                          </m:r>
                                        </m:e>
                                        <m:e>
                                          <m:r>
                                            <a:rPr lang="ar-AE" sz="2800" b="0" i="0" smtClean="0">
                                              <a:latin typeface="Cambria Math" panose="02040503050406030204" pitchFamily="18" charset="0"/>
                                            </a:rPr>
                                            <m:t>−</m:t>
                                          </m:r>
                                          <m:r>
                                            <a:rPr lang="en-US" sz="2800" b="0" i="1" smtClean="0">
                                              <a:latin typeface="Cambria Math" panose="02040503050406030204" pitchFamily="18" charset="0"/>
                                            </a:rPr>
                                            <m:t>1</m:t>
                                          </m:r>
                                        </m:e>
                                      </m:mr>
                                      <m:mr>
                                        <m:e>
                                          <m:r>
                                            <a:rPr lang="en-US" sz="2800" b="0" i="0" smtClean="0">
                                              <a:latin typeface="Cambria Math" panose="02040503050406030204" pitchFamily="18" charset="0"/>
                                            </a:rPr>
                                            <m:t>0</m:t>
                                          </m:r>
                                        </m:e>
                                        <m:e>
                                          <m:r>
                                            <a:rPr lang="en-US" sz="2800" b="0" i="0" smtClean="0">
                                              <a:latin typeface="Cambria Math" panose="02040503050406030204" pitchFamily="18" charset="0"/>
                                            </a:rPr>
                                            <m:t>0</m:t>
                                          </m:r>
                                        </m:e>
                                        <m:e>
                                          <m:r>
                                            <a:rPr lang="en-US" sz="2800" b="0" i="1" smtClean="0">
                                              <a:latin typeface="Cambria Math" panose="02040503050406030204" pitchFamily="18" charset="0"/>
                                            </a:rPr>
                                            <m:t>0</m:t>
                                          </m:r>
                                        </m:e>
                                      </m:mr>
                                    </m:m>
                                    <m:d>
                                      <m:dPr>
                                        <m:begChr m:val="|"/>
                                        <m:endChr m:val=""/>
                                        <m:ctrlPr>
                                          <a:rPr lang="ar-AE" sz="2800" i="1">
                                            <a:latin typeface="Cambria Math" panose="02040503050406030204" pitchFamily="18" charset="0"/>
                                          </a:rPr>
                                        </m:ctrlPr>
                                      </m:dPr>
                                      <m:e>
                                        <m:m>
                                          <m:mPr>
                                            <m:mcs>
                                              <m:mc>
                                                <m:mcPr>
                                                  <m:count m:val="1"/>
                                                  <m:mcJc m:val="center"/>
                                                </m:mcPr>
                                              </m:mc>
                                            </m:mcs>
                                            <m:ctrlPr>
                                              <a:rPr lang="ar-AE" sz="2800" i="1">
                                                <a:latin typeface="Cambria Math" panose="02040503050406030204" pitchFamily="18" charset="0"/>
                                              </a:rPr>
                                            </m:ctrlPr>
                                          </m:mPr>
                                          <m:mr>
                                            <m:e>
                                              <m:r>
                                                <m:rPr>
                                                  <m:brk m:alnAt="7"/>
                                                </m:rPr>
                                                <a:rPr lang="en-US" sz="2800" b="0" i="1" smtClean="0">
                                                  <a:latin typeface="Cambria Math" panose="02040503050406030204" pitchFamily="18" charset="0"/>
                                                </a:rPr>
                                                <m:t>−</m:t>
                                              </m:r>
                                              <m:f>
                                                <m:fPr>
                                                  <m:type m:val="lin"/>
                                                  <m:ctrlPr>
                                                    <a:rPr lang="en-US" sz="2800" b="0" i="1" smtClean="0">
                                                      <a:latin typeface="Cambria Math" panose="02040503050406030204" pitchFamily="18" charset="0"/>
                                                    </a:rPr>
                                                  </m:ctrlPr>
                                                </m:fPr>
                                                <m:num>
                                                  <m:r>
                                                    <a:rPr lang="en-US" sz="2800" b="0" i="1" smtClean="0">
                                                      <a:latin typeface="Cambria Math" panose="02040503050406030204" pitchFamily="18" charset="0"/>
                                                    </a:rPr>
                                                    <m:t>13</m:t>
                                                  </m:r>
                                                </m:num>
                                                <m:den>
                                                  <m:r>
                                                    <a:rPr lang="en-US" sz="2800" b="0" i="1" smtClean="0">
                                                      <a:latin typeface="Cambria Math" panose="02040503050406030204" pitchFamily="18" charset="0"/>
                                                    </a:rPr>
                                                    <m:t>7</m:t>
                                                  </m:r>
                                                </m:den>
                                              </m:f>
                                            </m:e>
                                          </m:mr>
                                          <m:mr>
                                            <m:e>
                                              <m:f>
                                                <m:fPr>
                                                  <m:type m:val="lin"/>
                                                  <m:ctrlPr>
                                                    <a:rPr lang="en-US" sz="2800" b="0" i="1" smtClean="0">
                                                      <a:latin typeface="Cambria Math" panose="02040503050406030204" pitchFamily="18" charset="0"/>
                                                    </a:rPr>
                                                  </m:ctrlPr>
                                                </m:fPr>
                                                <m:num>
                                                  <m:r>
                                                    <a:rPr lang="en-US" sz="2800" b="0" i="1" smtClean="0">
                                                      <a:latin typeface="Cambria Math" panose="02040503050406030204" pitchFamily="18" charset="0"/>
                                                    </a:rPr>
                                                    <m:t>11</m:t>
                                                  </m:r>
                                                </m:num>
                                                <m:den>
                                                  <m:r>
                                                    <a:rPr lang="en-US" sz="2800" b="0" i="1" smtClean="0">
                                                      <a:latin typeface="Cambria Math" panose="02040503050406030204" pitchFamily="18" charset="0"/>
                                                    </a:rPr>
                                                    <m:t>7</m:t>
                                                  </m:r>
                                                </m:den>
                                              </m:f>
                                            </m:e>
                                          </m:mr>
                                          <m:mr>
                                            <m:e>
                                              <m:r>
                                                <a:rPr lang="en-US" sz="2800" b="0" i="1" smtClean="0">
                                                  <a:latin typeface="Cambria Math" panose="02040503050406030204" pitchFamily="18" charset="0"/>
                                                </a:rPr>
                                                <m:t>0</m:t>
                                              </m:r>
                                            </m:e>
                                          </m:mr>
                                        </m:m>
                                      </m:e>
                                    </m:d>
                                  </m:e>
                                </m:d>
                              </m:oMath>
                            </m:oMathPara>
                          </a14:m>
                          <a:endParaRPr sz="2800" dirty="0"/>
                        </a:p>
                      </a:txBody>
                      <a:tcPr/>
                    </a:tc>
                    <a:extLst>
                      <a:ext uri="{0D108BD9-81ED-4DB2-BD59-A6C34878D82A}">
                        <a16:rowId xmlns:a16="http://schemas.microsoft.com/office/drawing/2014/main" val="10005"/>
                      </a:ext>
                    </a:extLst>
                  </a:tr>
                </a:tbl>
              </a:graphicData>
            </a:graphic>
          </p:graphicFrame>
        </mc:Choice>
        <mc:Fallback xmlns="">
          <p:graphicFrame>
            <p:nvGraphicFramePr>
              <p:cNvPr id="4" name="Table Placeholder 2" descr="First matrix:&#10;Row one: one, negative two, three,  augmented by negative five.&#10;Row two: zero, seven, negative seven,  augmented by eleven.&#10;Row three: zero, zero, zero,  augmented by zero.&#10;&#10;Perform row operation:&#10;Multiply row two by one-seventh.&#10;&#10;Second matrix:&#10;Row one: one, negative two, three,  augmented by negative five.&#10;Row two: zero, one, negative one,  augmented by eleven-sevenths.&#10;Row three: zero, zero, zero,  augmented by zero.&#10;&#10;Perform row operation:&#10;Two times row two plus row one.&#10;&#10;Final matrix:&#10;Row one: one, zero, one,  augmented by thirteen-sevenths.&#10;Row two: zero, one, negative one,  augmented by eleven-sevenths.&#10;Row three: zero, zero, zero,  augmented by zero.">
                <a:extLst>
                  <a:ext uri="{FF2B5EF4-FFF2-40B4-BE49-F238E27FC236}">
                    <a16:creationId xmlns:a16="http://schemas.microsoft.com/office/drawing/2014/main" id="{BFA374C2-ABF5-48C8-A961-8821171996F9}"/>
                  </a:ext>
                </a:extLst>
              </p:cNvPr>
              <p:cNvGraphicFramePr>
                <a:graphicFrameLocks/>
              </p:cNvGraphicFramePr>
              <p:nvPr>
                <p:extLst>
                  <p:ext uri="{D42A27DB-BD31-4B8C-83A1-F6EECF244321}">
                    <p14:modId xmlns:p14="http://schemas.microsoft.com/office/powerpoint/2010/main" val="913750416"/>
                  </p:ext>
                </p:extLst>
              </p:nvPr>
            </p:nvGraphicFramePr>
            <p:xfrm>
              <a:off x="857250" y="1143000"/>
              <a:ext cx="7429500" cy="2895346"/>
            </p:xfrm>
            <a:graphic>
              <a:graphicData uri="http://schemas.openxmlformats.org/drawingml/2006/table">
                <a:tbl>
                  <a:tblPr firstRow="1" bandRow="1">
                    <a:tableStyleId>{2D5ABB26-0587-4C30-8999-92F81FD0307C}</a:tableStyleId>
                  </a:tblPr>
                  <a:tblGrid>
                    <a:gridCol w="2875935">
                      <a:extLst>
                        <a:ext uri="{9D8B030D-6E8A-4147-A177-3AD203B41FA5}">
                          <a16:colId xmlns:a16="http://schemas.microsoft.com/office/drawing/2014/main" val="20000"/>
                        </a:ext>
                      </a:extLst>
                    </a:gridCol>
                    <a:gridCol w="1278194">
                      <a:extLst>
                        <a:ext uri="{9D8B030D-6E8A-4147-A177-3AD203B41FA5}">
                          <a16:colId xmlns:a16="http://schemas.microsoft.com/office/drawing/2014/main" val="20001"/>
                        </a:ext>
                      </a:extLst>
                    </a:gridCol>
                    <a:gridCol w="3275371">
                      <a:extLst>
                        <a:ext uri="{9D8B030D-6E8A-4147-A177-3AD203B41FA5}">
                          <a16:colId xmlns:a16="http://schemas.microsoft.com/office/drawing/2014/main" val="20002"/>
                        </a:ext>
                      </a:extLst>
                    </a:gridCol>
                  </a:tblGrid>
                  <a:tr h="1447673">
                    <a:tc>
                      <a:txBody>
                        <a:bodyPr/>
                        <a:lstStyle/>
                        <a:p>
                          <a:endParaRPr lang="en-US"/>
                        </a:p>
                      </a:txBody>
                      <a:tcPr anchor="ctr">
                        <a:blipFill>
                          <a:blip r:embed="rId3"/>
                          <a:stretch>
                            <a:fillRect r="-158475" b="-100000"/>
                          </a:stretch>
                        </a:blipFill>
                      </a:tcPr>
                    </a:tc>
                    <a:tc>
                      <a:txBody>
                        <a:bodyPr/>
                        <a:lstStyle/>
                        <a:p>
                          <a:endParaRPr lang="en-US"/>
                        </a:p>
                      </a:txBody>
                      <a:tcPr anchor="ctr">
                        <a:blipFill>
                          <a:blip r:embed="rId3"/>
                          <a:stretch>
                            <a:fillRect l="-224762" r="-256190" b="-100000"/>
                          </a:stretch>
                        </a:blipFill>
                      </a:tcPr>
                    </a:tc>
                    <a:tc>
                      <a:txBody>
                        <a:bodyPr/>
                        <a:lstStyle/>
                        <a:p>
                          <a:endParaRPr lang="en-US"/>
                        </a:p>
                      </a:txBody>
                      <a:tcPr>
                        <a:blipFill>
                          <a:blip r:embed="rId3"/>
                          <a:stretch>
                            <a:fillRect l="-126766" b="-100000"/>
                          </a:stretch>
                        </a:blipFill>
                      </a:tcPr>
                    </a:tc>
                    <a:extLst>
                      <a:ext uri="{0D108BD9-81ED-4DB2-BD59-A6C34878D82A}">
                        <a16:rowId xmlns:a16="http://schemas.microsoft.com/office/drawing/2014/main" val="10004"/>
                      </a:ext>
                    </a:extLst>
                  </a:tr>
                  <a:tr h="1447673">
                    <a:tc>
                      <a:txBody>
                        <a:bodyPr/>
                        <a:lstStyle/>
                        <a:p>
                          <a:pPr algn="l"/>
                          <a:endParaRPr sz="2800" dirty="0"/>
                        </a:p>
                      </a:txBody>
                      <a:tcPr anchor="ctr"/>
                    </a:tc>
                    <a:tc>
                      <a:txBody>
                        <a:bodyPr/>
                        <a:lstStyle/>
                        <a:p>
                          <a:endParaRPr lang="en-US"/>
                        </a:p>
                      </a:txBody>
                      <a:tcPr anchor="ctr">
                        <a:blipFill>
                          <a:blip r:embed="rId3"/>
                          <a:stretch>
                            <a:fillRect l="-224762" t="-100000" r="-256190"/>
                          </a:stretch>
                        </a:blipFill>
                      </a:tcPr>
                    </a:tc>
                    <a:tc>
                      <a:txBody>
                        <a:bodyPr/>
                        <a:lstStyle/>
                        <a:p>
                          <a:endParaRPr lang="en-US"/>
                        </a:p>
                      </a:txBody>
                      <a:tcPr>
                        <a:blipFill>
                          <a:blip r:embed="rId3"/>
                          <a:stretch>
                            <a:fillRect l="-126766" t="-100000"/>
                          </a:stretch>
                        </a:blipFill>
                      </a:tcPr>
                    </a:tc>
                    <a:extLst>
                      <a:ext uri="{0D108BD9-81ED-4DB2-BD59-A6C34878D82A}">
                        <a16:rowId xmlns:a16="http://schemas.microsoft.com/office/drawing/2014/main" val="10005"/>
                      </a:ext>
                    </a:extLst>
                  </a:tr>
                </a:tbl>
              </a:graphicData>
            </a:graphic>
          </p:graphicFrame>
        </mc:Fallback>
      </mc:AlternateContent>
    </p:spTree>
    <p:extLst>
      <p:ext uri="{BB962C8B-B14F-4D97-AF65-F5344CB8AC3E}">
        <p14:creationId xmlns:p14="http://schemas.microsoft.com/office/powerpoint/2010/main" val="25859090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Reduced Row Echelon Form</a:t>
            </a:r>
            <a:r>
              <a:rPr lang="en-IN" baseline="-25000" dirty="0"/>
              <a:t>4</a:t>
            </a:r>
            <a:endParaRPr dirty="0"/>
          </a:p>
        </p:txBody>
      </p:sp>
      <p:sp>
        <p:nvSpPr>
          <p:cNvPr id="3" name="Text Placeholder 2"/>
          <p:cNvSpPr>
            <a:spLocks noGrp="1"/>
          </p:cNvSpPr>
          <p:nvPr>
            <p:ph type="body" sz="quarter" idx="10"/>
          </p:nvPr>
        </p:nvSpPr>
        <p:spPr/>
        <p:txBody>
          <a:bodyPr>
            <a:normAutofit/>
          </a:bodyPr>
          <a:lstStyle/>
          <a:p>
            <a:pPr>
              <a:lnSpc>
                <a:spcPct val="110000"/>
              </a:lnSpc>
              <a:defRPr sz="2800"/>
            </a:pPr>
            <a:r>
              <a:rPr lang="en-US" sz="2600" dirty="0"/>
              <a:t>The corresponding system of equations is</a:t>
            </a:r>
            <a:endParaRPr lang="en-US" sz="2600" i="1" dirty="0">
              <a:latin typeface="Cambria Math" panose="02040503050406030204" pitchFamily="18" charset="0"/>
            </a:endParaRPr>
          </a:p>
          <a:p>
            <a:pPr algn="ctr">
              <a:lnSpc>
                <a:spcPct val="110000"/>
              </a:lnSpc>
              <a:spcBef>
                <a:spcPts val="0"/>
              </a:spcBef>
              <a:defRPr sz="2800"/>
            </a:pPr>
            <a:endParaRPr lang="en-US" sz="2600" dirty="0"/>
          </a:p>
          <a:p>
            <a:pPr algn="ctr">
              <a:lnSpc>
                <a:spcPct val="110000"/>
              </a:lnSpc>
              <a:spcBef>
                <a:spcPts val="0"/>
              </a:spcBef>
              <a:defRPr sz="2800"/>
            </a:pPr>
            <a:endParaRPr lang="en-US" sz="2600" dirty="0"/>
          </a:p>
          <a:p>
            <a:pPr algn="ctr">
              <a:lnSpc>
                <a:spcPct val="110000"/>
              </a:lnSpc>
              <a:spcBef>
                <a:spcPts val="0"/>
              </a:spcBef>
              <a:defRPr sz="2800"/>
            </a:pPr>
            <a:endParaRPr lang="en-US" sz="2600" dirty="0"/>
          </a:p>
          <a:p>
            <a:pPr algn="ctr">
              <a:lnSpc>
                <a:spcPct val="110000"/>
              </a:lnSpc>
              <a:spcBef>
                <a:spcPts val="0"/>
              </a:spcBef>
              <a:defRPr sz="2800"/>
            </a:pPr>
            <a:endParaRPr lang="en-US" sz="2600" dirty="0"/>
          </a:p>
          <a:p>
            <a:pPr algn="ctr">
              <a:lnSpc>
                <a:spcPct val="110000"/>
              </a:lnSpc>
              <a:spcBef>
                <a:spcPts val="0"/>
              </a:spcBef>
              <a:defRPr sz="2800"/>
            </a:pPr>
            <a:endParaRPr lang="en-US" sz="2600" dirty="0"/>
          </a:p>
          <a:p>
            <a:pPr algn="ctr">
              <a:lnSpc>
                <a:spcPct val="110000"/>
              </a:lnSpc>
              <a:spcBef>
                <a:spcPts val="0"/>
              </a:spcBef>
              <a:defRPr sz="2800"/>
            </a:pPr>
            <a:endParaRPr lang="en-US" sz="2600" dirty="0"/>
          </a:p>
          <a:p>
            <a:pPr algn="ctr">
              <a:lnSpc>
                <a:spcPct val="110000"/>
              </a:lnSpc>
              <a:spcBef>
                <a:spcPts val="0"/>
              </a:spcBef>
              <a:defRPr sz="2800"/>
            </a:pPr>
            <a:endParaRPr lang="en-US" sz="2600" dirty="0"/>
          </a:p>
          <a:p>
            <a:pPr>
              <a:lnSpc>
                <a:spcPct val="110000"/>
              </a:lnSpc>
              <a:spcBef>
                <a:spcPts val="0"/>
              </a:spcBef>
              <a:defRPr sz="2800"/>
            </a:pPr>
            <a:endParaRPr lang="en-US" sz="2600" dirty="0"/>
          </a:p>
          <a:p>
            <a:pPr algn="ctr">
              <a:lnSpc>
                <a:spcPct val="110000"/>
              </a:lnSpc>
              <a:spcBef>
                <a:spcPts val="0"/>
              </a:spcBef>
              <a:defRPr sz="2800"/>
            </a:pPr>
            <a:endParaRPr lang="en-US" sz="2600" dirty="0"/>
          </a:p>
          <a:p>
            <a:pPr algn="ctr">
              <a:lnSpc>
                <a:spcPct val="110000"/>
              </a:lnSpc>
              <a:spcBef>
                <a:spcPts val="0"/>
              </a:spcBef>
              <a:defRPr sz="2800"/>
            </a:pPr>
            <a:endParaRPr lang="en-US" sz="2600" dirty="0"/>
          </a:p>
        </p:txBody>
      </p:sp>
      <p:pic>
        <p:nvPicPr>
          <p:cNvPr id="7" name="Picture 6" descr="x plus z equals negative thirteen sevenths.&#10;y minus z equals eleven sevenths.">
            <a:extLst>
              <a:ext uri="{FF2B5EF4-FFF2-40B4-BE49-F238E27FC236}">
                <a16:creationId xmlns:a16="http://schemas.microsoft.com/office/drawing/2014/main" id="{FED97B23-2DAE-8DF8-8A4B-8918595929C2}"/>
              </a:ext>
            </a:extLst>
          </p:cNvPr>
          <p:cNvPicPr>
            <a:picLocks noChangeAspect="1"/>
          </p:cNvPicPr>
          <p:nvPr/>
        </p:nvPicPr>
        <p:blipFill>
          <a:blip r:embed="rId2"/>
          <a:stretch>
            <a:fillRect/>
          </a:stretch>
        </p:blipFill>
        <p:spPr>
          <a:xfrm>
            <a:off x="3681412" y="1503754"/>
            <a:ext cx="1781175" cy="1685925"/>
          </a:xfrm>
          <a:prstGeom prst="rect">
            <a:avLst/>
          </a:prstGeom>
        </p:spPr>
      </p:pic>
      <p:sp>
        <p:nvSpPr>
          <p:cNvPr id="15" name="TextBox 14">
            <a:extLst>
              <a:ext uri="{FF2B5EF4-FFF2-40B4-BE49-F238E27FC236}">
                <a16:creationId xmlns:a16="http://schemas.microsoft.com/office/drawing/2014/main" id="{F34D559C-0F3A-1C2F-BCFE-7513E02FC8D5}"/>
              </a:ext>
            </a:extLst>
          </p:cNvPr>
          <p:cNvSpPr txBox="1"/>
          <p:nvPr/>
        </p:nvSpPr>
        <p:spPr>
          <a:xfrm>
            <a:off x="484517" y="3680604"/>
            <a:ext cx="3401683" cy="510396"/>
          </a:xfrm>
          <a:prstGeom prst="rect">
            <a:avLst/>
          </a:prstGeom>
          <a:noFill/>
        </p:spPr>
        <p:txBody>
          <a:bodyPr wrap="square">
            <a:spAutoFit/>
          </a:bodyPr>
          <a:lstStyle/>
          <a:p>
            <a:pPr>
              <a:lnSpc>
                <a:spcPct val="110000"/>
              </a:lnSpc>
              <a:defRPr sz="2800"/>
            </a:pPr>
            <a:r>
              <a:rPr lang="en-US" sz="2600" dirty="0"/>
              <a:t>which is equivalent to </a:t>
            </a:r>
          </a:p>
        </p:txBody>
      </p:sp>
      <p:pic>
        <p:nvPicPr>
          <p:cNvPr id="10" name="Picture 9" descr="x equals negative z minus thirteen sevenths.&#10;y equals z plus eleven sevenths.">
            <a:extLst>
              <a:ext uri="{FF2B5EF4-FFF2-40B4-BE49-F238E27FC236}">
                <a16:creationId xmlns:a16="http://schemas.microsoft.com/office/drawing/2014/main" id="{5FCF4A97-CA53-ACED-2BAA-1F3376D1D412}"/>
              </a:ext>
            </a:extLst>
          </p:cNvPr>
          <p:cNvPicPr>
            <a:picLocks noChangeAspect="1"/>
          </p:cNvPicPr>
          <p:nvPr/>
        </p:nvPicPr>
        <p:blipFill>
          <a:blip r:embed="rId3"/>
          <a:stretch>
            <a:fillRect/>
          </a:stretch>
        </p:blipFill>
        <p:spPr>
          <a:xfrm>
            <a:off x="3643042" y="3166926"/>
            <a:ext cx="1733550" cy="1685925"/>
          </a:xfrm>
          <a:prstGeom prst="rect">
            <a:avLst/>
          </a:prstGeom>
        </p:spPr>
      </p:pic>
      <p:sp>
        <p:nvSpPr>
          <p:cNvPr id="17" name="TextBox 16">
            <a:extLst>
              <a:ext uri="{FF2B5EF4-FFF2-40B4-BE49-F238E27FC236}">
                <a16:creationId xmlns:a16="http://schemas.microsoft.com/office/drawing/2014/main" id="{F68CDCCF-4996-5EB7-ADAC-D42B0898E2EB}"/>
              </a:ext>
            </a:extLst>
          </p:cNvPr>
          <p:cNvSpPr txBox="1"/>
          <p:nvPr/>
        </p:nvSpPr>
        <p:spPr>
          <a:xfrm>
            <a:off x="457200" y="4673660"/>
            <a:ext cx="8153400" cy="510396"/>
          </a:xfrm>
          <a:prstGeom prst="rect">
            <a:avLst/>
          </a:prstGeom>
          <a:noFill/>
        </p:spPr>
        <p:txBody>
          <a:bodyPr wrap="square">
            <a:spAutoFit/>
          </a:bodyPr>
          <a:lstStyle/>
          <a:p>
            <a:pPr>
              <a:lnSpc>
                <a:spcPct val="110000"/>
              </a:lnSpc>
              <a:spcBef>
                <a:spcPts val="0"/>
              </a:spcBef>
              <a:defRPr sz="2800"/>
            </a:pPr>
            <a:r>
              <a:rPr lang="en-US" sz="2600" dirty="0"/>
              <a:t>Thus, we can describe the solution set as</a:t>
            </a:r>
          </a:p>
        </p:txBody>
      </p:sp>
      <p:pic>
        <p:nvPicPr>
          <p:cNvPr id="13" name="Picture 12" descr="The set of all ordered triples of the form&#10;open parenthesis negative z minus 13 divided by 7, z plus 11 divided by 7, z close parenthesis&#10;such that z is a real number.">
            <a:extLst>
              <a:ext uri="{FF2B5EF4-FFF2-40B4-BE49-F238E27FC236}">
                <a16:creationId xmlns:a16="http://schemas.microsoft.com/office/drawing/2014/main" id="{2247C972-42AC-F4E9-F81F-A875D867AC33}"/>
              </a:ext>
            </a:extLst>
          </p:cNvPr>
          <p:cNvPicPr>
            <a:picLocks noChangeAspect="1"/>
          </p:cNvPicPr>
          <p:nvPr/>
        </p:nvPicPr>
        <p:blipFill>
          <a:blip r:embed="rId4"/>
          <a:stretch>
            <a:fillRect/>
          </a:stretch>
        </p:blipFill>
        <p:spPr>
          <a:xfrm>
            <a:off x="2590800" y="5099668"/>
            <a:ext cx="3695700" cy="981075"/>
          </a:xfrm>
          <a:prstGeom prst="rect">
            <a:avLst/>
          </a:prstGeom>
        </p:spPr>
      </p:pic>
    </p:spTree>
    <p:extLst>
      <p:ext uri="{BB962C8B-B14F-4D97-AF65-F5344CB8AC3E}">
        <p14:creationId xmlns:p14="http://schemas.microsoft.com/office/powerpoint/2010/main" val="439342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Matrices and Matrix Notation</a:t>
            </a:r>
            <a:r>
              <a:rPr lang="en-US" baseline="-25000" dirty="0"/>
              <a:t>2</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By convention, the number of rows is always stated first.</a:t>
            </a:r>
          </a:p>
          <a:p>
            <a:pPr>
              <a:defRPr sz="2800"/>
            </a:pPr>
            <a:endParaRPr lang="en-US" sz="2800" dirty="0"/>
          </a:p>
          <a:p>
            <a:pPr>
              <a:defRPr sz="2800"/>
            </a:pPr>
            <a:endParaRPr lang="en-US" dirty="0"/>
          </a:p>
          <a:p>
            <a:pPr>
              <a:defRPr sz="2800"/>
            </a:pPr>
            <a:endParaRPr lang="en-US" sz="2800" dirty="0"/>
          </a:p>
          <a:p>
            <a:pPr>
              <a:defRPr sz="2800"/>
            </a:pPr>
            <a:endParaRPr lang="en-US" dirty="0"/>
          </a:p>
          <a:p>
            <a:pPr>
              <a:defRPr sz="2800"/>
            </a:pPr>
            <a:endParaRPr lang="en-US" sz="2800" dirty="0"/>
          </a:p>
        </p:txBody>
      </p:sp>
      <p:pic>
        <p:nvPicPr>
          <p:cNvPr id="8" name="Picture 7" descr="In the given matrix:&#10;There are 3 rows and 4 columns.&#10;Row 1 consists of 4, 0, 1, and negative 3&#10;Row 2 consists of 12, negative 5, negative 5, and 8&#10;Row 3 consists of  0, negative 7, 25, and 2&#10;Column 1 consists of 4, 12, 0&#10;Column 2 consists of 0, negative 5, negative 7&#10;Column 3 consists of 1, negative 5, 25&#10;Column 4 consists of negative 3, 8, 2&#10;">
            <a:extLst>
              <a:ext uri="{FF2B5EF4-FFF2-40B4-BE49-F238E27FC236}">
                <a16:creationId xmlns:a16="http://schemas.microsoft.com/office/drawing/2014/main" id="{369EAD38-1088-9B76-FFF2-ADA527284DC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08371" y="2008884"/>
            <a:ext cx="4497229" cy="2563116"/>
          </a:xfrm>
          <a:prstGeom prst="rect">
            <a:avLst/>
          </a:prstGeom>
        </p:spPr>
      </p:pic>
      <p:sp>
        <p:nvSpPr>
          <p:cNvPr id="9" name="TextBox 8">
            <a:extLst>
              <a:ext uri="{FF2B5EF4-FFF2-40B4-BE49-F238E27FC236}">
                <a16:creationId xmlns:a16="http://schemas.microsoft.com/office/drawing/2014/main" id="{4CB6A1E5-C262-543A-E6D9-797979A153C2}"/>
              </a:ext>
            </a:extLst>
          </p:cNvPr>
          <p:cNvSpPr txBox="1"/>
          <p:nvPr/>
        </p:nvSpPr>
        <p:spPr>
          <a:xfrm>
            <a:off x="533400" y="4572000"/>
            <a:ext cx="7848600" cy="523220"/>
          </a:xfrm>
          <a:prstGeom prst="rect">
            <a:avLst/>
          </a:prstGeom>
          <a:noFill/>
        </p:spPr>
        <p:txBody>
          <a:bodyPr wrap="square">
            <a:spAutoFit/>
          </a:bodyPr>
          <a:lstStyle/>
          <a:p>
            <a:pPr>
              <a:defRPr sz="2800"/>
            </a:pPr>
            <a:r>
              <a:rPr lang="en-US" sz="2800" dirty="0">
                <a:solidFill>
                  <a:srgbClr val="000000"/>
                </a:solidFill>
              </a:rPr>
              <a:t>This matrix has </a:t>
            </a:r>
            <a:r>
              <a:rPr lang="en-US" sz="2800" dirty="0">
                <a:solidFill>
                  <a:srgbClr val="000000"/>
                </a:solidFill>
                <a:latin typeface="Cambria Math"/>
              </a:rPr>
              <a:t>3</a:t>
            </a:r>
            <a:r>
              <a:rPr lang="en-US" sz="2800" dirty="0">
                <a:solidFill>
                  <a:srgbClr val="000000"/>
                </a:solidFill>
              </a:rPr>
              <a:t> rows and </a:t>
            </a:r>
            <a:r>
              <a:rPr lang="en-US" sz="2800" dirty="0">
                <a:solidFill>
                  <a:srgbClr val="000000"/>
                </a:solidFill>
                <a:latin typeface="Cambria Math"/>
              </a:rPr>
              <a:t>4</a:t>
            </a:r>
            <a:r>
              <a:rPr lang="en-US" sz="2800" dirty="0">
                <a:solidFill>
                  <a:srgbClr val="000000"/>
                </a:solidFill>
              </a:rPr>
              <a:t> columns, so it is a </a:t>
            </a:r>
          </a:p>
        </p:txBody>
      </p:sp>
      <p:pic>
        <p:nvPicPr>
          <p:cNvPr id="7" name="Picture 6" descr="Three by four matrix.">
            <a:extLst>
              <a:ext uri="{FF2B5EF4-FFF2-40B4-BE49-F238E27FC236}">
                <a16:creationId xmlns:a16="http://schemas.microsoft.com/office/drawing/2014/main" id="{02AD2353-0206-C048-04EB-88BED6C916FC}"/>
              </a:ext>
            </a:extLst>
          </p:cNvPr>
          <p:cNvPicPr>
            <a:picLocks noChangeAspect="1"/>
          </p:cNvPicPr>
          <p:nvPr/>
        </p:nvPicPr>
        <p:blipFill>
          <a:blip r:embed="rId3"/>
          <a:stretch>
            <a:fillRect/>
          </a:stretch>
        </p:blipFill>
        <p:spPr>
          <a:xfrm>
            <a:off x="594360" y="5073103"/>
            <a:ext cx="1844040" cy="40690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Matrices and Matrix Notation</a:t>
            </a:r>
            <a:r>
              <a:rPr lang="en-US" baseline="-25000" dirty="0"/>
              <a:t>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Matrices are often labeled with capital letters. The same letter in lowercase, with a pair of subscripts attached, is usually used to refer to its individual elements. For instance, if </a:t>
                </a:r>
                <a:r>
                  <a:rPr lang="en-IN" sz="2800" i="1" dirty="0"/>
                  <a:t>A</a:t>
                </a:r>
                <a:r>
                  <a:rPr lang="en-IN" sz="2800" dirty="0"/>
                  <a:t> is a matrix, </a:t>
                </a:r>
                <a:r>
                  <a:rPr lang="en-IN" sz="2800" i="1" dirty="0"/>
                  <a:t>a</a:t>
                </a:r>
                <a:r>
                  <a:rPr lang="en-IN" sz="1050" i="1" dirty="0"/>
                  <a:t> </a:t>
                </a:r>
                <a:r>
                  <a:rPr lang="en-IN" sz="2800" i="1" baseline="-25000" dirty="0" err="1"/>
                  <a:t>ij</a:t>
                </a:r>
                <a:r>
                  <a:rPr lang="en-IN" sz="2800" i="1" baseline="-25000" dirty="0"/>
                  <a:t> </a:t>
                </a:r>
                <a:r>
                  <a:rPr lang="en-IN" sz="2800" dirty="0"/>
                  <a:t>refers to the element in the </a:t>
                </a:r>
                <a:r>
                  <a:rPr lang="en-IN" sz="2800" i="1" dirty="0" err="1"/>
                  <a:t>i</a:t>
                </a:r>
                <a:r>
                  <a:rPr lang="en-IN" sz="1050" i="1" dirty="0"/>
                  <a:t> </a:t>
                </a:r>
                <a:r>
                  <a:rPr lang="en-IN" sz="2800" baseline="30000" dirty="0" err="1"/>
                  <a:t>th</a:t>
                </a:r>
                <a:r>
                  <a:rPr lang="en-IN" sz="2800" baseline="30000" dirty="0"/>
                  <a:t> </a:t>
                </a:r>
                <a:r>
                  <a:rPr lang="en-IN" sz="2800" dirty="0"/>
                  <a:t>row and the </a:t>
                </a:r>
                <a:r>
                  <a:rPr lang="en-IN" sz="2800" i="1" dirty="0"/>
                  <a:t>j</a:t>
                </a:r>
                <a:r>
                  <a:rPr lang="en-IN" sz="2800" baseline="30000" dirty="0"/>
                  <a:t> </a:t>
                </a:r>
                <a:r>
                  <a:rPr lang="en-IN" sz="2800" baseline="30000" dirty="0" err="1"/>
                  <a:t>th</a:t>
                </a:r>
                <a:r>
                  <a:rPr lang="en-IN" sz="2800" dirty="0"/>
                  <a:t> column.</a:t>
                </a:r>
              </a:p>
              <a:p>
                <a:pPr>
                  <a:defRPr sz="2800"/>
                </a:pPr>
                <a:r>
                  <a:rPr lang="en-IN" sz="2800" dirty="0"/>
                  <a:t>If we call the matrix on the previous slide </a:t>
                </a:r>
                <a:r>
                  <a:rPr lang="en-IN" sz="2800" i="1" dirty="0"/>
                  <a:t>A</a:t>
                </a:r>
                <a:r>
                  <a:rPr lang="en-IN" sz="2800" dirty="0"/>
                  <a:t>, then we have </a:t>
                </a:r>
                <a:r>
                  <a:rPr lang="en-IN" sz="2800" i="1" dirty="0"/>
                  <a:t>a</a:t>
                </a:r>
                <a:r>
                  <a:rPr lang="en-IN" sz="1050" i="1" dirty="0"/>
                  <a:t> </a:t>
                </a:r>
                <a:r>
                  <a:rPr lang="en-IN" sz="2800" baseline="-25000" dirty="0"/>
                  <a:t>23</a:t>
                </a:r>
                <a14:m>
                  <m:oMath xmlns:m="http://schemas.openxmlformats.org/officeDocument/2006/math">
                    <m:r>
                      <a:rPr lang="en-IN" b="0" i="0" smtClean="0">
                        <a:latin typeface="Cambria Math" panose="02040503050406030204" pitchFamily="18" charset="0"/>
                      </a:rPr>
                      <m:t> </m:t>
                    </m:r>
                    <m:r>
                      <a:rPr lang="en-IN">
                        <a:latin typeface="Cambria Math" panose="02040503050406030204" pitchFamily="18" charset="0"/>
                      </a:rPr>
                      <m:t>=</m:t>
                    </m:r>
                    <m:r>
                      <a:rPr lang="en-IN" i="1" smtClean="0">
                        <a:latin typeface="Cambria Math" panose="02040503050406030204" pitchFamily="18" charset="0"/>
                      </a:rPr>
                      <m:t>−</m:t>
                    </m:r>
                    <m:r>
                      <a:rPr lang="en-IN">
                        <a:latin typeface="Cambria Math" panose="02040503050406030204" pitchFamily="18" charset="0"/>
                      </a:rPr>
                      <m:t>5</m:t>
                    </m:r>
                  </m:oMath>
                </a14:m>
                <a:r>
                  <a:rPr lang="en-IN" sz="2800" dirty="0"/>
                  <a:t> and </a:t>
                </a:r>
                <a:r>
                  <a:rPr lang="en-IN" i="1" dirty="0"/>
                  <a:t>a</a:t>
                </a:r>
                <a:r>
                  <a:rPr lang="en-IN" sz="1050" i="1" dirty="0"/>
                  <a:t> </a:t>
                </a:r>
                <a:r>
                  <a:rPr lang="en-IN" baseline="-25000" dirty="0"/>
                  <a:t>32 </a:t>
                </a:r>
                <a14:m>
                  <m:oMath xmlns:m="http://schemas.openxmlformats.org/officeDocument/2006/math">
                    <m:r>
                      <a:rPr lang="ar-AE">
                        <a:latin typeface="Cambria Math" panose="02040503050406030204" pitchFamily="18" charset="0"/>
                      </a:rPr>
                      <m:t>=−</m:t>
                    </m:r>
                    <m:r>
                      <a:rPr lang="ar-AE">
                        <a:latin typeface="Cambria Math" panose="02040503050406030204" pitchFamily="18" charset="0"/>
                      </a:rPr>
                      <m:t>7</m:t>
                    </m:r>
                  </m:oMath>
                </a14:m>
                <a:r>
                  <a:rPr lang="ar-AE" sz="2800" dirty="0"/>
                  <a:t>.</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86"/>
                </a:stretch>
              </a:blipFill>
            </p:spPr>
            <p:txBody>
              <a:bodyPr/>
              <a:lstStyle/>
              <a:p>
                <a:r>
                  <a:rPr lang="en-IN">
                    <a:noFill/>
                  </a:rPr>
                  <a:t> </a:t>
                </a:r>
              </a:p>
            </p:txBody>
          </p:sp>
        </mc:Fallback>
      </mc:AlternateContent>
    </p:spTree>
    <p:extLst>
      <p:ext uri="{BB962C8B-B14F-4D97-AF65-F5344CB8AC3E}">
        <p14:creationId xmlns:p14="http://schemas.microsoft.com/office/powerpoint/2010/main" val="1013016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Matrices and Matrix Notation</a:t>
            </a:r>
            <a:r>
              <a:rPr lang="en-IN" baseline="-25000" dirty="0"/>
              <a:t>1</a:t>
            </a:r>
            <a:endParaRPr dirty="0"/>
          </a:p>
        </p:txBody>
      </p:sp>
      <p:sp>
        <p:nvSpPr>
          <p:cNvPr id="3" name="Text Placeholder 2"/>
          <p:cNvSpPr>
            <a:spLocks noGrp="1"/>
          </p:cNvSpPr>
          <p:nvPr>
            <p:ph type="body" sz="quarter" idx="10"/>
          </p:nvPr>
        </p:nvSpPr>
        <p:spPr/>
        <p:txBody>
          <a:bodyPr>
            <a:normAutofit/>
          </a:bodyPr>
          <a:lstStyle/>
          <a:p>
            <a:pPr>
              <a:defRPr sz="2800"/>
            </a:pPr>
            <a:endParaRPr lang="en-US" sz="2800" dirty="0"/>
          </a:p>
          <a:p>
            <a:pPr>
              <a:defRPr sz="2800"/>
            </a:pPr>
            <a:r>
              <a:rPr lang="en-US" sz="2800" dirty="0"/>
              <a:t>Given the matrix  				</a:t>
            </a:r>
          </a:p>
        </p:txBody>
      </p:sp>
      <p:pic>
        <p:nvPicPr>
          <p:cNvPr id="6" name="Picture 5" descr="Matrix A is a two by three matrix with the following elements:&#10;First row: negative twenty seven, zero, one.&#10;Second row: five, negative pi, thirteen.">
            <a:extLst>
              <a:ext uri="{FF2B5EF4-FFF2-40B4-BE49-F238E27FC236}">
                <a16:creationId xmlns:a16="http://schemas.microsoft.com/office/drawing/2014/main" id="{2BF9E7DA-0782-3A3B-AE22-A1862ADF55A2}"/>
              </a:ext>
            </a:extLst>
          </p:cNvPr>
          <p:cNvPicPr>
            <a:picLocks noChangeAspect="1"/>
          </p:cNvPicPr>
          <p:nvPr/>
        </p:nvPicPr>
        <p:blipFill>
          <a:blip r:embed="rId2"/>
          <a:stretch>
            <a:fillRect/>
          </a:stretch>
        </p:blipFill>
        <p:spPr>
          <a:xfrm>
            <a:off x="2990850" y="1295400"/>
            <a:ext cx="3181350" cy="1095375"/>
          </a:xfrm>
          <a:prstGeom prst="rect">
            <a:avLst/>
          </a:prstGeom>
        </p:spPr>
      </p:pic>
      <p:sp>
        <p:nvSpPr>
          <p:cNvPr id="8" name="TextBox 7">
            <a:extLst>
              <a:ext uri="{FF2B5EF4-FFF2-40B4-BE49-F238E27FC236}">
                <a16:creationId xmlns:a16="http://schemas.microsoft.com/office/drawing/2014/main" id="{9FB5041F-BCB5-00B2-6C73-0C6D1FDCAAAB}"/>
              </a:ext>
            </a:extLst>
          </p:cNvPr>
          <p:cNvSpPr txBox="1"/>
          <p:nvPr/>
        </p:nvSpPr>
        <p:spPr>
          <a:xfrm>
            <a:off x="6172200" y="1581477"/>
            <a:ext cx="2209800" cy="523220"/>
          </a:xfrm>
          <a:prstGeom prst="rect">
            <a:avLst/>
          </a:prstGeom>
          <a:noFill/>
        </p:spPr>
        <p:txBody>
          <a:bodyPr wrap="square">
            <a:spAutoFit/>
          </a:bodyPr>
          <a:lstStyle/>
          <a:p>
            <a:r>
              <a:rPr lang="en-US" sz="2800" dirty="0"/>
              <a:t>determine</a:t>
            </a:r>
            <a:endParaRPr lang="en-IN" sz="2800" dirty="0"/>
          </a:p>
        </p:txBody>
      </p:sp>
      <p:sp>
        <p:nvSpPr>
          <p:cNvPr id="10" name="TextBox 9">
            <a:extLst>
              <a:ext uri="{FF2B5EF4-FFF2-40B4-BE49-F238E27FC236}">
                <a16:creationId xmlns:a16="http://schemas.microsoft.com/office/drawing/2014/main" id="{FB994F03-115A-1C33-C8B3-708DBF31AA32}"/>
              </a:ext>
            </a:extLst>
          </p:cNvPr>
          <p:cNvSpPr txBox="1"/>
          <p:nvPr/>
        </p:nvSpPr>
        <p:spPr>
          <a:xfrm>
            <a:off x="493503" y="2286000"/>
            <a:ext cx="4572000" cy="1384995"/>
          </a:xfrm>
          <a:prstGeom prst="rect">
            <a:avLst/>
          </a:prstGeom>
          <a:noFill/>
        </p:spPr>
        <p:txBody>
          <a:bodyPr wrap="square">
            <a:spAutoFit/>
          </a:bodyPr>
          <a:lstStyle/>
          <a:p>
            <a:pPr marL="514350" indent="-514350">
              <a:buFont typeface="+mj-lt"/>
              <a:buAutoNum type="alphaLcPeriod"/>
              <a:defRPr sz="2800"/>
            </a:pPr>
            <a:r>
              <a:rPr lang="en-US" sz="2800" dirty="0"/>
              <a:t>​the order of </a:t>
            </a:r>
            <a:r>
              <a:rPr lang="en-US" sz="2800" i="1" dirty="0"/>
              <a:t>A</a:t>
            </a:r>
            <a:r>
              <a:rPr lang="en-US" sz="2800" dirty="0"/>
              <a:t>,</a:t>
            </a:r>
          </a:p>
          <a:p>
            <a:pPr marL="514350" indent="-514350">
              <a:buFont typeface="+mj-lt"/>
              <a:buAutoNum type="alphaLcPeriod" startAt="2"/>
              <a:defRPr sz="2800"/>
            </a:pPr>
            <a:r>
              <a:rPr lang="en-US" sz="2800" dirty="0"/>
              <a:t>the value of </a:t>
            </a:r>
            <a:r>
              <a:rPr lang="en-US" sz="2800" i="1" dirty="0"/>
              <a:t>a</a:t>
            </a:r>
            <a:r>
              <a:rPr lang="en-US" sz="1050" i="1" dirty="0"/>
              <a:t> </a:t>
            </a:r>
            <a:r>
              <a:rPr lang="en-US" sz="2800" baseline="-25000" dirty="0"/>
              <a:t>13</a:t>
            </a:r>
            <a:r>
              <a:rPr lang="en-US" sz="2800" dirty="0"/>
              <a:t>,</a:t>
            </a:r>
          </a:p>
          <a:p>
            <a:pPr marL="514350" indent="-514350">
              <a:buFont typeface="+mj-lt"/>
              <a:buAutoNum type="alphaLcPeriod" startAt="3"/>
              <a:defRPr sz="2800"/>
            </a:pPr>
            <a:r>
              <a:rPr lang="en-US" sz="2800" dirty="0"/>
              <a:t>the value of </a:t>
            </a:r>
            <a:r>
              <a:rPr lang="en-US" sz="2800" i="1" dirty="0"/>
              <a:t>a</a:t>
            </a:r>
            <a:r>
              <a:rPr lang="en-US" sz="1050" i="1" dirty="0"/>
              <a:t> </a:t>
            </a:r>
            <a:r>
              <a:rPr lang="en-US" sz="2800" baseline="-25000" dirty="0"/>
              <a:t>21</a:t>
            </a:r>
            <a:r>
              <a:rPr lang="en-US" sz="2800"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Matrices and Matrix Notation</a:t>
            </a:r>
            <a:r>
              <a:rPr lang="en-IN" baseline="-25000" dirty="0"/>
              <a:t>2</a:t>
            </a:r>
            <a:endParaRPr baseline="-25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14:m>
                  <m:oMath xmlns:m="http://schemas.openxmlformats.org/officeDocument/2006/math">
                    <m:r>
                      <a:rPr>
                        <a:latin typeface="Cambria Math" panose="02040503050406030204" pitchFamily="18" charset="0"/>
                      </a:rPr>
                      <m:t>𝐴</m:t>
                    </m:r>
                  </m:oMath>
                </a14:m>
                <a:r>
                  <a:rPr sz="2800" dirty="0"/>
                  <a:t> has </a:t>
                </a:r>
                <a:r>
                  <a:rPr sz="2800" dirty="0">
                    <a:latin typeface="Cambria Math"/>
                  </a:rPr>
                  <a:t>2</a:t>
                </a:r>
                <a:r>
                  <a:rPr sz="2800" dirty="0"/>
                  <a:t> rows and </a:t>
                </a:r>
                <a:r>
                  <a:rPr sz="2800" dirty="0">
                    <a:latin typeface="Cambria Math"/>
                  </a:rPr>
                  <a:t>3</a:t>
                </a:r>
                <a:r>
                  <a:rPr sz="2800" dirty="0"/>
                  <a:t> columns, and is thus a</a:t>
                </a:r>
                <a:r>
                  <a:rPr lang="en-US" sz="2800" dirty="0"/>
                  <a:t> </a:t>
                </a:r>
                <a:endParaRPr sz="2800" dirty="0"/>
              </a:p>
              <a:p>
                <a:pPr>
                  <a:defRPr sz="2800"/>
                </a:pPr>
                <a:r>
                  <a:rPr lang="en-US" dirty="0"/>
                  <a:t>		</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IN">
                    <a:noFill/>
                  </a:rPr>
                  <a:t> </a:t>
                </a:r>
              </a:p>
            </p:txBody>
          </p:sp>
        </mc:Fallback>
      </mc:AlternateContent>
      <p:pic>
        <p:nvPicPr>
          <p:cNvPr id="6" name="Picture 5" descr="2 by 3 matrix.">
            <a:extLst>
              <a:ext uri="{FF2B5EF4-FFF2-40B4-BE49-F238E27FC236}">
                <a16:creationId xmlns:a16="http://schemas.microsoft.com/office/drawing/2014/main" id="{D2C37E20-F7DF-BFB9-940A-3E8332B04DDC}"/>
              </a:ext>
            </a:extLst>
          </p:cNvPr>
          <p:cNvPicPr>
            <a:picLocks noChangeAspect="1"/>
          </p:cNvPicPr>
          <p:nvPr/>
        </p:nvPicPr>
        <p:blipFill>
          <a:blip r:embed="rId3"/>
          <a:stretch>
            <a:fillRect/>
          </a:stretch>
        </p:blipFill>
        <p:spPr>
          <a:xfrm>
            <a:off x="1095375" y="2082800"/>
            <a:ext cx="1809750" cy="419100"/>
          </a:xfrm>
          <a:prstGeom prst="rect">
            <a:avLst/>
          </a:prstGeom>
        </p:spPr>
      </p:pic>
      <p:sp>
        <p:nvSpPr>
          <p:cNvPr id="8" name="TextBox 7">
            <a:extLst>
              <a:ext uri="{FF2B5EF4-FFF2-40B4-BE49-F238E27FC236}">
                <a16:creationId xmlns:a16="http://schemas.microsoft.com/office/drawing/2014/main" id="{9DFF89A7-DAFB-B8ED-01F2-0D965FC44E0A}"/>
              </a:ext>
            </a:extLst>
          </p:cNvPr>
          <p:cNvSpPr txBox="1"/>
          <p:nvPr/>
        </p:nvSpPr>
        <p:spPr>
          <a:xfrm>
            <a:off x="457200" y="2451318"/>
            <a:ext cx="8229599" cy="1815882"/>
          </a:xfrm>
          <a:prstGeom prst="rect">
            <a:avLst/>
          </a:prstGeom>
          <a:noFill/>
        </p:spPr>
        <p:txBody>
          <a:bodyPr wrap="square">
            <a:spAutoFit/>
          </a:bodyPr>
          <a:lstStyle/>
          <a:p>
            <a:pPr marL="514350" indent="-514350">
              <a:buFont typeface="+mj-lt"/>
              <a:buAutoNum type="alphaLcPeriod" startAt="2"/>
              <a:defRPr sz="2800"/>
            </a:pPr>
            <a:r>
              <a:rPr lang="en-US" sz="2800" dirty="0"/>
              <a:t>​The value of the entry in the first row and third column is </a:t>
            </a:r>
            <a:r>
              <a:rPr lang="en-US" sz="2800" i="1" dirty="0"/>
              <a:t>a</a:t>
            </a:r>
            <a:r>
              <a:rPr lang="en-US" sz="2800" baseline="-25000" dirty="0"/>
              <a:t>13</a:t>
            </a:r>
            <a:r>
              <a:rPr lang="en-US" sz="2800" dirty="0"/>
              <a:t> = 1.</a:t>
            </a:r>
          </a:p>
          <a:p>
            <a:pPr marL="514350" indent="-514350">
              <a:buFont typeface="+mj-lt"/>
              <a:buAutoNum type="alphaLcPeriod" startAt="3"/>
              <a:defRPr sz="2800"/>
            </a:pPr>
            <a:r>
              <a:rPr lang="en-US" sz="2800" dirty="0"/>
              <a:t>​The value of the entry in the second row and first column is </a:t>
            </a:r>
            <a:r>
              <a:rPr lang="en-US" sz="2800" i="1" dirty="0"/>
              <a:t>a</a:t>
            </a:r>
            <a:r>
              <a:rPr lang="en-US" sz="1050" i="1" dirty="0"/>
              <a:t> </a:t>
            </a:r>
            <a:r>
              <a:rPr lang="en-US" sz="2800" baseline="-25000" dirty="0"/>
              <a:t>21</a:t>
            </a:r>
            <a:r>
              <a:rPr lang="en-US" sz="2800" dirty="0"/>
              <a:t> = 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Standard Form of a System of Linear Equations</a:t>
            </a:r>
          </a:p>
        </p:txBody>
      </p:sp>
      <p:sp>
        <p:nvSpPr>
          <p:cNvPr id="3" name="Text Placeholder 2"/>
          <p:cNvSpPr>
            <a:spLocks noGrp="1"/>
          </p:cNvSpPr>
          <p:nvPr>
            <p:ph type="body" sz="quarter" idx="10"/>
          </p:nvPr>
        </p:nvSpPr>
        <p:spPr/>
        <p:txBody>
          <a:bodyPr>
            <a:normAutofit/>
          </a:bodyPr>
          <a:lstStyle/>
          <a:p>
            <a:r>
              <a:rPr lang="en-US" sz="2800" dirty="0"/>
              <a:t>A system of linear equations is in </a:t>
            </a:r>
            <a:r>
              <a:rPr lang="en-US" sz="2800" b="1" dirty="0"/>
              <a:t>standard form</a:t>
            </a:r>
            <a:r>
              <a:rPr lang="en-US" sz="2800" dirty="0"/>
              <a:t> when each equation has been simplified with its variables on the left-hand side and its constant term on the right-hand side. Each equation should have its variable terms listed in the same order.</a:t>
            </a:r>
          </a:p>
          <a:p>
            <a:pPr>
              <a:defRPr sz="2800"/>
            </a:pPr>
            <a:r>
              <a:rPr lang="en-US" sz="2800" dirty="0"/>
              <a:t>For example, the system 			</a:t>
            </a:r>
            <a:endParaRPr sz="2800" dirty="0"/>
          </a:p>
        </p:txBody>
      </p:sp>
      <p:pic>
        <p:nvPicPr>
          <p:cNvPr id="6" name="Picture 5" descr="Three x plus four equals seven y.&#10;Negative two x plus eight y equals eighteen.">
            <a:extLst>
              <a:ext uri="{FF2B5EF4-FFF2-40B4-BE49-F238E27FC236}">
                <a16:creationId xmlns:a16="http://schemas.microsoft.com/office/drawing/2014/main" id="{CE1378DB-540A-F4BA-209C-7A1689739B70}"/>
              </a:ext>
            </a:extLst>
          </p:cNvPr>
          <p:cNvPicPr>
            <a:picLocks noChangeAspect="1"/>
          </p:cNvPicPr>
          <p:nvPr/>
        </p:nvPicPr>
        <p:blipFill>
          <a:blip r:embed="rId2"/>
          <a:stretch>
            <a:fillRect/>
          </a:stretch>
        </p:blipFill>
        <p:spPr>
          <a:xfrm>
            <a:off x="4114800" y="3048000"/>
            <a:ext cx="2276475" cy="1095375"/>
          </a:xfrm>
          <a:prstGeom prst="rect">
            <a:avLst/>
          </a:prstGeom>
        </p:spPr>
      </p:pic>
      <p:sp>
        <p:nvSpPr>
          <p:cNvPr id="11" name="TextBox 10">
            <a:extLst>
              <a:ext uri="{FF2B5EF4-FFF2-40B4-BE49-F238E27FC236}">
                <a16:creationId xmlns:a16="http://schemas.microsoft.com/office/drawing/2014/main" id="{DB1EAAA5-B28D-FEC3-03F3-A2C47F355C26}"/>
              </a:ext>
            </a:extLst>
          </p:cNvPr>
          <p:cNvSpPr txBox="1"/>
          <p:nvPr/>
        </p:nvSpPr>
        <p:spPr>
          <a:xfrm>
            <a:off x="457200" y="4414356"/>
            <a:ext cx="4854606" cy="523220"/>
          </a:xfrm>
          <a:prstGeom prst="rect">
            <a:avLst/>
          </a:prstGeom>
          <a:noFill/>
        </p:spPr>
        <p:txBody>
          <a:bodyPr wrap="square">
            <a:spAutoFit/>
          </a:bodyPr>
          <a:lstStyle/>
          <a:p>
            <a:pPr>
              <a:defRPr sz="2800"/>
            </a:pPr>
            <a:r>
              <a:rPr lang="en-US" sz="2800" dirty="0">
                <a:solidFill>
                  <a:srgbClr val="000000"/>
                </a:solidFill>
              </a:rPr>
              <a:t>is written in standard form as</a:t>
            </a:r>
            <a:endParaRPr lang="ar-AE" sz="2800" dirty="0">
              <a:solidFill>
                <a:srgbClr val="000000"/>
              </a:solidFill>
            </a:endParaRPr>
          </a:p>
        </p:txBody>
      </p:sp>
      <p:pic>
        <p:nvPicPr>
          <p:cNvPr id="9" name="Picture 8" descr="Three x minus seven y equals negative four.&#10;Negative x plus four y equals nine.">
            <a:extLst>
              <a:ext uri="{FF2B5EF4-FFF2-40B4-BE49-F238E27FC236}">
                <a16:creationId xmlns:a16="http://schemas.microsoft.com/office/drawing/2014/main" id="{46ED40A2-B955-7E23-A3D5-DBC7CA15D4B7}"/>
              </a:ext>
            </a:extLst>
          </p:cNvPr>
          <p:cNvPicPr>
            <a:picLocks noChangeAspect="1"/>
          </p:cNvPicPr>
          <p:nvPr/>
        </p:nvPicPr>
        <p:blipFill>
          <a:blip r:embed="rId3"/>
          <a:stretch>
            <a:fillRect/>
          </a:stretch>
        </p:blipFill>
        <p:spPr>
          <a:xfrm>
            <a:off x="4857750" y="4143375"/>
            <a:ext cx="2228850" cy="109537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Augmented Matrices</a:t>
            </a:r>
          </a:p>
        </p:txBody>
      </p:sp>
      <p:sp>
        <p:nvSpPr>
          <p:cNvPr id="3" name="Text Placeholder 2"/>
          <p:cNvSpPr>
            <a:spLocks noGrp="1"/>
          </p:cNvSpPr>
          <p:nvPr>
            <p:ph type="body" sz="quarter" idx="10"/>
          </p:nvPr>
        </p:nvSpPr>
        <p:spPr/>
        <p:txBody>
          <a:bodyPr>
            <a:normAutofit/>
          </a:bodyPr>
          <a:lstStyle/>
          <a:p>
            <a:r>
              <a:rPr lang="en-US" sz="2400" dirty="0"/>
              <a:t>The </a:t>
            </a:r>
            <a:r>
              <a:rPr lang="en-US" sz="2400" b="1" dirty="0"/>
              <a:t>augmented matrix</a:t>
            </a:r>
            <a:r>
              <a:rPr lang="en-US" sz="2400" dirty="0"/>
              <a:t> of a system of linear equations written in standard form is a matrix consisting of the coefficients of the variables listed in their relative positions with an adjoined column of the constants of the system. The matrix of coefficients and the column of constants are customarily separated by a vertical bar.</a:t>
            </a:r>
          </a:p>
          <a:p>
            <a:pPr>
              <a:lnSpc>
                <a:spcPct val="120000"/>
              </a:lnSpc>
              <a:defRPr sz="2800"/>
            </a:pPr>
            <a:r>
              <a:rPr lang="en-US" sz="2400" dirty="0"/>
              <a:t>For example, the augmented matrix for the system 				</a:t>
            </a:r>
          </a:p>
          <a:p>
            <a:pPr>
              <a:lnSpc>
                <a:spcPct val="120000"/>
              </a:lnSpc>
              <a:defRPr sz="2800"/>
            </a:pPr>
            <a:endParaRPr lang="ar-AE" sz="2400" dirty="0"/>
          </a:p>
          <a:p>
            <a:endParaRPr sz="2400" dirty="0"/>
          </a:p>
        </p:txBody>
      </p:sp>
      <p:pic>
        <p:nvPicPr>
          <p:cNvPr id="14" name="Picture 13" descr="Three x minus seven y equals negative four.&#10;Negative x plus four y equals nine.">
            <a:extLst>
              <a:ext uri="{FF2B5EF4-FFF2-40B4-BE49-F238E27FC236}">
                <a16:creationId xmlns:a16="http://schemas.microsoft.com/office/drawing/2014/main" id="{1EC7DD2D-1B04-589A-8FF4-FEC14BD9CB04}"/>
              </a:ext>
            </a:extLst>
          </p:cNvPr>
          <p:cNvPicPr>
            <a:picLocks noChangeAspect="1"/>
          </p:cNvPicPr>
          <p:nvPr/>
        </p:nvPicPr>
        <p:blipFill>
          <a:blip r:embed="rId2"/>
          <a:stretch>
            <a:fillRect/>
          </a:stretch>
        </p:blipFill>
        <p:spPr>
          <a:xfrm>
            <a:off x="609600" y="3893569"/>
            <a:ext cx="1847850" cy="952500"/>
          </a:xfrm>
          <a:prstGeom prst="rect">
            <a:avLst/>
          </a:prstGeom>
        </p:spPr>
      </p:pic>
      <p:sp>
        <p:nvSpPr>
          <p:cNvPr id="4" name="TextBox 3">
            <a:extLst>
              <a:ext uri="{FF2B5EF4-FFF2-40B4-BE49-F238E27FC236}">
                <a16:creationId xmlns:a16="http://schemas.microsoft.com/office/drawing/2014/main" id="{901EB921-D4EC-B278-160E-78CFCC7A3614}"/>
              </a:ext>
            </a:extLst>
          </p:cNvPr>
          <p:cNvSpPr txBox="1"/>
          <p:nvPr/>
        </p:nvSpPr>
        <p:spPr>
          <a:xfrm>
            <a:off x="2457450" y="4094910"/>
            <a:ext cx="914400" cy="523220"/>
          </a:xfrm>
          <a:prstGeom prst="rect">
            <a:avLst/>
          </a:prstGeom>
          <a:noFill/>
        </p:spPr>
        <p:txBody>
          <a:bodyPr wrap="square" rtlCol="0">
            <a:spAutoFit/>
          </a:bodyPr>
          <a:lstStyle/>
          <a:p>
            <a:r>
              <a:rPr lang="en-US" sz="2800" dirty="0">
                <a:solidFill>
                  <a:srgbClr val="000000"/>
                </a:solidFill>
              </a:rPr>
              <a:t>is</a:t>
            </a:r>
            <a:endParaRPr lang="en-IN" sz="2800" dirty="0">
              <a:solidFill>
                <a:srgbClr val="000000"/>
              </a:solidFill>
            </a:endParaRPr>
          </a:p>
        </p:txBody>
      </p:sp>
      <p:graphicFrame>
        <p:nvGraphicFramePr>
          <p:cNvPr id="15" name="Object 14" descr="Row one: three, negative seven, augmented by negative four.&#10;Row two: negative one, four, augmented by nine.">
            <a:extLst>
              <a:ext uri="{FF2B5EF4-FFF2-40B4-BE49-F238E27FC236}">
                <a16:creationId xmlns:a16="http://schemas.microsoft.com/office/drawing/2014/main" id="{D7B9465C-F1BF-9E6B-9132-21026CF91DBA}"/>
              </a:ext>
            </a:extLst>
          </p:cNvPr>
          <p:cNvGraphicFramePr>
            <a:graphicFrameLocks noChangeAspect="1"/>
          </p:cNvGraphicFramePr>
          <p:nvPr>
            <p:extLst>
              <p:ext uri="{D42A27DB-BD31-4B8C-83A1-F6EECF244321}">
                <p14:modId xmlns:p14="http://schemas.microsoft.com/office/powerpoint/2010/main" val="3100991547"/>
              </p:ext>
            </p:extLst>
          </p:nvPr>
        </p:nvGraphicFramePr>
        <p:xfrm>
          <a:off x="2989263" y="3957638"/>
          <a:ext cx="1841500" cy="889000"/>
        </p:xfrm>
        <a:graphic>
          <a:graphicData uri="http://schemas.openxmlformats.org/presentationml/2006/ole">
            <mc:AlternateContent xmlns:mc="http://schemas.openxmlformats.org/markup-compatibility/2006">
              <mc:Choice xmlns:v="urn:schemas-microsoft-com:vml" Requires="v">
                <p:oleObj name="Equation" r:id="rId3" imgW="1841400" imgH="888840" progId="Equation.DSMT4">
                  <p:embed/>
                </p:oleObj>
              </mc:Choice>
              <mc:Fallback>
                <p:oleObj name="Equation" r:id="rId3" imgW="1841400" imgH="888840" progId="Equation.DSMT4">
                  <p:embed/>
                  <p:pic>
                    <p:nvPicPr>
                      <p:cNvPr id="0" name=""/>
                      <p:cNvPicPr/>
                      <p:nvPr/>
                    </p:nvPicPr>
                    <p:blipFill>
                      <a:blip r:embed="rId4"/>
                      <a:stretch>
                        <a:fillRect/>
                      </a:stretch>
                    </p:blipFill>
                    <p:spPr>
                      <a:xfrm>
                        <a:off x="2989263" y="3957638"/>
                        <a:ext cx="1841500" cy="889000"/>
                      </a:xfrm>
                      <a:prstGeom prst="rect">
                        <a:avLst/>
                      </a:prstGeom>
                    </p:spPr>
                  </p:pic>
                </p:oleObj>
              </mc:Fallback>
            </mc:AlternateContent>
          </a:graphicData>
        </a:graphic>
      </p:graphicFrame>
      <p:sp>
        <p:nvSpPr>
          <p:cNvPr id="11" name="TextBox 10">
            <a:extLst>
              <a:ext uri="{FF2B5EF4-FFF2-40B4-BE49-F238E27FC236}">
                <a16:creationId xmlns:a16="http://schemas.microsoft.com/office/drawing/2014/main" id="{8E28C0A1-8419-739F-DDF5-BC2D9B2533D7}"/>
              </a:ext>
            </a:extLst>
          </p:cNvPr>
          <p:cNvSpPr txBox="1"/>
          <p:nvPr/>
        </p:nvSpPr>
        <p:spPr>
          <a:xfrm>
            <a:off x="457200" y="4819471"/>
            <a:ext cx="8229600" cy="1200329"/>
          </a:xfrm>
          <a:prstGeom prst="rect">
            <a:avLst/>
          </a:prstGeom>
          <a:noFill/>
        </p:spPr>
        <p:txBody>
          <a:bodyPr wrap="square">
            <a:spAutoFit/>
          </a:bodyPr>
          <a:lstStyle/>
          <a:p>
            <a:r>
              <a:rPr lang="en-US" sz="2400" dirty="0">
                <a:solidFill>
                  <a:srgbClr val="000000"/>
                </a:solidFill>
              </a:rPr>
              <a:t>The augmented matrix will have as many rows as there are equations in the system, and one more column than there are variables.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Augmented Matrices</a:t>
            </a:r>
            <a:r>
              <a:rPr lang="en-IN"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Construct the augmented matrix for the following linear system.</a:t>
            </a:r>
          </a:p>
          <a:p>
            <a:pPr>
              <a:defRPr sz="2800"/>
            </a:pPr>
            <a:endParaRPr lang="ar-AE" sz="2800" dirty="0"/>
          </a:p>
        </p:txBody>
      </p:sp>
      <p:pic>
        <p:nvPicPr>
          <p:cNvPr id="6" name="Picture 5" descr="First equation open parenthesis two x minus six y close parenthesis divided by two equals three minus z.&#10;Second equation z minus x plus five y equals twelve.&#10;Third equation x plus three y minus two equals two z.">
            <a:extLst>
              <a:ext uri="{FF2B5EF4-FFF2-40B4-BE49-F238E27FC236}">
                <a16:creationId xmlns:a16="http://schemas.microsoft.com/office/drawing/2014/main" id="{6F9491B8-F1DC-EEAF-340A-D128EB73006F}"/>
              </a:ext>
            </a:extLst>
          </p:cNvPr>
          <p:cNvPicPr>
            <a:picLocks noChangeAspect="1"/>
          </p:cNvPicPr>
          <p:nvPr/>
        </p:nvPicPr>
        <p:blipFill>
          <a:blip r:embed="rId2"/>
          <a:stretch>
            <a:fillRect/>
          </a:stretch>
        </p:blipFill>
        <p:spPr>
          <a:xfrm>
            <a:off x="2743200" y="2286000"/>
            <a:ext cx="2733675" cy="2095500"/>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2209</TotalTime>
  <Words>1413</Words>
  <Application>Microsoft Office PowerPoint</Application>
  <PresentationFormat>On-screen Show (4:3)</PresentationFormat>
  <Paragraphs>161</Paragraphs>
  <Slides>27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3" baseType="lpstr">
      <vt:lpstr>Calibri</vt:lpstr>
      <vt:lpstr>Courier New</vt:lpstr>
      <vt:lpstr>Cambria Math</vt:lpstr>
      <vt:lpstr>Arial</vt:lpstr>
      <vt:lpstr>Office Theme</vt:lpstr>
      <vt:lpstr>Equation</vt:lpstr>
      <vt:lpstr>Section 9.2</vt:lpstr>
      <vt:lpstr>Definition: Matrices and Matrix Notation1</vt:lpstr>
      <vt:lpstr>Definition: Matrices and Matrix Notation2</vt:lpstr>
      <vt:lpstr>Definition: Matrices and Matrix Notation3</vt:lpstr>
      <vt:lpstr>Example 1: Matrices and Matrix Notation1</vt:lpstr>
      <vt:lpstr>Example 1: Matrices and Matrix Notation2</vt:lpstr>
      <vt:lpstr>Definition: Standard Form of a System of Linear Equations</vt:lpstr>
      <vt:lpstr>Definition: Augmented Matrices</vt:lpstr>
      <vt:lpstr>Example 2: Augmented Matrices1</vt:lpstr>
      <vt:lpstr>Example 2: Augmented Matrices2</vt:lpstr>
      <vt:lpstr>Definition: Row Echelon Form</vt:lpstr>
      <vt:lpstr>Example 3: Row Echelon Form1</vt:lpstr>
      <vt:lpstr>Example 3: Row Echelon Form2</vt:lpstr>
      <vt:lpstr>Definition: Elementary Row Operations1</vt:lpstr>
      <vt:lpstr>Definition: Elementary Row Operations2</vt:lpstr>
      <vt:lpstr>Example 4: Elementary Row Operations1</vt:lpstr>
      <vt:lpstr>Example 4: Elementary Row Operations2</vt:lpstr>
      <vt:lpstr>Example 5: Gaussian Elimination1</vt:lpstr>
      <vt:lpstr>Example 5: Gaussian Elimination2</vt:lpstr>
      <vt:lpstr>Example 5: Gaussian Elimination3</vt:lpstr>
      <vt:lpstr>Example 5: Gaussian Elimination4</vt:lpstr>
      <vt:lpstr>Example 5: Gaussian Elimination5</vt:lpstr>
      <vt:lpstr>Definition: Reduced Row Echelon Form</vt:lpstr>
      <vt:lpstr>Example 6: Reduced Row Echelon Form1</vt:lpstr>
      <vt:lpstr>Example 6: Reduced Row Echelon Form2</vt:lpstr>
      <vt:lpstr>Example 6: Reduced Row Echelon Form3</vt:lpstr>
      <vt:lpstr>Example 6: Reduced Row Echelon Form4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Allison Conger</cp:lastModifiedBy>
  <cp:revision>213</cp:revision>
  <dcterms:created xsi:type="dcterms:W3CDTF">2013-04-26T14:43:13Z</dcterms:created>
  <dcterms:modified xsi:type="dcterms:W3CDTF">2025-07-08T15:34:29Z</dcterms:modified>
</cp:coreProperties>
</file>