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61" r:id="rId5"/>
    <p:sldId id="262" r:id="rId6"/>
    <p:sldId id="263" r:id="rId7"/>
    <p:sldId id="264" r:id="rId8"/>
    <p:sldId id="266" r:id="rId9"/>
    <p:sldId id="276" r:id="rId10"/>
    <p:sldId id="267" r:id="rId11"/>
    <p:sldId id="270" r:id="rId12"/>
    <p:sldId id="273" r:id="rId13"/>
    <p:sldId id="277" r:id="rId14"/>
    <p:sldId id="286" r:id="rId15"/>
    <p:sldId id="278" r:id="rId16"/>
    <p:sldId id="281" r:id="rId17"/>
    <p:sldId id="284" r:id="rId18"/>
    <p:sldId id="287" r:id="rId19"/>
    <p:sldId id="288" r:id="rId20"/>
    <p:sldId id="295" r:id="rId21"/>
    <p:sldId id="289" r:id="rId22"/>
    <p:sldId id="291" r:id="rId23"/>
    <p:sldId id="293" r:id="rId24"/>
    <p:sldId id="296" r:id="rId25"/>
    <p:sldId id="297"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hiteesha" initials="h" lastIdx="2"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EF2CE"/>
    <a:srgbClr val="9CE49C"/>
    <a:srgbClr val="E1F7E1"/>
    <a:srgbClr val="F7E1E1"/>
    <a:srgbClr val="B8ECB8"/>
    <a:srgbClr val="ECB8B8"/>
    <a:srgbClr val="600000"/>
    <a:srgbClr val="006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27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emf"/><Relationship Id="rId1" Type="http://schemas.openxmlformats.org/officeDocument/2006/relationships/slideLayout" Target="../slideLayouts/slideLayout7.xml"/><Relationship Id="rId4" Type="http://schemas.openxmlformats.org/officeDocument/2006/relationships/image" Target="../media/image31.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7</a:t>
            </a:r>
            <a:r>
              <a:rPr dirty="0"/>
              <a:t>.4</a:t>
            </a:r>
          </a:p>
        </p:txBody>
      </p:sp>
      <p:sp>
        <p:nvSpPr>
          <p:cNvPr id="2" name="Text Placeholder 1"/>
          <p:cNvSpPr>
            <a:spLocks noGrp="1"/>
          </p:cNvSpPr>
          <p:nvPr>
            <p:ph type="body" sz="quarter" idx="10"/>
          </p:nvPr>
        </p:nvSpPr>
        <p:spPr/>
        <p:txBody>
          <a:bodyPr/>
          <a:lstStyle/>
          <a:p>
            <a:pPr algn="ctr"/>
            <a:r>
              <a:t>Logarithmic Properties and Models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Expanding Logarithmic Expressions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endParaRPr dirty="0"/>
          </a:p>
        </p:txBody>
      </p:sp>
      <p:sp>
        <p:nvSpPr>
          <p:cNvPr id="7" name="TextBox 6">
            <a:extLst>
              <a:ext uri="{FF2B5EF4-FFF2-40B4-BE49-F238E27FC236}">
                <a16:creationId xmlns:a16="http://schemas.microsoft.com/office/drawing/2014/main" id="{719BC58D-08F4-DDF0-9310-8ECC3819A3CC}"/>
              </a:ext>
            </a:extLst>
          </p:cNvPr>
          <p:cNvSpPr txBox="1"/>
          <p:nvPr/>
        </p:nvSpPr>
        <p:spPr>
          <a:xfrm>
            <a:off x="457200" y="1539144"/>
            <a:ext cx="4572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a:t>
            </a:r>
            <a:endParaRPr lang="en-IN" dirty="0"/>
          </a:p>
        </p:txBody>
      </p:sp>
      <mc:AlternateContent xmlns:mc="http://schemas.openxmlformats.org/markup-compatibility/2006">
        <mc:Choice xmlns:a14="http://schemas.microsoft.com/office/drawing/2010/main" Requires="a14">
          <p:graphicFrame>
            <p:nvGraphicFramePr>
              <p:cNvPr id="4" name="Table Placeholder 2" descr="Use the first property to rewrite the expression as three terms. &#10;log open parentheses 64 x cubed times square root y close parentheses to the base 4 equals log 64 to the base 4 plus log open parentheses x cubed close parentheses to the base 4 plus log open parentheses square root y close parentheses to the base 4. &#10;&#10;&#10;that equals, log open parentheses 4 cubed close parentheses to the base 4 plus log open parentheses x cubed close parentheses to the base 4 plus log open parentheses y to the power of 1 divided by 2 close parentheses to the base 4. &#10;&#10;Rewriting the second and third terms using the third property, we get,  &#10;it equals 3 plus 3 log x to the base 4 plus open parentheses 1 divided by 2 close parentheses times log y to the base 4."/>
              <p:cNvGraphicFramePr>
                <a:graphicFrameLocks/>
              </p:cNvGraphicFramePr>
              <p:nvPr>
                <p:extLst>
                  <p:ext uri="{D42A27DB-BD31-4B8C-83A1-F6EECF244321}">
                    <p14:modId xmlns:p14="http://schemas.microsoft.com/office/powerpoint/2010/main" val="3931248478"/>
                  </p:ext>
                </p:extLst>
              </p:nvPr>
            </p:nvGraphicFramePr>
            <p:xfrm>
              <a:off x="768096" y="1542288"/>
              <a:ext cx="8153400" cy="1805940"/>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3591117">
                      <a:extLst>
                        <a:ext uri="{9D8B030D-6E8A-4147-A177-3AD203B41FA5}">
                          <a16:colId xmlns:a16="http://schemas.microsoft.com/office/drawing/2014/main" val="2856329934"/>
                        </a:ext>
                      </a:extLst>
                    </a:gridCol>
                    <a:gridCol w="2962083">
                      <a:extLst>
                        <a:ext uri="{9D8B030D-6E8A-4147-A177-3AD203B41FA5}">
                          <a16:colId xmlns:a16="http://schemas.microsoft.com/office/drawing/2014/main" val="20001"/>
                        </a:ext>
                      </a:extLst>
                    </a:gridCol>
                  </a:tblGrid>
                  <a:tr h="370840">
                    <a:tc>
                      <a:txBody>
                        <a:bodyPr/>
                        <a:lstStyle/>
                        <a:p>
                          <a:pPr algn="r">
                            <a:defRPr sz="1800"/>
                          </a:pPr>
                          <a:r>
                            <a:rPr dirty="0"/>
                            <a:t>​</a:t>
                          </a:r>
                          <a14:m>
                            <m:oMath xmlns:m="http://schemas.openxmlformats.org/officeDocument/2006/math">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4</m:t>
                                      </m:r>
                                    </m:sub>
                                  </m:sSub>
                                </m:fName>
                                <m:e>
                                  <m:d>
                                    <m:dPr>
                                      <m:ctrlPr>
                                        <a:rPr sz="1800" i="1">
                                          <a:latin typeface="Cambria Math" panose="02040503050406030204" pitchFamily="18" charset="0"/>
                                        </a:rPr>
                                      </m:ctrlPr>
                                    </m:dPr>
                                    <m:e>
                                      <m:r>
                                        <a:rPr sz="1800">
                                          <a:latin typeface="Cambria Math"/>
                                        </a:rPr>
                                        <m:t>64</m:t>
                                      </m:r>
                                      <m:sSup>
                                        <m:sSupPr>
                                          <m:ctrlPr>
                                            <a:rPr sz="1800" i="1">
                                              <a:latin typeface="Cambria Math" panose="02040503050406030204" pitchFamily="18" charset="0"/>
                                            </a:rPr>
                                          </m:ctrlPr>
                                        </m:sSupPr>
                                        <m:e>
                                          <m:r>
                                            <a:rPr sz="1800">
                                              <a:latin typeface="Cambria Math"/>
                                            </a:rPr>
                                            <m:t>𝑥</m:t>
                                          </m:r>
                                        </m:e>
                                        <m:sup>
                                          <m:r>
                                            <a:rPr sz="1800">
                                              <a:latin typeface="Cambria Math"/>
                                            </a:rPr>
                                            <m:t>3</m:t>
                                          </m:r>
                                        </m:sup>
                                      </m:sSup>
                                      <m:rad>
                                        <m:radPr>
                                          <m:degHide m:val="on"/>
                                          <m:ctrlPr>
                                            <a:rPr sz="1800" i="1">
                                              <a:latin typeface="Cambria Math" panose="02040503050406030204" pitchFamily="18" charset="0"/>
                                            </a:rPr>
                                          </m:ctrlPr>
                                        </m:radPr>
                                        <m:deg/>
                                        <m:e>
                                          <m:r>
                                            <a:rPr sz="1800">
                                              <a:latin typeface="Cambria Math"/>
                                            </a:rPr>
                                            <m:t>𝑦</m:t>
                                          </m:r>
                                        </m:e>
                                      </m:rad>
                                    </m:e>
                                  </m:d>
                                </m:e>
                              </m:func>
                            </m:oMath>
                          </a14:m>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14:m>
                            <m:oMathPara xmlns:m="http://schemas.openxmlformats.org/officeDocument/2006/math">
                              <m:oMathParaPr>
                                <m:jc m:val="left"/>
                              </m:oMathParaPr>
                              <m:oMath xmlns:m="http://schemas.openxmlformats.org/officeDocument/2006/math">
                                <m:r>
                                  <a:rPr lang="ar-AE" sz="1800" smtClean="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r>
                                      <a:rPr lang="ar-AE" sz="1800">
                                        <a:latin typeface="Cambria Math"/>
                                      </a:rPr>
                                      <m:t>64</m:t>
                                    </m:r>
                                  </m:e>
                                </m:func>
                                <m:r>
                                  <a:rPr lang="ar-AE" sz="180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d>
                                      <m:dPr>
                                        <m:ctrlPr>
                                          <a:rPr lang="ar-AE" sz="1800" i="1">
                                            <a:latin typeface="Cambria Math" panose="02040503050406030204" pitchFamily="18" charset="0"/>
                                          </a:rPr>
                                        </m:ctrlPr>
                                      </m:dPr>
                                      <m:e>
                                        <m:sSup>
                                          <m:sSupPr>
                                            <m:ctrlPr>
                                              <a:rPr lang="ar-AE" sz="1800" i="1">
                                                <a:latin typeface="Cambria Math" panose="02040503050406030204" pitchFamily="18" charset="0"/>
                                              </a:rPr>
                                            </m:ctrlPr>
                                          </m:sSupPr>
                                          <m:e>
                                            <m:r>
                                              <a:rPr lang="ar-AE" sz="1800">
                                                <a:latin typeface="Cambria Math"/>
                                              </a:rPr>
                                              <m:t>𝑥</m:t>
                                            </m:r>
                                          </m:e>
                                          <m:sup>
                                            <m:r>
                                              <a:rPr lang="ar-AE" sz="1800">
                                                <a:latin typeface="Cambria Math"/>
                                              </a:rPr>
                                              <m:t>3</m:t>
                                            </m:r>
                                          </m:sup>
                                        </m:sSup>
                                      </m:e>
                                    </m:d>
                                  </m:e>
                                </m:func>
                                <m:r>
                                  <a:rPr lang="ar-AE" sz="180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d>
                                      <m:dPr>
                                        <m:ctrlPr>
                                          <a:rPr lang="ar-AE" sz="1800" i="1">
                                            <a:latin typeface="Cambria Math" panose="02040503050406030204" pitchFamily="18" charset="0"/>
                                          </a:rPr>
                                        </m:ctrlPr>
                                      </m:dPr>
                                      <m:e>
                                        <m:rad>
                                          <m:radPr>
                                            <m:degHide m:val="on"/>
                                            <m:ctrlPr>
                                              <a:rPr lang="ar-AE" sz="1800" i="1">
                                                <a:latin typeface="Cambria Math" panose="02040503050406030204" pitchFamily="18" charset="0"/>
                                              </a:rPr>
                                            </m:ctrlPr>
                                          </m:radPr>
                                          <m:deg/>
                                          <m:e>
                                            <m:r>
                                              <a:rPr lang="ar-AE" sz="1800">
                                                <a:latin typeface="Cambria Math"/>
                                              </a:rPr>
                                              <m:t>𝑦</m:t>
                                            </m:r>
                                          </m:e>
                                        </m:rad>
                                      </m:e>
                                    </m:d>
                                  </m:e>
                                </m:func>
                              </m:oMath>
                            </m:oMathPara>
                          </a14:m>
                          <a:endParaRPr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600" b="0" dirty="0"/>
                            <a:t>Use the first property to rewrite the expression as three terms.</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21792">
                    <a:tc>
                      <a:txBody>
                        <a:bodyPr/>
                        <a:lstStyle/>
                        <a:p>
                          <a:pPr algn="l">
                            <a:defRPr sz="1800"/>
                          </a:pPr>
                          <a:r>
                            <a:rPr dirty="0"/>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14:m>
                            <m:oMathPara xmlns:m="http://schemas.openxmlformats.org/officeDocument/2006/math">
                              <m:oMathParaPr>
                                <m:jc m:val="left"/>
                              </m:oMathParaPr>
                              <m:oMath xmlns:m="http://schemas.openxmlformats.org/officeDocument/2006/math">
                                <m:r>
                                  <a:rPr lang="ar-AE" sz="1800" smtClean="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d>
                                      <m:dPr>
                                        <m:ctrlPr>
                                          <a:rPr lang="ar-AE" sz="1800" i="1">
                                            <a:latin typeface="Cambria Math" panose="02040503050406030204" pitchFamily="18" charset="0"/>
                                          </a:rPr>
                                        </m:ctrlPr>
                                      </m:dPr>
                                      <m:e>
                                        <m:sSup>
                                          <m:sSupPr>
                                            <m:ctrlPr>
                                              <a:rPr lang="ar-AE" sz="1800" i="1">
                                                <a:latin typeface="Cambria Math" panose="02040503050406030204" pitchFamily="18" charset="0"/>
                                              </a:rPr>
                                            </m:ctrlPr>
                                          </m:sSupPr>
                                          <m:e>
                                            <m:r>
                                              <a:rPr lang="ar-AE" sz="1800">
                                                <a:latin typeface="Cambria Math"/>
                                              </a:rPr>
                                              <m:t>4</m:t>
                                            </m:r>
                                          </m:e>
                                          <m:sup>
                                            <m:r>
                                              <a:rPr lang="ar-AE" sz="1800">
                                                <a:latin typeface="Cambria Math"/>
                                              </a:rPr>
                                              <m:t>3</m:t>
                                            </m:r>
                                          </m:sup>
                                        </m:sSup>
                                      </m:e>
                                    </m:d>
                                  </m:e>
                                </m:func>
                                <m:r>
                                  <a:rPr lang="ar-AE" sz="180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d>
                                      <m:dPr>
                                        <m:ctrlPr>
                                          <a:rPr lang="ar-AE" sz="1800" i="1">
                                            <a:latin typeface="Cambria Math" panose="02040503050406030204" pitchFamily="18" charset="0"/>
                                          </a:rPr>
                                        </m:ctrlPr>
                                      </m:dPr>
                                      <m:e>
                                        <m:sSup>
                                          <m:sSupPr>
                                            <m:ctrlPr>
                                              <a:rPr lang="ar-AE" sz="1800" i="1">
                                                <a:latin typeface="Cambria Math" panose="02040503050406030204" pitchFamily="18" charset="0"/>
                                              </a:rPr>
                                            </m:ctrlPr>
                                          </m:sSupPr>
                                          <m:e>
                                            <m:r>
                                              <a:rPr lang="ar-AE" sz="1800">
                                                <a:latin typeface="Cambria Math"/>
                                              </a:rPr>
                                              <m:t>𝑥</m:t>
                                            </m:r>
                                          </m:e>
                                          <m:sup>
                                            <m:r>
                                              <a:rPr lang="ar-AE" sz="1800">
                                                <a:latin typeface="Cambria Math"/>
                                              </a:rPr>
                                              <m:t>3</m:t>
                                            </m:r>
                                          </m:sup>
                                        </m:sSup>
                                      </m:e>
                                    </m:d>
                                  </m:e>
                                </m:func>
                                <m:r>
                                  <a:rPr lang="ar-AE" sz="1800">
                                    <a:latin typeface="Cambria Math"/>
                                  </a:rPr>
                                  <m:t>+</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d>
                                      <m:dPr>
                                        <m:ctrlPr>
                                          <a:rPr lang="ar-AE" sz="1800" i="1">
                                            <a:latin typeface="Cambria Math" panose="02040503050406030204" pitchFamily="18" charset="0"/>
                                          </a:rPr>
                                        </m:ctrlPr>
                                      </m:dPr>
                                      <m:e>
                                        <m:sSup>
                                          <m:sSupPr>
                                            <m:ctrlPr>
                                              <a:rPr lang="ar-AE" sz="1800" i="1">
                                                <a:latin typeface="Cambria Math" panose="02040503050406030204" pitchFamily="18" charset="0"/>
                                              </a:rPr>
                                            </m:ctrlPr>
                                          </m:sSupPr>
                                          <m:e>
                                            <m:r>
                                              <a:rPr lang="ar-AE" sz="1800">
                                                <a:latin typeface="Cambria Math"/>
                                              </a:rPr>
                                              <m:t>𝑦</m:t>
                                            </m:r>
                                          </m:e>
                                          <m:sup>
                                            <m:f>
                                              <m:fPr>
                                                <m:ctrlPr>
                                                  <a:rPr lang="ar-AE" sz="1800" i="1">
                                                    <a:latin typeface="Cambria Math" panose="02040503050406030204" pitchFamily="18" charset="0"/>
                                                  </a:rPr>
                                                </m:ctrlPr>
                                              </m:fPr>
                                              <m:num>
                                                <m:r>
                                                  <a:rPr lang="ar-AE" sz="1800">
                                                    <a:latin typeface="Cambria Math"/>
                                                  </a:rPr>
                                                  <m:t>1</m:t>
                                                </m:r>
                                              </m:num>
                                              <m:den>
                                                <m:r>
                                                  <a:rPr lang="ar-AE" sz="1800">
                                                    <a:latin typeface="Cambria Math"/>
                                                  </a:rPr>
                                                  <m:t>2</m:t>
                                                </m:r>
                                              </m:den>
                                            </m:f>
                                          </m:sup>
                                        </m:sSup>
                                      </m:e>
                                    </m:d>
                                  </m:e>
                                </m:func>
                              </m:oMath>
                            </m:oMathPara>
                          </a14:m>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b="0" i="0" u="none" strike="noStrike" kern="1200" baseline="0" dirty="0">
                              <a:solidFill>
                                <a:schemeClr val="tx1"/>
                              </a:solidFill>
                              <a:latin typeface="+mn-lt"/>
                              <a:ea typeface="+mn-ea"/>
                              <a:cs typeface="+mn-cs"/>
                            </a:rPr>
                            <a:t>We can evaluate the first term and rewrite the second and third</a:t>
                          </a:r>
                          <a:endParaRPr sz="16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53498">
                    <a:tc>
                      <a:txBody>
                        <a:bodyPr/>
                        <a:lstStyle/>
                        <a:p>
                          <a:r>
                            <a:rPr lang="en-IN" dirty="0"/>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r>
                                  <a:rPr lang="ar-AE" sz="1800" smtClean="0">
                                    <a:latin typeface="Cambria Math"/>
                                  </a:rPr>
                                  <m:t>=</m:t>
                                </m:r>
                                <m:r>
                                  <a:rPr lang="ar-AE" sz="1800" smtClean="0">
                                    <a:latin typeface="Cambria Math"/>
                                  </a:rPr>
                                  <m:t>3</m:t>
                                </m:r>
                                <m:r>
                                  <a:rPr lang="ar-AE" sz="1800" smtClean="0">
                                    <a:latin typeface="Cambria Math"/>
                                  </a:rPr>
                                  <m:t>+</m:t>
                                </m:r>
                                <m:r>
                                  <a:rPr lang="ar-AE" sz="1800" smtClean="0">
                                    <a:latin typeface="Cambria Math"/>
                                  </a:rPr>
                                  <m:t>3</m:t>
                                </m:r>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r>
                                      <a:rPr lang="ar-AE" sz="1800">
                                        <a:latin typeface="Cambria Math"/>
                                      </a:rPr>
                                      <m:t>𝑥</m:t>
                                    </m:r>
                                  </m:e>
                                </m:func>
                                <m:r>
                                  <a:rPr lang="ar-AE" sz="1800">
                                    <a:latin typeface="Cambria Math"/>
                                  </a:rPr>
                                  <m:t>+</m:t>
                                </m:r>
                                <m:f>
                                  <m:fPr>
                                    <m:ctrlPr>
                                      <a:rPr lang="ar-AE" sz="1800" i="1">
                                        <a:latin typeface="Cambria Math" panose="02040503050406030204" pitchFamily="18" charset="0"/>
                                      </a:rPr>
                                    </m:ctrlPr>
                                  </m:fPr>
                                  <m:num>
                                    <m:r>
                                      <a:rPr lang="ar-AE" sz="1800">
                                        <a:latin typeface="Cambria Math"/>
                                      </a:rPr>
                                      <m:t>1</m:t>
                                    </m:r>
                                  </m:num>
                                  <m:den>
                                    <m:r>
                                      <a:rPr lang="ar-AE" sz="1800">
                                        <a:latin typeface="Cambria Math"/>
                                      </a:rPr>
                                      <m:t>2</m:t>
                                    </m:r>
                                  </m:den>
                                </m:f>
                                <m:func>
                                  <m:funcPr>
                                    <m:ctrlPr>
                                      <a:rPr lang="ar-AE" sz="1800" i="1">
                                        <a:latin typeface="Cambria Math" panose="02040503050406030204" pitchFamily="18" charset="0"/>
                                      </a:rPr>
                                    </m:ctrlPr>
                                  </m:funcPr>
                                  <m:fName>
                                    <m:sSub>
                                      <m:sSubPr>
                                        <m:ctrlPr>
                                          <a:rPr lang="ar-AE" sz="1800" i="1">
                                            <a:latin typeface="Cambria Math" panose="02040503050406030204" pitchFamily="18" charset="0"/>
                                          </a:rPr>
                                        </m:ctrlPr>
                                      </m:sSubPr>
                                      <m:e>
                                        <m:r>
                                          <m:rPr>
                                            <m:sty m:val="p"/>
                                          </m:rPr>
                                          <a:rPr lang="en-US" sz="1800">
                                            <a:latin typeface="Cambria Math"/>
                                          </a:rPr>
                                          <m:t>log</m:t>
                                        </m:r>
                                      </m:e>
                                      <m:sub>
                                        <m:r>
                                          <a:rPr lang="ar-AE" sz="1800">
                                            <a:latin typeface="Cambria Math"/>
                                          </a:rPr>
                                          <m:t>4</m:t>
                                        </m:r>
                                      </m:sub>
                                    </m:sSub>
                                  </m:fName>
                                  <m:e>
                                    <m:r>
                                      <a:rPr lang="ar-AE" sz="1800">
                                        <a:latin typeface="Cambria Math"/>
                                      </a:rPr>
                                      <m:t>𝑦</m:t>
                                    </m:r>
                                  </m:e>
                                </m:func>
                              </m:oMath>
                            </m:oMathPara>
                          </a14:m>
                          <a:endParaRPr lang="en-IN"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b="0" i="0" u="none" strike="noStrike" kern="1200" baseline="0" dirty="0">
                              <a:solidFill>
                                <a:schemeClr val="tx1"/>
                              </a:solidFill>
                              <a:latin typeface="+mn-lt"/>
                              <a:ea typeface="+mn-ea"/>
                              <a:cs typeface="+mn-cs"/>
                            </a:rPr>
                            <a:t>terms using the third property.</a:t>
                          </a:r>
                          <a:endParaRPr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8337282"/>
                      </a:ext>
                    </a:extLst>
                  </a:tr>
                </a:tbl>
              </a:graphicData>
            </a:graphic>
          </p:graphicFrame>
        </mc:Choice>
        <mc:Fallback>
          <p:graphicFrame>
            <p:nvGraphicFramePr>
              <p:cNvPr id="4" name="Table Placeholder 2" descr="Use the first property to rewrite the expression as three terms. &#10;log open parentheses 64 x cubed times square root y close parentheses to the base 4 equals log 64 to the base 4 plus log open parentheses x cubed close parentheses to the base 4 plus log open parentheses square root y close parentheses to the base 4. &#10;&#10;&#10;that equals, log open parentheses 4 cubed close parentheses to the base 4 plus log open parentheses x cubed close parentheses to the base 4 plus log open parentheses y to the power of 1 divided by 2 close parentheses to the base 4. &#10;&#10;Rewriting the second and third terms using the third property, we get,  &#10;it equals 3 plus 3 log x to the base 4 plus open parentheses 1 divided by 2 close parentheses times log y to the base 4."/>
              <p:cNvGraphicFramePr>
                <a:graphicFrameLocks/>
              </p:cNvGraphicFramePr>
              <p:nvPr>
                <p:extLst>
                  <p:ext uri="{D42A27DB-BD31-4B8C-83A1-F6EECF244321}">
                    <p14:modId xmlns:p14="http://schemas.microsoft.com/office/powerpoint/2010/main" val="3931248478"/>
                  </p:ext>
                </p:extLst>
              </p:nvPr>
            </p:nvGraphicFramePr>
            <p:xfrm>
              <a:off x="768096" y="1542288"/>
              <a:ext cx="8153400" cy="1805940"/>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3591117">
                      <a:extLst>
                        <a:ext uri="{9D8B030D-6E8A-4147-A177-3AD203B41FA5}">
                          <a16:colId xmlns:a16="http://schemas.microsoft.com/office/drawing/2014/main" val="2856329934"/>
                        </a:ext>
                      </a:extLst>
                    </a:gridCol>
                    <a:gridCol w="2962083">
                      <a:extLst>
                        <a:ext uri="{9D8B030D-6E8A-4147-A177-3AD203B41FA5}">
                          <a16:colId xmlns:a16="http://schemas.microsoft.com/office/drawing/2014/main" val="20001"/>
                        </a:ext>
                      </a:extLst>
                    </a:gridCol>
                  </a:tblGrid>
                  <a:tr h="579120">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158" r="-408745" b="-212632"/>
                          </a:stretch>
                        </a:blipFill>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44652" t="-3158" r="-82513" b="-212632"/>
                          </a:stretch>
                        </a:blipFill>
                      </a:tcPr>
                    </a:tc>
                    <a:tc>
                      <a:txBody>
                        <a:bodyPr/>
                        <a:lstStyle/>
                        <a:p>
                          <a:pPr algn="l">
                            <a:defRPr b="1"/>
                          </a:pPr>
                          <a:r>
                            <a:rPr lang="en-US" sz="1600" b="0" dirty="0"/>
                            <a:t>Use the first property to rewrite the expression as three terms.</a:t>
                          </a:r>
                          <a:endParaRPr sz="16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21792">
                    <a:tc>
                      <a:txBody>
                        <a:bodyPr/>
                        <a:lstStyle/>
                        <a:p>
                          <a:pPr algn="l">
                            <a:defRPr sz="1800"/>
                          </a:pPr>
                          <a:r>
                            <a:rPr dirty="0"/>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44652" t="-96078" r="-82513" b="-98039"/>
                          </a:stretch>
                        </a:blipFill>
                      </a:tcPr>
                    </a:tc>
                    <a:tc>
                      <a:txBody>
                        <a:bodyPr/>
                        <a:lstStyle/>
                        <a:p>
                          <a:r>
                            <a:rPr lang="en-US" sz="1600" b="0" i="0" u="none" strike="noStrike" kern="1200" baseline="0" dirty="0">
                              <a:solidFill>
                                <a:schemeClr val="tx1"/>
                              </a:solidFill>
                              <a:latin typeface="+mn-lt"/>
                              <a:ea typeface="+mn-ea"/>
                              <a:cs typeface="+mn-cs"/>
                            </a:rPr>
                            <a:t>We can evaluate the first term and rewrite the second and third</a:t>
                          </a:r>
                          <a:endParaRPr sz="16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5028">
                    <a:tc>
                      <a:txBody>
                        <a:bodyPr/>
                        <a:lstStyle/>
                        <a:p>
                          <a:r>
                            <a:rPr lang="en-IN" dirty="0"/>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44652" t="-200000" r="-82513"/>
                          </a:stretch>
                        </a:blipFill>
                      </a:tcPr>
                    </a:tc>
                    <a:tc>
                      <a:txBody>
                        <a:bodyPr/>
                        <a:lstStyle/>
                        <a:p>
                          <a:r>
                            <a:rPr lang="en-US" sz="1600" b="0" i="0" u="none" strike="noStrike" kern="1200" baseline="0" dirty="0">
                              <a:solidFill>
                                <a:schemeClr val="tx1"/>
                              </a:solidFill>
                              <a:latin typeface="+mn-lt"/>
                              <a:ea typeface="+mn-ea"/>
                              <a:cs typeface="+mn-cs"/>
                            </a:rPr>
                            <a:t>terms using the third property.</a:t>
                          </a:r>
                          <a:endParaRPr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8337282"/>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Expanding Logarithmic Expressions</a:t>
            </a:r>
            <a:r>
              <a:rPr lang="en-US" baseline="-25000" dirty="0"/>
              <a:t>3</a:t>
            </a:r>
            <a:endParaRPr dirty="0"/>
          </a:p>
        </p:txBody>
      </p:sp>
      <p:sp>
        <p:nvSpPr>
          <p:cNvPr id="5" name="TextBox 4">
            <a:extLst>
              <a:ext uri="{FF2B5EF4-FFF2-40B4-BE49-F238E27FC236}">
                <a16:creationId xmlns:a16="http://schemas.microsoft.com/office/drawing/2014/main" id="{E2C0714C-4BFE-01EF-56DA-5BC7E15D42C0}"/>
              </a:ext>
            </a:extLst>
          </p:cNvPr>
          <p:cNvSpPr txBox="1"/>
          <p:nvPr/>
        </p:nvSpPr>
        <p:spPr>
          <a:xfrm>
            <a:off x="457198" y="1219556"/>
            <a:ext cx="533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mc:AlternateContent xmlns:mc="http://schemas.openxmlformats.org/markup-compatibility/2006">
        <mc:Choice xmlns:a14="http://schemas.microsoft.com/office/drawing/2010/main" Requires="a14">
          <p:graphicFrame>
            <p:nvGraphicFramePr>
              <p:cNvPr id="4" name="Table Placeholder 2" descr="log open parentheses cube root of x times y squared divided by z to the power of 4 close parentheses to the base a. &#10;By rewriting the radical as an exponent,&#10;log open parentheses open parentheses x times y squared divided by z to the power of 4 close parentheses to the power of 1 divided by 3 close parentheses to the base a. &#10;Using the logarithmic power rule, the exponent is brought in front of the logarithm, &#10;resulting in 1 divided by 3 time log open parentheses x times y squared divided by z to the power of 4 to the base a. &#10;Next, the logarithm of a fraction is expanded using the quotient rule: &#10;1 divided by 3 times open parentheses log x to the base a plus log open parentheses y squared close parentheses to the base a minus log open parentheses z to the power of 4 close parentheses to the base a close parentheses. &#10;Applying the power rule to the remaining logarithmic terms, the expression simplifies further to 1 divided by 3 times open parentheses log x to the base a plus 2 times log y to the base a minus 4 times log z to the base a close parentheses."/>
              <p:cNvGraphicFramePr>
                <a:graphicFrameLocks/>
              </p:cNvGraphicFramePr>
              <p:nvPr>
                <p:extLst>
                  <p:ext uri="{D42A27DB-BD31-4B8C-83A1-F6EECF244321}">
                    <p14:modId xmlns:p14="http://schemas.microsoft.com/office/powerpoint/2010/main" val="408777964"/>
                  </p:ext>
                </p:extLst>
              </p:nvPr>
            </p:nvGraphicFramePr>
            <p:xfrm>
              <a:off x="792480" y="1057656"/>
              <a:ext cx="8077200" cy="292659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d>
                                    <m:dPr>
                                      <m:ctrlPr>
                                        <a:rPr sz="1800" i="1">
                                          <a:latin typeface="Cambria Math" panose="02040503050406030204" pitchFamily="18" charset="0"/>
                                        </a:rPr>
                                      </m:ctrlPr>
                                    </m:dPr>
                                    <m:e>
                                      <m:rad>
                                        <m:radPr>
                                          <m:ctrlPr>
                                            <a:rPr sz="1800" i="1">
                                              <a:latin typeface="Cambria Math" panose="02040503050406030204" pitchFamily="18" charset="0"/>
                                            </a:rPr>
                                          </m:ctrlPr>
                                        </m:radPr>
                                        <m:deg>
                                          <m:r>
                                            <a:rPr sz="1800">
                                              <a:latin typeface="Cambria Math"/>
                                            </a:rPr>
                                            <m:t>3</m:t>
                                          </m:r>
                                        </m:deg>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rad>
                                    </m:e>
                                  </m:d>
                                </m:e>
                              </m:func>
                              <m:r>
                                <a:rPr sz="1800" smtClean="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d>
                                        </m:e>
                                        <m:sup>
                                          <m:f>
                                            <m:fPr>
                                              <m:ctrlPr>
                                                <a:rPr sz="1800" i="1">
                                                  <a:latin typeface="Cambria Math" panose="02040503050406030204" pitchFamily="18" charset="0"/>
                                                </a:rPr>
                                              </m:ctrlPr>
                                            </m:fPr>
                                            <m:num>
                                              <m:r>
                                                <a:rPr sz="1800">
                                                  <a:latin typeface="Cambria Math"/>
                                                </a:rPr>
                                                <m:t>1</m:t>
                                              </m:r>
                                            </m:num>
                                            <m:den>
                                              <m:r>
                                                <a:rPr sz="1800">
                                                  <a:latin typeface="Cambria Math"/>
                                                </a:rPr>
                                                <m:t>3</m:t>
                                              </m:r>
                                            </m:den>
                                          </m:f>
                                        </m:sup>
                                      </m:sSup>
                                    </m:e>
                                  </m:d>
                                </m:e>
                              </m:func>
                            </m:oMath>
                          </a14:m>
                          <a:endParaRPr dirty="0"/>
                        </a:p>
                      </a:txBody>
                      <a:tcPr anchor="ctr"/>
                    </a:tc>
                    <a:tc>
                      <a:txBody>
                        <a:bodyPr/>
                        <a:lstStyle/>
                        <a:p>
                          <a:pPr algn="l">
                            <a:defRPr b="1"/>
                          </a:pPr>
                          <a:r>
                            <a:rPr lang="en-US" sz="1600" b="0" dirty="0"/>
                            <a:t>Rewrite the radical as an exponent.</a:t>
                          </a:r>
                          <a:endParaRPr sz="1600" b="0" dirty="0"/>
                        </a:p>
                      </a:txBody>
                      <a:tcPr anchor="ctr"/>
                    </a:tc>
                    <a:extLst>
                      <a:ext uri="{0D108BD9-81ED-4DB2-BD59-A6C34878D82A}">
                        <a16:rowId xmlns:a16="http://schemas.microsoft.com/office/drawing/2014/main" val="10000"/>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r>
                                    <a:rPr sz="1800">
                                      <a:latin typeface="Cambria Math"/>
                                    </a:rPr>
                                    <m:t>⁡</m:t>
                                  </m:r>
                                  <m:d>
                                    <m:dPr>
                                      <m:ctrlPr>
                                        <a:rPr sz="1800" i="1">
                                          <a:latin typeface="Cambria Math" panose="02040503050406030204" pitchFamily="18" charset="0"/>
                                        </a:rPr>
                                      </m:ctrlPr>
                                    </m:dPr>
                                    <m:e>
                                      <m:rad>
                                        <m:radPr>
                                          <m:ctrlPr>
                                            <a:rPr sz="1800" i="1">
                                              <a:latin typeface="Cambria Math" panose="02040503050406030204" pitchFamily="18" charset="0"/>
                                            </a:rPr>
                                          </m:ctrlPr>
                                        </m:radPr>
                                        <m:deg>
                                          <m:r>
                                            <a:rPr sz="1800">
                                              <a:latin typeface="Cambria Math"/>
                                            </a:rPr>
                                            <m:t>3</m:t>
                                          </m:r>
                                        </m:deg>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rad>
                                    </m:e>
                                  </m:d>
                                </m:e>
                              </m:phant>
                              <m:r>
                                <a:rPr sz="1800" smtClean="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3</m:t>
                                  </m:r>
                                </m:den>
                              </m:f>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d>
                            </m:oMath>
                          </a14:m>
                          <a:endParaRPr dirty="0"/>
                        </a:p>
                      </a:txBody>
                      <a:tcPr anchor="ctr"/>
                    </a:tc>
                    <a:tc>
                      <a:txBody>
                        <a:bodyPr/>
                        <a:lstStyle/>
                        <a:p>
                          <a:r>
                            <a:rPr lang="en-US" sz="1600" b="0" i="0" u="none" strike="noStrike" kern="1200" baseline="0" dirty="0">
                              <a:solidFill>
                                <a:schemeClr val="tx1"/>
                              </a:solidFill>
                              <a:latin typeface="+mn-lt"/>
                              <a:ea typeface="+mn-ea"/>
                              <a:cs typeface="+mn-cs"/>
                            </a:rPr>
                            <a:t>Bring the exponent in front of the logarithm using the third property.</a:t>
                          </a:r>
                          <a:endParaRPr sz="1600" b="0" dirty="0"/>
                        </a:p>
                      </a:txBody>
                      <a:tcPr anchor="ctr"/>
                    </a:tc>
                    <a:extLst>
                      <a:ext uri="{0D108BD9-81ED-4DB2-BD59-A6C34878D82A}">
                        <a16:rowId xmlns:a16="http://schemas.microsoft.com/office/drawing/2014/main" val="10001"/>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r>
                                    <a:rPr sz="1800">
                                      <a:latin typeface="Cambria Math"/>
                                    </a:rPr>
                                    <m:t>⁡</m:t>
                                  </m:r>
                                  <m:d>
                                    <m:dPr>
                                      <m:ctrlPr>
                                        <a:rPr sz="1800" i="1">
                                          <a:latin typeface="Cambria Math" panose="02040503050406030204" pitchFamily="18" charset="0"/>
                                        </a:rPr>
                                      </m:ctrlPr>
                                    </m:dPr>
                                    <m:e>
                                      <m:rad>
                                        <m:radPr>
                                          <m:ctrlPr>
                                            <a:rPr sz="1800" i="1">
                                              <a:latin typeface="Cambria Math" panose="02040503050406030204" pitchFamily="18" charset="0"/>
                                            </a:rPr>
                                          </m:ctrlPr>
                                        </m:radPr>
                                        <m:deg>
                                          <m:r>
                                            <a:rPr sz="1800">
                                              <a:latin typeface="Cambria Math"/>
                                            </a:rPr>
                                            <m:t>3</m:t>
                                          </m:r>
                                        </m:deg>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rad>
                                    </m:e>
                                  </m:d>
                                </m:e>
                              </m:phant>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3</m:t>
                                  </m:r>
                                </m:den>
                              </m:f>
                              <m:d>
                                <m:dPr>
                                  <m:ctrlPr>
                                    <a:rPr sz="1800" i="1">
                                      <a:latin typeface="Cambria Math" panose="02040503050406030204" pitchFamily="18" charset="0"/>
                                    </a:rPr>
                                  </m:ctrlPr>
                                </m:dPr>
                                <m:e>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r>
                                        <a:rPr sz="1800">
                                          <a:latin typeface="Cambria Math"/>
                                        </a:rPr>
                                        <m:t>𝑥</m:t>
                                      </m:r>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𝑦</m:t>
                                              </m:r>
                                            </m:e>
                                            <m:sup>
                                              <m:r>
                                                <a:rPr sz="1800">
                                                  <a:latin typeface="Cambria Math"/>
                                                </a:rPr>
                                                <m:t>2</m:t>
                                              </m:r>
                                            </m:sup>
                                          </m:sSup>
                                        </m:e>
                                      </m:d>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𝑧</m:t>
                                              </m:r>
                                            </m:e>
                                            <m:sup>
                                              <m:r>
                                                <a:rPr sz="1800">
                                                  <a:latin typeface="Cambria Math"/>
                                                </a:rPr>
                                                <m:t>4</m:t>
                                              </m:r>
                                            </m:sup>
                                          </m:sSup>
                                        </m:e>
                                      </m:d>
                                    </m:e>
                                  </m:func>
                                </m:e>
                              </m:d>
                            </m:oMath>
                          </a14:m>
                          <a:endParaRPr dirty="0"/>
                        </a:p>
                      </a:txBody>
                      <a:tcPr anchor="ctr"/>
                    </a:tc>
                    <a:tc>
                      <a:txBody>
                        <a:bodyPr/>
                        <a:lstStyle/>
                        <a:p>
                          <a:pPr algn="l">
                            <a:defRPr b="1"/>
                          </a:pPr>
                          <a:r>
                            <a:rPr lang="en-US" sz="1600" b="0" dirty="0"/>
                            <a:t>Expand the expression using the first two properties.</a:t>
                          </a:r>
                          <a:endParaRPr sz="1600" b="0" dirty="0"/>
                        </a:p>
                      </a:txBody>
                      <a:tcPr anchor="ctr"/>
                    </a:tc>
                    <a:extLst>
                      <a:ext uri="{0D108BD9-81ED-4DB2-BD59-A6C34878D82A}">
                        <a16:rowId xmlns:a16="http://schemas.microsoft.com/office/drawing/2014/main" val="10002"/>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r>
                                    <a:rPr sz="1800">
                                      <a:latin typeface="Cambria Math"/>
                                    </a:rPr>
                                    <m:t>⁡</m:t>
                                  </m:r>
                                  <m:d>
                                    <m:dPr>
                                      <m:ctrlPr>
                                        <a:rPr sz="1800" i="1">
                                          <a:latin typeface="Cambria Math" panose="02040503050406030204" pitchFamily="18" charset="0"/>
                                        </a:rPr>
                                      </m:ctrlPr>
                                    </m:dPr>
                                    <m:e>
                                      <m:rad>
                                        <m:radPr>
                                          <m:ctrlPr>
                                            <a:rPr sz="1800" i="1">
                                              <a:latin typeface="Cambria Math" panose="02040503050406030204" pitchFamily="18" charset="0"/>
                                            </a:rPr>
                                          </m:ctrlPr>
                                        </m:radPr>
                                        <m:deg>
                                          <m:r>
                                            <a:rPr sz="1800">
                                              <a:latin typeface="Cambria Math"/>
                                            </a:rPr>
                                            <m:t>3</m:t>
                                          </m:r>
                                        </m:deg>
                                        <m:e>
                                          <m:f>
                                            <m:fPr>
                                              <m:ctrlPr>
                                                <a:rPr sz="1800" i="1">
                                                  <a:latin typeface="Cambria Math" panose="02040503050406030204" pitchFamily="18" charset="0"/>
                                                </a:rPr>
                                              </m:ctrlPr>
                                            </m:fPr>
                                            <m:num>
                                              <m:r>
                                                <a:rPr sz="1800">
                                                  <a:latin typeface="Cambria Math"/>
                                                </a:rPr>
                                                <m:t>𝑥</m:t>
                                              </m:r>
                                              <m:sSup>
                                                <m:sSupPr>
                                                  <m:ctrlPr>
                                                    <a:rPr sz="1800" i="1">
                                                      <a:latin typeface="Cambria Math" panose="02040503050406030204" pitchFamily="18" charset="0"/>
                                                    </a:rPr>
                                                  </m:ctrlPr>
                                                </m:sSupPr>
                                                <m:e>
                                                  <m:r>
                                                    <a:rPr sz="1800">
                                                      <a:latin typeface="Cambria Math"/>
                                                    </a:rPr>
                                                    <m:t>𝑦</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𝑧</m:t>
                                                  </m:r>
                                                </m:e>
                                                <m:sup>
                                                  <m:r>
                                                    <a:rPr sz="1800">
                                                      <a:latin typeface="Cambria Math"/>
                                                    </a:rPr>
                                                    <m:t>4</m:t>
                                                  </m:r>
                                                </m:sup>
                                              </m:sSup>
                                            </m:den>
                                          </m:f>
                                        </m:e>
                                      </m:rad>
                                    </m:e>
                                  </m:d>
                                </m:e>
                              </m:phant>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3</m:t>
                                  </m:r>
                                </m:den>
                              </m:f>
                              <m:d>
                                <m:dPr>
                                  <m:ctrlPr>
                                    <a:rPr sz="1800" i="1">
                                      <a:latin typeface="Cambria Math" panose="02040503050406030204" pitchFamily="18" charset="0"/>
                                    </a:rPr>
                                  </m:ctrlPr>
                                </m:dPr>
                                <m:e>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r>
                                        <a:rPr sz="1800">
                                          <a:latin typeface="Cambria Math"/>
                                        </a:rPr>
                                        <m:t>𝑥</m:t>
                                      </m:r>
                                    </m:e>
                                  </m:func>
                                  <m:r>
                                    <a:rPr sz="1800">
                                      <a:latin typeface="Cambria Math"/>
                                    </a:rPr>
                                    <m:t>+2</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r>
                                        <a:rPr sz="1800">
                                          <a:latin typeface="Cambria Math"/>
                                        </a:rPr>
                                        <m:t>𝑦</m:t>
                                      </m:r>
                                    </m:e>
                                  </m:func>
                                  <m:r>
                                    <a:rPr sz="1800">
                                      <a:latin typeface="Cambria Math"/>
                                    </a:rPr>
                                    <m:t>−4</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𝑎</m:t>
                                          </m:r>
                                        </m:sub>
                                      </m:sSub>
                                    </m:fName>
                                    <m:e>
                                      <m:r>
                                        <a:rPr sz="1800">
                                          <a:latin typeface="Cambria Math"/>
                                        </a:rPr>
                                        <m:t>𝑧</m:t>
                                      </m:r>
                                    </m:e>
                                  </m:func>
                                </m:e>
                              </m:d>
                            </m:oMath>
                          </a14:m>
                          <a:endParaRPr dirty="0"/>
                        </a:p>
                      </a:txBody>
                      <a:tcPr anchor="ctr"/>
                    </a:tc>
                    <a:tc>
                      <a:txBody>
                        <a:bodyPr/>
                        <a:lstStyle/>
                        <a:p>
                          <a:pPr algn="l">
                            <a:defRPr b="1"/>
                          </a:pPr>
                          <a:r>
                            <a:rPr lang="en-US" sz="1600" b="0" dirty="0"/>
                            <a:t>Apply the third property to the terms that result.</a:t>
                          </a:r>
                          <a:endParaRPr sz="1600" b="0" dirty="0"/>
                        </a:p>
                      </a:txBody>
                      <a:tcPr anchor="ctr"/>
                    </a:tc>
                    <a:extLst>
                      <a:ext uri="{0D108BD9-81ED-4DB2-BD59-A6C34878D82A}">
                        <a16:rowId xmlns:a16="http://schemas.microsoft.com/office/drawing/2014/main" val="10003"/>
                      </a:ext>
                    </a:extLst>
                  </a:tr>
                </a:tbl>
              </a:graphicData>
            </a:graphic>
          </p:graphicFrame>
        </mc:Choice>
        <mc:Fallback>
          <p:graphicFrame>
            <p:nvGraphicFramePr>
              <p:cNvPr id="4" name="Table Placeholder 2" descr="log open parentheses cube root of x times y squared divided by z to the power of 4 close parentheses to the base a. &#10;By rewriting the radical as an exponent,&#10;log open parentheses open parentheses x times y squared divided by z to the power of 4 close parentheses to the power of 1 divided by 3 close parentheses to the base a. &#10;Using the logarithmic power rule, the exponent is brought in front of the logarithm, &#10;resulting in 1 divided by 3 time log open parentheses x times y squared divided by z to the power of 4 to the base a. &#10;Next, the logarithm of a fraction is expanded using the quotient rule: &#10;1 divided by 3 times open parentheses log x to the base a plus log open parentheses y squared close parentheses to the base a minus log open parentheses z to the power of 4 close parentheses to the base a close parentheses. &#10;Applying the power rule to the remaining logarithmic terms, the expression simplifies further to 1 divided by 3 times open parentheses log x to the base a plus 2 times log y to the base a minus 4 times log z to the base a close parentheses."/>
              <p:cNvGraphicFramePr>
                <a:graphicFrameLocks/>
              </p:cNvGraphicFramePr>
              <p:nvPr>
                <p:extLst>
                  <p:ext uri="{D42A27DB-BD31-4B8C-83A1-F6EECF244321}">
                    <p14:modId xmlns:p14="http://schemas.microsoft.com/office/powerpoint/2010/main" val="408777964"/>
                  </p:ext>
                </p:extLst>
              </p:nvPr>
            </p:nvGraphicFramePr>
            <p:xfrm>
              <a:off x="792480" y="1057656"/>
              <a:ext cx="8077200" cy="292659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791655">
                    <a:tc>
                      <a:txBody>
                        <a:bodyPr/>
                        <a:lstStyle/>
                        <a:p>
                          <a:endParaRPr lang="en-US"/>
                        </a:p>
                      </a:txBody>
                      <a:tcPr anchor="ctr">
                        <a:blipFill>
                          <a:blip r:embed="rId2"/>
                          <a:stretch>
                            <a:fillRect r="-65625" b="-271538"/>
                          </a:stretch>
                        </a:blipFill>
                      </a:tcPr>
                    </a:tc>
                    <a:tc>
                      <a:txBody>
                        <a:bodyPr/>
                        <a:lstStyle/>
                        <a:p>
                          <a:pPr algn="l">
                            <a:defRPr b="1"/>
                          </a:pPr>
                          <a:r>
                            <a:rPr lang="en-US" sz="1600" b="0" dirty="0"/>
                            <a:t>Rewrite the radical as an exponent.</a:t>
                          </a:r>
                          <a:endParaRPr sz="1600" b="0" dirty="0"/>
                        </a:p>
                      </a:txBody>
                      <a:tcPr anchor="ctr"/>
                    </a:tc>
                    <a:extLst>
                      <a:ext uri="{0D108BD9-81ED-4DB2-BD59-A6C34878D82A}">
                        <a16:rowId xmlns:a16="http://schemas.microsoft.com/office/drawing/2014/main" val="10000"/>
                      </a:ext>
                    </a:extLst>
                  </a:tr>
                  <a:tr h="711645">
                    <a:tc>
                      <a:txBody>
                        <a:bodyPr/>
                        <a:lstStyle/>
                        <a:p>
                          <a:endParaRPr lang="en-US"/>
                        </a:p>
                      </a:txBody>
                      <a:tcPr anchor="ctr">
                        <a:blipFill>
                          <a:blip r:embed="rId2"/>
                          <a:stretch>
                            <a:fillRect t="-111111" r="-65625" b="-201709"/>
                          </a:stretch>
                        </a:blipFill>
                      </a:tcPr>
                    </a:tc>
                    <a:tc>
                      <a:txBody>
                        <a:bodyPr/>
                        <a:lstStyle/>
                        <a:p>
                          <a:r>
                            <a:rPr lang="en-US" sz="1600" b="0" i="0" u="none" strike="noStrike" kern="1200" baseline="0" dirty="0">
                              <a:solidFill>
                                <a:schemeClr val="tx1"/>
                              </a:solidFill>
                              <a:latin typeface="+mn-lt"/>
                              <a:ea typeface="+mn-ea"/>
                              <a:cs typeface="+mn-cs"/>
                            </a:rPr>
                            <a:t>Bring the exponent in front of the logarithm using the third property.</a:t>
                          </a:r>
                          <a:endParaRPr sz="1600" b="0" dirty="0"/>
                        </a:p>
                      </a:txBody>
                      <a:tcPr anchor="ctr"/>
                    </a:tc>
                    <a:extLst>
                      <a:ext uri="{0D108BD9-81ED-4DB2-BD59-A6C34878D82A}">
                        <a16:rowId xmlns:a16="http://schemas.microsoft.com/office/drawing/2014/main" val="10001"/>
                      </a:ext>
                    </a:extLst>
                  </a:tr>
                  <a:tr h="711645">
                    <a:tc>
                      <a:txBody>
                        <a:bodyPr/>
                        <a:lstStyle/>
                        <a:p>
                          <a:endParaRPr lang="en-US"/>
                        </a:p>
                      </a:txBody>
                      <a:tcPr anchor="ctr">
                        <a:blipFill>
                          <a:blip r:embed="rId2"/>
                          <a:stretch>
                            <a:fillRect t="-211111" r="-65625" b="-101709"/>
                          </a:stretch>
                        </a:blipFill>
                      </a:tcPr>
                    </a:tc>
                    <a:tc>
                      <a:txBody>
                        <a:bodyPr/>
                        <a:lstStyle/>
                        <a:p>
                          <a:pPr algn="l">
                            <a:defRPr b="1"/>
                          </a:pPr>
                          <a:r>
                            <a:rPr lang="en-US" sz="1600" b="0" dirty="0"/>
                            <a:t>Expand the expression using the first two properties.</a:t>
                          </a:r>
                          <a:endParaRPr sz="1600" b="0" dirty="0"/>
                        </a:p>
                      </a:txBody>
                      <a:tcPr anchor="ctr"/>
                    </a:tc>
                    <a:extLst>
                      <a:ext uri="{0D108BD9-81ED-4DB2-BD59-A6C34878D82A}">
                        <a16:rowId xmlns:a16="http://schemas.microsoft.com/office/drawing/2014/main" val="10002"/>
                      </a:ext>
                    </a:extLst>
                  </a:tr>
                  <a:tr h="711645">
                    <a:tc>
                      <a:txBody>
                        <a:bodyPr/>
                        <a:lstStyle/>
                        <a:p>
                          <a:endParaRPr lang="en-US"/>
                        </a:p>
                      </a:txBody>
                      <a:tcPr anchor="ctr">
                        <a:blipFill>
                          <a:blip r:embed="rId2"/>
                          <a:stretch>
                            <a:fillRect t="-311111" r="-65625" b="-1709"/>
                          </a:stretch>
                        </a:blipFill>
                      </a:tcPr>
                    </a:tc>
                    <a:tc>
                      <a:txBody>
                        <a:bodyPr/>
                        <a:lstStyle/>
                        <a:p>
                          <a:pPr algn="l">
                            <a:defRPr b="1"/>
                          </a:pPr>
                          <a:r>
                            <a:rPr lang="en-US" sz="1600" b="0" dirty="0"/>
                            <a:t>Apply the third property to the terms that result.</a:t>
                          </a:r>
                          <a:endParaRPr sz="1600" b="0" dirty="0"/>
                        </a:p>
                      </a:txBody>
                      <a:tcPr anchor="ct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Expanding Logarithmic Expressions</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Recall that if a base is not explicitly written, it is assumed to be </a:t>
            </a:r>
            <a:r>
              <a:rPr sz="2800" dirty="0">
                <a:latin typeface="Cambria Math"/>
              </a:rPr>
              <a:t>10</a:t>
            </a:r>
            <a:r>
              <a:rPr sz="2800" dirty="0"/>
              <a:t>. This base is convenient when working with numbers in scientific notation.</a:t>
            </a:r>
          </a:p>
        </p:txBody>
      </p:sp>
      <mc:AlternateContent xmlns:mc="http://schemas.openxmlformats.org/markup-compatibility/2006">
        <mc:Choice xmlns:a14="http://schemas.microsoft.com/office/drawing/2010/main" Requires="a14">
          <p:graphicFrame>
            <p:nvGraphicFramePr>
              <p:cNvPr id="4" name="Table Placeholder 2" descr="log open parentheses 2.7 multiplied by 10 to the power of 4 whole divided by x to the power of negative two close parentheses. &#10;Using logarithmic properties, it is expanded as log of 2.7 plus log of 10 to the power of 4 minus log of x to the power of negative two. &#10;Next, the logarithm of 10 to the power of 4 is evaluated as 4, and the logarithm of x to the power of negative 2 is rewritten using the power rule, yielding log open parentheses 2.7 close parentheses plus 4 plus 2 log x. Approximating log open parentheses 2.7 close parentheses as 0.43, the final expression simplifies to 4.43 plus 2 log x."/>
              <p:cNvGraphicFramePr>
                <a:graphicFrameLocks/>
              </p:cNvGraphicFramePr>
              <p:nvPr>
                <p:extLst>
                  <p:ext uri="{D42A27DB-BD31-4B8C-83A1-F6EECF244321}">
                    <p14:modId xmlns:p14="http://schemas.microsoft.com/office/powerpoint/2010/main" val="3458666458"/>
                  </p:ext>
                </p:extLst>
              </p:nvPr>
            </p:nvGraphicFramePr>
            <p:xfrm>
              <a:off x="914400" y="2562224"/>
              <a:ext cx="7924800" cy="1683068"/>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func>
                                <m:funcPr>
                                  <m:ctrlPr>
                                    <a:rPr sz="1800" i="1">
                                      <a:latin typeface="Cambria Math" panose="02040503050406030204" pitchFamily="18" charset="0"/>
                                    </a:rPr>
                                  </m:ctrlPr>
                                </m:funcPr>
                                <m:fName>
                                  <m:r>
                                    <m:rPr>
                                      <m:sty m:val="p"/>
                                    </m:rPr>
                                    <a:rPr sz="1800">
                                      <a:latin typeface="Cambria Math"/>
                                    </a:rPr>
                                    <m:t>log</m:t>
                                  </m:r>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2.7×</m:t>
                                          </m:r>
                                          <m:sSup>
                                            <m:sSupPr>
                                              <m:ctrlPr>
                                                <a:rPr sz="1800" i="1">
                                                  <a:latin typeface="Cambria Math" panose="02040503050406030204" pitchFamily="18" charset="0"/>
                                                </a:rPr>
                                              </m:ctrlPr>
                                            </m:sSupPr>
                                            <m:e>
                                              <m:r>
                                                <a:rPr sz="1800">
                                                  <a:latin typeface="Cambria Math"/>
                                                </a:rPr>
                                                <m:t>10</m:t>
                                              </m:r>
                                            </m:e>
                                            <m:sup>
                                              <m:r>
                                                <a:rPr sz="1800">
                                                  <a:latin typeface="Cambria Math"/>
                                                </a:rPr>
                                                <m:t>4</m:t>
                                              </m:r>
                                            </m:sup>
                                          </m:sSup>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log</m:t>
                                  </m:r>
                                </m:fName>
                                <m:e>
                                  <m:d>
                                    <m:dPr>
                                      <m:ctrlPr>
                                        <a:rPr sz="1800" i="1">
                                          <a:latin typeface="Cambria Math" panose="02040503050406030204" pitchFamily="18" charset="0"/>
                                        </a:rPr>
                                      </m:ctrlPr>
                                    </m:dPr>
                                    <m:e>
                                      <m:r>
                                        <a:rPr sz="1800">
                                          <a:latin typeface="Cambria Math"/>
                                        </a:rPr>
                                        <m:t>2.7</m:t>
                                      </m:r>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log</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10</m:t>
                                          </m:r>
                                        </m:e>
                                        <m:sup>
                                          <m:r>
                                            <a:rPr sz="1800">
                                              <a:latin typeface="Cambria Math"/>
                                            </a:rPr>
                                            <m:t>4</m:t>
                                          </m:r>
                                        </m:sup>
                                      </m:sSup>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log</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oMath>
                          </a14:m>
                          <a:endParaRPr dirty="0"/>
                        </a:p>
                      </a:txBody>
                      <a:tcPr anchor="ctr"/>
                    </a:tc>
                    <a:tc>
                      <a:txBody>
                        <a:bodyPr/>
                        <a:lstStyle/>
                        <a:p>
                          <a:pPr algn="l">
                            <a:defRPr b="1"/>
                          </a:pPr>
                          <a:r>
                            <a:rPr lang="en-US" sz="1600" b="0" dirty="0"/>
                            <a:t>Expand using the first and second properties.</a:t>
                          </a:r>
                          <a:endParaRPr sz="1600" b="0" dirty="0"/>
                        </a:p>
                      </a:txBody>
                      <a:tcPr anchor="ctr"/>
                    </a:tc>
                    <a:extLst>
                      <a:ext uri="{0D108BD9-81ED-4DB2-BD59-A6C34878D82A}">
                        <a16:rowId xmlns:a16="http://schemas.microsoft.com/office/drawing/2014/main" val="10000"/>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r>
                                    <m:rPr>
                                      <m:sty m:val="p"/>
                                    </m:rPr>
                                    <a:rPr sz="1800">
                                      <a:latin typeface="Cambria Math"/>
                                    </a:rPr>
                                    <m:t>log</m:t>
                                  </m:r>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2.7×</m:t>
                                          </m:r>
                                          <m:sSup>
                                            <m:sSupPr>
                                              <m:ctrlPr>
                                                <a:rPr sz="1800" i="1">
                                                  <a:latin typeface="Cambria Math" panose="02040503050406030204" pitchFamily="18" charset="0"/>
                                                </a:rPr>
                                              </m:ctrlPr>
                                            </m:sSupPr>
                                            <m:e>
                                              <m:r>
                                                <a:rPr sz="1800">
                                                  <a:latin typeface="Cambria Math"/>
                                                </a:rPr>
                                                <m:t>10</m:t>
                                              </m:r>
                                            </m:e>
                                            <m:sup>
                                              <m:r>
                                                <a:rPr sz="1800">
                                                  <a:latin typeface="Cambria Math"/>
                                                </a:rPr>
                                                <m:t>4</m:t>
                                              </m:r>
                                            </m:sup>
                                          </m:sSup>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e>
                                  </m:d>
                                </m:e>
                              </m:phant>
                              <m:r>
                                <a:rPr sz="1800">
                                  <a:latin typeface="Cambria Math"/>
                                </a:rPr>
                                <m:t>=</m:t>
                              </m:r>
                              <m:func>
                                <m:funcPr>
                                  <m:ctrlPr>
                                    <a:rPr sz="1800" i="1">
                                      <a:latin typeface="Cambria Math" panose="02040503050406030204" pitchFamily="18" charset="0"/>
                                    </a:rPr>
                                  </m:ctrlPr>
                                </m:funcPr>
                                <m:fName>
                                  <m:r>
                                    <m:rPr>
                                      <m:sty m:val="p"/>
                                    </m:rPr>
                                    <a:rPr sz="1800">
                                      <a:latin typeface="Cambria Math"/>
                                    </a:rPr>
                                    <m:t>log</m:t>
                                  </m:r>
                                </m:fName>
                                <m:e>
                                  <m:d>
                                    <m:dPr>
                                      <m:ctrlPr>
                                        <a:rPr sz="1800" i="1">
                                          <a:latin typeface="Cambria Math" panose="02040503050406030204" pitchFamily="18" charset="0"/>
                                        </a:rPr>
                                      </m:ctrlPr>
                                    </m:dPr>
                                    <m:e>
                                      <m:r>
                                        <a:rPr sz="1800">
                                          <a:latin typeface="Cambria Math"/>
                                        </a:rPr>
                                        <m:t>2.7</m:t>
                                      </m:r>
                                    </m:e>
                                  </m:d>
                                </m:e>
                              </m:func>
                              <m:r>
                                <a:rPr sz="1800">
                                  <a:latin typeface="Cambria Math"/>
                                </a:rPr>
                                <m:t>+4+2</m:t>
                              </m:r>
                              <m:r>
                                <m:rPr>
                                  <m:nor/>
                                </m:rPr>
                                <a:rPr sz="1800">
                                  <a:latin typeface="Cambria Math"/>
                                </a:rPr>
                                <m:t> </m:t>
                              </m:r>
                              <m:r>
                                <m:rPr>
                                  <m:sty m:val="p"/>
                                </m:rPr>
                                <a:rPr sz="1800">
                                  <a:latin typeface="Cambria Math"/>
                                </a:rPr>
                                <m:t>log</m:t>
                              </m:r>
                              <m:r>
                                <a:rPr sz="1800">
                                  <a:latin typeface="Cambria Math"/>
                                </a:rPr>
                                <m:t>⁡</m:t>
                              </m:r>
                              <m:r>
                                <a:rPr sz="1800">
                                  <a:latin typeface="Cambria Math"/>
                                </a:rPr>
                                <m:t>𝑥</m:t>
                              </m:r>
                            </m:oMath>
                          </a14:m>
                          <a:endParaRPr dirty="0"/>
                        </a:p>
                      </a:txBody>
                      <a:tcPr anchor="ctr"/>
                    </a:tc>
                    <a:tc>
                      <a:txBody>
                        <a:bodyPr/>
                        <a:lstStyle/>
                        <a:p>
                          <a:pPr algn="l">
                            <a:defRPr b="1"/>
                          </a:pPr>
                          <a:r>
                            <a:rPr lang="en-US" sz="1600" b="0" dirty="0"/>
                            <a:t>Evaluate the first two terms and use the third property on the last term.</a:t>
                          </a:r>
                          <a:endParaRPr sz="1600" b="0" dirty="0"/>
                        </a:p>
                      </a:txBody>
                      <a:tcPr anchor="ctr"/>
                    </a:tc>
                    <a:extLst>
                      <a:ext uri="{0D108BD9-81ED-4DB2-BD59-A6C34878D82A}">
                        <a16:rowId xmlns:a16="http://schemas.microsoft.com/office/drawing/2014/main" val="10001"/>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r>
                                    <m:rPr>
                                      <m:sty m:val="p"/>
                                    </m:rPr>
                                    <a:rPr sz="1800">
                                      <a:latin typeface="Cambria Math"/>
                                    </a:rPr>
                                    <m:t>log</m:t>
                                  </m:r>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2.7×</m:t>
                                          </m:r>
                                          <m:sSup>
                                            <m:sSupPr>
                                              <m:ctrlPr>
                                                <a:rPr sz="1800" i="1">
                                                  <a:latin typeface="Cambria Math" panose="02040503050406030204" pitchFamily="18" charset="0"/>
                                                </a:rPr>
                                              </m:ctrlPr>
                                            </m:sSupPr>
                                            <m:e>
                                              <m:r>
                                                <a:rPr sz="1800">
                                                  <a:latin typeface="Cambria Math"/>
                                                </a:rPr>
                                                <m:t>10</m:t>
                                              </m:r>
                                            </m:e>
                                            <m:sup>
                                              <m:r>
                                                <a:rPr sz="1800">
                                                  <a:latin typeface="Cambria Math"/>
                                                </a:rPr>
                                                <m:t>4</m:t>
                                              </m:r>
                                            </m:sup>
                                          </m:sSup>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e>
                                  </m:d>
                                </m:e>
                              </m:phant>
                              <m:r>
                                <a:rPr sz="1800">
                                  <a:latin typeface="Cambria Math"/>
                                </a:rPr>
                                <m:t>≈4.43+2</m:t>
                              </m:r>
                              <m:r>
                                <m:rPr>
                                  <m:nor/>
                                </m:rPr>
                                <a:rPr sz="1800">
                                  <a:latin typeface="Cambria Math"/>
                                </a:rPr>
                                <m:t> </m:t>
                              </m:r>
                              <m:r>
                                <m:rPr>
                                  <m:sty m:val="p"/>
                                </m:rPr>
                                <a:rPr sz="1800">
                                  <a:latin typeface="Cambria Math"/>
                                </a:rPr>
                                <m:t>log</m:t>
                              </m:r>
                              <m:r>
                                <a:rPr sz="1800">
                                  <a:latin typeface="Cambria Math"/>
                                </a:rPr>
                                <m:t>⁡</m:t>
                              </m:r>
                              <m:r>
                                <a:rPr sz="1800">
                                  <a:latin typeface="Cambria Math"/>
                                </a:rPr>
                                <m:t>𝑥</m:t>
                              </m:r>
                            </m:oMath>
                          </a14:m>
                          <a:endParaRPr dirty="0"/>
                        </a:p>
                      </a:txBody>
                      <a:tcPr anchor="ctr"/>
                    </a:tc>
                    <a:tc>
                      <a:txBody>
                        <a:bodyPr/>
                        <a:lstStyle/>
                        <a:p>
                          <a:pPr algn="l">
                            <a:defRPr b="1"/>
                          </a:pPr>
                          <a:endParaRPr sz="1600" b="0" dirty="0"/>
                        </a:p>
                      </a:txBody>
                      <a:tcPr/>
                    </a:tc>
                    <a:extLst>
                      <a:ext uri="{0D108BD9-81ED-4DB2-BD59-A6C34878D82A}">
                        <a16:rowId xmlns:a16="http://schemas.microsoft.com/office/drawing/2014/main" val="10002"/>
                      </a:ext>
                    </a:extLst>
                  </a:tr>
                </a:tbl>
              </a:graphicData>
            </a:graphic>
          </p:graphicFrame>
        </mc:Choice>
        <mc:Fallback>
          <p:graphicFrame>
            <p:nvGraphicFramePr>
              <p:cNvPr id="4" name="Table Placeholder 2" descr="log open parentheses 2.7 multiplied by 10 to the power of 4 whole divided by x to the power of negative two close parentheses. &#10;Using logarithmic properties, it is expanded as log of 2.7 plus log of 10 to the power of 4 minus log of x to the power of negative two. &#10;Next, the logarithm of 10 to the power of 4 is evaluated as 4, and the logarithm of x to the power of negative 2 is rewritten using the power rule, yielding log open parentheses 2.7 close parentheses plus 4 plus 2 log x. Approximating log open parentheses 2.7 close parentheses as 0.43, the final expression simplifies to 4.43 plus 2 log x."/>
              <p:cNvGraphicFramePr>
                <a:graphicFrameLocks/>
              </p:cNvGraphicFramePr>
              <p:nvPr>
                <p:extLst>
                  <p:ext uri="{D42A27DB-BD31-4B8C-83A1-F6EECF244321}">
                    <p14:modId xmlns:p14="http://schemas.microsoft.com/office/powerpoint/2010/main" val="3458666458"/>
                  </p:ext>
                </p:extLst>
              </p:nvPr>
            </p:nvGraphicFramePr>
            <p:xfrm>
              <a:off x="914400" y="2562224"/>
              <a:ext cx="7924800" cy="1683068"/>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579120">
                    <a:tc>
                      <a:txBody>
                        <a:bodyPr/>
                        <a:lstStyle/>
                        <a:p>
                          <a:endParaRPr lang="en-US"/>
                        </a:p>
                      </a:txBody>
                      <a:tcPr anchor="ctr">
                        <a:blipFill>
                          <a:blip r:embed="rId2"/>
                          <a:stretch>
                            <a:fillRect t="-3158" r="-67742" b="-196842"/>
                          </a:stretch>
                        </a:blipFill>
                      </a:tcPr>
                    </a:tc>
                    <a:tc>
                      <a:txBody>
                        <a:bodyPr/>
                        <a:lstStyle/>
                        <a:p>
                          <a:pPr algn="l">
                            <a:defRPr b="1"/>
                          </a:pPr>
                          <a:r>
                            <a:rPr lang="en-US" sz="1600" b="0" dirty="0"/>
                            <a:t>Expand using the first and second properties.</a:t>
                          </a:r>
                          <a:endParaRPr sz="1600" b="0" dirty="0"/>
                        </a:p>
                      </a:txBody>
                      <a:tcPr anchor="ctr"/>
                    </a:tc>
                    <a:extLst>
                      <a:ext uri="{0D108BD9-81ED-4DB2-BD59-A6C34878D82A}">
                        <a16:rowId xmlns:a16="http://schemas.microsoft.com/office/drawing/2014/main" val="10000"/>
                      </a:ext>
                    </a:extLst>
                  </a:tr>
                  <a:tr h="579120">
                    <a:tc>
                      <a:txBody>
                        <a:bodyPr/>
                        <a:lstStyle/>
                        <a:p>
                          <a:endParaRPr lang="en-US"/>
                        </a:p>
                      </a:txBody>
                      <a:tcPr anchor="ctr">
                        <a:blipFill>
                          <a:blip r:embed="rId2"/>
                          <a:stretch>
                            <a:fillRect t="-102083" r="-67742" b="-94792"/>
                          </a:stretch>
                        </a:blipFill>
                      </a:tcPr>
                    </a:tc>
                    <a:tc>
                      <a:txBody>
                        <a:bodyPr/>
                        <a:lstStyle/>
                        <a:p>
                          <a:pPr algn="l">
                            <a:defRPr b="1"/>
                          </a:pPr>
                          <a:r>
                            <a:rPr lang="en-US" sz="1600" b="0" dirty="0"/>
                            <a:t>Evaluate the first two terms and use the third property on the last term.</a:t>
                          </a:r>
                          <a:endParaRPr sz="1600" b="0" dirty="0"/>
                        </a:p>
                      </a:txBody>
                      <a:tcPr anchor="ctr"/>
                    </a:tc>
                    <a:extLst>
                      <a:ext uri="{0D108BD9-81ED-4DB2-BD59-A6C34878D82A}">
                        <a16:rowId xmlns:a16="http://schemas.microsoft.com/office/drawing/2014/main" val="10001"/>
                      </a:ext>
                    </a:extLst>
                  </a:tr>
                  <a:tr h="524828">
                    <a:tc>
                      <a:txBody>
                        <a:bodyPr/>
                        <a:lstStyle/>
                        <a:p>
                          <a:endParaRPr lang="en-US"/>
                        </a:p>
                      </a:txBody>
                      <a:tcPr anchor="ctr">
                        <a:blipFill>
                          <a:blip r:embed="rId2"/>
                          <a:stretch>
                            <a:fillRect t="-225581" r="-67742" b="-5814"/>
                          </a:stretch>
                        </a:blipFill>
                      </a:tcPr>
                    </a:tc>
                    <a:tc>
                      <a:txBody>
                        <a:bodyPr/>
                        <a:lstStyle/>
                        <a:p>
                          <a:pPr algn="l">
                            <a:defRPr b="1"/>
                          </a:pPr>
                          <a:endParaRPr sz="1600" b="0" dirty="0"/>
                        </a:p>
                      </a:txBody>
                      <a:tcPr/>
                    </a:tc>
                    <a:extLst>
                      <a:ext uri="{0D108BD9-81ED-4DB2-BD59-A6C34878D82A}">
                        <a16:rowId xmlns:a16="http://schemas.microsoft.com/office/drawing/2014/main" val="10002"/>
                      </a:ext>
                    </a:extLst>
                  </a:tr>
                </a:tbl>
              </a:graphicData>
            </a:graphic>
          </p:graphicFrame>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74EDC7D-9C00-E6E3-FF31-24D2C5DC4648}"/>
                  </a:ext>
                </a:extLst>
              </p:cNvPr>
              <p:cNvSpPr txBox="1"/>
              <p:nvPr/>
            </p:nvSpPr>
            <p:spPr>
              <a:xfrm>
                <a:off x="969264" y="4442781"/>
                <a:ext cx="79248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It is appropriate to either evaluate </a:t>
                </a:r>
                <a14:m>
                  <m:oMath xmlns:m="http://schemas.openxmlformats.org/officeDocument/2006/math">
                    <m:r>
                      <m:rPr>
                        <m:sty m:val="p"/>
                      </m:rP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log</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d>
                      <m:dPr>
                        <m:ctrlPr>
                          <a:rPr kumimoji="0" lang="ar-AE" sz="2800" b="0" i="1" u="none" strike="noStrike" kern="1200" cap="none" spc="0" normalizeH="0" baseline="0" noProof="0">
                            <a:ln>
                              <a:noFill/>
                            </a:ln>
                            <a:solidFill>
                              <a:srgbClr val="366092"/>
                            </a:solidFill>
                            <a:effectLst/>
                            <a:uLnTx/>
                            <a:uFillTx/>
                            <a:latin typeface="Cambria Math" panose="02040503050406030204" pitchFamily="18" charset="0"/>
                            <a:ea typeface="+mn-ea"/>
                          </a:rPr>
                        </m:ctrlPr>
                      </m:dPr>
                      <m:e>
                        <m:r>
                          <a:rPr kumimoji="0" lang="ar-AE" sz="2800" b="0" i="0" u="none" strike="noStrike" kern="1200" cap="none" spc="0" normalizeH="0" baseline="0" noProof="0">
                            <a:ln>
                              <a:noFill/>
                            </a:ln>
                            <a:solidFill>
                              <a:srgbClr val="366092"/>
                            </a:solidFill>
                            <a:effectLst/>
                            <a:uLnTx/>
                            <a:uFillTx/>
                            <a:latin typeface="Cambria Math" panose="02040503050406030204" pitchFamily="18" charset="0"/>
                            <a:ea typeface="+mn-ea"/>
                          </a:rPr>
                          <m:t>2</m:t>
                        </m:r>
                        <m:r>
                          <a:rPr kumimoji="0" lang="ar-AE" sz="2800" b="0" i="0" u="none" strike="noStrike" kern="1200" cap="none" spc="0" normalizeH="0" baseline="0" noProof="0">
                            <a:ln>
                              <a:noFill/>
                            </a:ln>
                            <a:solidFill>
                              <a:srgbClr val="366092"/>
                            </a:solidFill>
                            <a:effectLst/>
                            <a:uLnTx/>
                            <a:uFillTx/>
                            <a:latin typeface="Cambria Math" panose="02040503050406030204" pitchFamily="18" charset="0"/>
                            <a:ea typeface="+mn-ea"/>
                          </a:rPr>
                          <m:t>.</m:t>
                        </m:r>
                        <m:r>
                          <a:rPr kumimoji="0" lang="ar-AE" sz="2800" b="0" i="0" u="none" strike="noStrike" kern="1200" cap="none" spc="0" normalizeH="0" baseline="0" noProof="0">
                            <a:ln>
                              <a:noFill/>
                            </a:ln>
                            <a:solidFill>
                              <a:srgbClr val="366092"/>
                            </a:solidFill>
                            <a:effectLst/>
                            <a:uLnTx/>
                            <a:uFillTx/>
                            <a:latin typeface="Cambria Math" panose="02040503050406030204" pitchFamily="18" charset="0"/>
                            <a:ea typeface="+mn-ea"/>
                          </a:rPr>
                          <m:t>7</m:t>
                        </m:r>
                      </m:e>
                    </m:d>
                  </m:oMath>
                </a14:m>
                <a:r>
                  <a:rPr kumimoji="0" lang="ar-AE"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or leave it in exact form. Use the context of the problem to decide which form is more convenient.</a:t>
                </a:r>
                <a:endParaRPr lang="en-IN" dirty="0"/>
              </a:p>
            </p:txBody>
          </p:sp>
        </mc:Choice>
        <mc:Fallback xmlns="">
          <p:sp>
            <p:nvSpPr>
              <p:cNvPr id="6" name="TextBox 5">
                <a:extLst>
                  <a:ext uri="{FF2B5EF4-FFF2-40B4-BE49-F238E27FC236}">
                    <a16:creationId xmlns:a16="http://schemas.microsoft.com/office/drawing/2014/main" id="{C74EDC7D-9C00-E6E3-FF31-24D2C5DC4648}"/>
                  </a:ext>
                </a:extLst>
              </p:cNvPr>
              <p:cNvSpPr txBox="1">
                <a:spLocks noRot="1" noChangeAspect="1" noMove="1" noResize="1" noEditPoints="1" noAdjustHandles="1" noChangeArrowheads="1" noChangeShapeType="1" noTextEdit="1"/>
              </p:cNvSpPr>
              <p:nvPr/>
            </p:nvSpPr>
            <p:spPr>
              <a:xfrm>
                <a:off x="969264" y="4442781"/>
                <a:ext cx="7924800" cy="1384995"/>
              </a:xfrm>
              <a:prstGeom prst="rect">
                <a:avLst/>
              </a:prstGeom>
              <a:blipFill>
                <a:blip r:embed="rId3"/>
                <a:stretch>
                  <a:fillRect l="-1538" t="-5727" b="-11894"/>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Condensing Logarithmic Expressions</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dirty="0"/>
              <a:t>Use the properties of logarithms to condense the following expressions as much as possible (that is, rewrite the expressions as a sum or difference of as few logarithms as possible).</a:t>
            </a:r>
            <a:endParaRPr dirty="0"/>
          </a:p>
        </p:txBody>
      </p:sp>
      <p:pic>
        <p:nvPicPr>
          <p:cNvPr id="5" name="Picture 4" descr="a: 2 log open parentheses x divided by 3 close parentheses to the base 3, minus log open parentheses 1 divided by y close parentheses to the base 3.&#10;&#10;b: ln of x squared minus open parentheses 1 divided by 2 close parentheses times ln y plus ln 2.&#10;&#10;c: log 5 to the base b plus 2 log open parentheses x Inverse close parentheses to the base b.">
            <a:extLst>
              <a:ext uri="{FF2B5EF4-FFF2-40B4-BE49-F238E27FC236}">
                <a16:creationId xmlns:a16="http://schemas.microsoft.com/office/drawing/2014/main" id="{39D7D370-967C-98A1-7A2C-8BC0CC2C2C7B}"/>
              </a:ext>
            </a:extLst>
          </p:cNvPr>
          <p:cNvPicPr>
            <a:picLocks noChangeAspect="1"/>
          </p:cNvPicPr>
          <p:nvPr/>
        </p:nvPicPr>
        <p:blipFill>
          <a:blip r:embed="rId2"/>
          <a:stretch>
            <a:fillRect/>
          </a:stretch>
        </p:blipFill>
        <p:spPr>
          <a:xfrm>
            <a:off x="550067" y="2814638"/>
            <a:ext cx="3095625" cy="24098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dirty="0"/>
              <a:t>Often, there will be multiple orders in which we can apply the properties to find the final result.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Condensing Logarithmic Expressions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mc:Choice xmlns:a14="http://schemas.microsoft.com/office/drawing/2010/main" Requires="a14">
          <p:graphicFrame>
            <p:nvGraphicFramePr>
              <p:cNvPr id="4" name="Table Placeholder 2" descr="2 times log open parentheses x divided by 3 close parentheses to the base 3 minus log open parentheses 1 divided by y close parentheses to the base 3. &#10;Using the power rule of logarithms, the coefficients are rewritten as exponents, giving: log open parentheses open parentheses x divided by 3 close parentheses squared close parentheses to the base 3 plus log open parentheses open parentheses 1 divided by y close parentheses Negative one close parentheses to the base 3. Next, the exponents are evaluated. &#10;The first term simplifies to log open parentheses x squared divided by 9 close parentheses to the base 3, and the second term simplifies to log y to the base 3 because raising 1 divided by y to the power of minus 1 results in y. This yields: log open parentheses x squared divided by 9 close parentheses to the base 3 plus log y to the base 3. &#10;Finally, using the logarithmic product rule, the terms are combined into a single logarithm: log open parentheses x squared y divided by 9 close parentheses to the base 3."/>
              <p:cNvGraphicFramePr>
                <a:graphicFrameLocks/>
              </p:cNvGraphicFramePr>
              <p:nvPr>
                <p:extLst>
                  <p:ext uri="{D42A27DB-BD31-4B8C-83A1-F6EECF244321}">
                    <p14:modId xmlns:p14="http://schemas.microsoft.com/office/powerpoint/2010/main" val="3329714932"/>
                  </p:ext>
                </p:extLst>
              </p:nvPr>
            </p:nvGraphicFramePr>
            <p:xfrm>
              <a:off x="771144" y="1410081"/>
              <a:ext cx="8001000" cy="1951863"/>
            </p:xfrm>
            <a:graphic>
              <a:graphicData uri="http://schemas.openxmlformats.org/drawingml/2006/table">
                <a:tbl>
                  <a:tblPr firstRow="1" bandRow="1">
                    <a:tableStyleId>{2D5ABB26-0587-4C30-8999-92F81FD0307C}</a:tableStyleId>
                  </a:tblPr>
                  <a:tblGrid>
                    <a:gridCol w="5182299">
                      <a:extLst>
                        <a:ext uri="{9D8B030D-6E8A-4147-A177-3AD203B41FA5}">
                          <a16:colId xmlns:a16="http://schemas.microsoft.com/office/drawing/2014/main" val="20000"/>
                        </a:ext>
                      </a:extLst>
                    </a:gridCol>
                    <a:gridCol w="2818701">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r>
                                <a:rPr sz="1800">
                                  <a:latin typeface="Cambria Math"/>
                                </a:rPr>
                                <m:t>2</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num>
                                    <m:den>
                                      <m:r>
                                        <a:rPr sz="1800">
                                          <a:latin typeface="Cambria Math"/>
                                        </a:rPr>
                                        <m:t>3</m:t>
                                      </m:r>
                                    </m:den>
                                  </m:f>
                                </m:e>
                              </m:d>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1</m:t>
                                          </m:r>
                                        </m:num>
                                        <m:den>
                                          <m:r>
                                            <a:rPr sz="1800">
                                              <a:latin typeface="Cambria Math"/>
                                            </a:rPr>
                                            <m:t>𝑦</m:t>
                                          </m:r>
                                        </m:den>
                                      </m:f>
                                    </m:e>
                                  </m:d>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num>
                                                <m:den>
                                                  <m:r>
                                                    <a:rPr sz="1800">
                                                      <a:latin typeface="Cambria Math"/>
                                                    </a:rPr>
                                                    <m:t>3</m:t>
                                                  </m:r>
                                                </m:den>
                                              </m:f>
                                            </m:e>
                                          </m:d>
                                        </m:e>
                                        <m:sup>
                                          <m:r>
                                            <a:rPr sz="1800">
                                              <a:latin typeface="Cambria Math"/>
                                            </a:rPr>
                                            <m:t>2</m:t>
                                          </m:r>
                                        </m:sup>
                                      </m:sSup>
                                    </m:e>
                                  </m:d>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1</m:t>
                                                  </m:r>
                                                </m:num>
                                                <m:den>
                                                  <m:r>
                                                    <a:rPr sz="1800">
                                                      <a:latin typeface="Cambria Math"/>
                                                    </a:rPr>
                                                    <m:t>𝑦</m:t>
                                                  </m:r>
                                                </m:den>
                                              </m:f>
                                            </m:e>
                                          </m:d>
                                        </m:e>
                                        <m:sup>
                                          <m:r>
                                            <a:rPr sz="1800">
                                              <a:latin typeface="Cambria Math"/>
                                            </a:rPr>
                                            <m:t>−</m:t>
                                          </m:r>
                                          <m:r>
                                            <a:rPr sz="1800">
                                              <a:latin typeface="Cambria Math"/>
                                            </a:rPr>
                                            <m:t>1</m:t>
                                          </m:r>
                                        </m:sup>
                                      </m:sSup>
                                    </m:e>
                                  </m:d>
                                </m:e>
                              </m:func>
                            </m:oMath>
                          </a14:m>
                          <a:endParaRPr dirty="0"/>
                        </a:p>
                      </a:txBody>
                      <a:tcPr anchor="ctr"/>
                    </a:tc>
                    <a:tc>
                      <a:txBody>
                        <a:bodyPr/>
                        <a:lstStyle/>
                        <a:p>
                          <a:pPr algn="l">
                            <a:defRPr b="1"/>
                          </a:pPr>
                          <a:r>
                            <a:rPr lang="en-US" sz="1600" b="0" dirty="0"/>
                            <a:t>Use the third property to make the coefficients appear as exponents.</a:t>
                          </a:r>
                          <a:endParaRPr sz="1600" b="0" dirty="0"/>
                        </a:p>
                      </a:txBody>
                      <a:tcPr anchor="ctr"/>
                    </a:tc>
                    <a:extLst>
                      <a:ext uri="{0D108BD9-81ED-4DB2-BD59-A6C34878D82A}">
                        <a16:rowId xmlns:a16="http://schemas.microsoft.com/office/drawing/2014/main" val="10000"/>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r>
                                    <a:rPr sz="1800">
                                      <a:latin typeface="Cambria Math"/>
                                    </a:rPr>
                                    <m:t>2</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num>
                                        <m:den>
                                          <m:r>
                                            <a:rPr sz="1800">
                                              <a:latin typeface="Cambria Math"/>
                                            </a:rPr>
                                            <m:t>3</m:t>
                                          </m:r>
                                        </m:den>
                                      </m:f>
                                    </m:e>
                                  </m:d>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1</m:t>
                                              </m:r>
                                            </m:num>
                                            <m:den>
                                              <m:r>
                                                <a:rPr sz="1800">
                                                  <a:latin typeface="Cambria Math"/>
                                                </a:rPr>
                                                <m:t>𝑦</m:t>
                                              </m:r>
                                            </m:den>
                                          </m:f>
                                        </m:e>
                                      </m:d>
                                    </m:e>
                                  </m:func>
                                </m:e>
                              </m:phant>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𝑥</m:t>
                                              </m:r>
                                            </m:e>
                                            <m:sup>
                                              <m:r>
                                                <a:rPr sz="1800">
                                                  <a:latin typeface="Cambria Math"/>
                                                </a:rPr>
                                                <m:t>2</m:t>
                                              </m:r>
                                            </m:sup>
                                          </m:sSup>
                                        </m:num>
                                        <m:den>
                                          <m:r>
                                            <a:rPr sz="1800">
                                              <a:latin typeface="Cambria Math"/>
                                            </a:rPr>
                                            <m:t>9</m:t>
                                          </m:r>
                                        </m:den>
                                      </m:f>
                                    </m:e>
                                  </m:d>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r>
                                    <a:rPr sz="1800">
                                      <a:latin typeface="Cambria Math"/>
                                    </a:rPr>
                                    <m:t>𝑦</m:t>
                                  </m:r>
                                </m:e>
                              </m:func>
                            </m:oMath>
                          </a14:m>
                          <a:endParaRPr dirty="0"/>
                        </a:p>
                      </a:txBody>
                      <a:tcPr anchor="ctr"/>
                    </a:tc>
                    <a:tc>
                      <a:txBody>
                        <a:bodyPr/>
                        <a:lstStyle/>
                        <a:p>
                          <a:pPr algn="l">
                            <a:defRPr b="1"/>
                          </a:pPr>
                          <a:r>
                            <a:rPr lang="en-US" sz="1600" b="0" dirty="0"/>
                            <a:t>Evaluate the exponents.</a:t>
                          </a:r>
                          <a:endParaRPr sz="1600" b="0" dirty="0"/>
                        </a:p>
                      </a:txBody>
                      <a:tcPr anchor="ctr"/>
                    </a:tc>
                    <a:extLst>
                      <a:ext uri="{0D108BD9-81ED-4DB2-BD59-A6C34878D82A}">
                        <a16:rowId xmlns:a16="http://schemas.microsoft.com/office/drawing/2014/main" val="10001"/>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r>
                                    <a:rPr sz="1800">
                                      <a:latin typeface="Cambria Math"/>
                                    </a:rPr>
                                    <m:t>2</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r>
                                    <a:rPr sz="1800">
                                      <a:latin typeface="Cambria Math"/>
                                    </a:rPr>
                                    <m:t>⁡</m:t>
                                  </m:r>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𝑥</m:t>
                                          </m:r>
                                        </m:num>
                                        <m:den>
                                          <m:r>
                                            <a:rPr sz="1800">
                                              <a:latin typeface="Cambria Math"/>
                                            </a:rPr>
                                            <m:t>3</m:t>
                                          </m:r>
                                        </m:den>
                                      </m:f>
                                    </m:e>
                                  </m:d>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1</m:t>
                                              </m:r>
                                            </m:num>
                                            <m:den>
                                              <m:r>
                                                <a:rPr sz="1800">
                                                  <a:latin typeface="Cambria Math"/>
                                                </a:rPr>
                                                <m:t>𝑦</m:t>
                                              </m:r>
                                            </m:den>
                                          </m:f>
                                        </m:e>
                                      </m:d>
                                    </m:e>
                                  </m:func>
                                </m:e>
                              </m:phant>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3</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𝑥</m:t>
                                              </m:r>
                                            </m:e>
                                            <m:sup>
                                              <m:r>
                                                <a:rPr sz="1800">
                                                  <a:latin typeface="Cambria Math"/>
                                                </a:rPr>
                                                <m:t>2</m:t>
                                              </m:r>
                                            </m:sup>
                                          </m:sSup>
                                          <m:r>
                                            <a:rPr sz="1800">
                                              <a:latin typeface="Cambria Math"/>
                                            </a:rPr>
                                            <m:t>𝑦</m:t>
                                          </m:r>
                                        </m:num>
                                        <m:den>
                                          <m:r>
                                            <a:rPr sz="1800">
                                              <a:latin typeface="Cambria Math"/>
                                            </a:rPr>
                                            <m:t>9</m:t>
                                          </m:r>
                                        </m:den>
                                      </m:f>
                                    </m:e>
                                  </m:d>
                                </m:e>
                              </m:func>
                            </m:oMath>
                          </a14:m>
                          <a:endParaRPr dirty="0"/>
                        </a:p>
                      </a:txBody>
                      <a:tcPr anchor="ctr"/>
                    </a:tc>
                    <a:tc>
                      <a:txBody>
                        <a:bodyPr/>
                        <a:lstStyle/>
                        <a:p>
                          <a:pPr algn="l">
                            <a:defRPr b="1"/>
                          </a:pPr>
                          <a:r>
                            <a:rPr lang="en-US" sz="1600" b="0" dirty="0"/>
                            <a:t>Combine terms using the first property.</a:t>
                          </a:r>
                          <a:endParaRPr sz="1600" b="0" dirty="0"/>
                        </a:p>
                      </a:txBody>
                      <a:tcPr anchor="ctr"/>
                    </a:tc>
                    <a:extLst>
                      <a:ext uri="{0D108BD9-81ED-4DB2-BD59-A6C34878D82A}">
                        <a16:rowId xmlns:a16="http://schemas.microsoft.com/office/drawing/2014/main" val="10002"/>
                      </a:ext>
                    </a:extLst>
                  </a:tr>
                </a:tbl>
              </a:graphicData>
            </a:graphic>
          </p:graphicFrame>
        </mc:Choice>
        <mc:Fallback>
          <p:graphicFrame>
            <p:nvGraphicFramePr>
              <p:cNvPr id="4" name="Table Placeholder 2" descr="2 times log open parentheses x divided by 3 close parentheses to the base 3 minus log open parentheses 1 divided by y close parentheses to the base 3. &#10;Using the power rule of logarithms, the coefficients are rewritten as exponents, giving: log open parentheses open parentheses x divided by 3 close parentheses squared close parentheses to the base 3 plus log open parentheses open parentheses 1 divided by y close parentheses Negative one close parentheses to the base 3. Next, the exponents are evaluated. &#10;The first term simplifies to log open parentheses x squared divided by 9 close parentheses to the base 3, and the second term simplifies to log y to the base 3 because raising 1 divided by y to the power of minus 1 results in y. This yields: log open parentheses x squared divided by 9 close parentheses to the base 3 plus log y to the base 3. &#10;Finally, using the logarithmic product rule, the terms are combined into a single logarithm: log open parentheses x squared y divided by 9 close parentheses to the base 3."/>
              <p:cNvGraphicFramePr>
                <a:graphicFrameLocks/>
              </p:cNvGraphicFramePr>
              <p:nvPr>
                <p:extLst>
                  <p:ext uri="{D42A27DB-BD31-4B8C-83A1-F6EECF244321}">
                    <p14:modId xmlns:p14="http://schemas.microsoft.com/office/powerpoint/2010/main" val="3329714932"/>
                  </p:ext>
                </p:extLst>
              </p:nvPr>
            </p:nvGraphicFramePr>
            <p:xfrm>
              <a:off x="771144" y="1410081"/>
              <a:ext cx="8001000" cy="1951863"/>
            </p:xfrm>
            <a:graphic>
              <a:graphicData uri="http://schemas.openxmlformats.org/drawingml/2006/table">
                <a:tbl>
                  <a:tblPr firstRow="1" bandRow="1">
                    <a:tableStyleId>{2D5ABB26-0587-4C30-8999-92F81FD0307C}</a:tableStyleId>
                  </a:tblPr>
                  <a:tblGrid>
                    <a:gridCol w="5182299">
                      <a:extLst>
                        <a:ext uri="{9D8B030D-6E8A-4147-A177-3AD203B41FA5}">
                          <a16:colId xmlns:a16="http://schemas.microsoft.com/office/drawing/2014/main" val="20000"/>
                        </a:ext>
                      </a:extLst>
                    </a:gridCol>
                    <a:gridCol w="2818701">
                      <a:extLst>
                        <a:ext uri="{9D8B030D-6E8A-4147-A177-3AD203B41FA5}">
                          <a16:colId xmlns:a16="http://schemas.microsoft.com/office/drawing/2014/main" val="20001"/>
                        </a:ext>
                      </a:extLst>
                    </a:gridCol>
                  </a:tblGrid>
                  <a:tr h="822960">
                    <a:tc>
                      <a:txBody>
                        <a:bodyPr/>
                        <a:lstStyle/>
                        <a:p>
                          <a:endParaRPr lang="en-US"/>
                        </a:p>
                      </a:txBody>
                      <a:tcPr anchor="ctr">
                        <a:blipFill>
                          <a:blip r:embed="rId2"/>
                          <a:stretch>
                            <a:fillRect t="-2222" r="-54471" b="-146667"/>
                          </a:stretch>
                        </a:blipFill>
                      </a:tcPr>
                    </a:tc>
                    <a:tc>
                      <a:txBody>
                        <a:bodyPr/>
                        <a:lstStyle/>
                        <a:p>
                          <a:pPr algn="l">
                            <a:defRPr b="1"/>
                          </a:pPr>
                          <a:r>
                            <a:rPr lang="en-US" sz="1600" b="0" dirty="0"/>
                            <a:t>Use the third property to make the coefficients appear as exponents.</a:t>
                          </a:r>
                          <a:endParaRPr sz="1600" b="0" dirty="0"/>
                        </a:p>
                      </a:txBody>
                      <a:tcPr anchor="ctr"/>
                    </a:tc>
                    <a:extLst>
                      <a:ext uri="{0D108BD9-81ED-4DB2-BD59-A6C34878D82A}">
                        <a16:rowId xmlns:a16="http://schemas.microsoft.com/office/drawing/2014/main" val="10000"/>
                      </a:ext>
                    </a:extLst>
                  </a:tr>
                  <a:tr h="549783">
                    <a:tc>
                      <a:txBody>
                        <a:bodyPr/>
                        <a:lstStyle/>
                        <a:p>
                          <a:endParaRPr lang="en-US"/>
                        </a:p>
                      </a:txBody>
                      <a:tcPr anchor="ctr">
                        <a:blipFill>
                          <a:blip r:embed="rId2"/>
                          <a:stretch>
                            <a:fillRect t="-151648" r="-54471" b="-117582"/>
                          </a:stretch>
                        </a:blipFill>
                      </a:tcPr>
                    </a:tc>
                    <a:tc>
                      <a:txBody>
                        <a:bodyPr/>
                        <a:lstStyle/>
                        <a:p>
                          <a:pPr algn="l">
                            <a:defRPr b="1"/>
                          </a:pPr>
                          <a:r>
                            <a:rPr lang="en-US" sz="1600" b="0" dirty="0"/>
                            <a:t>Evaluate the exponents.</a:t>
                          </a:r>
                          <a:endParaRPr sz="1600" b="0" dirty="0"/>
                        </a:p>
                      </a:txBody>
                      <a:tcPr anchor="ctr"/>
                    </a:tc>
                    <a:extLst>
                      <a:ext uri="{0D108BD9-81ED-4DB2-BD59-A6C34878D82A}">
                        <a16:rowId xmlns:a16="http://schemas.microsoft.com/office/drawing/2014/main" val="10001"/>
                      </a:ext>
                    </a:extLst>
                  </a:tr>
                  <a:tr h="579120">
                    <a:tc>
                      <a:txBody>
                        <a:bodyPr/>
                        <a:lstStyle/>
                        <a:p>
                          <a:endParaRPr lang="en-US"/>
                        </a:p>
                      </a:txBody>
                      <a:tcPr anchor="ctr">
                        <a:blipFill>
                          <a:blip r:embed="rId2"/>
                          <a:stretch>
                            <a:fillRect t="-241053" r="-54471" b="-12632"/>
                          </a:stretch>
                        </a:blipFill>
                      </a:tcPr>
                    </a:tc>
                    <a:tc>
                      <a:txBody>
                        <a:bodyPr/>
                        <a:lstStyle/>
                        <a:p>
                          <a:pPr algn="l">
                            <a:defRPr b="1"/>
                          </a:pPr>
                          <a:r>
                            <a:rPr lang="en-US" sz="1600" b="0" dirty="0"/>
                            <a:t>Combine terms using the first property.</a:t>
                          </a:r>
                          <a:endParaRPr sz="1600" b="0" dirty="0"/>
                        </a:p>
                      </a:txBody>
                      <a:tcPr anchor="ct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Condensing Logarithmic Expressions</a:t>
            </a:r>
            <a:r>
              <a:rPr lang="en-US" baseline="-25000" dirty="0"/>
              <a:t>7</a:t>
            </a:r>
            <a:endParaRPr dirty="0"/>
          </a:p>
        </p:txBody>
      </p:sp>
      <p:sp>
        <p:nvSpPr>
          <p:cNvPr id="3" name="Text Placeholder 2" descr="check altext"/>
          <p:cNvSpPr>
            <a:spLocks noGrp="1"/>
          </p:cNvSpPr>
          <p:nvPr>
            <p:ph type="body" sz="quarter" idx="10"/>
          </p:nvPr>
        </p:nvSpPr>
        <p:spPr>
          <a:xfrm>
            <a:off x="457200" y="1295400"/>
            <a:ext cx="8229600" cy="4700954"/>
          </a:xfrm>
        </p:spPr>
        <p:txBody>
          <a:bodyPr/>
          <a:lstStyle/>
          <a:p>
            <a:pPr marL="514350" indent="-514350">
              <a:buFont typeface="+mj-lt"/>
              <a:buAutoNum type="alphaLcPeriod" startAt="2"/>
              <a:defRPr sz="2800"/>
            </a:pPr>
            <a:r>
              <a:rPr dirty="0"/>
              <a:t>​</a:t>
            </a:r>
          </a:p>
        </p:txBody>
      </p:sp>
      <mc:AlternateContent xmlns:mc="http://schemas.openxmlformats.org/markup-compatibility/2006">
        <mc:Choice xmlns:a14="http://schemas.microsoft.com/office/drawing/2010/main" Requires="a14">
          <p:graphicFrame>
            <p:nvGraphicFramePr>
              <p:cNvPr id="4" name="Table Placeholder 2" descr="ln open parentheses x squared close parentheses minus open parentheses 1 divided by 2 close parentheses times ln y plus ln 2. &#10;Start by rewriting the each term to have a coefficient of one or negative one using third property. Resulting that:&#10;ln open parentheses x squared close parentheses minus ln open  parentheses y to the power of open parentheses 1 divided by 2 close parentheses plus ln 2. &#10;Next, applying the quotient rule, the terms inside the logarithm are combined: ln open parentheses x squared divided by y to the power of 1 divided by 2 close parentheses plus ln 2.&#10;Using the product rule, the terms are further combined into a single logarithm: ln open parentheses 2 times x squared divided by y to the power of 1 divided by 2 close parentheses. Since y to the power of 1 divided by 2 is equivalent to square root of y, the final expression can also be written as: ln open parentheses 2 times x squared divided by square root of y close parentheses&#10;"/>
              <p:cNvGraphicFramePr>
                <a:graphicFrameLocks/>
              </p:cNvGraphicFramePr>
              <p:nvPr>
                <p:extLst>
                  <p:ext uri="{D42A27DB-BD31-4B8C-83A1-F6EECF244321}">
                    <p14:modId xmlns:p14="http://schemas.microsoft.com/office/powerpoint/2010/main" val="1384385424"/>
                  </p:ext>
                </p:extLst>
              </p:nvPr>
            </p:nvGraphicFramePr>
            <p:xfrm>
              <a:off x="798576" y="1134427"/>
              <a:ext cx="7964424" cy="2367725"/>
            </p:xfrm>
            <a:graphic>
              <a:graphicData uri="http://schemas.openxmlformats.org/drawingml/2006/table">
                <a:tbl>
                  <a:tblPr firstRow="1" bandRow="1">
                    <a:tableStyleId>{2D5ABB26-0587-4C30-8999-92F81FD0307C}</a:tableStyleId>
                  </a:tblPr>
                  <a:tblGrid>
                    <a:gridCol w="4761865">
                      <a:extLst>
                        <a:ext uri="{9D8B030D-6E8A-4147-A177-3AD203B41FA5}">
                          <a16:colId xmlns:a16="http://schemas.microsoft.com/office/drawing/2014/main" val="20000"/>
                        </a:ext>
                      </a:extLst>
                    </a:gridCol>
                    <a:gridCol w="3202559">
                      <a:extLst>
                        <a:ext uri="{9D8B030D-6E8A-4147-A177-3AD203B41FA5}">
                          <a16:colId xmlns:a16="http://schemas.microsoft.com/office/drawing/2014/main" val="20001"/>
                        </a:ext>
                      </a:extLst>
                    </a:gridCol>
                  </a:tblGrid>
                  <a:tr h="370840">
                    <a:tc>
                      <a:txBody>
                        <a:bodyPr/>
                        <a:lstStyle/>
                        <a:p>
                          <a:pPr algn="l">
                            <a:defRPr sz="1800"/>
                          </a:pPr>
                          <a:r>
                            <a:rPr dirty="0"/>
                            <a:t>​</a:t>
                          </a:r>
                          <a14:m>
                            <m:oMath xmlns:m="http://schemas.openxmlformats.org/officeDocument/2006/math">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2</m:t>
                                  </m:r>
                                </m:den>
                              </m:f>
                              <m:r>
                                <m:rPr>
                                  <m:nor/>
                                </m:rPr>
                                <a:rPr sz="1800">
                                  <a:latin typeface="Cambria Math"/>
                                </a:rPr>
                                <m:t> </m:t>
                              </m:r>
                              <m:r>
                                <m:rPr>
                                  <m:sty m:val="p"/>
                                </m:rPr>
                                <a:rPr sz="1800">
                                  <a:latin typeface="Cambria Math"/>
                                </a:rPr>
                                <m:t>ln</m:t>
                              </m:r>
                              <m:r>
                                <a:rPr sz="1800">
                                  <a:latin typeface="Cambria Math"/>
                                </a:rPr>
                                <m:t>⁡</m:t>
                              </m:r>
                              <m:r>
                                <a:rPr sz="1800">
                                  <a:latin typeface="Cambria Math"/>
                                </a:rPr>
                                <m:t>𝑦</m:t>
                              </m:r>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r>
                                    <a:rPr sz="1800">
                                      <a:latin typeface="Cambria Math"/>
                                    </a:rPr>
                                    <m:t>2</m:t>
                                  </m:r>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𝑦</m:t>
                                          </m:r>
                                        </m:e>
                                        <m:sup>
                                          <m:f>
                                            <m:fPr>
                                              <m:ctrlPr>
                                                <a:rPr sz="1800" i="1">
                                                  <a:latin typeface="Cambria Math" panose="02040503050406030204" pitchFamily="18" charset="0"/>
                                                </a:rPr>
                                              </m:ctrlPr>
                                            </m:fPr>
                                            <m:num>
                                              <m:r>
                                                <a:rPr sz="1800">
                                                  <a:latin typeface="Cambria Math"/>
                                                </a:rPr>
                                                <m:t>1</m:t>
                                              </m:r>
                                            </m:num>
                                            <m:den>
                                              <m:r>
                                                <a:rPr sz="1800">
                                                  <a:latin typeface="Cambria Math"/>
                                                </a:rPr>
                                                <m:t>2</m:t>
                                              </m:r>
                                            </m:den>
                                          </m:f>
                                        </m:sup>
                                      </m:sSup>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r>
                                    <a:rPr sz="1800">
                                      <a:latin typeface="Cambria Math"/>
                                    </a:rPr>
                                    <m:t>2</m:t>
                                  </m:r>
                                </m:e>
                              </m:func>
                            </m:oMath>
                          </a14:m>
                          <a:endParaRPr dirty="0"/>
                        </a:p>
                      </a:txBody>
                      <a:tcPr anchor="ctr"/>
                    </a:tc>
                    <a:tc>
                      <a:txBody>
                        <a:bodyPr/>
                        <a:lstStyle/>
                        <a:p>
                          <a:pPr algn="l">
                            <a:defRPr sz="1100" b="1"/>
                          </a:pPr>
                          <a:r>
                            <a:rPr sz="1600" b="0" dirty="0"/>
                            <a:t>Rewrite each term to have a coefficient of </a:t>
                          </a:r>
                          <a:r>
                            <a:rPr sz="1600" b="0" dirty="0">
                              <a:latin typeface="Cambria Math"/>
                            </a:rPr>
                            <a:t>1</a:t>
                          </a:r>
                          <a:r>
                            <a:rPr sz="1600" b="0" dirty="0"/>
                            <a:t> or </a:t>
                          </a:r>
                          <a14:m>
                            <m:oMath xmlns:m="http://schemas.openxmlformats.org/officeDocument/2006/math">
                              <m:r>
                                <a:rPr sz="1600" b="0">
                                  <a:latin typeface="Cambria Math"/>
                                </a:rPr>
                                <m:t>−</m:t>
                              </m:r>
                              <m:r>
                                <a:rPr sz="1600" b="0">
                                  <a:latin typeface="Cambria Math"/>
                                </a:rPr>
                                <m:t>1</m:t>
                              </m:r>
                            </m:oMath>
                          </a14:m>
                          <a:r>
                            <a:rPr sz="1600" b="0" dirty="0"/>
                            <a:t> using the third property.</a:t>
                          </a:r>
                        </a:p>
                      </a:txBody>
                      <a:tcPr anchor="ctr"/>
                    </a:tc>
                    <a:extLst>
                      <a:ext uri="{0D108BD9-81ED-4DB2-BD59-A6C34878D82A}">
                        <a16:rowId xmlns:a16="http://schemas.microsoft.com/office/drawing/2014/main" val="10000"/>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2</m:t>
                                      </m:r>
                                    </m:den>
                                  </m:f>
                                  <m:r>
                                    <m:rPr>
                                      <m:nor/>
                                    </m:rPr>
                                    <a:rPr sz="1800">
                                      <a:latin typeface="Cambria Math"/>
                                    </a:rPr>
                                    <m:t> </m:t>
                                  </m:r>
                                  <m:r>
                                    <m:rPr>
                                      <m:sty m:val="p"/>
                                    </m:rPr>
                                    <a:rPr sz="1800">
                                      <a:latin typeface="Cambria Math"/>
                                    </a:rPr>
                                    <m:t>ln</m:t>
                                  </m:r>
                                  <m:r>
                                    <a:rPr sz="1800">
                                      <a:latin typeface="Cambria Math"/>
                                    </a:rPr>
                                    <m:t>⁡</m:t>
                                  </m:r>
                                  <m:r>
                                    <a:rPr sz="1800">
                                      <a:latin typeface="Cambria Math"/>
                                    </a:rPr>
                                    <m:t>𝑦</m:t>
                                  </m:r>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r>
                                        <a:rPr sz="1800">
                                          <a:latin typeface="Cambria Math"/>
                                        </a:rPr>
                                        <m:t>2</m:t>
                                      </m:r>
                                    </m:e>
                                  </m:func>
                                </m:e>
                              </m:phant>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f>
                                        <m:fPr>
                                          <m:ctrlPr>
                                            <a:rPr sz="1800" i="1">
                                              <a:latin typeface="Cambria Math" panose="02040503050406030204" pitchFamily="18" charset="0"/>
                                            </a:rPr>
                                          </m:ctrlPr>
                                        </m:fPr>
                                        <m:num>
                                          <m:sSup>
                                            <m:sSupPr>
                                              <m:ctrlPr>
                                                <a:rPr sz="1800" i="1">
                                                  <a:latin typeface="Cambria Math" panose="02040503050406030204" pitchFamily="18" charset="0"/>
                                                </a:rPr>
                                              </m:ctrlPr>
                                            </m:sSupPr>
                                            <m:e>
                                              <m:r>
                                                <a:rPr sz="1800">
                                                  <a:latin typeface="Cambria Math"/>
                                                </a:rPr>
                                                <m:t>𝑥</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𝑦</m:t>
                                              </m:r>
                                            </m:e>
                                            <m:sup>
                                              <m:f>
                                                <m:fPr>
                                                  <m:ctrlPr>
                                                    <a:rPr sz="1800" i="1">
                                                      <a:latin typeface="Cambria Math" panose="02040503050406030204" pitchFamily="18" charset="0"/>
                                                    </a:rPr>
                                                  </m:ctrlPr>
                                                </m:fPr>
                                                <m:num>
                                                  <m:r>
                                                    <a:rPr sz="1800">
                                                      <a:latin typeface="Cambria Math"/>
                                                    </a:rPr>
                                                    <m:t>1</m:t>
                                                  </m:r>
                                                </m:num>
                                                <m:den>
                                                  <m:r>
                                                    <a:rPr sz="1800">
                                                      <a:latin typeface="Cambria Math"/>
                                                    </a:rPr>
                                                    <m:t>2</m:t>
                                                  </m:r>
                                                </m:den>
                                              </m:f>
                                            </m:sup>
                                          </m:sSup>
                                        </m:den>
                                      </m:f>
                                    </m:e>
                                  </m:d>
                                </m:e>
                              </m:func>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r>
                                    <a:rPr sz="1800">
                                      <a:latin typeface="Cambria Math"/>
                                    </a:rPr>
                                    <m:t>2</m:t>
                                  </m:r>
                                </m:e>
                              </m:func>
                            </m:oMath>
                          </a14:m>
                          <a:endParaRPr dirty="0"/>
                        </a:p>
                      </a:txBody>
                      <a:tcPr anchor="ctr"/>
                    </a:tc>
                    <a:tc>
                      <a:txBody>
                        <a:bodyPr/>
                        <a:lstStyle/>
                        <a:p>
                          <a:pPr algn="l">
                            <a:defRPr b="1"/>
                          </a:pPr>
                          <a:r>
                            <a:rPr lang="en-US" sz="1600" b="0" dirty="0"/>
                            <a:t>We can then combine the terms using the second property.</a:t>
                          </a:r>
                          <a:endParaRPr sz="1600" b="0" dirty="0"/>
                        </a:p>
                      </a:txBody>
                      <a:tcPr anchor="ctr"/>
                    </a:tc>
                    <a:extLst>
                      <a:ext uri="{0D108BD9-81ED-4DB2-BD59-A6C34878D82A}">
                        <a16:rowId xmlns:a16="http://schemas.microsoft.com/office/drawing/2014/main" val="10001"/>
                      </a:ext>
                    </a:extLst>
                  </a:tr>
                  <a:tr h="370840">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r>
                                    <a:rPr sz="1800">
                                      <a:latin typeface="Cambria Math"/>
                                    </a:rPr>
                                    <m:t>−</m:t>
                                  </m:r>
                                  <m:f>
                                    <m:fPr>
                                      <m:ctrlPr>
                                        <a:rPr sz="1800" i="1">
                                          <a:latin typeface="Cambria Math" panose="02040503050406030204" pitchFamily="18" charset="0"/>
                                        </a:rPr>
                                      </m:ctrlPr>
                                    </m:fPr>
                                    <m:num>
                                      <m:r>
                                        <a:rPr sz="1800">
                                          <a:latin typeface="Cambria Math"/>
                                        </a:rPr>
                                        <m:t>1</m:t>
                                      </m:r>
                                    </m:num>
                                    <m:den>
                                      <m:r>
                                        <a:rPr sz="1800">
                                          <a:latin typeface="Cambria Math"/>
                                        </a:rPr>
                                        <m:t>2</m:t>
                                      </m:r>
                                    </m:den>
                                  </m:f>
                                  <m:r>
                                    <m:rPr>
                                      <m:nor/>
                                    </m:rPr>
                                    <a:rPr sz="1800">
                                      <a:latin typeface="Cambria Math"/>
                                    </a:rPr>
                                    <m:t> </m:t>
                                  </m:r>
                                  <m:r>
                                    <m:rPr>
                                      <m:sty m:val="p"/>
                                    </m:rPr>
                                    <a:rPr sz="1800">
                                      <a:latin typeface="Cambria Math"/>
                                    </a:rPr>
                                    <m:t>ln</m:t>
                                  </m:r>
                                  <m:r>
                                    <a:rPr sz="1800">
                                      <a:latin typeface="Cambria Math"/>
                                    </a:rPr>
                                    <m:t>⁡</m:t>
                                  </m:r>
                                  <m:r>
                                    <a:rPr sz="1800">
                                      <a:latin typeface="Cambria Math"/>
                                    </a:rPr>
                                    <m:t>𝑦</m:t>
                                  </m:r>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r>
                                        <a:rPr sz="1800">
                                          <a:latin typeface="Cambria Math"/>
                                        </a:rPr>
                                        <m:t>2</m:t>
                                      </m:r>
                                    </m:e>
                                  </m:func>
                                </m:e>
                              </m:phant>
                              <m:r>
                                <a:rPr sz="1800">
                                  <a:latin typeface="Cambria Math"/>
                                </a:rPr>
                                <m:t>=</m:t>
                              </m:r>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2</m:t>
                                          </m:r>
                                          <m:sSup>
                                            <m:sSupPr>
                                              <m:ctrlPr>
                                                <a:rPr sz="1800" i="1">
                                                  <a:latin typeface="Cambria Math" panose="02040503050406030204" pitchFamily="18" charset="0"/>
                                                </a:rPr>
                                              </m:ctrlPr>
                                            </m:sSupPr>
                                            <m:e>
                                              <m:r>
                                                <a:rPr sz="1800">
                                                  <a:latin typeface="Cambria Math"/>
                                                </a:rPr>
                                                <m:t>𝑥</m:t>
                                              </m:r>
                                            </m:e>
                                            <m:sup>
                                              <m:r>
                                                <a:rPr sz="1800">
                                                  <a:latin typeface="Cambria Math"/>
                                                </a:rPr>
                                                <m:t>2</m:t>
                                              </m:r>
                                            </m:sup>
                                          </m:sSup>
                                        </m:num>
                                        <m:den>
                                          <m:sSup>
                                            <m:sSupPr>
                                              <m:ctrlPr>
                                                <a:rPr sz="1800" i="1">
                                                  <a:latin typeface="Cambria Math" panose="02040503050406030204" pitchFamily="18" charset="0"/>
                                                </a:rPr>
                                              </m:ctrlPr>
                                            </m:sSupPr>
                                            <m:e>
                                              <m:r>
                                                <a:rPr sz="1800">
                                                  <a:latin typeface="Cambria Math"/>
                                                </a:rPr>
                                                <m:t>𝑦</m:t>
                                              </m:r>
                                            </m:e>
                                            <m:sup>
                                              <m:f>
                                                <m:fPr>
                                                  <m:ctrlPr>
                                                    <a:rPr sz="1800" i="1">
                                                      <a:latin typeface="Cambria Math" panose="02040503050406030204" pitchFamily="18" charset="0"/>
                                                    </a:rPr>
                                                  </m:ctrlPr>
                                                </m:fPr>
                                                <m:num>
                                                  <m:r>
                                                    <a:rPr sz="1800">
                                                      <a:latin typeface="Cambria Math"/>
                                                    </a:rPr>
                                                    <m:t>1</m:t>
                                                  </m:r>
                                                </m:num>
                                                <m:den>
                                                  <m:r>
                                                    <a:rPr sz="1800">
                                                      <a:latin typeface="Cambria Math"/>
                                                    </a:rPr>
                                                    <m:t>2</m:t>
                                                  </m:r>
                                                </m:den>
                                              </m:f>
                                            </m:sup>
                                          </m:sSup>
                                        </m:den>
                                      </m:f>
                                    </m:e>
                                  </m:d>
                                </m:e>
                              </m:func>
                              <m:r>
                                <m:rPr>
                                  <m:nor/>
                                </m:rPr>
                                <a:rPr sz="1800">
                                  <a:latin typeface="Cambria Math"/>
                                </a:rPr>
                                <m:t>or</m:t>
                              </m:r>
                              <m:func>
                                <m:funcPr>
                                  <m:ctrlPr>
                                    <a:rPr sz="1800" i="1">
                                      <a:latin typeface="Cambria Math" panose="02040503050406030204" pitchFamily="18" charset="0"/>
                                    </a:rPr>
                                  </m:ctrlPr>
                                </m:funcPr>
                                <m:fName>
                                  <m:r>
                                    <m:rPr>
                                      <m:sty m:val="p"/>
                                    </m:rPr>
                                    <a:rPr sz="1800">
                                      <a:latin typeface="Cambria Math"/>
                                    </a:rPr>
                                    <m:t>ln</m:t>
                                  </m:r>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2</m:t>
                                          </m:r>
                                          <m:sSup>
                                            <m:sSupPr>
                                              <m:ctrlPr>
                                                <a:rPr sz="1800" i="1">
                                                  <a:latin typeface="Cambria Math" panose="02040503050406030204" pitchFamily="18" charset="0"/>
                                                </a:rPr>
                                              </m:ctrlPr>
                                            </m:sSupPr>
                                            <m:e>
                                              <m:r>
                                                <a:rPr sz="1800">
                                                  <a:latin typeface="Cambria Math"/>
                                                </a:rPr>
                                                <m:t>𝑥</m:t>
                                              </m:r>
                                            </m:e>
                                            <m:sup>
                                              <m:r>
                                                <a:rPr sz="1800">
                                                  <a:latin typeface="Cambria Math"/>
                                                </a:rPr>
                                                <m:t>2</m:t>
                                              </m:r>
                                            </m:sup>
                                          </m:sSup>
                                        </m:num>
                                        <m:den>
                                          <m:rad>
                                            <m:radPr>
                                              <m:degHide m:val="on"/>
                                              <m:ctrlPr>
                                                <a:rPr sz="1800" i="1">
                                                  <a:latin typeface="Cambria Math" panose="02040503050406030204" pitchFamily="18" charset="0"/>
                                                </a:rPr>
                                              </m:ctrlPr>
                                            </m:radPr>
                                            <m:deg/>
                                            <m:e>
                                              <m:r>
                                                <a:rPr sz="1800">
                                                  <a:latin typeface="Cambria Math"/>
                                                </a:rPr>
                                                <m:t>𝑦</m:t>
                                              </m:r>
                                            </m:e>
                                          </m:rad>
                                        </m:den>
                                      </m:f>
                                    </m:e>
                                  </m:d>
                                </m:e>
                              </m:func>
                            </m:oMath>
                          </a14:m>
                          <a:endParaRPr dirty="0"/>
                        </a:p>
                      </a:txBody>
                      <a:tcPr anchor="ctr"/>
                    </a:tc>
                    <a:tc>
                      <a:txBody>
                        <a:bodyPr/>
                        <a:lstStyle/>
                        <a:p>
                          <a:pPr algn="l">
                            <a:defRPr b="1"/>
                          </a:pPr>
                          <a:r>
                            <a:rPr lang="en-US" sz="1600" b="0" dirty="0"/>
                            <a:t>The final answer can be written in several different ways, two of which are shown.</a:t>
                          </a:r>
                          <a:endParaRPr sz="1600" b="0" dirty="0"/>
                        </a:p>
                      </a:txBody>
                      <a:tcPr anchor="ctr"/>
                    </a:tc>
                    <a:extLst>
                      <a:ext uri="{0D108BD9-81ED-4DB2-BD59-A6C34878D82A}">
                        <a16:rowId xmlns:a16="http://schemas.microsoft.com/office/drawing/2014/main" val="10002"/>
                      </a:ext>
                    </a:extLst>
                  </a:tr>
                </a:tbl>
              </a:graphicData>
            </a:graphic>
          </p:graphicFrame>
        </mc:Choice>
        <mc:Fallback>
          <p:graphicFrame>
            <p:nvGraphicFramePr>
              <p:cNvPr id="4" name="Table Placeholder 2" descr="ln open parentheses x squared close parentheses minus open parentheses 1 divided by 2 close parentheses times ln y plus ln 2. &#10;Start by rewriting the each term to have a coefficient of one or negative one using third property. Resulting that:&#10;ln open parentheses x squared close parentheses minus ln open  parentheses y to the power of open parentheses 1 divided by 2 close parentheses plus ln 2. &#10;Next, applying the quotient rule, the terms inside the logarithm are combined: ln open parentheses x squared divided by y to the power of 1 divided by 2 close parentheses plus ln 2.&#10;Using the product rule, the terms are further combined into a single logarithm: ln open parentheses 2 times x squared divided by y to the power of 1 divided by 2 close parentheses. Since y to the power of 1 divided by 2 is equivalent to square root of y, the final expression can also be written as: ln open parentheses 2 times x squared divided by square root of y close parentheses&#10;"/>
              <p:cNvGraphicFramePr>
                <a:graphicFrameLocks/>
              </p:cNvGraphicFramePr>
              <p:nvPr>
                <p:extLst>
                  <p:ext uri="{D42A27DB-BD31-4B8C-83A1-F6EECF244321}">
                    <p14:modId xmlns:p14="http://schemas.microsoft.com/office/powerpoint/2010/main" val="1384385424"/>
                  </p:ext>
                </p:extLst>
              </p:nvPr>
            </p:nvGraphicFramePr>
            <p:xfrm>
              <a:off x="798576" y="1134427"/>
              <a:ext cx="7964424" cy="2367725"/>
            </p:xfrm>
            <a:graphic>
              <a:graphicData uri="http://schemas.openxmlformats.org/drawingml/2006/table">
                <a:tbl>
                  <a:tblPr firstRow="1" bandRow="1">
                    <a:tableStyleId>{2D5ABB26-0587-4C30-8999-92F81FD0307C}</a:tableStyleId>
                  </a:tblPr>
                  <a:tblGrid>
                    <a:gridCol w="4761865">
                      <a:extLst>
                        <a:ext uri="{9D8B030D-6E8A-4147-A177-3AD203B41FA5}">
                          <a16:colId xmlns:a16="http://schemas.microsoft.com/office/drawing/2014/main" val="20000"/>
                        </a:ext>
                      </a:extLst>
                    </a:gridCol>
                    <a:gridCol w="3202559">
                      <a:extLst>
                        <a:ext uri="{9D8B030D-6E8A-4147-A177-3AD203B41FA5}">
                          <a16:colId xmlns:a16="http://schemas.microsoft.com/office/drawing/2014/main" val="20001"/>
                        </a:ext>
                      </a:extLst>
                    </a:gridCol>
                  </a:tblGrid>
                  <a:tr h="822960">
                    <a:tc>
                      <a:txBody>
                        <a:bodyPr/>
                        <a:lstStyle/>
                        <a:p>
                          <a:endParaRPr lang="en-US"/>
                        </a:p>
                      </a:txBody>
                      <a:tcPr anchor="ctr">
                        <a:blipFill>
                          <a:blip r:embed="rId2"/>
                          <a:stretch>
                            <a:fillRect t="-2222" r="-67350" b="-197037"/>
                          </a:stretch>
                        </a:blipFill>
                      </a:tcPr>
                    </a:tc>
                    <a:tc>
                      <a:txBody>
                        <a:bodyPr/>
                        <a:lstStyle/>
                        <a:p>
                          <a:endParaRPr lang="en-US"/>
                        </a:p>
                      </a:txBody>
                      <a:tcPr anchor="ctr">
                        <a:blipFill>
                          <a:blip r:embed="rId2"/>
                          <a:stretch>
                            <a:fillRect l="-148479" t="-2222" b="-197037"/>
                          </a:stretch>
                        </a:blipFill>
                      </a:tcPr>
                    </a:tc>
                    <a:extLst>
                      <a:ext uri="{0D108BD9-81ED-4DB2-BD59-A6C34878D82A}">
                        <a16:rowId xmlns:a16="http://schemas.microsoft.com/office/drawing/2014/main" val="10000"/>
                      </a:ext>
                    </a:extLst>
                  </a:tr>
                  <a:tr h="721805">
                    <a:tc>
                      <a:txBody>
                        <a:bodyPr/>
                        <a:lstStyle/>
                        <a:p>
                          <a:endParaRPr lang="en-US"/>
                        </a:p>
                      </a:txBody>
                      <a:tcPr anchor="ctr">
                        <a:blipFill>
                          <a:blip r:embed="rId2"/>
                          <a:stretch>
                            <a:fillRect t="-115966" r="-67350" b="-123529"/>
                          </a:stretch>
                        </a:blipFill>
                      </a:tcPr>
                    </a:tc>
                    <a:tc>
                      <a:txBody>
                        <a:bodyPr/>
                        <a:lstStyle/>
                        <a:p>
                          <a:pPr algn="l">
                            <a:defRPr b="1"/>
                          </a:pPr>
                          <a:r>
                            <a:rPr lang="en-US" sz="1600" b="0" dirty="0"/>
                            <a:t>We can then combine the terms using the second property.</a:t>
                          </a:r>
                          <a:endParaRPr sz="1600" b="0" dirty="0"/>
                        </a:p>
                      </a:txBody>
                      <a:tcPr anchor="ctr"/>
                    </a:tc>
                    <a:extLst>
                      <a:ext uri="{0D108BD9-81ED-4DB2-BD59-A6C34878D82A}">
                        <a16:rowId xmlns:a16="http://schemas.microsoft.com/office/drawing/2014/main" val="10001"/>
                      </a:ext>
                    </a:extLst>
                  </a:tr>
                  <a:tr h="822960">
                    <a:tc>
                      <a:txBody>
                        <a:bodyPr/>
                        <a:lstStyle/>
                        <a:p>
                          <a:endParaRPr lang="en-US"/>
                        </a:p>
                      </a:txBody>
                      <a:tcPr anchor="ctr">
                        <a:blipFill>
                          <a:blip r:embed="rId2"/>
                          <a:stretch>
                            <a:fillRect t="-190370" r="-67350" b="-8889"/>
                          </a:stretch>
                        </a:blipFill>
                      </a:tcPr>
                    </a:tc>
                    <a:tc>
                      <a:txBody>
                        <a:bodyPr/>
                        <a:lstStyle/>
                        <a:p>
                          <a:pPr algn="l">
                            <a:defRPr b="1"/>
                          </a:pPr>
                          <a:r>
                            <a:rPr lang="en-US" sz="1600" b="0" dirty="0"/>
                            <a:t>The final answer can be written in several different ways, two of which are shown.</a:t>
                          </a:r>
                          <a:endParaRPr sz="1600" b="0" dirty="0"/>
                        </a:p>
                      </a:txBody>
                      <a:tcPr anchor="ct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Condensing Logarithmic Expressions</a:t>
            </a:r>
            <a:r>
              <a:rPr lang="en-US" baseline="-25000" dirty="0"/>
              <a:t>8</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mc:Choice xmlns:a14="http://schemas.microsoft.com/office/drawing/2010/main" Requires="a14">
          <p:graphicFrame>
            <p:nvGraphicFramePr>
              <p:cNvPr id="4" name="Table Placeholder 2" descr="log 5 to the base b plus 2 times log open parentheses x Inverse close  parentheses to the base b.&#10;Using the power rule of logarithms, the coefficient 2 in 2 log open  parentheses Inverse of x close parentheses base b is rewritten as an exponent: log 5 to the base b plus log open  parentheses x to the power of negative 2 close  parentheses to the base b. Applying the product rule of logarithms, the terms are combined: log open parentheses 5 times x to the power of negative 2 close parentheses to the base b. Since x to the power of negative 2 can be rewritten as 1 divided by x squared, the expression can also be written as: log open  parentheses 5 divided by x squared close  parentheses to the base b."/>
              <p:cNvGraphicFramePr>
                <a:graphicFrameLocks/>
              </p:cNvGraphicFramePr>
              <p:nvPr>
                <p:extLst>
                  <p:ext uri="{D42A27DB-BD31-4B8C-83A1-F6EECF244321}">
                    <p14:modId xmlns:p14="http://schemas.microsoft.com/office/powerpoint/2010/main" val="3930682201"/>
                  </p:ext>
                </p:extLst>
              </p:nvPr>
            </p:nvGraphicFramePr>
            <p:xfrm>
              <a:off x="762000" y="1132955"/>
              <a:ext cx="7924800" cy="1142524"/>
            </p:xfrm>
            <a:graphic>
              <a:graphicData uri="http://schemas.openxmlformats.org/drawingml/2006/table">
                <a:tbl>
                  <a:tblPr firstRow="1" bandRow="1">
                    <a:tableStyleId>{2D5ABB26-0587-4C30-8999-92F81FD0307C}</a:tableStyleId>
                  </a:tblPr>
                  <a:tblGrid>
                    <a:gridCol w="4711573">
                      <a:extLst>
                        <a:ext uri="{9D8B030D-6E8A-4147-A177-3AD203B41FA5}">
                          <a16:colId xmlns:a16="http://schemas.microsoft.com/office/drawing/2014/main" val="20000"/>
                        </a:ext>
                      </a:extLst>
                    </a:gridCol>
                    <a:gridCol w="3213227">
                      <a:extLst>
                        <a:ext uri="{9D8B030D-6E8A-4147-A177-3AD203B41FA5}">
                          <a16:colId xmlns:a16="http://schemas.microsoft.com/office/drawing/2014/main" val="20001"/>
                        </a:ext>
                      </a:extLst>
                    </a:gridCol>
                  </a:tblGrid>
                  <a:tr h="497955">
                    <a:tc>
                      <a:txBody>
                        <a:bodyPr/>
                        <a:lstStyle/>
                        <a:p>
                          <a:pPr algn="l">
                            <a:defRPr sz="1800"/>
                          </a:pPr>
                          <a:r>
                            <a:rPr dirty="0"/>
                            <a:t>​</a:t>
                          </a:r>
                          <a14:m>
                            <m:oMath xmlns:m="http://schemas.openxmlformats.org/officeDocument/2006/math">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fName>
                                <m:e>
                                  <m:r>
                                    <a:rPr sz="1800">
                                      <a:latin typeface="Cambria Math"/>
                                    </a:rPr>
                                    <m:t>5</m:t>
                                  </m:r>
                                </m:e>
                              </m:func>
                              <m:r>
                                <a:rPr sz="1800">
                                  <a:latin typeface="Cambria Math"/>
                                </a:rPr>
                                <m:t>+2</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r>
                                <a:rPr sz="1800">
                                  <a:latin typeface="Cambria Math"/>
                                </a:rPr>
                                <m:t>⁡</m:t>
                              </m:r>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−1</m:t>
                                      </m:r>
                                    </m:sup>
                                  </m:sSup>
                                </m:e>
                              </m:d>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fName>
                                <m:e>
                                  <m:r>
                                    <a:rPr sz="1800">
                                      <a:latin typeface="Cambria Math"/>
                                    </a:rPr>
                                    <m:t>5</m:t>
                                  </m:r>
                                </m:e>
                              </m:func>
                              <m:r>
                                <a:rPr sz="1800">
                                  <a:latin typeface="Cambria Math"/>
                                </a:rPr>
                                <m:t>+</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fName>
                                <m:e>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e>
                              </m:func>
                            </m:oMath>
                          </a14:m>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Rewrite the coefficient as an</a:t>
                          </a:r>
                          <a:endParaRPr sz="18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4569">
                    <a:tc>
                      <a:txBody>
                        <a:bodyPr/>
                        <a:lstStyle/>
                        <a:p>
                          <a:pPr algn="l">
                            <a:defRPr sz="1800"/>
                          </a:pPr>
                          <a:r>
                            <a:rPr dirty="0"/>
                            <a:t>​</a:t>
                          </a:r>
                          <a14:m>
                            <m:oMath xmlns:m="http://schemas.openxmlformats.org/officeDocument/2006/math">
                              <m:phant>
                                <m:phantPr>
                                  <m:show m:val="off"/>
                                  <m:ctrlPr>
                                    <a:rPr sz="1800" i="1">
                                      <a:latin typeface="Cambria Math" panose="02040503050406030204" pitchFamily="18" charset="0"/>
                                    </a:rPr>
                                  </m:ctrlPr>
                                </m:phantPr>
                                <m:e>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fName>
                                    <m:e>
                                      <m:r>
                                        <a:rPr sz="1800">
                                          <a:latin typeface="Cambria Math"/>
                                        </a:rPr>
                                        <m:t>5</m:t>
                                      </m:r>
                                    </m:e>
                                  </m:func>
                                  <m:r>
                                    <a:rPr sz="1800">
                                      <a:latin typeface="Cambria Math"/>
                                    </a:rPr>
                                    <m:t>+2</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r>
                                    <a:rPr sz="1800">
                                      <a:latin typeface="Cambria Math"/>
                                    </a:rPr>
                                    <m:t>⁡</m:t>
                                  </m:r>
                                  <m:d>
                                    <m:dPr>
                                      <m:ctrlPr>
                                        <a:rPr sz="1800" i="1">
                                          <a:latin typeface="Cambria Math" panose="02040503050406030204" pitchFamily="18" charset="0"/>
                                        </a:rPr>
                                      </m:ctrlPr>
                                    </m:dPr>
                                    <m:e>
                                      <m:sSup>
                                        <m:sSupPr>
                                          <m:ctrlPr>
                                            <a:rPr sz="1800" i="1">
                                              <a:latin typeface="Cambria Math" panose="02040503050406030204" pitchFamily="18" charset="0"/>
                                            </a:rPr>
                                          </m:ctrlPr>
                                        </m:sSupPr>
                                        <m:e>
                                          <m:r>
                                            <a:rPr sz="1800">
                                              <a:latin typeface="Cambria Math"/>
                                            </a:rPr>
                                            <m:t>𝑥</m:t>
                                          </m:r>
                                        </m:e>
                                        <m:sup>
                                          <m:r>
                                            <a:rPr sz="1800">
                                              <a:latin typeface="Cambria Math"/>
                                            </a:rPr>
                                            <m:t>−1</m:t>
                                          </m:r>
                                        </m:sup>
                                      </m:sSup>
                                    </m:e>
                                  </m:d>
                                </m:e>
                              </m:phant>
                              <m:r>
                                <a:rPr sz="1800">
                                  <a:latin typeface="Cambria Math"/>
                                </a:rPr>
                                <m:t>=</m:t>
                              </m:r>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r>
                                <a:rPr sz="1800">
                                  <a:latin typeface="Cambria Math"/>
                                </a:rPr>
                                <m:t>⁡</m:t>
                              </m:r>
                              <m:d>
                                <m:dPr>
                                  <m:ctrlPr>
                                    <a:rPr sz="1800" i="1">
                                      <a:latin typeface="Cambria Math" panose="02040503050406030204" pitchFamily="18" charset="0"/>
                                    </a:rPr>
                                  </m:ctrlPr>
                                </m:dPr>
                                <m:e>
                                  <m:r>
                                    <a:rPr sz="1800">
                                      <a:latin typeface="Cambria Math"/>
                                    </a:rPr>
                                    <m:t>5</m:t>
                                  </m:r>
                                  <m:sSup>
                                    <m:sSupPr>
                                      <m:ctrlPr>
                                        <a:rPr sz="1800" i="1">
                                          <a:latin typeface="Cambria Math" panose="02040503050406030204" pitchFamily="18" charset="0"/>
                                        </a:rPr>
                                      </m:ctrlPr>
                                    </m:sSupPr>
                                    <m:e>
                                      <m:r>
                                        <a:rPr sz="1800">
                                          <a:latin typeface="Cambria Math"/>
                                        </a:rPr>
                                        <m:t>𝑥</m:t>
                                      </m:r>
                                    </m:e>
                                    <m:sup>
                                      <m:r>
                                        <a:rPr sz="1800">
                                          <a:latin typeface="Cambria Math"/>
                                        </a:rPr>
                                        <m:t>−2</m:t>
                                      </m:r>
                                    </m:sup>
                                  </m:sSup>
                                </m:e>
                              </m:d>
                              <m:r>
                                <m:rPr>
                                  <m:nor/>
                                </m:rPr>
                                <a:rPr sz="1800">
                                  <a:latin typeface="Cambria Math"/>
                                </a:rPr>
                                <m:t>or</m:t>
                              </m:r>
                              <m:func>
                                <m:funcPr>
                                  <m:ctrlPr>
                                    <a:rPr sz="1800" i="1">
                                      <a:latin typeface="Cambria Math" panose="02040503050406030204" pitchFamily="18" charset="0"/>
                                    </a:rPr>
                                  </m:ctrlPr>
                                </m:funcPr>
                                <m:fName>
                                  <m:sSub>
                                    <m:sSubPr>
                                      <m:ctrlPr>
                                        <a:rPr sz="1800" i="1">
                                          <a:latin typeface="Cambria Math" panose="02040503050406030204" pitchFamily="18" charset="0"/>
                                        </a:rPr>
                                      </m:ctrlPr>
                                    </m:sSubPr>
                                    <m:e>
                                      <m:r>
                                        <m:rPr>
                                          <m:sty m:val="p"/>
                                        </m:rPr>
                                        <a:rPr sz="1800">
                                          <a:latin typeface="Cambria Math"/>
                                        </a:rPr>
                                        <m:t>log</m:t>
                                      </m:r>
                                    </m:e>
                                    <m:sub>
                                      <m:r>
                                        <a:rPr sz="1800">
                                          <a:latin typeface="Cambria Math"/>
                                        </a:rPr>
                                        <m:t>𝑏</m:t>
                                      </m:r>
                                    </m:sub>
                                  </m:sSub>
                                </m:fName>
                                <m:e>
                                  <m:d>
                                    <m:dPr>
                                      <m:ctrlPr>
                                        <a:rPr sz="1800" i="1">
                                          <a:latin typeface="Cambria Math" panose="02040503050406030204" pitchFamily="18" charset="0"/>
                                        </a:rPr>
                                      </m:ctrlPr>
                                    </m:dPr>
                                    <m:e>
                                      <m:f>
                                        <m:fPr>
                                          <m:ctrlPr>
                                            <a:rPr sz="1800" i="1">
                                              <a:latin typeface="Cambria Math" panose="02040503050406030204" pitchFamily="18" charset="0"/>
                                            </a:rPr>
                                          </m:ctrlPr>
                                        </m:fPr>
                                        <m:num>
                                          <m:r>
                                            <a:rPr sz="1800">
                                              <a:latin typeface="Cambria Math"/>
                                            </a:rPr>
                                            <m:t>5</m:t>
                                          </m:r>
                                        </m:num>
                                        <m:den>
                                          <m:sSup>
                                            <m:sSupPr>
                                              <m:ctrlPr>
                                                <a:rPr sz="1800" i="1">
                                                  <a:latin typeface="Cambria Math" panose="02040503050406030204" pitchFamily="18" charset="0"/>
                                                </a:rPr>
                                              </m:ctrlPr>
                                            </m:sSupPr>
                                            <m:e>
                                              <m:r>
                                                <a:rPr sz="1800">
                                                  <a:latin typeface="Cambria Math"/>
                                                </a:rPr>
                                                <m:t>𝑥</m:t>
                                              </m:r>
                                            </m:e>
                                            <m:sup>
                                              <m:r>
                                                <a:rPr sz="1800">
                                                  <a:latin typeface="Cambria Math"/>
                                                </a:rPr>
                                                <m:t>2</m:t>
                                              </m:r>
                                            </m:sup>
                                          </m:sSup>
                                        </m:den>
                                      </m:f>
                                    </m:e>
                                  </m:d>
                                </m:e>
                              </m:func>
                            </m:oMath>
                          </a14:m>
                          <a:endParaRP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exponent, then combine terms.</a:t>
                          </a:r>
                          <a:endParaRPr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mc:Choice>
        <mc:Fallback>
          <p:graphicFrame>
            <p:nvGraphicFramePr>
              <p:cNvPr id="4" name="Table Placeholder 2" descr="log 5 to the base b plus 2 times log open parentheses x Inverse close  parentheses to the base b.&#10;Using the power rule of logarithms, the coefficient 2 in 2 log open  parentheses Inverse of x close parentheses base b is rewritten as an exponent: log 5 to the base b plus log open  parentheses x to the power of negative 2 close  parentheses to the base b. Applying the product rule of logarithms, the terms are combined: log open parentheses 5 times x to the power of negative 2 close parentheses to the base b. Since x to the power of negative 2 can be rewritten as 1 divided by x squared, the expression can also be written as: log open  parentheses 5 divided by x squared close  parentheses to the base b."/>
              <p:cNvGraphicFramePr>
                <a:graphicFrameLocks/>
              </p:cNvGraphicFramePr>
              <p:nvPr>
                <p:extLst>
                  <p:ext uri="{D42A27DB-BD31-4B8C-83A1-F6EECF244321}">
                    <p14:modId xmlns:p14="http://schemas.microsoft.com/office/powerpoint/2010/main" val="3930682201"/>
                  </p:ext>
                </p:extLst>
              </p:nvPr>
            </p:nvGraphicFramePr>
            <p:xfrm>
              <a:off x="762000" y="1132955"/>
              <a:ext cx="7924800" cy="1142524"/>
            </p:xfrm>
            <a:graphic>
              <a:graphicData uri="http://schemas.openxmlformats.org/drawingml/2006/table">
                <a:tbl>
                  <a:tblPr firstRow="1" bandRow="1">
                    <a:tableStyleId>{2D5ABB26-0587-4C30-8999-92F81FD0307C}</a:tableStyleId>
                  </a:tblPr>
                  <a:tblGrid>
                    <a:gridCol w="4711573">
                      <a:extLst>
                        <a:ext uri="{9D8B030D-6E8A-4147-A177-3AD203B41FA5}">
                          <a16:colId xmlns:a16="http://schemas.microsoft.com/office/drawing/2014/main" val="20000"/>
                        </a:ext>
                      </a:extLst>
                    </a:gridCol>
                    <a:gridCol w="3213227">
                      <a:extLst>
                        <a:ext uri="{9D8B030D-6E8A-4147-A177-3AD203B41FA5}">
                          <a16:colId xmlns:a16="http://schemas.microsoft.com/office/drawing/2014/main" val="20001"/>
                        </a:ext>
                      </a:extLst>
                    </a:gridCol>
                  </a:tblGrid>
                  <a:tr h="497955">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6098" r="-68176" b="-130488"/>
                          </a:stretch>
                        </a:blipFill>
                      </a:tcPr>
                    </a:tc>
                    <a:tc>
                      <a:txBody>
                        <a:bodyPr/>
                        <a:lstStyle/>
                        <a:p>
                          <a:pPr algn="l">
                            <a:defRPr b="1"/>
                          </a:pPr>
                          <a:r>
                            <a:rPr lang="en-US" sz="1800" b="0" dirty="0"/>
                            <a:t>Rewrite the coefficient as an</a:t>
                          </a:r>
                          <a:endParaRPr sz="18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4569">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81308" r="-68176"/>
                          </a:stretch>
                        </a:blipFill>
                      </a:tcPr>
                    </a:tc>
                    <a:tc>
                      <a:txBody>
                        <a:bodyPr/>
                        <a:lstStyle/>
                        <a:p>
                          <a:pPr algn="l"/>
                          <a:r>
                            <a:rPr lang="en-US" sz="1800" b="0" dirty="0"/>
                            <a:t>exponent, then combine terms.</a:t>
                          </a:r>
                          <a:endParaRPr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Change of Base Formula</a:t>
            </a:r>
          </a:p>
        </p:txBody>
      </p:sp>
      <p:sp>
        <p:nvSpPr>
          <p:cNvPr id="3" name="Text Placeholder 2" descr="log x base b equals log x base a divided by log b base a"/>
          <p:cNvSpPr>
            <a:spLocks noGrp="1"/>
          </p:cNvSpPr>
          <p:nvPr>
            <p:ph type="body" sz="quarter" idx="10"/>
          </p:nvPr>
        </p:nvSpPr>
        <p:spPr/>
        <p:txBody>
          <a:bodyPr>
            <a:normAutofit/>
          </a:bodyPr>
          <a:lstStyle/>
          <a:p>
            <a:pPr>
              <a:defRPr sz="2800"/>
            </a:pPr>
            <a:r>
              <a:rPr sz="2800" dirty="0"/>
              <a:t>Let </a:t>
            </a:r>
            <a:r>
              <a:rPr lang="en-US" sz="2800" i="1" dirty="0"/>
              <a:t>a</a:t>
            </a:r>
            <a:r>
              <a:rPr sz="2800" dirty="0"/>
              <a:t> and </a:t>
            </a:r>
            <a:r>
              <a:rPr lang="en-US" sz="2800" i="1" dirty="0"/>
              <a:t>b</a:t>
            </a:r>
            <a:r>
              <a:rPr sz="2800" dirty="0"/>
              <a:t> both be positive real numbers, neither of them equal to </a:t>
            </a:r>
            <a:r>
              <a:rPr sz="2800" dirty="0">
                <a:latin typeface="Cambria Math"/>
              </a:rPr>
              <a:t>1</a:t>
            </a:r>
            <a:r>
              <a:rPr sz="2800" dirty="0"/>
              <a:t>, and let </a:t>
            </a:r>
            <a:r>
              <a:rPr lang="en-US" sz="2800" i="1" dirty="0"/>
              <a:t>x</a:t>
            </a:r>
            <a:r>
              <a:rPr sz="2800" dirty="0"/>
              <a:t> be a positive real number. Then</a:t>
            </a:r>
          </a:p>
        </p:txBody>
      </p:sp>
      <p:pic>
        <p:nvPicPr>
          <p:cNvPr id="5" name="Picture 4" descr="Log x to the base b equals log x to the base a divided by log b to the base a.">
            <a:extLst>
              <a:ext uri="{FF2B5EF4-FFF2-40B4-BE49-F238E27FC236}">
                <a16:creationId xmlns:a16="http://schemas.microsoft.com/office/drawing/2014/main" id="{845A10D7-F1EF-F408-2765-A593111B3BC1}"/>
              </a:ext>
            </a:extLst>
          </p:cNvPr>
          <p:cNvPicPr>
            <a:picLocks noChangeAspect="1"/>
          </p:cNvPicPr>
          <p:nvPr/>
        </p:nvPicPr>
        <p:blipFill>
          <a:blip r:embed="rId2"/>
          <a:stretch>
            <a:fillRect/>
          </a:stretch>
        </p:blipFill>
        <p:spPr>
          <a:xfrm>
            <a:off x="3539347" y="2603216"/>
            <a:ext cx="2065305" cy="936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Change of Base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Evaluate the following logarithmic expressions, using the base of your choice.</a:t>
            </a:r>
            <a:endParaRPr dirty="0"/>
          </a:p>
        </p:txBody>
      </p:sp>
      <p:pic>
        <p:nvPicPr>
          <p:cNvPr id="5" name="Picture 4" descr="a: log 15 to the base 7.&#10;&#10;b: log 3 to the base 1 divided by 2.&#10;&#10;c: log 5 to the base pi.">
            <a:extLst>
              <a:ext uri="{FF2B5EF4-FFF2-40B4-BE49-F238E27FC236}">
                <a16:creationId xmlns:a16="http://schemas.microsoft.com/office/drawing/2014/main" id="{554C8E74-9512-B6CE-1826-FED242FAE37F}"/>
              </a:ext>
            </a:extLst>
          </p:cNvPr>
          <p:cNvPicPr>
            <a:picLocks noChangeAspect="1"/>
          </p:cNvPicPr>
          <p:nvPr/>
        </p:nvPicPr>
        <p:blipFill>
          <a:blip r:embed="rId2"/>
          <a:stretch>
            <a:fillRect/>
          </a:stretch>
        </p:blipFill>
        <p:spPr>
          <a:xfrm>
            <a:off x="490728" y="1981200"/>
            <a:ext cx="1376530" cy="1764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Continuously Compounded Interest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lang="en-US" sz="2800" dirty="0"/>
              <a:t>Anne reads an ad in the paper for a new bank in town. The bank is advertising “continuously compounded savings accounts</a:t>
            </a:r>
            <a:r>
              <a:rPr lang="en-US" dirty="0"/>
              <a:t>”</a:t>
            </a:r>
            <a:r>
              <a:rPr lang="en-US" sz="2800" dirty="0"/>
              <a:t> in an attempt to attract customers, but fails to mention the annual interest rate. Curious, she goes to the bank and is told by an account agent that if she were to invest </a:t>
            </a:r>
            <a:r>
              <a:rPr lang="en-IN" dirty="0"/>
              <a:t>$10,000</a:t>
            </a:r>
            <a:r>
              <a:rPr lang="en-US" sz="2800" dirty="0"/>
              <a:t> in an account, her money would grow to </a:t>
            </a:r>
            <a:r>
              <a:rPr lang="en-IN" dirty="0"/>
              <a:t>$10,202.01</a:t>
            </a:r>
            <a:r>
              <a:rPr lang="en-US" sz="2800" dirty="0"/>
              <a:t> in one year’s  time. But strangely, the agent also refuses to divulge the yearly interest rate. What rate is the bank offering?</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Both the common and natural logarithm work in solving these problems.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Change of Base Formula</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mc:Choice xmlns:a14="http://schemas.microsoft.com/office/drawing/2010/main" Requires="a14">
          <p:graphicFrame>
            <p:nvGraphicFramePr>
              <p:cNvPr id="4" name="Table Placeholder 2" descr="log 15 to the base 7. Start by applying the change of base formula, we get, it equals l n 15 divided by l n 7. &#10;Evaluate using a calculator. result that,&#10;This is approximately equals to 1.392 &#10;"/>
              <p:cNvGraphicFramePr>
                <a:graphicFrameLocks/>
              </p:cNvGraphicFramePr>
              <p:nvPr>
                <p:extLst>
                  <p:ext uri="{D42A27DB-BD31-4B8C-83A1-F6EECF244321}">
                    <p14:modId xmlns:p14="http://schemas.microsoft.com/office/powerpoint/2010/main" val="3970023607"/>
                  </p:ext>
                </p:extLst>
              </p:nvPr>
            </p:nvGraphicFramePr>
            <p:xfrm>
              <a:off x="868680" y="1423987"/>
              <a:ext cx="7879842" cy="1233869"/>
            </p:xfrm>
            <a:graphic>
              <a:graphicData uri="http://schemas.openxmlformats.org/drawingml/2006/table">
                <a:tbl>
                  <a:tblPr firstRow="1" bandRow="1">
                    <a:tableStyleId>{2D5ABB26-0587-4C30-8999-92F81FD0307C}</a:tableStyleId>
                  </a:tblPr>
                  <a:tblGrid>
                    <a:gridCol w="2678176">
                      <a:extLst>
                        <a:ext uri="{9D8B030D-6E8A-4147-A177-3AD203B41FA5}">
                          <a16:colId xmlns:a16="http://schemas.microsoft.com/office/drawing/2014/main" val="20000"/>
                        </a:ext>
                      </a:extLst>
                    </a:gridCol>
                    <a:gridCol w="5201666">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sSub>
                                    <m:sSubPr>
                                      <m:ctrlPr>
                                        <a:rPr sz="2800" i="1">
                                          <a:latin typeface="Cambria Math" panose="02040503050406030204" pitchFamily="18" charset="0"/>
                                        </a:rPr>
                                      </m:ctrlPr>
                                    </m:sSubPr>
                                    <m:e>
                                      <m:r>
                                        <m:rPr>
                                          <m:sty m:val="p"/>
                                        </m:rPr>
                                        <a:rPr sz="2800">
                                          <a:latin typeface="Cambria Math"/>
                                        </a:rPr>
                                        <m:t>log</m:t>
                                      </m:r>
                                    </m:e>
                                    <m:sub>
                                      <m:r>
                                        <a:rPr sz="2800">
                                          <a:latin typeface="Cambria Math"/>
                                        </a:rPr>
                                        <m:t>7</m:t>
                                      </m:r>
                                    </m:sub>
                                  </m:sSub>
                                </m:fName>
                                <m:e>
                                  <m:r>
                                    <a:rPr sz="2800">
                                      <a:latin typeface="Cambria Math"/>
                                    </a:rPr>
                                    <m:t>15</m:t>
                                  </m:r>
                                </m:e>
                              </m:func>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15</m:t>
                                      </m:r>
                                    </m:e>
                                  </m:func>
                                </m:num>
                                <m:den>
                                  <m:func>
                                    <m:funcPr>
                                      <m:ctrlPr>
                                        <a:rPr sz="2800" i="1">
                                          <a:latin typeface="Cambria Math" panose="02040503050406030204" pitchFamily="18" charset="0"/>
                                        </a:rPr>
                                      </m:ctrlPr>
                                    </m:funcPr>
                                    <m:fName>
                                      <m:r>
                                        <m:rPr>
                                          <m:sty m:val="p"/>
                                        </m:rPr>
                                        <a:rPr sz="2800">
                                          <a:latin typeface="Cambria Math"/>
                                        </a:rPr>
                                        <m:t>ln</m:t>
                                      </m:r>
                                    </m:fName>
                                    <m:e>
                                      <m:r>
                                        <a:rPr sz="2800">
                                          <a:latin typeface="Cambria Math"/>
                                        </a:rPr>
                                        <m:t>7</m:t>
                                      </m:r>
                                    </m:e>
                                  </m:func>
                                </m:den>
                              </m:f>
                            </m:oMath>
                          </a14:m>
                          <a:endParaRPr sz="2800" dirty="0"/>
                        </a:p>
                      </a:txBody>
                      <a:tcPr anchor="ctr"/>
                    </a:tc>
                    <a:tc>
                      <a:txBody>
                        <a:bodyPr/>
                        <a:lstStyle/>
                        <a:p>
                          <a:pPr algn="l">
                            <a:defRPr b="1"/>
                          </a:pPr>
                          <a:r>
                            <a:rPr lang="en-US" sz="2800" b="0" i="0" u="none" strike="noStrike" kern="1200" baseline="0" dirty="0">
                              <a:solidFill>
                                <a:schemeClr val="tx1"/>
                              </a:solidFill>
                              <a:latin typeface="+mn-lt"/>
                              <a:ea typeface="+mn-ea"/>
                              <a:cs typeface="+mn-cs"/>
                            </a:rPr>
                            <a:t>Apply the change of base formula.</a:t>
                          </a:r>
                          <a:endParaRPr sz="2800" b="0" dirty="0"/>
                        </a:p>
                      </a:txBody>
                      <a:tcPr anchor="ct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b>
                                    <m:sSubPr>
                                      <m:ctrlPr>
                                        <a:rPr sz="2800" i="1">
                                          <a:latin typeface="Cambria Math" panose="02040503050406030204" pitchFamily="18" charset="0"/>
                                        </a:rPr>
                                      </m:ctrlPr>
                                    </m:sSubPr>
                                    <m:e>
                                      <m:r>
                                        <m:rPr>
                                          <m:sty m:val="p"/>
                                        </m:rPr>
                                        <a:rPr sz="2800">
                                          <a:latin typeface="Cambria Math"/>
                                        </a:rPr>
                                        <m:t>log</m:t>
                                      </m:r>
                                    </m:e>
                                    <m:sub>
                                      <m:r>
                                        <a:rPr sz="2800">
                                          <a:latin typeface="Cambria Math"/>
                                        </a:rPr>
                                        <m:t>7</m:t>
                                      </m:r>
                                    </m:sub>
                                  </m:sSub>
                                  <m:r>
                                    <a:rPr sz="2800">
                                      <a:latin typeface="Cambria Math"/>
                                    </a:rPr>
                                    <m:t>⁡</m:t>
                                  </m:r>
                                  <m:r>
                                    <a:rPr sz="2800">
                                      <a:latin typeface="Cambria Math"/>
                                    </a:rPr>
                                    <m:t>15</m:t>
                                  </m:r>
                                </m:e>
                              </m:phant>
                              <m:r>
                                <a:rPr sz="2800">
                                  <a:latin typeface="Cambria Math"/>
                                </a:rPr>
                                <m:t>≈</m:t>
                              </m:r>
                              <m:r>
                                <a:rPr sz="2800">
                                  <a:latin typeface="Cambria Math"/>
                                </a:rPr>
                                <m:t>1</m:t>
                              </m:r>
                              <m:r>
                                <a:rPr sz="2800">
                                  <a:latin typeface="Cambria Math"/>
                                </a:rPr>
                                <m:t>.</m:t>
                              </m:r>
                              <m:r>
                                <a:rPr sz="2800">
                                  <a:latin typeface="Cambria Math"/>
                                </a:rPr>
                                <m:t>392</m:t>
                              </m:r>
                            </m:oMath>
                          </a14:m>
                          <a:endParaRPr sz="2800" dirty="0"/>
                        </a:p>
                      </a:txBody>
                      <a:tcPr anchor="ctr"/>
                    </a:tc>
                    <a:tc>
                      <a:txBody>
                        <a:bodyPr/>
                        <a:lstStyle/>
                        <a:p>
                          <a:pPr algn="l">
                            <a:defRPr b="1"/>
                          </a:pPr>
                          <a:r>
                            <a:rPr lang="en-US" sz="2800" b="0" i="0" u="none" strike="noStrike" kern="1200" baseline="0" dirty="0">
                              <a:solidFill>
                                <a:schemeClr val="tx1"/>
                              </a:solidFill>
                              <a:latin typeface="+mn-lt"/>
                              <a:ea typeface="+mn-ea"/>
                              <a:cs typeface="+mn-cs"/>
                            </a:rPr>
                            <a:t>Evaluate using a calculator.</a:t>
                          </a:r>
                          <a:endParaRPr sz="2800" b="0" dirty="0"/>
                        </a:p>
                      </a:txBody>
                      <a:tcPr anchor="ctr"/>
                    </a:tc>
                    <a:extLst>
                      <a:ext uri="{0D108BD9-81ED-4DB2-BD59-A6C34878D82A}">
                        <a16:rowId xmlns:a16="http://schemas.microsoft.com/office/drawing/2014/main" val="10001"/>
                      </a:ext>
                    </a:extLst>
                  </a:tr>
                </a:tbl>
              </a:graphicData>
            </a:graphic>
          </p:graphicFrame>
        </mc:Choice>
        <mc:Fallback>
          <p:graphicFrame>
            <p:nvGraphicFramePr>
              <p:cNvPr id="4" name="Table Placeholder 2" descr="log 15 to the base 7. Start by applying the change of base formula, we get, it equals l n 15 divided by l n 7. &#10;Evaluate using a calculator. result that,&#10;This is approximately equals to 1.392 &#10;"/>
              <p:cNvGraphicFramePr>
                <a:graphicFrameLocks/>
              </p:cNvGraphicFramePr>
              <p:nvPr>
                <p:extLst>
                  <p:ext uri="{D42A27DB-BD31-4B8C-83A1-F6EECF244321}">
                    <p14:modId xmlns:p14="http://schemas.microsoft.com/office/powerpoint/2010/main" val="3970023607"/>
                  </p:ext>
                </p:extLst>
              </p:nvPr>
            </p:nvGraphicFramePr>
            <p:xfrm>
              <a:off x="868680" y="1423987"/>
              <a:ext cx="7879842" cy="1233869"/>
            </p:xfrm>
            <a:graphic>
              <a:graphicData uri="http://schemas.openxmlformats.org/drawingml/2006/table">
                <a:tbl>
                  <a:tblPr firstRow="1" bandRow="1">
                    <a:tableStyleId>{2D5ABB26-0587-4C30-8999-92F81FD0307C}</a:tableStyleId>
                  </a:tblPr>
                  <a:tblGrid>
                    <a:gridCol w="2678176">
                      <a:extLst>
                        <a:ext uri="{9D8B030D-6E8A-4147-A177-3AD203B41FA5}">
                          <a16:colId xmlns:a16="http://schemas.microsoft.com/office/drawing/2014/main" val="20000"/>
                        </a:ext>
                      </a:extLst>
                    </a:gridCol>
                    <a:gridCol w="5201666">
                      <a:extLst>
                        <a:ext uri="{9D8B030D-6E8A-4147-A177-3AD203B41FA5}">
                          <a16:colId xmlns:a16="http://schemas.microsoft.com/office/drawing/2014/main" val="20001"/>
                        </a:ext>
                      </a:extLst>
                    </a:gridCol>
                  </a:tblGrid>
                  <a:tr h="715709">
                    <a:tc>
                      <a:txBody>
                        <a:bodyPr/>
                        <a:lstStyle/>
                        <a:p>
                          <a:endParaRPr lang="en-US"/>
                        </a:p>
                      </a:txBody>
                      <a:tcPr anchor="ctr">
                        <a:blipFill>
                          <a:blip r:embed="rId2"/>
                          <a:stretch>
                            <a:fillRect r="-194091" b="-96610"/>
                          </a:stretch>
                        </a:blipFill>
                      </a:tcPr>
                    </a:tc>
                    <a:tc>
                      <a:txBody>
                        <a:bodyPr/>
                        <a:lstStyle/>
                        <a:p>
                          <a:pPr algn="l">
                            <a:defRPr b="1"/>
                          </a:pPr>
                          <a:r>
                            <a:rPr lang="en-US" sz="2800" b="0" i="0" u="none" strike="noStrike" kern="1200" baseline="0" dirty="0">
                              <a:solidFill>
                                <a:schemeClr val="tx1"/>
                              </a:solidFill>
                              <a:latin typeface="+mn-lt"/>
                              <a:ea typeface="+mn-ea"/>
                              <a:cs typeface="+mn-cs"/>
                            </a:rPr>
                            <a:t>Apply the change of base formula.</a:t>
                          </a:r>
                          <a:endParaRPr sz="2800" b="0" dirty="0"/>
                        </a:p>
                      </a:txBody>
                      <a:tcPr anchor="ctr"/>
                    </a:tc>
                    <a:extLst>
                      <a:ext uri="{0D108BD9-81ED-4DB2-BD59-A6C34878D82A}">
                        <a16:rowId xmlns:a16="http://schemas.microsoft.com/office/drawing/2014/main" val="10000"/>
                      </a:ext>
                    </a:extLst>
                  </a:tr>
                  <a:tr h="518160">
                    <a:tc>
                      <a:txBody>
                        <a:bodyPr/>
                        <a:lstStyle/>
                        <a:p>
                          <a:endParaRPr lang="en-US"/>
                        </a:p>
                      </a:txBody>
                      <a:tcPr anchor="ctr">
                        <a:blipFill>
                          <a:blip r:embed="rId2"/>
                          <a:stretch>
                            <a:fillRect t="-138824" r="-194091" b="-34118"/>
                          </a:stretch>
                        </a:blipFill>
                      </a:tcPr>
                    </a:tc>
                    <a:tc>
                      <a:txBody>
                        <a:bodyPr/>
                        <a:lstStyle/>
                        <a:p>
                          <a:pPr algn="l">
                            <a:defRPr b="1"/>
                          </a:pPr>
                          <a:r>
                            <a:rPr lang="en-US" sz="2800" b="0" i="0" u="none" strike="noStrike" kern="1200" baseline="0" dirty="0">
                              <a:solidFill>
                                <a:schemeClr val="tx1"/>
                              </a:solidFill>
                              <a:latin typeface="+mn-lt"/>
                              <a:ea typeface="+mn-ea"/>
                              <a:cs typeface="+mn-cs"/>
                            </a:rPr>
                            <a:t>Evaluate using a calculator.</a:t>
                          </a:r>
                          <a:endParaRPr sz="2800" b="0" dirty="0"/>
                        </a:p>
                      </a:txBody>
                      <a:tcPr anchor="ct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Change of Base Formula</a:t>
            </a:r>
            <a:r>
              <a:rPr lang="en-US" baseline="-25000" dirty="0"/>
              <a:t>3</a:t>
            </a:r>
            <a:endParaRPr dirty="0"/>
          </a:p>
        </p:txBody>
      </p:sp>
      <p:sp>
        <p:nvSpPr>
          <p:cNvPr id="3" name="Text Placeholder 2"/>
          <p:cNvSpPr>
            <a:spLocks noGrp="1"/>
          </p:cNvSpPr>
          <p:nvPr>
            <p:ph type="body" sz="quarter" idx="10"/>
          </p:nvPr>
        </p:nvSpPr>
        <p:spPr>
          <a:xfrm>
            <a:off x="457200" y="1143000"/>
            <a:ext cx="8229600" cy="4853354"/>
          </a:xfrm>
        </p:spPr>
        <p:txBody>
          <a:bodyPr/>
          <a:lstStyle/>
          <a:p>
            <a:pPr marL="514350" indent="-514350">
              <a:buFont typeface="+mj-lt"/>
              <a:buAutoNum type="alphaLcPeriod" startAt="2"/>
              <a:defRPr sz="2800"/>
            </a:pPr>
            <a:r>
              <a:rPr dirty="0"/>
              <a:t>​</a:t>
            </a:r>
          </a:p>
        </p:txBody>
      </p:sp>
      <mc:AlternateContent xmlns:mc="http://schemas.openxmlformats.org/markup-compatibility/2006">
        <mc:Choice xmlns:a14="http://schemas.microsoft.com/office/drawing/2010/main" Requires="a14">
          <p:graphicFrame>
            <p:nvGraphicFramePr>
              <p:cNvPr id="4" name="Table Placeholder 2" descr="log 3 to the base 1 divided by 2.&#10;Start by applying the change of base formula. This time we use the common logarithm.&#10;&#10;it equals log 3 divided by log open parentheses 1 divided by 2 close parentheses. Since the base of logarithm is a fraction, we should expect a negative answer.&#10;This is approximately equals to minus 1.585"/>
              <p:cNvGraphicFramePr>
                <a:graphicFrameLocks/>
              </p:cNvGraphicFramePr>
              <p:nvPr>
                <p:extLst>
                  <p:ext uri="{D42A27DB-BD31-4B8C-83A1-F6EECF244321}">
                    <p14:modId xmlns:p14="http://schemas.microsoft.com/office/powerpoint/2010/main" val="2468286426"/>
                  </p:ext>
                </p:extLst>
              </p:nvPr>
            </p:nvGraphicFramePr>
            <p:xfrm>
              <a:off x="896112" y="1019683"/>
              <a:ext cx="8001000" cy="2086229"/>
            </p:xfrm>
            <a:graphic>
              <a:graphicData uri="http://schemas.openxmlformats.org/drawingml/2006/table">
                <a:tbl>
                  <a:tblPr firstRow="1" bandRow="1">
                    <a:tableStyleId>{2D5ABB26-0587-4C30-8999-92F81FD0307C}</a:tableStyleId>
                  </a:tblPr>
                  <a:tblGrid>
                    <a:gridCol w="2722626">
                      <a:extLst>
                        <a:ext uri="{9D8B030D-6E8A-4147-A177-3AD203B41FA5}">
                          <a16:colId xmlns:a16="http://schemas.microsoft.com/office/drawing/2014/main" val="20000"/>
                        </a:ext>
                      </a:extLst>
                    </a:gridCol>
                    <a:gridCol w="5278374">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sSub>
                                    <m:sSubPr>
                                      <m:ctrlPr>
                                        <a:rPr sz="2800" i="1">
                                          <a:latin typeface="Cambria Math" panose="02040503050406030204" pitchFamily="18" charset="0"/>
                                        </a:rPr>
                                      </m:ctrlPr>
                                    </m:sSubPr>
                                    <m:e>
                                      <m:r>
                                        <m:rPr>
                                          <m:sty m:val="p"/>
                                        </m:rPr>
                                        <a:rPr sz="2800">
                                          <a:latin typeface="Cambria Math"/>
                                        </a:rPr>
                                        <m:t>log</m:t>
                                      </m:r>
                                    </m:e>
                                    <m:sub>
                                      <m:f>
                                        <m:fPr>
                                          <m:ctrlPr>
                                            <a:rPr sz="2800" i="1">
                                              <a:latin typeface="Cambria Math" panose="02040503050406030204" pitchFamily="18" charset="0"/>
                                            </a:rPr>
                                          </m:ctrlPr>
                                        </m:fPr>
                                        <m:num>
                                          <m:r>
                                            <a:rPr sz="2800">
                                              <a:latin typeface="Cambria Math"/>
                                            </a:rPr>
                                            <m:t>1</m:t>
                                          </m:r>
                                        </m:num>
                                        <m:den>
                                          <m:r>
                                            <a:rPr sz="2800">
                                              <a:latin typeface="Cambria Math"/>
                                            </a:rPr>
                                            <m:t>2</m:t>
                                          </m:r>
                                        </m:den>
                                      </m:f>
                                    </m:sub>
                                  </m:sSub>
                                </m:fName>
                                <m:e>
                                  <m:r>
                                    <a:rPr sz="2800">
                                      <a:latin typeface="Cambria Math"/>
                                    </a:rPr>
                                    <m:t>3</m:t>
                                  </m:r>
                                </m:e>
                              </m:func>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3</m:t>
                                      </m:r>
                                    </m:e>
                                  </m:func>
                                </m:num>
                                <m:den>
                                  <m:func>
                                    <m:funcPr>
                                      <m:ctrlPr>
                                        <a:rPr sz="2800" i="1">
                                          <a:latin typeface="Cambria Math" panose="02040503050406030204" pitchFamily="18" charset="0"/>
                                        </a:rPr>
                                      </m:ctrlPr>
                                    </m:funcPr>
                                    <m:fName>
                                      <m:r>
                                        <m:rPr>
                                          <m:sty m:val="p"/>
                                        </m:rPr>
                                        <a:rPr sz="2800">
                                          <a:latin typeface="Cambria Math"/>
                                        </a:rPr>
                                        <m:t>log</m:t>
                                      </m:r>
                                    </m:fName>
                                    <m:e>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1</m:t>
                                              </m:r>
                                            </m:num>
                                            <m:den>
                                              <m:r>
                                                <a:rPr sz="2800">
                                                  <a:latin typeface="Cambria Math"/>
                                                </a:rPr>
                                                <m:t>2</m:t>
                                              </m:r>
                                            </m:den>
                                          </m:f>
                                        </m:e>
                                      </m:d>
                                    </m:e>
                                  </m:func>
                                </m:den>
                              </m:f>
                            </m:oMath>
                          </a14:m>
                          <a:endParaRPr sz="2800" dirty="0"/>
                        </a:p>
                      </a:txBody>
                      <a:tcPr anchor="ctr"/>
                    </a:tc>
                    <a:tc>
                      <a:txBody>
                        <a:bodyPr/>
                        <a:lstStyle/>
                        <a:p>
                          <a:pPr algn="l">
                            <a:defRPr b="1"/>
                          </a:pPr>
                          <a:r>
                            <a:rPr lang="en-US" sz="2400" b="0" dirty="0"/>
                            <a:t>Apply the change of base formula. This time we use the common logarithm.</a:t>
                          </a:r>
                          <a:endParaRPr sz="2400" b="0" dirty="0"/>
                        </a:p>
                      </a:txBody>
                      <a:tcPr anchor="ct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b>
                                    <m:sSubPr>
                                      <m:ctrlPr>
                                        <a:rPr sz="2800" i="1">
                                          <a:latin typeface="Cambria Math" panose="02040503050406030204" pitchFamily="18" charset="0"/>
                                        </a:rPr>
                                      </m:ctrlPr>
                                    </m:sSubPr>
                                    <m:e>
                                      <m:r>
                                        <m:rPr>
                                          <m:sty m:val="p"/>
                                        </m:rPr>
                                        <a:rPr sz="2800">
                                          <a:latin typeface="Cambria Math"/>
                                        </a:rPr>
                                        <m:t>log</m:t>
                                      </m:r>
                                    </m:e>
                                    <m:sub>
                                      <m:f>
                                        <m:fPr>
                                          <m:ctrlPr>
                                            <a:rPr sz="2800" i="1">
                                              <a:latin typeface="Cambria Math" panose="02040503050406030204" pitchFamily="18" charset="0"/>
                                            </a:rPr>
                                          </m:ctrlPr>
                                        </m:fPr>
                                        <m:num>
                                          <m:r>
                                            <a:rPr sz="2800">
                                              <a:latin typeface="Cambria Math"/>
                                            </a:rPr>
                                            <m:t>1</m:t>
                                          </m:r>
                                        </m:num>
                                        <m:den>
                                          <m:r>
                                            <a:rPr sz="2800">
                                              <a:latin typeface="Cambria Math"/>
                                            </a:rPr>
                                            <m:t>2</m:t>
                                          </m:r>
                                        </m:den>
                                      </m:f>
                                    </m:sub>
                                  </m:sSub>
                                  <m:r>
                                    <a:rPr sz="2800">
                                      <a:latin typeface="Cambria Math"/>
                                    </a:rPr>
                                    <m:t>⁡3</m:t>
                                  </m:r>
                                </m:e>
                              </m:phant>
                              <m:r>
                                <a:rPr sz="2800">
                                  <a:latin typeface="Cambria Math"/>
                                </a:rPr>
                                <m:t>≈−1.585</m:t>
                              </m:r>
                            </m:oMath>
                          </a14:m>
                          <a:endParaRPr sz="2800" dirty="0"/>
                        </a:p>
                      </a:txBody>
                      <a:tcPr/>
                    </a:tc>
                    <a:tc>
                      <a:txBody>
                        <a:bodyPr/>
                        <a:lstStyle/>
                        <a:p>
                          <a:pPr algn="l">
                            <a:defRPr b="1"/>
                          </a:pPr>
                          <a:r>
                            <a:rPr lang="en-US" sz="2400" b="0" dirty="0"/>
                            <a:t>Since the base of the logarithm is a fraction, we should expect a negative answer.</a:t>
                          </a:r>
                          <a:endParaRPr sz="2400" b="0" dirty="0"/>
                        </a:p>
                      </a:txBody>
                      <a:tcPr/>
                    </a:tc>
                    <a:extLst>
                      <a:ext uri="{0D108BD9-81ED-4DB2-BD59-A6C34878D82A}">
                        <a16:rowId xmlns:a16="http://schemas.microsoft.com/office/drawing/2014/main" val="10001"/>
                      </a:ext>
                    </a:extLst>
                  </a:tr>
                </a:tbl>
              </a:graphicData>
            </a:graphic>
          </p:graphicFrame>
        </mc:Choice>
        <mc:Fallback>
          <p:graphicFrame>
            <p:nvGraphicFramePr>
              <p:cNvPr id="4" name="Table Placeholder 2" descr="log 3 to the base 1 divided by 2.&#10;Start by applying the change of base formula. This time we use the common logarithm.&#10;&#10;it equals log 3 divided by log open parentheses 1 divided by 2 close parentheses. Since the base of logarithm is a fraction, we should expect a negative answer.&#10;This is approximately equals to minus 1.585"/>
              <p:cNvGraphicFramePr>
                <a:graphicFrameLocks/>
              </p:cNvGraphicFramePr>
              <p:nvPr>
                <p:extLst>
                  <p:ext uri="{D42A27DB-BD31-4B8C-83A1-F6EECF244321}">
                    <p14:modId xmlns:p14="http://schemas.microsoft.com/office/powerpoint/2010/main" val="2468286426"/>
                  </p:ext>
                </p:extLst>
              </p:nvPr>
            </p:nvGraphicFramePr>
            <p:xfrm>
              <a:off x="896112" y="1019683"/>
              <a:ext cx="8001000" cy="2086229"/>
            </p:xfrm>
            <a:graphic>
              <a:graphicData uri="http://schemas.openxmlformats.org/drawingml/2006/table">
                <a:tbl>
                  <a:tblPr firstRow="1" bandRow="1">
                    <a:tableStyleId>{2D5ABB26-0587-4C30-8999-92F81FD0307C}</a:tableStyleId>
                  </a:tblPr>
                  <a:tblGrid>
                    <a:gridCol w="2722626">
                      <a:extLst>
                        <a:ext uri="{9D8B030D-6E8A-4147-A177-3AD203B41FA5}">
                          <a16:colId xmlns:a16="http://schemas.microsoft.com/office/drawing/2014/main" val="20000"/>
                        </a:ext>
                      </a:extLst>
                    </a:gridCol>
                    <a:gridCol w="5278374">
                      <a:extLst>
                        <a:ext uri="{9D8B030D-6E8A-4147-A177-3AD203B41FA5}">
                          <a16:colId xmlns:a16="http://schemas.microsoft.com/office/drawing/2014/main" val="20001"/>
                        </a:ext>
                      </a:extLst>
                    </a:gridCol>
                  </a:tblGrid>
                  <a:tr h="897509">
                    <a:tc>
                      <a:txBody>
                        <a:bodyPr/>
                        <a:lstStyle/>
                        <a:p>
                          <a:endParaRPr lang="en-US"/>
                        </a:p>
                      </a:txBody>
                      <a:tcPr anchor="ctr">
                        <a:blipFill>
                          <a:blip r:embed="rId2"/>
                          <a:stretch>
                            <a:fillRect t="-1351" r="-193736" b="-146622"/>
                          </a:stretch>
                        </a:blipFill>
                      </a:tcPr>
                    </a:tc>
                    <a:tc>
                      <a:txBody>
                        <a:bodyPr/>
                        <a:lstStyle/>
                        <a:p>
                          <a:pPr algn="l">
                            <a:defRPr b="1"/>
                          </a:pPr>
                          <a:r>
                            <a:rPr lang="en-US" sz="2400" b="0" dirty="0"/>
                            <a:t>Apply the change of base formula. This time we use the common logarithm.</a:t>
                          </a:r>
                          <a:endParaRPr sz="2400" b="0" dirty="0"/>
                        </a:p>
                      </a:txBody>
                      <a:tcPr anchor="ctr"/>
                    </a:tc>
                    <a:extLst>
                      <a:ext uri="{0D108BD9-81ED-4DB2-BD59-A6C34878D82A}">
                        <a16:rowId xmlns:a16="http://schemas.microsoft.com/office/drawing/2014/main" val="10000"/>
                      </a:ext>
                    </a:extLst>
                  </a:tr>
                  <a:tr h="1188720">
                    <a:tc>
                      <a:txBody>
                        <a:bodyPr/>
                        <a:lstStyle/>
                        <a:p>
                          <a:endParaRPr lang="en-US"/>
                        </a:p>
                      </a:txBody>
                      <a:tcPr>
                        <a:blipFill>
                          <a:blip r:embed="rId2"/>
                          <a:stretch>
                            <a:fillRect t="-76923" r="-193736" b="-11282"/>
                          </a:stretch>
                        </a:blipFill>
                      </a:tcPr>
                    </a:tc>
                    <a:tc>
                      <a:txBody>
                        <a:bodyPr/>
                        <a:lstStyle/>
                        <a:p>
                          <a:pPr algn="l">
                            <a:defRPr b="1"/>
                          </a:pPr>
                          <a:r>
                            <a:rPr lang="en-US" sz="2400" b="0" dirty="0"/>
                            <a:t>Since the base of the logarithm is a fraction, we should expect a negative answer.</a:t>
                          </a:r>
                          <a:endParaRPr sz="2400" b="0" dirty="0"/>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log 5 base pi equals log 5 divided by log pi Once again, we apply the change of base formula, then evaluate using a calculator. This is approximately equals to 1.406&#10;"/>
          <p:cNvSpPr>
            <a:spLocks noGrp="1"/>
          </p:cNvSpPr>
          <p:nvPr>
            <p:ph type="title"/>
          </p:nvPr>
        </p:nvSpPr>
        <p:spPr/>
        <p:txBody>
          <a:bodyPr>
            <a:normAutofit/>
          </a:bodyPr>
          <a:lstStyle/>
          <a:p>
            <a:pPr>
              <a:defRPr sz="3200"/>
            </a:pPr>
            <a:r>
              <a:rPr dirty="0"/>
              <a:t>Example 5: Change of Base Formula</a:t>
            </a:r>
            <a:r>
              <a:rPr lang="en-US" baseline="-25000" dirty="0"/>
              <a:t>4</a:t>
            </a:r>
            <a:endParaRPr dirty="0"/>
          </a:p>
        </p:txBody>
      </p:sp>
      <p:sp>
        <p:nvSpPr>
          <p:cNvPr id="3" name="Text Placeholder 2"/>
          <p:cNvSpPr>
            <a:spLocks noGrp="1"/>
          </p:cNvSpPr>
          <p:nvPr>
            <p:ph type="body" sz="quarter" idx="10"/>
          </p:nvPr>
        </p:nvSpPr>
        <p:spPr>
          <a:xfrm>
            <a:off x="457200" y="1219200"/>
            <a:ext cx="8229600" cy="4777154"/>
          </a:xfrm>
        </p:spPr>
        <p:txBody>
          <a:bodyPr>
            <a:normAutofit/>
          </a:bodyPr>
          <a:lstStyle/>
          <a:p>
            <a:pPr marL="514350" indent="-514350">
              <a:buFont typeface="+mj-lt"/>
              <a:buAutoNum type="alphaLcPeriod" startAt="3"/>
              <a:defRPr sz="2800"/>
            </a:pPr>
            <a:r>
              <a:rPr dirty="0"/>
              <a:t>​</a:t>
            </a:r>
          </a:p>
        </p:txBody>
      </p:sp>
      <mc:AlternateContent xmlns:mc="http://schemas.openxmlformats.org/markup-compatibility/2006">
        <mc:Choice xmlns:a14="http://schemas.microsoft.com/office/drawing/2010/main" Requires="a14">
          <p:graphicFrame>
            <p:nvGraphicFramePr>
              <p:cNvPr id="4" name="Table Placeholder 2" descr="log 5 to the base pi Once again, we apply the change of base formula, then evaluate using a calculator.&#10;it equals log 5 divided by log pi. This is approximately equals to 1.406&#10;"/>
              <p:cNvGraphicFramePr>
                <a:graphicFrameLocks/>
              </p:cNvGraphicFramePr>
              <p:nvPr>
                <p:extLst>
                  <p:ext uri="{D42A27DB-BD31-4B8C-83A1-F6EECF244321}">
                    <p14:modId xmlns:p14="http://schemas.microsoft.com/office/powerpoint/2010/main" val="3363368188"/>
                  </p:ext>
                </p:extLst>
              </p:nvPr>
            </p:nvGraphicFramePr>
            <p:xfrm>
              <a:off x="847344" y="1087235"/>
              <a:ext cx="7839456" cy="1467835"/>
            </p:xfrm>
            <a:graphic>
              <a:graphicData uri="http://schemas.openxmlformats.org/drawingml/2006/table">
                <a:tbl>
                  <a:tblPr firstRow="1" bandRow="1">
                    <a:tableStyleId>{2D5ABB26-0587-4C30-8999-92F81FD0307C}</a:tableStyleId>
                  </a:tblPr>
                  <a:tblGrid>
                    <a:gridCol w="2438400">
                      <a:extLst>
                        <a:ext uri="{9D8B030D-6E8A-4147-A177-3AD203B41FA5}">
                          <a16:colId xmlns:a16="http://schemas.microsoft.com/office/drawing/2014/main" val="20000"/>
                        </a:ext>
                      </a:extLst>
                    </a:gridCol>
                    <a:gridCol w="5401056">
                      <a:extLst>
                        <a:ext uri="{9D8B030D-6E8A-4147-A177-3AD203B41FA5}">
                          <a16:colId xmlns:a16="http://schemas.microsoft.com/office/drawing/2014/main" val="20001"/>
                        </a:ext>
                      </a:extLst>
                    </a:gridCol>
                  </a:tblGrid>
                  <a:tr h="949675">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sSub>
                                    <m:sSubPr>
                                      <m:ctrlPr>
                                        <a:rPr sz="2800" i="1">
                                          <a:latin typeface="Cambria Math" panose="02040503050406030204" pitchFamily="18" charset="0"/>
                                        </a:rPr>
                                      </m:ctrlPr>
                                    </m:sSubPr>
                                    <m:e>
                                      <m:r>
                                        <m:rPr>
                                          <m:sty m:val="p"/>
                                        </m:rPr>
                                        <a:rPr sz="2800">
                                          <a:latin typeface="Cambria Math"/>
                                        </a:rPr>
                                        <m:t>log</m:t>
                                      </m:r>
                                    </m:e>
                                    <m:sub>
                                      <m:r>
                                        <a:rPr sz="2800">
                                          <a:latin typeface="Cambria Math"/>
                                        </a:rPr>
                                        <m:t>𝜋</m:t>
                                      </m:r>
                                    </m:sub>
                                  </m:sSub>
                                </m:fName>
                                <m:e>
                                  <m:r>
                                    <a:rPr sz="2800">
                                      <a:latin typeface="Cambria Math"/>
                                    </a:rPr>
                                    <m:t>5</m:t>
                                  </m:r>
                                </m:e>
                              </m:func>
                              <m:r>
                                <a:rPr sz="2800">
                                  <a:latin typeface="Cambria Math"/>
                                </a:rPr>
                                <m:t>=</m:t>
                              </m:r>
                              <m:f>
                                <m:fPr>
                                  <m:ctrlPr>
                                    <a:rPr sz="2800" i="1">
                                      <a:latin typeface="Cambria Math" panose="02040503050406030204" pitchFamily="18" charset="0"/>
                                    </a:rPr>
                                  </m:ctrlPr>
                                </m:fPr>
                                <m:num>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5</m:t>
                                      </m:r>
                                    </m:e>
                                  </m:func>
                                </m:num>
                                <m:den>
                                  <m:func>
                                    <m:funcPr>
                                      <m:ctrlPr>
                                        <a:rPr sz="2800" i="1">
                                          <a:latin typeface="Cambria Math" panose="02040503050406030204" pitchFamily="18" charset="0"/>
                                        </a:rPr>
                                      </m:ctrlPr>
                                    </m:funcPr>
                                    <m:fName>
                                      <m:r>
                                        <m:rPr>
                                          <m:sty m:val="p"/>
                                        </m:rPr>
                                        <a:rPr sz="2800">
                                          <a:latin typeface="Cambria Math"/>
                                        </a:rPr>
                                        <m:t>log</m:t>
                                      </m:r>
                                    </m:fName>
                                    <m:e>
                                      <m:r>
                                        <a:rPr sz="2800">
                                          <a:latin typeface="Cambria Math"/>
                                        </a:rPr>
                                        <m:t>𝜋</m:t>
                                      </m:r>
                                    </m:e>
                                  </m:func>
                                </m:den>
                              </m:f>
                            </m:oMath>
                          </a14:m>
                          <a:endParaRP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400" b="0" dirty="0"/>
                            <a:t>Once again, we apply the change of base formula, then evaluate using a calculator.</a:t>
                          </a:r>
                          <a:endParaRPr sz="24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b>
                                    <m:sSubPr>
                                      <m:ctrlPr>
                                        <a:rPr sz="2800" i="1">
                                          <a:latin typeface="Cambria Math" panose="02040503050406030204" pitchFamily="18" charset="0"/>
                                        </a:rPr>
                                      </m:ctrlPr>
                                    </m:sSubPr>
                                    <m:e>
                                      <m:r>
                                        <m:rPr>
                                          <m:sty m:val="p"/>
                                        </m:rPr>
                                        <a:rPr sz="2800">
                                          <a:latin typeface="Cambria Math"/>
                                        </a:rPr>
                                        <m:t>log</m:t>
                                      </m:r>
                                    </m:e>
                                    <m:sub>
                                      <m:r>
                                        <a:rPr sz="2800">
                                          <a:latin typeface="Cambria Math"/>
                                        </a:rPr>
                                        <m:t>𝜋</m:t>
                                      </m:r>
                                    </m:sub>
                                  </m:sSub>
                                  <m:r>
                                    <a:rPr sz="2800">
                                      <a:latin typeface="Cambria Math"/>
                                    </a:rPr>
                                    <m:t>⁡5</m:t>
                                  </m:r>
                                </m:e>
                              </m:phant>
                              <m:r>
                                <a:rPr sz="2800">
                                  <a:latin typeface="Cambria Math"/>
                                </a:rPr>
                                <m:t>≈1.406</m:t>
                              </m:r>
                            </m:oMath>
                          </a14:m>
                          <a:endParaRP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800" b="1"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mc:Choice>
        <mc:Fallback>
          <p:graphicFrame>
            <p:nvGraphicFramePr>
              <p:cNvPr id="4" name="Table Placeholder 2" descr="log 5 to the base pi Once again, we apply the change of base formula, then evaluate using a calculator.&#10;it equals log 5 divided by log pi. This is approximately equals to 1.406&#10;"/>
              <p:cNvGraphicFramePr>
                <a:graphicFrameLocks/>
              </p:cNvGraphicFramePr>
              <p:nvPr>
                <p:extLst>
                  <p:ext uri="{D42A27DB-BD31-4B8C-83A1-F6EECF244321}">
                    <p14:modId xmlns:p14="http://schemas.microsoft.com/office/powerpoint/2010/main" val="3363368188"/>
                  </p:ext>
                </p:extLst>
              </p:nvPr>
            </p:nvGraphicFramePr>
            <p:xfrm>
              <a:off x="847344" y="1087235"/>
              <a:ext cx="7839456" cy="1467835"/>
            </p:xfrm>
            <a:graphic>
              <a:graphicData uri="http://schemas.openxmlformats.org/drawingml/2006/table">
                <a:tbl>
                  <a:tblPr firstRow="1" bandRow="1">
                    <a:tableStyleId>{2D5ABB26-0587-4C30-8999-92F81FD0307C}</a:tableStyleId>
                  </a:tblPr>
                  <a:tblGrid>
                    <a:gridCol w="2438400">
                      <a:extLst>
                        <a:ext uri="{9D8B030D-6E8A-4147-A177-3AD203B41FA5}">
                          <a16:colId xmlns:a16="http://schemas.microsoft.com/office/drawing/2014/main" val="20000"/>
                        </a:ext>
                      </a:extLst>
                    </a:gridCol>
                    <a:gridCol w="5401056">
                      <a:extLst>
                        <a:ext uri="{9D8B030D-6E8A-4147-A177-3AD203B41FA5}">
                          <a16:colId xmlns:a16="http://schemas.microsoft.com/office/drawing/2014/main" val="20001"/>
                        </a:ext>
                      </a:extLst>
                    </a:gridCol>
                  </a:tblGrid>
                  <a:tr h="949675">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r="-221500" b="-71975"/>
                          </a:stretch>
                        </a:blipFill>
                      </a:tcPr>
                    </a:tc>
                    <a:tc>
                      <a:txBody>
                        <a:bodyPr/>
                        <a:lstStyle/>
                        <a:p>
                          <a:pPr algn="l">
                            <a:defRPr b="1"/>
                          </a:pPr>
                          <a:r>
                            <a:rPr lang="en-US" sz="2400" b="0" dirty="0"/>
                            <a:t>Once again, we apply the change of base formula, then evaluate using a calculator.</a:t>
                          </a:r>
                          <a:endParaRPr sz="24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181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84706" r="-221500" b="-32941"/>
                          </a:stretch>
                        </a:blipFill>
                      </a:tcPr>
                    </a:tc>
                    <a:tc>
                      <a:txBody>
                        <a:bodyPr/>
                        <a:lstStyle/>
                        <a:p>
                          <a:pPr algn="l"/>
                          <a:endParaRPr sz="2800" b="1"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pH Scale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dirty="0"/>
              <a:t>The </a:t>
            </a:r>
            <a:r>
              <a:rPr b="1" dirty="0"/>
              <a:t>pH</a:t>
            </a:r>
            <a:r>
              <a:rPr dirty="0"/>
              <a:t> of a solution is defined to be</a:t>
            </a:r>
          </a:p>
          <a:p>
            <a:endParaRPr dirty="0"/>
          </a:p>
        </p:txBody>
      </p:sp>
      <p:pic>
        <p:nvPicPr>
          <p:cNvPr id="8" name="Picture 7" descr="minus log open bracket H subscript 3, O superscript plus close bracket,">
            <a:extLst>
              <a:ext uri="{FF2B5EF4-FFF2-40B4-BE49-F238E27FC236}">
                <a16:creationId xmlns:a16="http://schemas.microsoft.com/office/drawing/2014/main" id="{94B50BA9-8BAA-10C0-37C3-A8A330608C9A}"/>
              </a:ext>
            </a:extLst>
          </p:cNvPr>
          <p:cNvPicPr>
            <a:picLocks noChangeAspect="1"/>
          </p:cNvPicPr>
          <p:nvPr/>
        </p:nvPicPr>
        <p:blipFill>
          <a:blip r:embed="rId2"/>
          <a:stretch>
            <a:fillRect/>
          </a:stretch>
        </p:blipFill>
        <p:spPr>
          <a:xfrm>
            <a:off x="5850733" y="1084698"/>
            <a:ext cx="1743075" cy="552450"/>
          </a:xfrm>
          <a:prstGeom prst="rect">
            <a:avLst/>
          </a:prstGeom>
        </p:spPr>
      </p:pic>
      <p:sp>
        <p:nvSpPr>
          <p:cNvPr id="4" name="TextBox 3">
            <a:extLst>
              <a:ext uri="{FF2B5EF4-FFF2-40B4-BE49-F238E27FC236}">
                <a16:creationId xmlns:a16="http://schemas.microsoft.com/office/drawing/2014/main" id="{32AD82DD-2561-FC24-A872-D55C6365ABF9}"/>
              </a:ext>
            </a:extLst>
          </p:cNvPr>
          <p:cNvSpPr txBox="1"/>
          <p:nvPr/>
        </p:nvSpPr>
        <p:spPr>
          <a:xfrm>
            <a:off x="457200" y="1508760"/>
            <a:ext cx="83058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where</a:t>
            </a:r>
            <a:endParaRPr lang="en-IN" dirty="0"/>
          </a:p>
        </p:txBody>
      </p:sp>
      <p:pic>
        <p:nvPicPr>
          <p:cNvPr id="12" name="Picture 11" descr="open bracket H subscript 3, O superscript plus close bracket">
            <a:extLst>
              <a:ext uri="{FF2B5EF4-FFF2-40B4-BE49-F238E27FC236}">
                <a16:creationId xmlns:a16="http://schemas.microsoft.com/office/drawing/2014/main" id="{9B8F2466-2D85-B1FB-7C52-475763C83A0F}"/>
              </a:ext>
            </a:extLst>
          </p:cNvPr>
          <p:cNvPicPr>
            <a:picLocks noChangeAspect="1"/>
          </p:cNvPicPr>
          <p:nvPr/>
        </p:nvPicPr>
        <p:blipFill>
          <a:blip r:embed="rId3"/>
          <a:stretch>
            <a:fillRect/>
          </a:stretch>
        </p:blipFill>
        <p:spPr>
          <a:xfrm>
            <a:off x="1562022" y="1533800"/>
            <a:ext cx="1028700" cy="552450"/>
          </a:xfrm>
          <a:prstGeom prst="rect">
            <a:avLst/>
          </a:prstGeom>
        </p:spPr>
      </p:pic>
      <p:sp>
        <p:nvSpPr>
          <p:cNvPr id="9" name="TextBox 8">
            <a:extLst>
              <a:ext uri="{FF2B5EF4-FFF2-40B4-BE49-F238E27FC236}">
                <a16:creationId xmlns:a16="http://schemas.microsoft.com/office/drawing/2014/main" id="{0DD536BB-5E68-DC8F-7FC8-75381B9E0CAE}"/>
              </a:ext>
            </a:extLst>
          </p:cNvPr>
          <p:cNvSpPr txBox="1"/>
          <p:nvPr/>
        </p:nvSpPr>
        <p:spPr>
          <a:xfrm>
            <a:off x="2644140" y="1510943"/>
            <a:ext cx="611886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is the concentration of hydronium ions in</a:t>
            </a:r>
            <a:endParaRPr lang="en-IN" dirty="0"/>
          </a:p>
        </p:txBody>
      </p:sp>
      <p:sp>
        <p:nvSpPr>
          <p:cNvPr id="10" name="TextBox 9">
            <a:extLst>
              <a:ext uri="{FF2B5EF4-FFF2-40B4-BE49-F238E27FC236}">
                <a16:creationId xmlns:a16="http://schemas.microsoft.com/office/drawing/2014/main" id="{743E47DE-7860-BE82-361C-693128CD8BBD}"/>
              </a:ext>
            </a:extLst>
          </p:cNvPr>
          <p:cNvSpPr txBox="1"/>
          <p:nvPr/>
        </p:nvSpPr>
        <p:spPr>
          <a:xfrm>
            <a:off x="457200" y="1935480"/>
            <a:ext cx="8229600" cy="1384995"/>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units of moles/liter. Solutions with a pH less than </a:t>
            </a:r>
            <a:r>
              <a:rPr kumimoji="0" lang="en-IN" sz="2800" b="0" i="0" u="none" strike="noStrike" kern="1200" cap="none" spc="0" normalizeH="0" baseline="0" noProof="0">
                <a:ln>
                  <a:noFill/>
                </a:ln>
                <a:solidFill>
                  <a:srgbClr val="000000"/>
                </a:solidFill>
                <a:effectLst/>
                <a:uLnTx/>
                <a:uFillTx/>
                <a:latin typeface="Cambria Math"/>
                <a:ea typeface="+mn-ea"/>
                <a:cs typeface="+mn-cs"/>
              </a:rPr>
              <a:t>7</a:t>
            </a:r>
            <a:r>
              <a:rPr kumimoji="0" lang="en-IN" sz="2800" b="0" i="0" u="none" strike="noStrike" kern="1200" cap="none" spc="0" normalizeH="0" baseline="0" noProof="0">
                <a:ln>
                  <a:noFill/>
                </a:ln>
                <a:solidFill>
                  <a:srgbClr val="000000"/>
                </a:solidFill>
                <a:effectLst/>
                <a:uLnTx/>
                <a:uFillTx/>
                <a:latin typeface="Calibri"/>
                <a:ea typeface="+mn-ea"/>
                <a:cs typeface="+mn-cs"/>
              </a:rPr>
              <a:t> are said to be </a:t>
            </a:r>
            <a:r>
              <a:rPr kumimoji="0" lang="en-IN" sz="2800" b="0" i="1" u="none" strike="noStrike" kern="1200" cap="none" spc="0" normalizeH="0" baseline="0" noProof="0">
                <a:ln>
                  <a:noFill/>
                </a:ln>
                <a:solidFill>
                  <a:srgbClr val="000000"/>
                </a:solidFill>
                <a:effectLst/>
                <a:uLnTx/>
                <a:uFillTx/>
                <a:latin typeface="Calibri"/>
                <a:ea typeface="+mn-ea"/>
                <a:cs typeface="+mn-cs"/>
              </a:rPr>
              <a:t>acidic</a:t>
            </a:r>
            <a:r>
              <a:rPr kumimoji="0" lang="en-IN" sz="2800" b="0" i="0" u="none" strike="noStrike" kern="1200" cap="none" spc="0" normalizeH="0" baseline="0" noProof="0">
                <a:ln>
                  <a:noFill/>
                </a:ln>
                <a:solidFill>
                  <a:srgbClr val="000000"/>
                </a:solidFill>
                <a:effectLst/>
                <a:uLnTx/>
                <a:uFillTx/>
                <a:latin typeface="Calibri"/>
                <a:ea typeface="+mn-ea"/>
                <a:cs typeface="+mn-cs"/>
              </a:rPr>
              <a:t>, while those with a pH greater than </a:t>
            </a:r>
            <a:r>
              <a:rPr kumimoji="0" lang="en-IN" sz="2800" b="0" i="0" u="none" strike="noStrike" kern="1200" cap="none" spc="0" normalizeH="0" baseline="0" noProof="0">
                <a:ln>
                  <a:noFill/>
                </a:ln>
                <a:solidFill>
                  <a:srgbClr val="000000"/>
                </a:solidFill>
                <a:effectLst/>
                <a:uLnTx/>
                <a:uFillTx/>
                <a:latin typeface="Cambria Math"/>
                <a:ea typeface="+mn-ea"/>
                <a:cs typeface="+mn-cs"/>
              </a:rPr>
              <a:t>7</a:t>
            </a:r>
            <a:r>
              <a:rPr kumimoji="0" lang="en-IN" sz="2800" b="0" i="0" u="none" strike="noStrike" kern="1200" cap="none" spc="0" normalizeH="0" baseline="0" noProof="0">
                <a:ln>
                  <a:noFill/>
                </a:ln>
                <a:solidFill>
                  <a:srgbClr val="000000"/>
                </a:solidFill>
                <a:effectLst/>
                <a:uLnTx/>
                <a:uFillTx/>
                <a:latin typeface="Calibri"/>
                <a:ea typeface="+mn-ea"/>
                <a:cs typeface="+mn-cs"/>
              </a:rPr>
              <a:t> are </a:t>
            </a:r>
            <a:r>
              <a:rPr kumimoji="0" lang="en-IN" sz="2800" b="0" i="1" u="none" strike="noStrike" kern="1200" cap="none" spc="0" normalizeH="0" baseline="0" noProof="0">
                <a:ln>
                  <a:noFill/>
                </a:ln>
                <a:solidFill>
                  <a:srgbClr val="000000"/>
                </a:solidFill>
                <a:effectLst/>
                <a:uLnTx/>
                <a:uFillTx/>
                <a:latin typeface="Calibri"/>
                <a:ea typeface="+mn-ea"/>
                <a:cs typeface="+mn-cs"/>
              </a:rPr>
              <a:t>basic</a:t>
            </a:r>
            <a:r>
              <a:rPr kumimoji="0" lang="en-IN" sz="2800" b="0" i="0" u="none" strike="noStrike" kern="1200" cap="none" spc="0" normalizeH="0" baseline="0" noProof="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pH Scale</a:t>
            </a:r>
            <a:r>
              <a:rPr lang="en-US" baseline="-25000" dirty="0"/>
              <a:t>2</a:t>
            </a:r>
            <a:endParaRPr dirty="0"/>
          </a:p>
        </p:txBody>
      </p:sp>
      <p:pic>
        <p:nvPicPr>
          <p:cNvPr id="5" name="Content Placeholder 4" descr="The table presents a pH scale with corresponding substances and colors:&#10;&#10;pH equal to  0  Battery Acid (Dark Red)&#10;pH equal to  1  Hydrochloric Acid Secreted by Stomach (Red)&#10;pH equal to  2  Lemon Juice, Gastric Acid, Vinegar (Orange-Red)&#10;pH equal to  3  Grapefruit, Orange Juice (Orange)&#10;pH equal to  4  Tomato Juice (Yellow)&#10;pH equal to  5  Soft Drinking Water (Light Yellow)&#10;pH equal to  6  Urine, Saliva (Light Green)&#10;pH equal to  7  Pure Water (Green)&#10;pH equal to  8  Sea Water (Teal)&#10;pH equal to  9  Baking Soda (Light Blue)&#10;pH equal to  10  Great Salt Lake (Blue)&#10;pH equal to  11  Ammonia Solution (Dark Blue)&#10;pH equal to  12  Soapy Water (Purple)&#10;pH equal to  13  Bleaches (Pink)&#10;pH equal to  14  Liquid Drain Cleaner (Dark Purple)">
            <a:extLst>
              <a:ext uri="{FF2B5EF4-FFF2-40B4-BE49-F238E27FC236}">
                <a16:creationId xmlns:a16="http://schemas.microsoft.com/office/drawing/2014/main" id="{3EAAFB24-6473-46AB-9464-569FFF08E67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55201" y="1172076"/>
            <a:ext cx="3833599" cy="4325944"/>
          </a:xfrm>
        </p:spPr>
      </p:pic>
      <p:sp>
        <p:nvSpPr>
          <p:cNvPr id="4" name="Text Placeholder 2"/>
          <p:cNvSpPr txBox="1">
            <a:spLocks/>
          </p:cNvSpPr>
          <p:nvPr/>
        </p:nvSpPr>
        <p:spPr>
          <a:xfrm>
            <a:off x="457200" y="5410200"/>
            <a:ext cx="8229600" cy="58615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r>
              <a:rPr lang="en-US" sz="2800" dirty="0">
                <a:solidFill>
                  <a:srgbClr val="000000"/>
                </a:solidFill>
              </a:rPr>
              <a:t>Figure 1: pH of Common Substances</a:t>
            </a:r>
          </a:p>
          <a:p>
            <a:pPr marL="0" indent="0">
              <a:buNone/>
            </a:pP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The pH Scale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If a sample of orange juice is determined to have a</a:t>
            </a:r>
          </a:p>
          <a:p>
            <a:endParaRPr sz="2800" dirty="0"/>
          </a:p>
        </p:txBody>
      </p:sp>
      <p:pic>
        <p:nvPicPr>
          <p:cNvPr id="8" name="Picture 7" descr="Open bracket H subscript 3, O superscript plus close bracket">
            <a:extLst>
              <a:ext uri="{FF2B5EF4-FFF2-40B4-BE49-F238E27FC236}">
                <a16:creationId xmlns:a16="http://schemas.microsoft.com/office/drawing/2014/main" id="{0FDC5049-D76B-C166-2A6A-C23F3CC34C48}"/>
              </a:ext>
            </a:extLst>
          </p:cNvPr>
          <p:cNvPicPr>
            <a:picLocks noChangeAspect="1"/>
          </p:cNvPicPr>
          <p:nvPr/>
        </p:nvPicPr>
        <p:blipFill>
          <a:blip r:embed="rId2"/>
          <a:stretch>
            <a:fillRect/>
          </a:stretch>
        </p:blipFill>
        <p:spPr>
          <a:xfrm>
            <a:off x="544314" y="1470601"/>
            <a:ext cx="1072552" cy="576000"/>
          </a:xfrm>
          <a:prstGeom prst="rect">
            <a:avLst/>
          </a:prstGeom>
        </p:spPr>
      </p:pic>
      <p:sp>
        <p:nvSpPr>
          <p:cNvPr id="4" name="TextBox 3">
            <a:extLst>
              <a:ext uri="{FF2B5EF4-FFF2-40B4-BE49-F238E27FC236}">
                <a16:creationId xmlns:a16="http://schemas.microsoft.com/office/drawing/2014/main" id="{10AAB40A-440A-62E0-A675-504E0FEF3481}"/>
              </a:ext>
            </a:extLst>
          </p:cNvPr>
          <p:cNvSpPr txBox="1"/>
          <p:nvPr/>
        </p:nvSpPr>
        <p:spPr>
          <a:xfrm>
            <a:off x="1628774" y="1453808"/>
            <a:ext cx="25908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concentration of</a:t>
            </a:r>
            <a:endParaRPr lang="en-IN" dirty="0"/>
          </a:p>
        </p:txBody>
      </p:sp>
      <p:pic>
        <p:nvPicPr>
          <p:cNvPr id="10" name="Picture 9" descr="1.58 multiplied by 10 to the power of negative 4">
            <a:extLst>
              <a:ext uri="{FF2B5EF4-FFF2-40B4-BE49-F238E27FC236}">
                <a16:creationId xmlns:a16="http://schemas.microsoft.com/office/drawing/2014/main" id="{F2D84F58-2E58-19AD-D665-96A7DD0D0E04}"/>
              </a:ext>
            </a:extLst>
          </p:cNvPr>
          <p:cNvPicPr>
            <a:picLocks noChangeAspect="1"/>
          </p:cNvPicPr>
          <p:nvPr/>
        </p:nvPicPr>
        <p:blipFill>
          <a:blip r:embed="rId3"/>
          <a:stretch>
            <a:fillRect/>
          </a:stretch>
        </p:blipFill>
        <p:spPr>
          <a:xfrm>
            <a:off x="4191000" y="1460170"/>
            <a:ext cx="1606154" cy="432000"/>
          </a:xfrm>
          <a:prstGeom prst="rect">
            <a:avLst/>
          </a:prstGeom>
        </p:spPr>
      </p:pic>
      <p:sp>
        <p:nvSpPr>
          <p:cNvPr id="5" name="TextBox 4">
            <a:extLst>
              <a:ext uri="{FF2B5EF4-FFF2-40B4-BE49-F238E27FC236}">
                <a16:creationId xmlns:a16="http://schemas.microsoft.com/office/drawing/2014/main" id="{BDAF2DAD-AD8B-7868-E15B-F421016D4B27}"/>
              </a:ext>
            </a:extLst>
          </p:cNvPr>
          <p:cNvSpPr txBox="1"/>
          <p:nvPr/>
        </p:nvSpPr>
        <p:spPr>
          <a:xfrm>
            <a:off x="5791200" y="1456189"/>
            <a:ext cx="27432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moles/liter, what</a:t>
            </a:r>
            <a:endParaRPr lang="en-IN" dirty="0"/>
          </a:p>
        </p:txBody>
      </p:sp>
      <p:sp>
        <p:nvSpPr>
          <p:cNvPr id="6" name="TextBox 5">
            <a:extLst>
              <a:ext uri="{FF2B5EF4-FFF2-40B4-BE49-F238E27FC236}">
                <a16:creationId xmlns:a16="http://schemas.microsoft.com/office/drawing/2014/main" id="{F7A03CAB-2804-45E4-ED54-0865D7A2E982}"/>
              </a:ext>
            </a:extLst>
          </p:cNvPr>
          <p:cNvSpPr txBox="1"/>
          <p:nvPr/>
        </p:nvSpPr>
        <p:spPr>
          <a:xfrm>
            <a:off x="457200" y="1929875"/>
            <a:ext cx="16002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is its pH?</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The pH Scale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Applying the formula</a:t>
            </a:r>
            <a:r>
              <a:rPr lang="en-US" sz="2800" dirty="0"/>
              <a:t> from the definition</a:t>
            </a:r>
            <a:r>
              <a:rPr sz="2800" dirty="0"/>
              <a:t> (and using a calculator), the pH is equal to</a:t>
            </a:r>
          </a:p>
        </p:txBody>
      </p:sp>
      <p:pic>
        <p:nvPicPr>
          <p:cNvPr id="6" name="Picture 5" descr="pH equals negative log open parentheses 1.58 multiplied by 10 to the power of negative 4 close parentheses approximately equals to minus open parentheses minus 3.80 close parentheses which equals 3.8.&#10;">
            <a:extLst>
              <a:ext uri="{FF2B5EF4-FFF2-40B4-BE49-F238E27FC236}">
                <a16:creationId xmlns:a16="http://schemas.microsoft.com/office/drawing/2014/main" id="{D54728F0-DDB5-DB5E-6D91-7760D9105813}"/>
              </a:ext>
            </a:extLst>
          </p:cNvPr>
          <p:cNvPicPr>
            <a:picLocks noChangeAspect="1"/>
          </p:cNvPicPr>
          <p:nvPr/>
        </p:nvPicPr>
        <p:blipFill>
          <a:blip r:embed="rId2"/>
          <a:stretch>
            <a:fillRect/>
          </a:stretch>
        </p:blipFill>
        <p:spPr>
          <a:xfrm>
            <a:off x="1675551" y="2507628"/>
            <a:ext cx="5792897" cy="612000"/>
          </a:xfrm>
          <a:prstGeom prst="rect">
            <a:avLst/>
          </a:prstGeom>
        </p:spPr>
      </p:pic>
      <p:sp>
        <p:nvSpPr>
          <p:cNvPr id="4" name="TextBox 3">
            <a:extLst>
              <a:ext uri="{FF2B5EF4-FFF2-40B4-BE49-F238E27FC236}">
                <a16:creationId xmlns:a16="http://schemas.microsoft.com/office/drawing/2014/main" id="{E6CB8360-708C-4EDD-1297-E0505BE91576}"/>
              </a:ext>
            </a:extLst>
          </p:cNvPr>
          <p:cNvSpPr txBox="1"/>
          <p:nvPr/>
        </p:nvSpPr>
        <p:spPr>
          <a:xfrm>
            <a:off x="457200" y="3073908"/>
            <a:ext cx="8229600" cy="1815882"/>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After doing this calculation, the reason for the minus sign in the formula is more apparent. By multiplying the log of the concentration by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1, the pH of a solution is positive, which is convenient for comparative purposes.</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Richter Scale</a:t>
            </a:r>
          </a:p>
        </p:txBody>
      </p:sp>
      <p:sp>
        <p:nvSpPr>
          <p:cNvPr id="3" name="Text Placeholder 2"/>
          <p:cNvSpPr>
            <a:spLocks noGrp="1"/>
          </p:cNvSpPr>
          <p:nvPr>
            <p:ph type="body" sz="quarter" idx="10"/>
          </p:nvPr>
        </p:nvSpPr>
        <p:spPr/>
        <p:txBody>
          <a:bodyPr>
            <a:noAutofit/>
          </a:bodyPr>
          <a:lstStyle/>
          <a:p>
            <a:pPr>
              <a:defRPr sz="2800"/>
            </a:pPr>
            <a:r>
              <a:rPr sz="2500" dirty="0"/>
              <a:t>Earthquake intensity is measured on the </a:t>
            </a:r>
            <a:r>
              <a:rPr sz="2500" b="1" dirty="0"/>
              <a:t>Richter scale</a:t>
            </a:r>
            <a:r>
              <a:rPr sz="2500" dirty="0"/>
              <a:t> (named for the American seismologist Charles Richter, 1900</a:t>
            </a:r>
            <a:r>
              <a:rPr lang="en-US" sz="2500" dirty="0"/>
              <a:t>–</a:t>
            </a:r>
            <a:r>
              <a:rPr sz="2500" dirty="0"/>
              <a:t>985). In the original formula that follows,</a:t>
            </a:r>
          </a:p>
          <a:p>
            <a:endParaRPr sz="2500" dirty="0"/>
          </a:p>
        </p:txBody>
      </p:sp>
      <p:pic>
        <p:nvPicPr>
          <p:cNvPr id="5" name="Picture 4" descr="I subscript 0">
            <a:extLst>
              <a:ext uri="{FF2B5EF4-FFF2-40B4-BE49-F238E27FC236}">
                <a16:creationId xmlns:a16="http://schemas.microsoft.com/office/drawing/2014/main" id="{DAAE13F1-32D6-E90E-7A6A-42683EE08477}"/>
              </a:ext>
            </a:extLst>
          </p:cNvPr>
          <p:cNvPicPr>
            <a:picLocks noChangeAspect="1"/>
          </p:cNvPicPr>
          <p:nvPr/>
        </p:nvPicPr>
        <p:blipFill>
          <a:blip r:embed="rId2"/>
          <a:stretch>
            <a:fillRect/>
          </a:stretch>
        </p:blipFill>
        <p:spPr>
          <a:xfrm>
            <a:off x="4841083" y="1893095"/>
            <a:ext cx="228600" cy="419100"/>
          </a:xfrm>
          <a:prstGeom prst="rect">
            <a:avLst/>
          </a:prstGeom>
        </p:spPr>
      </p:pic>
      <p:sp>
        <p:nvSpPr>
          <p:cNvPr id="8" name="TextBox 7">
            <a:extLst>
              <a:ext uri="{FF2B5EF4-FFF2-40B4-BE49-F238E27FC236}">
                <a16:creationId xmlns:a16="http://schemas.microsoft.com/office/drawing/2014/main" id="{583D440A-874B-9435-566F-02E13AA1D541}"/>
              </a:ext>
            </a:extLst>
          </p:cNvPr>
          <p:cNvSpPr txBox="1"/>
          <p:nvPr/>
        </p:nvSpPr>
        <p:spPr>
          <a:xfrm>
            <a:off x="5069683" y="1844665"/>
            <a:ext cx="3505200" cy="477054"/>
          </a:xfrm>
          <a:prstGeom prst="rect">
            <a:avLst/>
          </a:prstGeom>
          <a:noFill/>
        </p:spPr>
        <p:txBody>
          <a:bodyPr wrap="square" rtlCol="0">
            <a:spAutoFit/>
          </a:bodyPr>
          <a:lstStyle/>
          <a:p>
            <a:r>
              <a:rPr kumimoji="0" lang="en-US" sz="2500" b="0" i="0" u="none" strike="noStrike" kern="1200" cap="none" spc="0" normalizeH="0" baseline="0" noProof="0">
                <a:ln>
                  <a:noFill/>
                </a:ln>
                <a:solidFill>
                  <a:srgbClr val="000000"/>
                </a:solidFill>
                <a:effectLst/>
                <a:uLnTx/>
                <a:uFillTx/>
                <a:latin typeface="Calibri"/>
                <a:ea typeface="+mn-ea"/>
                <a:cs typeface="+mn-cs"/>
              </a:rPr>
              <a:t>is the intensity of a just-</a:t>
            </a:r>
            <a:endParaRPr lang="en-IN" dirty="0"/>
          </a:p>
        </p:txBody>
      </p: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D27EDC87-F7B0-2102-0545-27FB9E273AC1}"/>
                  </a:ext>
                </a:extLst>
              </p:cNvPr>
              <p:cNvSpPr txBox="1"/>
              <p:nvPr/>
            </p:nvSpPr>
            <p:spPr>
              <a:xfrm>
                <a:off x="457199" y="2225675"/>
                <a:ext cx="8117683" cy="861774"/>
              </a:xfrm>
              <a:prstGeom prst="rect">
                <a:avLst/>
              </a:prstGeom>
              <a:noFill/>
            </p:spPr>
            <p:txBody>
              <a:bodyPr wrap="square" rtlCol="0">
                <a:spAutoFit/>
              </a:bodyPr>
              <a:lstStyle/>
              <a:p>
                <a:r>
                  <a:rPr kumimoji="0" lang="en-US" sz="2500" b="0" i="0" u="none" strike="noStrike" kern="1200" cap="none" spc="0" normalizeH="0" baseline="0" noProof="0" dirty="0">
                    <a:ln>
                      <a:noFill/>
                    </a:ln>
                    <a:solidFill>
                      <a:srgbClr val="000000"/>
                    </a:solidFill>
                    <a:effectLst/>
                    <a:uLnTx/>
                    <a:uFillTx/>
                    <a:latin typeface="Calibri"/>
                    <a:ea typeface="+mn-ea"/>
                    <a:cs typeface="+mn-cs"/>
                  </a:rPr>
                  <a:t>discernible earthquake, </a:t>
                </a:r>
                <a:r>
                  <a:rPr lang="en-US" sz="2400" i="1" dirty="0">
                    <a:solidFill>
                      <a:srgbClr val="000000"/>
                    </a:solidFill>
                  </a:rPr>
                  <a:t>I </a:t>
                </a:r>
                <a:r>
                  <a:rPr kumimoji="0" lang="en-US" sz="2500" b="0" i="0" u="none" strike="noStrike" kern="1200" cap="none" spc="0" normalizeH="0" baseline="0" noProof="0" dirty="0">
                    <a:ln>
                      <a:noFill/>
                    </a:ln>
                    <a:solidFill>
                      <a:srgbClr val="000000"/>
                    </a:solidFill>
                    <a:effectLst/>
                    <a:uLnTx/>
                    <a:uFillTx/>
                    <a:latin typeface="Calibri"/>
                    <a:ea typeface="+mn-ea"/>
                    <a:cs typeface="+mn-cs"/>
                  </a:rPr>
                  <a:t>is the intensity of an earthquake being analyzed, and </a:t>
                </a:r>
                <a14:m>
                  <m:oMath xmlns:m="http://schemas.openxmlformats.org/officeDocument/2006/math">
                    <m:r>
                      <a:rPr kumimoji="0" lang="en-US" sz="2500" b="0" i="0" u="none" strike="noStrike" kern="1200" cap="none" spc="0" normalizeH="0" baseline="0" noProof="0">
                        <a:ln>
                          <a:noFill/>
                        </a:ln>
                        <a:solidFill>
                          <a:srgbClr val="000000"/>
                        </a:solidFill>
                        <a:effectLst/>
                        <a:uLnTx/>
                        <a:uFillTx/>
                        <a:latin typeface="Cambria Math" panose="02040503050406030204" pitchFamily="18" charset="0"/>
                        <a:ea typeface="+mn-ea"/>
                        <a:cs typeface="+mn-cs"/>
                      </a:rPr>
                      <m:t>𝑅</m:t>
                    </m:r>
                  </m:oMath>
                </a14:m>
                <a:r>
                  <a:rPr kumimoji="0" lang="en-US" sz="2500" b="0" i="0" u="none" strike="noStrike" kern="1200" cap="none" spc="0" normalizeH="0" baseline="0" noProof="0" dirty="0">
                    <a:ln>
                      <a:noFill/>
                    </a:ln>
                    <a:solidFill>
                      <a:srgbClr val="000000"/>
                    </a:solidFill>
                    <a:effectLst/>
                    <a:uLnTx/>
                    <a:uFillTx/>
                    <a:latin typeface="Calibri"/>
                    <a:ea typeface="+mn-ea"/>
                    <a:cs typeface="+mn-cs"/>
                  </a:rPr>
                  <a:t> is its ranking on the Richter scale.</a:t>
                </a:r>
                <a:endParaRPr lang="en-IN" dirty="0"/>
              </a:p>
            </p:txBody>
          </p:sp>
        </mc:Choice>
        <mc:Fallback>
          <p:sp>
            <p:nvSpPr>
              <p:cNvPr id="9" name="TextBox 8">
                <a:extLst>
                  <a:ext uri="{FF2B5EF4-FFF2-40B4-BE49-F238E27FC236}">
                    <a16:creationId xmlns:a16="http://schemas.microsoft.com/office/drawing/2014/main" id="{D27EDC87-F7B0-2102-0545-27FB9E273AC1}"/>
                  </a:ext>
                </a:extLst>
              </p:cNvPr>
              <p:cNvSpPr txBox="1">
                <a:spLocks noRot="1" noChangeAspect="1" noMove="1" noResize="1" noEditPoints="1" noAdjustHandles="1" noChangeArrowheads="1" noChangeShapeType="1" noTextEdit="1"/>
              </p:cNvSpPr>
              <p:nvPr/>
            </p:nvSpPr>
            <p:spPr>
              <a:xfrm>
                <a:off x="457199" y="2225675"/>
                <a:ext cx="8117683" cy="861774"/>
              </a:xfrm>
              <a:prstGeom prst="rect">
                <a:avLst/>
              </a:prstGeom>
              <a:blipFill>
                <a:blip r:embed="rId3"/>
                <a:stretch>
                  <a:fillRect l="-1201" t="-4965" b="-16312"/>
                </a:stretch>
              </a:blipFill>
            </p:spPr>
            <p:txBody>
              <a:bodyPr/>
              <a:lstStyle/>
              <a:p>
                <a:r>
                  <a:rPr lang="en-IN">
                    <a:noFill/>
                  </a:rPr>
                  <a:t> </a:t>
                </a:r>
              </a:p>
            </p:txBody>
          </p:sp>
        </mc:Fallback>
      </mc:AlternateContent>
      <p:pic>
        <p:nvPicPr>
          <p:cNvPr id="11" name="Picture 10" descr="R equals log open parentheses I divided by I subscript 0 close parentheses ">
            <a:extLst>
              <a:ext uri="{FF2B5EF4-FFF2-40B4-BE49-F238E27FC236}">
                <a16:creationId xmlns:a16="http://schemas.microsoft.com/office/drawing/2014/main" id="{705B5FA3-503F-3575-65AA-324F4E45E7AC}"/>
              </a:ext>
            </a:extLst>
          </p:cNvPr>
          <p:cNvPicPr>
            <a:picLocks noChangeAspect="1"/>
          </p:cNvPicPr>
          <p:nvPr/>
        </p:nvPicPr>
        <p:blipFill>
          <a:blip r:embed="rId4"/>
          <a:stretch>
            <a:fillRect/>
          </a:stretch>
        </p:blipFill>
        <p:spPr>
          <a:xfrm>
            <a:off x="3810000" y="3206039"/>
            <a:ext cx="1524000" cy="981075"/>
          </a:xfrm>
          <a:prstGeom prst="rect">
            <a:avLst/>
          </a:prstGeom>
        </p:spPr>
      </p:pic>
      <p:sp>
        <p:nvSpPr>
          <p:cNvPr id="6" name="TextBox 5">
            <a:extLst>
              <a:ext uri="{FF2B5EF4-FFF2-40B4-BE49-F238E27FC236}">
                <a16:creationId xmlns:a16="http://schemas.microsoft.com/office/drawing/2014/main" id="{DCE86817-3D1E-B154-2300-686259A193D1}"/>
              </a:ext>
            </a:extLst>
          </p:cNvPr>
          <p:cNvSpPr txBox="1"/>
          <p:nvPr/>
        </p:nvSpPr>
        <p:spPr>
          <a:xfrm>
            <a:off x="459585" y="4239905"/>
            <a:ext cx="8186734" cy="1246495"/>
          </a:xfrm>
          <a:prstGeom prst="rect">
            <a:avLst/>
          </a:prstGeom>
          <a:noFill/>
        </p:spPr>
        <p:txBody>
          <a:bodyPr wrap="square" rtlCol="0">
            <a:spAutoFit/>
          </a:bodyPr>
          <a:lstStyle/>
          <a:p>
            <a:r>
              <a:rPr kumimoji="0" lang="en-US" sz="2500" b="0" i="0" u="none" strike="noStrike" kern="1200" cap="none" spc="0" normalizeH="0" baseline="0" noProof="0" dirty="0">
                <a:ln>
                  <a:noFill/>
                </a:ln>
                <a:solidFill>
                  <a:srgbClr val="000000"/>
                </a:solidFill>
                <a:effectLst/>
                <a:uLnTx/>
                <a:uFillTx/>
                <a:latin typeface="Calibri"/>
                <a:ea typeface="+mn-ea"/>
                <a:cs typeface="+mn-cs"/>
              </a:rPr>
              <a:t>By this measure, earthquakes range from a classification of minor (R &lt; 4), to light (4 ≤ </a:t>
            </a:r>
            <a:r>
              <a:rPr kumimoji="0" lang="en-US" sz="2500" b="0" i="1" u="none" strike="noStrike" kern="1200" cap="none" spc="0" normalizeH="0" baseline="0" noProof="0" dirty="0">
                <a:ln>
                  <a:noFill/>
                </a:ln>
                <a:solidFill>
                  <a:srgbClr val="000000"/>
                </a:solidFill>
                <a:effectLst/>
                <a:uLnTx/>
                <a:uFillTx/>
                <a:latin typeface="Calibri"/>
                <a:ea typeface="+mn-ea"/>
                <a:cs typeface="+mn-cs"/>
              </a:rPr>
              <a:t>R</a:t>
            </a:r>
            <a:r>
              <a:rPr kumimoji="0" lang="en-US" sz="2500" b="0" i="0" u="none" strike="noStrike" kern="1200" cap="none" spc="0" normalizeH="0" baseline="0" noProof="0" dirty="0">
                <a:ln>
                  <a:noFill/>
                </a:ln>
                <a:solidFill>
                  <a:srgbClr val="000000"/>
                </a:solidFill>
                <a:effectLst/>
                <a:uLnTx/>
                <a:uFillTx/>
                <a:latin typeface="Calibri"/>
                <a:ea typeface="+mn-ea"/>
                <a:cs typeface="+mn-cs"/>
              </a:rPr>
              <a:t> &lt; 5), to moderate (5 ≤ </a:t>
            </a:r>
            <a:r>
              <a:rPr kumimoji="0" lang="en-US" sz="2500" b="0" i="1" u="none" strike="noStrike" kern="1200" cap="none" spc="0" normalizeH="0" baseline="0" noProof="0" dirty="0">
                <a:ln>
                  <a:noFill/>
                </a:ln>
                <a:solidFill>
                  <a:srgbClr val="000000"/>
                </a:solidFill>
                <a:effectLst/>
                <a:uLnTx/>
                <a:uFillTx/>
                <a:latin typeface="Calibri"/>
                <a:ea typeface="+mn-ea"/>
                <a:cs typeface="+mn-cs"/>
              </a:rPr>
              <a:t>R</a:t>
            </a:r>
            <a:r>
              <a:rPr kumimoji="0" lang="en-US" sz="2500" b="0" i="0" u="none" strike="noStrike" kern="1200" cap="none" spc="0" normalizeH="0" baseline="0" noProof="0" dirty="0">
                <a:ln>
                  <a:noFill/>
                </a:ln>
                <a:solidFill>
                  <a:srgbClr val="000000"/>
                </a:solidFill>
                <a:effectLst/>
                <a:uLnTx/>
                <a:uFillTx/>
                <a:latin typeface="Calibri"/>
                <a:ea typeface="+mn-ea"/>
                <a:cs typeface="+mn-cs"/>
              </a:rPr>
              <a:t> &lt; 6), to strong (6 ≤ </a:t>
            </a:r>
            <a:r>
              <a:rPr kumimoji="0" lang="en-US" sz="2500" b="0" i="1" u="none" strike="noStrike" kern="1200" cap="none" spc="0" normalizeH="0" baseline="0" noProof="0" dirty="0">
                <a:ln>
                  <a:noFill/>
                </a:ln>
                <a:solidFill>
                  <a:srgbClr val="000000"/>
                </a:solidFill>
                <a:effectLst/>
                <a:uLnTx/>
                <a:uFillTx/>
                <a:latin typeface="Calibri"/>
                <a:ea typeface="+mn-ea"/>
                <a:cs typeface="+mn-cs"/>
              </a:rPr>
              <a:t>R</a:t>
            </a:r>
            <a:r>
              <a:rPr kumimoji="0" lang="en-US" sz="2500" b="0" i="0" u="none" strike="noStrike" kern="1200" cap="none" spc="0" normalizeH="0" baseline="0" noProof="0" dirty="0">
                <a:ln>
                  <a:noFill/>
                </a:ln>
                <a:solidFill>
                  <a:srgbClr val="000000"/>
                </a:solidFill>
                <a:effectLst/>
                <a:uLnTx/>
                <a:uFillTx/>
                <a:latin typeface="Calibri"/>
                <a:ea typeface="+mn-ea"/>
                <a:cs typeface="+mn-cs"/>
              </a:rPr>
              <a:t> &lt; 7), to major (7 ≤ </a:t>
            </a:r>
            <a:r>
              <a:rPr kumimoji="0" lang="en-US" sz="2500" b="0" i="1" u="none" strike="noStrike" kern="1200" cap="none" spc="0" normalizeH="0" baseline="0" noProof="0" dirty="0">
                <a:ln>
                  <a:noFill/>
                </a:ln>
                <a:solidFill>
                  <a:srgbClr val="000000"/>
                </a:solidFill>
                <a:effectLst/>
                <a:uLnTx/>
                <a:uFillTx/>
                <a:latin typeface="Calibri"/>
                <a:ea typeface="+mn-ea"/>
                <a:cs typeface="+mn-cs"/>
              </a:rPr>
              <a:t>R</a:t>
            </a:r>
            <a:r>
              <a:rPr kumimoji="0" lang="en-US" sz="2500" b="0" i="0" u="none" strike="noStrike" kern="1200" cap="none" spc="0" normalizeH="0" baseline="0" noProof="0" dirty="0">
                <a:ln>
                  <a:noFill/>
                </a:ln>
                <a:solidFill>
                  <a:srgbClr val="000000"/>
                </a:solidFill>
                <a:effectLst/>
                <a:uLnTx/>
                <a:uFillTx/>
                <a:latin typeface="Calibri"/>
                <a:ea typeface="+mn-ea"/>
                <a:cs typeface="+mn-cs"/>
              </a:rPr>
              <a:t> &lt; 8), to great (8 ≤ </a:t>
            </a:r>
            <a:r>
              <a:rPr kumimoji="0" lang="en-US" sz="2500" b="0" i="1" u="none" strike="noStrike" kern="1200" cap="none" spc="0" normalizeH="0" baseline="0" noProof="0" dirty="0">
                <a:ln>
                  <a:noFill/>
                </a:ln>
                <a:solidFill>
                  <a:srgbClr val="000000"/>
                </a:solidFill>
                <a:effectLst/>
                <a:uLnTx/>
                <a:uFillTx/>
                <a:latin typeface="Calibri"/>
                <a:ea typeface="+mn-ea"/>
                <a:cs typeface="+mn-cs"/>
              </a:rPr>
              <a:t>R</a:t>
            </a:r>
            <a:r>
              <a:rPr kumimoji="0" lang="en-US" sz="25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The Richter Scale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January 2001 earthquake in the state of Gujarat in India was </a:t>
            </a:r>
            <a:r>
              <a:rPr sz="2800" dirty="0">
                <a:latin typeface="Cambria Math"/>
              </a:rPr>
              <a:t>7,940,000</a:t>
            </a:r>
            <a:r>
              <a:rPr sz="2800" dirty="0"/>
              <a:t> times as intense as a 0-level earthquake. What was the Richter ranking of this devastating event?</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Continuously Compounded Interest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need to solve the equation</a:t>
            </a:r>
            <a:endParaRPr lang="en-US" dirty="0"/>
          </a:p>
        </p:txBody>
      </p:sp>
      <p:pic>
        <p:nvPicPr>
          <p:cNvPr id="9" name="Picture 8" descr="A equals P times e raised to the power of r t.">
            <a:extLst>
              <a:ext uri="{FF2B5EF4-FFF2-40B4-BE49-F238E27FC236}">
                <a16:creationId xmlns:a16="http://schemas.microsoft.com/office/drawing/2014/main" id="{837CC00B-8D9B-D7C6-E4B6-AF1870E4921A}"/>
              </a:ext>
            </a:extLst>
          </p:cNvPr>
          <p:cNvPicPr>
            <a:picLocks noChangeAspect="1"/>
          </p:cNvPicPr>
          <p:nvPr/>
        </p:nvPicPr>
        <p:blipFill>
          <a:blip r:embed="rId2"/>
          <a:stretch>
            <a:fillRect/>
          </a:stretch>
        </p:blipFill>
        <p:spPr>
          <a:xfrm>
            <a:off x="5076825" y="1623631"/>
            <a:ext cx="1019175" cy="333375"/>
          </a:xfrm>
          <a:prstGeom prst="rect">
            <a:avLst/>
          </a:prstGeom>
        </p:spPr>
      </p:pic>
      <p:sp>
        <p:nvSpPr>
          <p:cNvPr id="6" name="TextBox 5">
            <a:extLst>
              <a:ext uri="{FF2B5EF4-FFF2-40B4-BE49-F238E27FC236}">
                <a16:creationId xmlns:a16="http://schemas.microsoft.com/office/drawing/2014/main" id="{C3FB045F-42F6-7BE1-CCA2-DA4A7D178094}"/>
              </a:ext>
            </a:extLst>
          </p:cNvPr>
          <p:cNvSpPr txBox="1"/>
          <p:nvPr/>
        </p:nvSpPr>
        <p:spPr>
          <a:xfrm>
            <a:off x="6096000" y="1528708"/>
            <a:ext cx="2438400" cy="523220"/>
          </a:xfrm>
          <a:prstGeom prst="rect">
            <a:avLst/>
          </a:prstGeom>
          <a:noFill/>
        </p:spPr>
        <p:txBody>
          <a:bodyPr wrap="square" rtlCol="0">
            <a:spAutoFit/>
          </a:bodyPr>
          <a:lstStyle/>
          <a:p>
            <a:r>
              <a:rPr lang="en-IN" sz="2800" dirty="0"/>
              <a:t>for </a:t>
            </a:r>
            <a:r>
              <a:rPr lang="en-IN" sz="2800" i="1" dirty="0"/>
              <a:t>r</a:t>
            </a:r>
            <a:r>
              <a:rPr lang="en-IN" sz="2800" dirty="0"/>
              <a:t>, given that</a:t>
            </a:r>
          </a:p>
        </p:txBody>
      </p:sp>
      <p:sp>
        <p:nvSpPr>
          <p:cNvPr id="7" name="TextBox 6">
            <a:extLst>
              <a:ext uri="{FF2B5EF4-FFF2-40B4-BE49-F238E27FC236}">
                <a16:creationId xmlns:a16="http://schemas.microsoft.com/office/drawing/2014/main" id="{3F83BC79-4383-CCDC-D020-BC6416F5902E}"/>
              </a:ext>
            </a:extLst>
          </p:cNvPr>
          <p:cNvSpPr txBox="1"/>
          <p:nvPr/>
        </p:nvSpPr>
        <p:spPr>
          <a:xfrm>
            <a:off x="457200" y="1960816"/>
            <a:ext cx="5638800" cy="523220"/>
          </a:xfrm>
          <a:prstGeom prst="rect">
            <a:avLst/>
          </a:prstGeom>
          <a:noFill/>
        </p:spPr>
        <p:txBody>
          <a:bodyPr wrap="square" rtlCol="0">
            <a:spAutoFit/>
          </a:bodyPr>
          <a:lstStyle/>
          <a:p>
            <a:r>
              <a:rPr lang="en-US" sz="2800" i="1" dirty="0"/>
              <a:t>A</a:t>
            </a:r>
            <a:r>
              <a:rPr lang="en-US" sz="2800" dirty="0"/>
              <a:t> = 10,202.21, </a:t>
            </a:r>
            <a:r>
              <a:rPr lang="en-US" sz="2800" i="1" dirty="0"/>
              <a:t>P</a:t>
            </a:r>
            <a:r>
              <a:rPr lang="en-US" sz="2800" dirty="0"/>
              <a:t> = 10,000, and </a:t>
            </a:r>
            <a:r>
              <a:rPr lang="en-US" sz="2800" i="1" dirty="0"/>
              <a:t>t</a:t>
            </a:r>
            <a:r>
              <a:rPr lang="en-US" sz="2800" dirty="0"/>
              <a:t> = 1.</a:t>
            </a:r>
            <a:endParaRPr lang="en-IN" sz="2800" dirty="0"/>
          </a:p>
        </p:txBody>
      </p:sp>
      <mc:AlternateContent xmlns:mc="http://schemas.openxmlformats.org/markup-compatibility/2006">
        <mc:Choice xmlns:a14="http://schemas.microsoft.com/office/drawing/2010/main" Requires="a14">
          <p:graphicFrame>
            <p:nvGraphicFramePr>
              <p:cNvPr id="4" name="Table Placeholder 2" descr="By substituting the given values, 10,202.01 equals 10,000 times e to the power of r open parentheses 1 close parentheses.&#10;First, divide both sides by 10,000 to isolate the exponential term: 1.020201 equals e to the power of r.&#10;Next, convert to logarithmic form using the natural logarithm: ln open parentheses 1.020201 close parentheses equals r. Evaluating ln open parentheses 1.020201 close parentheses using a calculator gives, r approximately equals to 0.02."/>
              <p:cNvGraphicFramePr>
                <a:graphicFrameLocks/>
              </p:cNvGraphicFramePr>
              <p:nvPr>
                <p:extLst>
                  <p:ext uri="{D42A27DB-BD31-4B8C-83A1-F6EECF244321}">
                    <p14:modId xmlns:p14="http://schemas.microsoft.com/office/powerpoint/2010/main" val="3257244193"/>
                  </p:ext>
                </p:extLst>
              </p:nvPr>
            </p:nvGraphicFramePr>
            <p:xfrm>
              <a:off x="457200" y="2487846"/>
              <a:ext cx="8229600" cy="2101406"/>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2426971">
                      <a:extLst>
                        <a:ext uri="{9D8B030D-6E8A-4147-A177-3AD203B41FA5}">
                          <a16:colId xmlns:a16="http://schemas.microsoft.com/office/drawing/2014/main" val="20001"/>
                        </a:ext>
                      </a:extLst>
                    </a:gridCol>
                    <a:gridCol w="3516629">
                      <a:extLst>
                        <a:ext uri="{9D8B030D-6E8A-4147-A177-3AD203B41FA5}">
                          <a16:colId xmlns:a16="http://schemas.microsoft.com/office/drawing/2014/main" val="20002"/>
                        </a:ext>
                      </a:extLst>
                    </a:gridCol>
                  </a:tblGrid>
                  <a:tr h="370840">
                    <a:tc>
                      <a:txBody>
                        <a:bodyPr/>
                        <a:lstStyle/>
                        <a:p>
                          <a:pPr algn="r"/>
                          <a:r>
                            <a:rPr sz="2800" dirty="0"/>
                            <a:t>​</a:t>
                          </a:r>
                          <a:r>
                            <a:rPr sz="2800" dirty="0">
                              <a:latin typeface="Cambria Math"/>
                            </a:rPr>
                            <a:t>10,202.01</a:t>
                          </a:r>
                        </a:p>
                      </a:txBody>
                      <a:tcPr anchor="ctr"/>
                    </a:tc>
                    <a:tc>
                      <a:txBody>
                        <a:bodyPr/>
                        <a:lstStyle/>
                        <a:p>
                          <a:pPr algn="l">
                            <a:defRPr sz="1800"/>
                          </a:pPr>
                          <a:r>
                            <a:rPr sz="2800"/>
                            <a:t>​</a:t>
                          </a:r>
                          <a14:m>
                            <m:oMath xmlns:m="http://schemas.openxmlformats.org/officeDocument/2006/math">
                              <m:r>
                                <a:rPr sz="2800">
                                  <a:latin typeface="Cambria Math"/>
                                </a:rPr>
                                <m:t>=10,000</m:t>
                              </m:r>
                              <m:sSup>
                                <m:sSupPr>
                                  <m:ctrlPr>
                                    <a:rPr sz="2800" i="1">
                                      <a:latin typeface="Cambria Math" panose="02040503050406030204" pitchFamily="18" charset="0"/>
                                    </a:rPr>
                                  </m:ctrlPr>
                                </m:sSupPr>
                                <m:e>
                                  <m:r>
                                    <a:rPr sz="2800">
                                      <a:latin typeface="Cambria Math"/>
                                    </a:rPr>
                                    <m:t>𝑒</m:t>
                                  </m:r>
                                </m:e>
                                <m:sup>
                                  <m:r>
                                    <a:rPr sz="2800">
                                      <a:latin typeface="Cambria Math"/>
                                    </a:rPr>
                                    <m:t>𝑟</m:t>
                                  </m:r>
                                  <m:d>
                                    <m:dPr>
                                      <m:ctrlPr>
                                        <a:rPr sz="2800" i="1">
                                          <a:latin typeface="Cambria Math" panose="02040503050406030204" pitchFamily="18" charset="0"/>
                                        </a:rPr>
                                      </m:ctrlPr>
                                    </m:dPr>
                                    <m:e>
                                      <m:r>
                                        <a:rPr sz="2800">
                                          <a:latin typeface="Cambria Math"/>
                                        </a:rPr>
                                        <m:t>1</m:t>
                                      </m:r>
                                    </m:e>
                                  </m:d>
                                </m:sup>
                              </m:sSup>
                            </m:oMath>
                          </a14:m>
                          <a:endParaRPr sz="2800"/>
                        </a:p>
                      </a:txBody>
                      <a:tcPr anchor="ctr"/>
                    </a:tc>
                    <a:tc>
                      <a:txBody>
                        <a:bodyPr/>
                        <a:lstStyle/>
                        <a:p>
                          <a:pPr algn="l">
                            <a:defRPr b="1"/>
                          </a:pPr>
                          <a:r>
                            <a:rPr lang="en-US" sz="2200" b="0" dirty="0"/>
                            <a:t>Substitute the given values.</a:t>
                          </a:r>
                          <a:endParaRPr sz="2200" b="0" dirty="0"/>
                        </a:p>
                      </a:txBody>
                      <a:tcPr anchor="ctr"/>
                    </a:tc>
                    <a:extLst>
                      <a:ext uri="{0D108BD9-81ED-4DB2-BD59-A6C34878D82A}">
                        <a16:rowId xmlns:a16="http://schemas.microsoft.com/office/drawing/2014/main" val="10000"/>
                      </a:ext>
                    </a:extLst>
                  </a:tr>
                  <a:tr h="370840">
                    <a:tc>
                      <a:txBody>
                        <a:bodyPr/>
                        <a:lstStyle/>
                        <a:p>
                          <a:pPr algn="r"/>
                          <a:r>
                            <a:rPr sz="2800" dirty="0"/>
                            <a:t>​</a:t>
                          </a:r>
                          <a:r>
                            <a:rPr sz="2800" dirty="0">
                              <a:latin typeface="Cambria Math"/>
                            </a:rPr>
                            <a:t>1.020201</a:t>
                          </a:r>
                        </a:p>
                      </a:txBody>
                      <a:tcPr anchor="ctr"/>
                    </a:tc>
                    <a:tc>
                      <a:txBody>
                        <a:bodyPr/>
                        <a:lstStyle/>
                        <a:p>
                          <a:pPr algn="l">
                            <a:defRPr sz="1800"/>
                          </a:pPr>
                          <a:r>
                            <a:rPr sz="2800" dirty="0"/>
                            <a:t>​</a:t>
                          </a:r>
                          <a14:m>
                            <m:oMath xmlns:m="http://schemas.openxmlformats.org/officeDocument/2006/math">
                              <m:r>
                                <a:rPr sz="2800">
                                  <a:latin typeface="Cambria Math"/>
                                </a:rPr>
                                <m:t>=</m:t>
                              </m:r>
                              <m:sSup>
                                <m:sSupPr>
                                  <m:ctrlPr>
                                    <a:rPr sz="2800" i="1">
                                      <a:latin typeface="Cambria Math" panose="02040503050406030204" pitchFamily="18" charset="0"/>
                                    </a:rPr>
                                  </m:ctrlPr>
                                </m:sSupPr>
                                <m:e>
                                  <m:r>
                                    <a:rPr sz="2800">
                                      <a:latin typeface="Cambria Math"/>
                                    </a:rPr>
                                    <m:t>𝑒</m:t>
                                  </m:r>
                                </m:e>
                                <m:sup>
                                  <m:r>
                                    <a:rPr sz="2800">
                                      <a:latin typeface="Cambria Math"/>
                                    </a:rPr>
                                    <m:t>𝑟</m:t>
                                  </m:r>
                                </m:sup>
                              </m:sSup>
                            </m:oMath>
                          </a14:m>
                          <a:endParaRPr sz="2800" dirty="0"/>
                        </a:p>
                      </a:txBody>
                      <a:tcPr anchor="ctr"/>
                    </a:tc>
                    <a:tc>
                      <a:txBody>
                        <a:bodyPr/>
                        <a:lstStyle/>
                        <a:p>
                          <a:pPr algn="l">
                            <a:defRPr b="1"/>
                          </a:pPr>
                          <a:r>
                            <a:rPr sz="2200" b="0" dirty="0"/>
                            <a:t>Divide both sides by </a:t>
                          </a:r>
                          <a:r>
                            <a:rPr sz="2200" b="0" dirty="0">
                              <a:latin typeface="Cambria Math"/>
                            </a:rPr>
                            <a:t>10,000</a:t>
                          </a:r>
                          <a:r>
                            <a:rPr sz="2200" b="0" dirty="0"/>
                            <a:t>.</a:t>
                          </a:r>
                        </a:p>
                      </a:txBody>
                      <a:tcPr anchor="ctr"/>
                    </a:tc>
                    <a:extLst>
                      <a:ext uri="{0D108BD9-81ED-4DB2-BD59-A6C34878D82A}">
                        <a16:rowId xmlns:a16="http://schemas.microsoft.com/office/drawing/2014/main" val="10001"/>
                      </a:ext>
                    </a:extLst>
                  </a:tr>
                  <a:tr h="370840">
                    <a:tc>
                      <a:txBody>
                        <a:bodyPr/>
                        <a:lstStyle/>
                        <a:p>
                          <a:pPr algn="r">
                            <a:defRPr sz="1800"/>
                          </a:pPr>
                          <a:r>
                            <a:rPr sz="2800" dirty="0"/>
                            <a:t>​</a:t>
                          </a:r>
                          <a14:m>
                            <m:oMath xmlns:m="http://schemas.openxmlformats.org/officeDocument/2006/math">
                              <m:r>
                                <m:rPr>
                                  <m:sty m:val="p"/>
                                </m:rPr>
                                <a:rPr sz="2800">
                                  <a:latin typeface="Cambria Math"/>
                                </a:rPr>
                                <m:t>ln</m:t>
                              </m:r>
                              <m:r>
                                <a:rPr sz="2800">
                                  <a:latin typeface="Cambria Math"/>
                                </a:rPr>
                                <m:t>⁡</m:t>
                              </m:r>
                              <m:d>
                                <m:dPr>
                                  <m:ctrlPr>
                                    <a:rPr sz="2800" i="1">
                                      <a:latin typeface="Cambria Math" panose="02040503050406030204" pitchFamily="18" charset="0"/>
                                    </a:rPr>
                                  </m:ctrlPr>
                                </m:dPr>
                                <m:e>
                                  <m:r>
                                    <a:rPr sz="2800">
                                      <a:latin typeface="Cambria Math"/>
                                    </a:rPr>
                                    <m:t>1.020201</m:t>
                                  </m:r>
                                </m:e>
                              </m:d>
                            </m:oMath>
                          </a14:m>
                          <a:endParaRPr sz="2800" dirty="0"/>
                        </a:p>
                      </a:txBody>
                      <a:tcPr anchor="ctr"/>
                    </a:tc>
                    <a:tc>
                      <a:txBody>
                        <a:bodyPr/>
                        <a:lstStyle/>
                        <a:p>
                          <a:pPr algn="l">
                            <a:defRPr sz="1800"/>
                          </a:pPr>
                          <a:r>
                            <a:rPr sz="2800" dirty="0"/>
                            <a:t>​</a:t>
                          </a:r>
                          <a14:m>
                            <m:oMath xmlns:m="http://schemas.openxmlformats.org/officeDocument/2006/math">
                              <m:r>
                                <a:rPr sz="2800">
                                  <a:latin typeface="Cambria Math"/>
                                </a:rPr>
                                <m:t>=</m:t>
                              </m:r>
                              <m:r>
                                <a:rPr sz="2800">
                                  <a:latin typeface="Cambria Math"/>
                                </a:rPr>
                                <m:t>𝑟</m:t>
                              </m:r>
                            </m:oMath>
                          </a14:m>
                          <a:endParaRPr sz="2800" dirty="0"/>
                        </a:p>
                      </a:txBody>
                      <a:tcPr anchor="ctr"/>
                    </a:tc>
                    <a:tc>
                      <a:txBody>
                        <a:bodyPr/>
                        <a:lstStyle/>
                        <a:p>
                          <a:pPr algn="l">
                            <a:defRPr b="1"/>
                          </a:pPr>
                          <a:r>
                            <a:rPr lang="en-US" sz="2200" b="0" dirty="0"/>
                            <a:t>Convert to logarithmic form.</a:t>
                          </a:r>
                          <a:endParaRPr sz="2200" b="0" dirty="0"/>
                        </a:p>
                      </a:txBody>
                      <a:tcPr anchor="ctr"/>
                    </a:tc>
                    <a:extLst>
                      <a:ext uri="{0D108BD9-81ED-4DB2-BD59-A6C34878D82A}">
                        <a16:rowId xmlns:a16="http://schemas.microsoft.com/office/drawing/2014/main" val="10002"/>
                      </a:ext>
                    </a:extLst>
                  </a:tr>
                  <a:tr h="370840">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𝑟</m:t>
                                </m:r>
                              </m:oMath>
                            </m:oMathPara>
                          </a14:m>
                          <a:endParaRPr sz="2800" dirty="0"/>
                        </a:p>
                      </a:txBody>
                      <a:tcPr anchor="ctr"/>
                    </a:tc>
                    <a:tc>
                      <a:txBody>
                        <a:bodyPr/>
                        <a:lstStyle/>
                        <a:p>
                          <a:pPr algn="l">
                            <a:defRPr sz="1800"/>
                          </a:pPr>
                          <a:r>
                            <a:rPr sz="2800" dirty="0"/>
                            <a:t>​</a:t>
                          </a:r>
                          <a14:m>
                            <m:oMath xmlns:m="http://schemas.openxmlformats.org/officeDocument/2006/math">
                              <m:r>
                                <a:rPr sz="2800">
                                  <a:latin typeface="Cambria Math"/>
                                </a:rPr>
                                <m:t>≈0.02</m:t>
                              </m:r>
                            </m:oMath>
                          </a14:m>
                          <a:endParaRPr sz="2800" dirty="0"/>
                        </a:p>
                      </a:txBody>
                      <a:tcPr anchor="ctr"/>
                    </a:tc>
                    <a:tc>
                      <a:txBody>
                        <a:bodyPr/>
                        <a:lstStyle/>
                        <a:p>
                          <a:pPr algn="l">
                            <a:defRPr b="1"/>
                          </a:pPr>
                          <a:r>
                            <a:rPr lang="en-US" sz="2200" b="0" dirty="0"/>
                            <a:t>Evaluate using a calculator.</a:t>
                          </a:r>
                          <a:endParaRPr sz="2200" b="0" dirty="0"/>
                        </a:p>
                      </a:txBody>
                      <a:tcPr anchor="ctr"/>
                    </a:tc>
                    <a:extLst>
                      <a:ext uri="{0D108BD9-81ED-4DB2-BD59-A6C34878D82A}">
                        <a16:rowId xmlns:a16="http://schemas.microsoft.com/office/drawing/2014/main" val="10003"/>
                      </a:ext>
                    </a:extLst>
                  </a:tr>
                </a:tbl>
              </a:graphicData>
            </a:graphic>
          </p:graphicFrame>
        </mc:Choice>
        <mc:Fallback>
          <p:graphicFrame>
            <p:nvGraphicFramePr>
              <p:cNvPr id="4" name="Table Placeholder 2" descr="By substituting the given values, 10,202.01 equals 10,000 times e to the power of r open parentheses 1 close parentheses.&#10;First, divide both sides by 10,000 to isolate the exponential term: 1.020201 equals e to the power of r.&#10;Next, convert to logarithmic form using the natural logarithm: ln open parentheses 1.020201 close parentheses equals r. Evaluating ln open parentheses 1.020201 close parentheses using a calculator gives, r approximately equals to 0.02."/>
              <p:cNvGraphicFramePr>
                <a:graphicFrameLocks/>
              </p:cNvGraphicFramePr>
              <p:nvPr>
                <p:extLst>
                  <p:ext uri="{D42A27DB-BD31-4B8C-83A1-F6EECF244321}">
                    <p14:modId xmlns:p14="http://schemas.microsoft.com/office/powerpoint/2010/main" val="3257244193"/>
                  </p:ext>
                </p:extLst>
              </p:nvPr>
            </p:nvGraphicFramePr>
            <p:xfrm>
              <a:off x="457200" y="2487846"/>
              <a:ext cx="8229600" cy="2101406"/>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20000"/>
                        </a:ext>
                      </a:extLst>
                    </a:gridCol>
                    <a:gridCol w="2426971">
                      <a:extLst>
                        <a:ext uri="{9D8B030D-6E8A-4147-A177-3AD203B41FA5}">
                          <a16:colId xmlns:a16="http://schemas.microsoft.com/office/drawing/2014/main" val="20001"/>
                        </a:ext>
                      </a:extLst>
                    </a:gridCol>
                    <a:gridCol w="3516629">
                      <a:extLst>
                        <a:ext uri="{9D8B030D-6E8A-4147-A177-3AD203B41FA5}">
                          <a16:colId xmlns:a16="http://schemas.microsoft.com/office/drawing/2014/main" val="20002"/>
                        </a:ext>
                      </a:extLst>
                    </a:gridCol>
                  </a:tblGrid>
                  <a:tr h="546926">
                    <a:tc>
                      <a:txBody>
                        <a:bodyPr/>
                        <a:lstStyle/>
                        <a:p>
                          <a:pPr algn="r"/>
                          <a:r>
                            <a:rPr sz="2800" dirty="0"/>
                            <a:t>​</a:t>
                          </a:r>
                          <a:r>
                            <a:rPr sz="2800" dirty="0">
                              <a:latin typeface="Cambria Math"/>
                            </a:rPr>
                            <a:t>10,202.01</a:t>
                          </a:r>
                        </a:p>
                      </a:txBody>
                      <a:tcPr anchor="ctr"/>
                    </a:tc>
                    <a:tc>
                      <a:txBody>
                        <a:bodyPr/>
                        <a:lstStyle/>
                        <a:p>
                          <a:endParaRPr lang="en-US"/>
                        </a:p>
                      </a:txBody>
                      <a:tcPr anchor="ctr">
                        <a:blipFill>
                          <a:blip r:embed="rId3"/>
                          <a:stretch>
                            <a:fillRect l="-94221" t="-11111" r="-144975" b="-315556"/>
                          </a:stretch>
                        </a:blipFill>
                      </a:tcPr>
                    </a:tc>
                    <a:tc>
                      <a:txBody>
                        <a:bodyPr/>
                        <a:lstStyle/>
                        <a:p>
                          <a:pPr algn="l">
                            <a:defRPr b="1"/>
                          </a:pPr>
                          <a:r>
                            <a:rPr lang="en-US" sz="2200" b="0" dirty="0"/>
                            <a:t>Substitute the given values.</a:t>
                          </a:r>
                          <a:endParaRPr sz="2200" b="0" dirty="0"/>
                        </a:p>
                      </a:txBody>
                      <a:tcPr anchor="ctr"/>
                    </a:tc>
                    <a:extLst>
                      <a:ext uri="{0D108BD9-81ED-4DB2-BD59-A6C34878D82A}">
                        <a16:rowId xmlns:a16="http://schemas.microsoft.com/office/drawing/2014/main" val="10000"/>
                      </a:ext>
                    </a:extLst>
                  </a:tr>
                  <a:tr h="518160">
                    <a:tc>
                      <a:txBody>
                        <a:bodyPr/>
                        <a:lstStyle/>
                        <a:p>
                          <a:pPr algn="r"/>
                          <a:r>
                            <a:rPr sz="2800" dirty="0"/>
                            <a:t>​</a:t>
                          </a:r>
                          <a:r>
                            <a:rPr sz="2800" dirty="0">
                              <a:latin typeface="Cambria Math"/>
                            </a:rPr>
                            <a:t>1.020201</a:t>
                          </a:r>
                        </a:p>
                      </a:txBody>
                      <a:tcPr anchor="ctr"/>
                    </a:tc>
                    <a:tc>
                      <a:txBody>
                        <a:bodyPr/>
                        <a:lstStyle/>
                        <a:p>
                          <a:endParaRPr lang="en-US"/>
                        </a:p>
                      </a:txBody>
                      <a:tcPr anchor="ctr">
                        <a:blipFill>
                          <a:blip r:embed="rId3"/>
                          <a:stretch>
                            <a:fillRect l="-94221" t="-117647" r="-144975" b="-234118"/>
                          </a:stretch>
                        </a:blipFill>
                      </a:tcPr>
                    </a:tc>
                    <a:tc>
                      <a:txBody>
                        <a:bodyPr/>
                        <a:lstStyle/>
                        <a:p>
                          <a:pPr algn="l">
                            <a:defRPr b="1"/>
                          </a:pPr>
                          <a:r>
                            <a:rPr sz="2200" b="0" dirty="0"/>
                            <a:t>Divide both sides by </a:t>
                          </a:r>
                          <a:r>
                            <a:rPr sz="2200" b="0" dirty="0">
                              <a:latin typeface="Cambria Math"/>
                            </a:rPr>
                            <a:t>10,000</a:t>
                          </a:r>
                          <a:r>
                            <a:rPr sz="2200" b="0" dirty="0"/>
                            <a:t>.</a:t>
                          </a:r>
                        </a:p>
                      </a:txBody>
                      <a:tcPr anchor="ctr"/>
                    </a:tc>
                    <a:extLst>
                      <a:ext uri="{0D108BD9-81ED-4DB2-BD59-A6C34878D82A}">
                        <a16:rowId xmlns:a16="http://schemas.microsoft.com/office/drawing/2014/main" val="10001"/>
                      </a:ext>
                    </a:extLst>
                  </a:tr>
                  <a:tr h="518160">
                    <a:tc>
                      <a:txBody>
                        <a:bodyPr/>
                        <a:lstStyle/>
                        <a:p>
                          <a:endParaRPr lang="en-US"/>
                        </a:p>
                      </a:txBody>
                      <a:tcPr anchor="ctr">
                        <a:blipFill>
                          <a:blip r:embed="rId3"/>
                          <a:stretch>
                            <a:fillRect t="-217647" r="-260000" b="-134118"/>
                          </a:stretch>
                        </a:blipFill>
                      </a:tcPr>
                    </a:tc>
                    <a:tc>
                      <a:txBody>
                        <a:bodyPr/>
                        <a:lstStyle/>
                        <a:p>
                          <a:endParaRPr lang="en-US"/>
                        </a:p>
                      </a:txBody>
                      <a:tcPr anchor="ctr">
                        <a:blipFill>
                          <a:blip r:embed="rId3"/>
                          <a:stretch>
                            <a:fillRect l="-94221" t="-217647" r="-144975" b="-134118"/>
                          </a:stretch>
                        </a:blipFill>
                      </a:tcPr>
                    </a:tc>
                    <a:tc>
                      <a:txBody>
                        <a:bodyPr/>
                        <a:lstStyle/>
                        <a:p>
                          <a:pPr algn="l">
                            <a:defRPr b="1"/>
                          </a:pPr>
                          <a:r>
                            <a:rPr lang="en-US" sz="2200" b="0" dirty="0"/>
                            <a:t>Convert to logarithmic form.</a:t>
                          </a:r>
                          <a:endParaRPr sz="2200" b="0" dirty="0"/>
                        </a:p>
                      </a:txBody>
                      <a:tcPr anchor="ctr"/>
                    </a:tc>
                    <a:extLst>
                      <a:ext uri="{0D108BD9-81ED-4DB2-BD59-A6C34878D82A}">
                        <a16:rowId xmlns:a16="http://schemas.microsoft.com/office/drawing/2014/main" val="10002"/>
                      </a:ext>
                    </a:extLst>
                  </a:tr>
                  <a:tr h="518160">
                    <a:tc>
                      <a:txBody>
                        <a:bodyPr/>
                        <a:lstStyle/>
                        <a:p>
                          <a:endParaRPr lang="en-US"/>
                        </a:p>
                      </a:txBody>
                      <a:tcPr anchor="ctr">
                        <a:blipFill>
                          <a:blip r:embed="rId3"/>
                          <a:stretch>
                            <a:fillRect t="-317647" r="-260000" b="-34118"/>
                          </a:stretch>
                        </a:blipFill>
                      </a:tcPr>
                    </a:tc>
                    <a:tc>
                      <a:txBody>
                        <a:bodyPr/>
                        <a:lstStyle/>
                        <a:p>
                          <a:endParaRPr lang="en-US"/>
                        </a:p>
                      </a:txBody>
                      <a:tcPr anchor="ctr">
                        <a:blipFill>
                          <a:blip r:embed="rId3"/>
                          <a:stretch>
                            <a:fillRect l="-94221" t="-317647" r="-144975" b="-34118"/>
                          </a:stretch>
                        </a:blipFill>
                      </a:tcPr>
                    </a:tc>
                    <a:tc>
                      <a:txBody>
                        <a:bodyPr/>
                        <a:lstStyle/>
                        <a:p>
                          <a:pPr algn="l">
                            <a:defRPr b="1"/>
                          </a:pPr>
                          <a:r>
                            <a:rPr lang="en-US" sz="2200" b="0" dirty="0"/>
                            <a:t>Evaluate using a calculator.</a:t>
                          </a:r>
                          <a:endParaRPr sz="2200" b="0" dirty="0"/>
                        </a:p>
                      </a:txBody>
                      <a:tcPr anchor="ctr"/>
                    </a:tc>
                    <a:extLst>
                      <a:ext uri="{0D108BD9-81ED-4DB2-BD59-A6C34878D82A}">
                        <a16:rowId xmlns:a16="http://schemas.microsoft.com/office/drawing/2014/main" val="10003"/>
                      </a:ext>
                    </a:extLst>
                  </a:tr>
                </a:tbl>
              </a:graphicData>
            </a:graphic>
          </p:graphicFrame>
        </mc:Fallback>
      </mc:AlternateContent>
      <p:sp>
        <p:nvSpPr>
          <p:cNvPr id="5" name="TextBox 4">
            <a:extLst>
              <a:ext uri="{FF2B5EF4-FFF2-40B4-BE49-F238E27FC236}">
                <a16:creationId xmlns:a16="http://schemas.microsoft.com/office/drawing/2014/main" id="{205A44D6-AD21-5AE4-FF95-B0D8869FED0C}"/>
              </a:ext>
            </a:extLst>
          </p:cNvPr>
          <p:cNvSpPr txBox="1"/>
          <p:nvPr/>
        </p:nvSpPr>
        <p:spPr>
          <a:xfrm>
            <a:off x="457200" y="4526756"/>
            <a:ext cx="80772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we use the natural logarithm since the base of the exponential function is </a:t>
            </a:r>
            <a:r>
              <a:rPr kumimoji="0" lang="en-US" sz="2800" b="0" i="1" u="none" strike="noStrike" kern="1200" cap="none" spc="0" normalizeH="0" baseline="0" noProof="0" dirty="0">
                <a:ln>
                  <a:noFill/>
                </a:ln>
                <a:solidFill>
                  <a:srgbClr val="366092"/>
                </a:solidFill>
                <a:effectLst/>
                <a:uLnTx/>
                <a:uFillTx/>
                <a:latin typeface="Calibri"/>
                <a:ea typeface="+mn-ea"/>
                <a:cs typeface="+mn-cs"/>
              </a:rPr>
              <a:t>e</a:t>
            </a:r>
            <a:r>
              <a:rPr kumimoji="0" lang="en-US" sz="2800" b="0" i="0" u="none" strike="noStrike" kern="1200" cap="none" spc="0" normalizeH="0" baseline="0" noProof="0" dirty="0">
                <a:ln>
                  <a:noFill/>
                </a:ln>
                <a:solidFill>
                  <a:srgbClr val="366092"/>
                </a:solidFill>
                <a:effectLst/>
                <a:uLnTx/>
                <a:uFillTx/>
                <a:latin typeface="Calibri"/>
                <a:ea typeface="+mn-ea"/>
                <a:cs typeface="+mn-cs"/>
              </a:rPr>
              <a:t>. While we must use a calculator, we can now solve the equation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Richter Scale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we let</a:t>
            </a:r>
            <a:r>
              <a:rPr lang="en-US" sz="2800" dirty="0"/>
              <a:t> </a:t>
            </a:r>
            <a:r>
              <a:rPr lang="en-US" sz="2800" i="1" dirty="0"/>
              <a:t>I</a:t>
            </a:r>
            <a:r>
              <a:rPr sz="2800" dirty="0"/>
              <a:t> denote the intensity of the Gujarat earthquake, then</a:t>
            </a:r>
          </a:p>
        </p:txBody>
      </p:sp>
      <p:pic>
        <p:nvPicPr>
          <p:cNvPr id="7" name="Picture 6" descr="I equals 7,940,000 I subscript 0, so">
            <a:extLst>
              <a:ext uri="{FF2B5EF4-FFF2-40B4-BE49-F238E27FC236}">
                <a16:creationId xmlns:a16="http://schemas.microsoft.com/office/drawing/2014/main" id="{843C9728-759D-CDE6-4BDC-1912C3E3AB1F}"/>
              </a:ext>
            </a:extLst>
          </p:cNvPr>
          <p:cNvPicPr>
            <a:picLocks noChangeAspect="1"/>
          </p:cNvPicPr>
          <p:nvPr/>
        </p:nvPicPr>
        <p:blipFill>
          <a:blip r:embed="rId2"/>
          <a:stretch>
            <a:fillRect/>
          </a:stretch>
        </p:blipFill>
        <p:spPr>
          <a:xfrm>
            <a:off x="3117850" y="2063750"/>
            <a:ext cx="2438400" cy="419100"/>
          </a:xfrm>
          <a:prstGeom prst="rect">
            <a:avLst/>
          </a:prstGeom>
        </p:spPr>
      </p:pic>
      <p:pic>
        <p:nvPicPr>
          <p:cNvPr id="9" name="Picture 8" descr="R equals log open parentheses 7,940,000 times I subscript 0 whole divided by I subscript 0 close parentheses &#10;which is equals log open parentheses 7.94 multiplied by 10 to the power of 6 close parentheses.&#10;By applying the first property, we get it equals log open parentheses 7.94 close parentheses plus log open parentheses 10 to the power of 6 close parentheses.&#10;which is equals log open parentheses 7.94 close parentheses plus 6 &#10;which is approximately 6.9.">
            <a:extLst>
              <a:ext uri="{FF2B5EF4-FFF2-40B4-BE49-F238E27FC236}">
                <a16:creationId xmlns:a16="http://schemas.microsoft.com/office/drawing/2014/main" id="{DD1CC492-B66E-8942-D394-D0208F3BFC1C}"/>
              </a:ext>
            </a:extLst>
          </p:cNvPr>
          <p:cNvPicPr>
            <a:picLocks noChangeAspect="1"/>
          </p:cNvPicPr>
          <p:nvPr/>
        </p:nvPicPr>
        <p:blipFill>
          <a:blip r:embed="rId3"/>
          <a:stretch>
            <a:fillRect/>
          </a:stretch>
        </p:blipFill>
        <p:spPr>
          <a:xfrm>
            <a:off x="3047999" y="2458330"/>
            <a:ext cx="2664000" cy="2672054"/>
          </a:xfrm>
          <a:prstGeom prst="rect">
            <a:avLst/>
          </a:prstGeom>
        </p:spPr>
      </p:pic>
      <p:sp>
        <p:nvSpPr>
          <p:cNvPr id="5" name="TextBox 4">
            <a:extLst>
              <a:ext uri="{FF2B5EF4-FFF2-40B4-BE49-F238E27FC236}">
                <a16:creationId xmlns:a16="http://schemas.microsoft.com/office/drawing/2014/main" id="{F2487286-E83C-DEBB-607D-FA7818BA89EF}"/>
              </a:ext>
            </a:extLst>
          </p:cNvPr>
          <p:cNvSpPr txBox="1"/>
          <p:nvPr/>
        </p:nvSpPr>
        <p:spPr>
          <a:xfrm>
            <a:off x="457200" y="5065693"/>
            <a:ext cx="7848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Gujarat earthquake thus fell in the category of strong on the Richter scale.</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Decibel Scale</a:t>
            </a:r>
          </a:p>
        </p:txBody>
      </p:sp>
      <p:sp>
        <p:nvSpPr>
          <p:cNvPr id="3" name="Text Placeholder 2"/>
          <p:cNvSpPr>
            <a:spLocks noGrp="1"/>
          </p:cNvSpPr>
          <p:nvPr>
            <p:ph type="body" sz="quarter" idx="10"/>
          </p:nvPr>
        </p:nvSpPr>
        <p:spPr/>
        <p:txBody>
          <a:bodyPr>
            <a:normAutofit/>
          </a:bodyPr>
          <a:lstStyle/>
          <a:p>
            <a:pPr>
              <a:defRPr sz="2800"/>
            </a:pPr>
            <a:r>
              <a:rPr dirty="0"/>
              <a:t>In the </a:t>
            </a:r>
            <a:r>
              <a:rPr b="1" dirty="0"/>
              <a:t>decibel scale</a:t>
            </a:r>
            <a:r>
              <a:rPr dirty="0"/>
              <a:t>,</a:t>
            </a:r>
            <a:endParaRPr lang="en-US" dirty="0"/>
          </a:p>
          <a:p>
            <a:endParaRPr dirty="0"/>
          </a:p>
          <a:p>
            <a:endParaRPr dirty="0"/>
          </a:p>
        </p:txBody>
      </p:sp>
      <p:pic>
        <p:nvPicPr>
          <p:cNvPr id="11" name="Picture 10" descr="I subscript 0">
            <a:extLst>
              <a:ext uri="{FF2B5EF4-FFF2-40B4-BE49-F238E27FC236}">
                <a16:creationId xmlns:a16="http://schemas.microsoft.com/office/drawing/2014/main" id="{959AC1C7-99B9-4D2F-4F12-B27F67B1B51C}"/>
              </a:ext>
            </a:extLst>
          </p:cNvPr>
          <p:cNvPicPr>
            <a:picLocks noChangeAspect="1"/>
          </p:cNvPicPr>
          <p:nvPr/>
        </p:nvPicPr>
        <p:blipFill>
          <a:blip r:embed="rId2"/>
          <a:stretch>
            <a:fillRect/>
          </a:stretch>
        </p:blipFill>
        <p:spPr>
          <a:xfrm>
            <a:off x="3512343" y="1164180"/>
            <a:ext cx="228600" cy="419100"/>
          </a:xfrm>
          <a:prstGeom prst="rect">
            <a:avLst/>
          </a:prstGeom>
        </p:spPr>
      </p:pic>
      <p:sp>
        <p:nvSpPr>
          <p:cNvPr id="5" name="TextBox 4">
            <a:extLst>
              <a:ext uri="{FF2B5EF4-FFF2-40B4-BE49-F238E27FC236}">
                <a16:creationId xmlns:a16="http://schemas.microsoft.com/office/drawing/2014/main" id="{233BE276-3F06-9A2F-1907-458D55A776E6}"/>
              </a:ext>
            </a:extLst>
          </p:cNvPr>
          <p:cNvSpPr txBox="1"/>
          <p:nvPr/>
        </p:nvSpPr>
        <p:spPr>
          <a:xfrm>
            <a:off x="3784600" y="1095375"/>
            <a:ext cx="434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intensity of a just-</a:t>
            </a:r>
            <a:endParaRPr lang="en-IN" dirty="0"/>
          </a:p>
        </p:txBody>
      </p:sp>
      <p:sp>
        <p:nvSpPr>
          <p:cNvPr id="7" name="TextBox 6">
            <a:extLst>
              <a:ext uri="{FF2B5EF4-FFF2-40B4-BE49-F238E27FC236}">
                <a16:creationId xmlns:a16="http://schemas.microsoft.com/office/drawing/2014/main" id="{D424B81A-5DFB-0470-D050-9792DC402E40}"/>
              </a:ext>
            </a:extLst>
          </p:cNvPr>
          <p:cNvSpPr txBox="1"/>
          <p:nvPr/>
        </p:nvSpPr>
        <p:spPr>
          <a:xfrm>
            <a:off x="459580" y="1509594"/>
            <a:ext cx="8303419"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discernible sound, </a:t>
            </a:r>
            <a:r>
              <a:rPr kumimoji="0" lang="en-US" sz="2800" b="0" i="1" u="none" strike="noStrike" kern="1200" cap="none" spc="0" normalizeH="0" baseline="0" noProof="0" dirty="0">
                <a:ln>
                  <a:noFill/>
                </a:ln>
                <a:solidFill>
                  <a:srgbClr val="000000"/>
                </a:solidFill>
                <a:effectLst/>
                <a:uLnTx/>
                <a:uFillTx/>
                <a:latin typeface="Calibri"/>
                <a:ea typeface="+mn-ea"/>
                <a:cs typeface="+mn-cs"/>
              </a:rPr>
              <a:t>I</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intensity of the sound being analyzed,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D</a:t>
            </a:r>
            <a:r>
              <a:rPr kumimoji="0" lang="en-US" sz="2800" b="0" i="0" u="none" strike="noStrike" kern="1200" cap="none" spc="0" normalizeH="0" baseline="0" noProof="0" dirty="0">
                <a:ln>
                  <a:noFill/>
                </a:ln>
                <a:solidFill>
                  <a:srgbClr val="000000"/>
                </a:solidFill>
                <a:effectLst/>
                <a:uLnTx/>
                <a:uFillTx/>
                <a:latin typeface="Calibri"/>
                <a:ea typeface="+mn-ea"/>
                <a:cs typeface="+mn-cs"/>
              </a:rPr>
              <a:t> is its decibel level.</a:t>
            </a:r>
            <a:endParaRPr lang="en-IN" dirty="0"/>
          </a:p>
        </p:txBody>
      </p:sp>
      <p:pic>
        <p:nvPicPr>
          <p:cNvPr id="9" name="Picture 8" descr="D equals 10 log open parenthesis I divided by I subscript 0 close parenthesis">
            <a:extLst>
              <a:ext uri="{FF2B5EF4-FFF2-40B4-BE49-F238E27FC236}">
                <a16:creationId xmlns:a16="http://schemas.microsoft.com/office/drawing/2014/main" id="{2340A8D2-913C-1F31-18C2-F366695FF87B}"/>
              </a:ext>
            </a:extLst>
          </p:cNvPr>
          <p:cNvPicPr>
            <a:picLocks noChangeAspect="1"/>
          </p:cNvPicPr>
          <p:nvPr/>
        </p:nvPicPr>
        <p:blipFill>
          <a:blip r:embed="rId3"/>
          <a:stretch>
            <a:fillRect/>
          </a:stretch>
        </p:blipFill>
        <p:spPr>
          <a:xfrm>
            <a:off x="3481658" y="2544831"/>
            <a:ext cx="2259262" cy="1152000"/>
          </a:xfrm>
          <a:prstGeom prst="rect">
            <a:avLst/>
          </a:prstGeom>
        </p:spPr>
      </p:pic>
      <p:sp>
        <p:nvSpPr>
          <p:cNvPr id="4" name="TextBox 3">
            <a:extLst>
              <a:ext uri="{FF2B5EF4-FFF2-40B4-BE49-F238E27FC236}">
                <a16:creationId xmlns:a16="http://schemas.microsoft.com/office/drawing/2014/main" id="{FF6B7C7D-A11E-A8BF-A360-C21C78BD4F7B}"/>
              </a:ext>
            </a:extLst>
          </p:cNvPr>
          <p:cNvSpPr txBox="1"/>
          <p:nvPr/>
        </p:nvSpPr>
        <p:spPr>
          <a:xfrm>
            <a:off x="457200" y="3696831"/>
            <a:ext cx="8229600" cy="2246769"/>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Decibel levels range from </a:t>
            </a:r>
            <a:r>
              <a:rPr kumimoji="0" lang="en-US" sz="2800" b="0" i="0" u="none" strike="noStrike" kern="1200" cap="none" spc="0" normalizeH="0" baseline="0" noProof="0">
                <a:ln>
                  <a:noFill/>
                </a:ln>
                <a:solidFill>
                  <a:srgbClr val="000000"/>
                </a:solidFill>
                <a:effectLst/>
                <a:uLnTx/>
                <a:uFillTx/>
                <a:latin typeface="Cambria Math"/>
                <a:ea typeface="+mn-ea"/>
                <a:cs typeface="+mn-cs"/>
              </a:rPr>
              <a:t>0</a:t>
            </a:r>
            <a:r>
              <a:rPr kumimoji="0" lang="en-US" sz="2800" b="0" i="0" u="none" strike="noStrike" kern="1200" cap="none" spc="0" normalizeH="0" baseline="0" noProof="0">
                <a:ln>
                  <a:noFill/>
                </a:ln>
                <a:solidFill>
                  <a:srgbClr val="000000"/>
                </a:solidFill>
                <a:effectLst/>
                <a:uLnTx/>
                <a:uFillTx/>
                <a:latin typeface="Calibri"/>
                <a:ea typeface="+mn-ea"/>
                <a:cs typeface="+mn-cs"/>
              </a:rPr>
              <a:t> for a barely discernible sound, to </a:t>
            </a:r>
            <a:r>
              <a:rPr kumimoji="0" lang="en-US" sz="2800" b="0" i="0" u="none" strike="noStrike" kern="1200" cap="none" spc="0" normalizeH="0" baseline="0" noProof="0">
                <a:ln>
                  <a:noFill/>
                </a:ln>
                <a:solidFill>
                  <a:srgbClr val="000000"/>
                </a:solidFill>
                <a:effectLst/>
                <a:uLnTx/>
                <a:uFillTx/>
                <a:latin typeface="Cambria Math"/>
                <a:ea typeface="+mn-ea"/>
                <a:cs typeface="+mn-cs"/>
              </a:rPr>
              <a:t>60</a:t>
            </a:r>
            <a:r>
              <a:rPr kumimoji="0" lang="en-US" sz="2800" b="0" i="0" u="none" strike="noStrike" kern="1200" cap="none" spc="0" normalizeH="0" baseline="0" noProof="0">
                <a:ln>
                  <a:noFill/>
                </a:ln>
                <a:solidFill>
                  <a:srgbClr val="000000"/>
                </a:solidFill>
                <a:effectLst/>
                <a:uLnTx/>
                <a:uFillTx/>
                <a:latin typeface="Calibri"/>
                <a:ea typeface="+mn-ea"/>
                <a:cs typeface="+mn-cs"/>
              </a:rPr>
              <a:t> for the level of normal conversation, to </a:t>
            </a:r>
            <a:r>
              <a:rPr kumimoji="0" lang="en-US" sz="2800" b="0" i="0" u="none" strike="noStrike" kern="1200" cap="none" spc="0" normalizeH="0" baseline="0" noProof="0">
                <a:ln>
                  <a:noFill/>
                </a:ln>
                <a:solidFill>
                  <a:srgbClr val="000000"/>
                </a:solidFill>
                <a:effectLst/>
                <a:uLnTx/>
                <a:uFillTx/>
                <a:latin typeface="Cambria Math"/>
                <a:ea typeface="+mn-ea"/>
                <a:cs typeface="+mn-cs"/>
              </a:rPr>
              <a:t>80</a:t>
            </a:r>
            <a:r>
              <a:rPr kumimoji="0" lang="en-US" sz="2800" b="0" i="0" u="none" strike="noStrike" kern="1200" cap="none" spc="0" normalizeH="0" baseline="0" noProof="0">
                <a:ln>
                  <a:noFill/>
                </a:ln>
                <a:solidFill>
                  <a:srgbClr val="000000"/>
                </a:solidFill>
                <a:effectLst/>
                <a:uLnTx/>
                <a:uFillTx/>
                <a:latin typeface="Calibri"/>
                <a:ea typeface="+mn-ea"/>
                <a:cs typeface="+mn-cs"/>
              </a:rPr>
              <a:t> for heavy traffic, to </a:t>
            </a:r>
            <a:r>
              <a:rPr kumimoji="0" lang="en-US" sz="2800" b="0" i="0" u="none" strike="noStrike" kern="1200" cap="none" spc="0" normalizeH="0" baseline="0" noProof="0">
                <a:ln>
                  <a:noFill/>
                </a:ln>
                <a:solidFill>
                  <a:srgbClr val="000000"/>
                </a:solidFill>
                <a:effectLst/>
                <a:uLnTx/>
                <a:uFillTx/>
                <a:latin typeface="Cambria Math"/>
                <a:ea typeface="+mn-ea"/>
                <a:cs typeface="+mn-cs"/>
              </a:rPr>
              <a:t>120</a:t>
            </a:r>
            <a:r>
              <a:rPr kumimoji="0" lang="en-US" sz="2800" b="0" i="0" u="none" strike="noStrike" kern="1200" cap="none" spc="0" normalizeH="0" baseline="0" noProof="0">
                <a:ln>
                  <a:noFill/>
                </a:ln>
                <a:solidFill>
                  <a:srgbClr val="000000"/>
                </a:solidFill>
                <a:effectLst/>
                <a:uLnTx/>
                <a:uFillTx/>
                <a:latin typeface="Calibri"/>
                <a:ea typeface="+mn-ea"/>
                <a:cs typeface="+mn-cs"/>
              </a:rPr>
              <a:t> for a loud rock concert, and finally (as far as humans are concerned) to around </a:t>
            </a:r>
            <a:r>
              <a:rPr kumimoji="0" lang="en-US" sz="2800" b="0" i="0" u="none" strike="noStrike" kern="1200" cap="none" spc="0" normalizeH="0" baseline="0" noProof="0">
                <a:ln>
                  <a:noFill/>
                </a:ln>
                <a:solidFill>
                  <a:srgbClr val="000000"/>
                </a:solidFill>
                <a:effectLst/>
                <a:uLnTx/>
                <a:uFillTx/>
                <a:latin typeface="Cambria Math"/>
                <a:ea typeface="+mn-ea"/>
                <a:cs typeface="+mn-cs"/>
              </a:rPr>
              <a:t>160</a:t>
            </a:r>
            <a:r>
              <a:rPr kumimoji="0" lang="en-US" sz="2800" b="0" i="0" u="none" strike="noStrike" kern="1200" cap="none" spc="0" normalizeH="0" baseline="0" noProof="0">
                <a:ln>
                  <a:noFill/>
                </a:ln>
                <a:solidFill>
                  <a:srgbClr val="000000"/>
                </a:solidFill>
                <a:effectLst/>
                <a:uLnTx/>
                <a:uFillTx/>
                <a:latin typeface="Calibri"/>
                <a:ea typeface="+mn-ea"/>
                <a:cs typeface="+mn-cs"/>
              </a:rPr>
              <a:t>, at which point the eardrum is likely to rupture.</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The Decibel Scale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Given that</a:t>
            </a:r>
            <a:endParaRPr sz="2800" dirty="0"/>
          </a:p>
        </p:txBody>
      </p:sp>
      <p:pic>
        <p:nvPicPr>
          <p:cNvPr id="8" name="Picture 7" descr="I subscript 0 equals 10 to the power of minus 12 watts per meter squared,">
            <a:extLst>
              <a:ext uri="{FF2B5EF4-FFF2-40B4-BE49-F238E27FC236}">
                <a16:creationId xmlns:a16="http://schemas.microsoft.com/office/drawing/2014/main" id="{2F5BF24C-9C91-9C61-5D1D-DE9B24630945}"/>
              </a:ext>
            </a:extLst>
          </p:cNvPr>
          <p:cNvPicPr>
            <a:picLocks noChangeAspect="1"/>
          </p:cNvPicPr>
          <p:nvPr/>
        </p:nvPicPr>
        <p:blipFill>
          <a:blip r:embed="rId2"/>
          <a:stretch>
            <a:fillRect/>
          </a:stretch>
        </p:blipFill>
        <p:spPr>
          <a:xfrm>
            <a:off x="2131219" y="1076583"/>
            <a:ext cx="3152775" cy="457200"/>
          </a:xfrm>
          <a:prstGeom prst="rect">
            <a:avLst/>
          </a:prstGeom>
        </p:spPr>
      </p:pic>
      <p:sp>
        <p:nvSpPr>
          <p:cNvPr id="5" name="TextBox 4">
            <a:extLst>
              <a:ext uri="{FF2B5EF4-FFF2-40B4-BE49-F238E27FC236}">
                <a16:creationId xmlns:a16="http://schemas.microsoft.com/office/drawing/2014/main" id="{6EEB5602-2C88-58B4-146A-BA6DC4D0980C}"/>
              </a:ext>
            </a:extLst>
          </p:cNvPr>
          <p:cNvSpPr txBox="1"/>
          <p:nvPr/>
        </p:nvSpPr>
        <p:spPr>
          <a:xfrm>
            <a:off x="5283994" y="1048032"/>
            <a:ext cx="1905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what is the</a:t>
            </a:r>
            <a:endParaRPr lang="en-IN" dirty="0"/>
          </a:p>
        </p:txBody>
      </p:sp>
      <p:sp>
        <p:nvSpPr>
          <p:cNvPr id="6" name="TextBox 5">
            <a:extLst>
              <a:ext uri="{FF2B5EF4-FFF2-40B4-BE49-F238E27FC236}">
                <a16:creationId xmlns:a16="http://schemas.microsoft.com/office/drawing/2014/main" id="{795D5E3A-7A92-1FCB-3E00-CC2F5BE2DDE6}"/>
              </a:ext>
            </a:extLst>
          </p:cNvPr>
          <p:cNvSpPr txBox="1"/>
          <p:nvPr/>
        </p:nvSpPr>
        <p:spPr>
          <a:xfrm>
            <a:off x="457200" y="1457109"/>
            <a:ext cx="80010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decibel level of a jet airliner’s engines at a distance of </a:t>
            </a:r>
            <a:r>
              <a:rPr kumimoji="0" lang="en-US" sz="2800" b="0" i="0" u="none" strike="noStrike" kern="1200" cap="none" spc="0" normalizeH="0" baseline="0" noProof="0">
                <a:ln>
                  <a:noFill/>
                </a:ln>
                <a:solidFill>
                  <a:srgbClr val="366092"/>
                </a:solidFill>
                <a:effectLst/>
                <a:uLnTx/>
                <a:uFillTx/>
                <a:latin typeface="Cambria Math"/>
                <a:ea typeface="+mn-ea"/>
                <a:cs typeface="+mn-cs"/>
              </a:rPr>
              <a:t>45</a:t>
            </a:r>
            <a:r>
              <a:rPr kumimoji="0" lang="en-US" sz="2800" b="0" i="0" u="none" strike="noStrike" kern="1200" cap="none" spc="0" normalizeH="0" baseline="0" noProof="0">
                <a:ln>
                  <a:noFill/>
                </a:ln>
                <a:solidFill>
                  <a:srgbClr val="366092"/>
                </a:solidFill>
                <a:effectLst/>
                <a:uLnTx/>
                <a:uFillTx/>
                <a:latin typeface="Calibri"/>
                <a:ea typeface="+mn-ea"/>
                <a:cs typeface="+mn-cs"/>
              </a:rPr>
              <a:t> meters, for which the sound intensity is</a:t>
            </a:r>
            <a:endParaRPr lang="en-IN" dirty="0"/>
          </a:p>
        </p:txBody>
      </p:sp>
      <p:pic>
        <p:nvPicPr>
          <p:cNvPr id="10" name="Picture 9" descr="50 watts per meter squared?">
            <a:extLst>
              <a:ext uri="{FF2B5EF4-FFF2-40B4-BE49-F238E27FC236}">
                <a16:creationId xmlns:a16="http://schemas.microsoft.com/office/drawing/2014/main" id="{19AE64EB-CD4A-55BF-5285-668EFFBB9FF7}"/>
              </a:ext>
            </a:extLst>
          </p:cNvPr>
          <p:cNvPicPr>
            <a:picLocks noChangeAspect="1"/>
          </p:cNvPicPr>
          <p:nvPr/>
        </p:nvPicPr>
        <p:blipFill>
          <a:blip r:embed="rId3"/>
          <a:stretch>
            <a:fillRect/>
          </a:stretch>
        </p:blipFill>
        <p:spPr>
          <a:xfrm>
            <a:off x="549275" y="2363093"/>
            <a:ext cx="2390775" cy="4572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The Decibel Scale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b="1" dirty="0"/>
              <a:t>Solution</a:t>
            </a:r>
            <a:endParaRPr dirty="0"/>
          </a:p>
        </p:txBody>
      </p:sp>
      <p:pic>
        <p:nvPicPr>
          <p:cNvPr id="6" name="Picture 5" descr="D equals 10 times log open parentheses 50 divided by 10 to the power of negative 12 close parentheses&#10; which is equals to 10 times log open parentheses 5 multiplied by 10 to the power of 13 close parentheses which is equals 10 times open parentheses log 5 plus 13 close parentheses that is approximately equals to 137.">
            <a:extLst>
              <a:ext uri="{FF2B5EF4-FFF2-40B4-BE49-F238E27FC236}">
                <a16:creationId xmlns:a16="http://schemas.microsoft.com/office/drawing/2014/main" id="{10C0DFDC-EF01-561F-EB0C-089EF08B0BA1}"/>
              </a:ext>
            </a:extLst>
          </p:cNvPr>
          <p:cNvPicPr>
            <a:picLocks noChangeAspect="1"/>
          </p:cNvPicPr>
          <p:nvPr/>
        </p:nvPicPr>
        <p:blipFill>
          <a:blip r:embed="rId2"/>
          <a:stretch>
            <a:fillRect/>
          </a:stretch>
        </p:blipFill>
        <p:spPr>
          <a:xfrm>
            <a:off x="3229775" y="1446707"/>
            <a:ext cx="2608250" cy="2520000"/>
          </a:xfrm>
          <a:prstGeom prst="rect">
            <a:avLst/>
          </a:prstGeom>
        </p:spPr>
      </p:pic>
      <p:sp>
        <p:nvSpPr>
          <p:cNvPr id="4" name="TextBox 3">
            <a:extLst>
              <a:ext uri="{FF2B5EF4-FFF2-40B4-BE49-F238E27FC236}">
                <a16:creationId xmlns:a16="http://schemas.microsoft.com/office/drawing/2014/main" id="{BE57A259-ECA3-54C4-7179-090A46C72946}"/>
              </a:ext>
            </a:extLst>
          </p:cNvPr>
          <p:cNvSpPr txBox="1"/>
          <p:nvPr/>
        </p:nvSpPr>
        <p:spPr>
          <a:xfrm>
            <a:off x="457200" y="4151293"/>
            <a:ext cx="81534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In other words, the sound level would probably not be literally earsplitting, but it would be very painful.</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Logarithmic Regression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manufacturer of aviation instruments has designed a new pressure altimeter, a device that determines altitude as a function of atmospheric pressure. The data in </a:t>
            </a:r>
            <a:r>
              <a:rPr lang="en-US" sz="2800" dirty="0"/>
              <a:t>T</a:t>
            </a:r>
            <a:r>
              <a:rPr sz="2800" dirty="0"/>
              <a:t>able</a:t>
            </a:r>
            <a:r>
              <a:rPr lang="en-US" sz="2800" dirty="0"/>
              <a:t> 1</a:t>
            </a:r>
            <a:r>
              <a:rPr sz="2800" dirty="0"/>
              <a:t> was collected in order to calibrate the device, where the pressure </a:t>
            </a:r>
            <a:r>
              <a:rPr lang="en-US" sz="2800" i="1" dirty="0"/>
              <a:t>p</a:t>
            </a:r>
            <a:r>
              <a:rPr sz="2800" dirty="0"/>
              <a:t> (in pascals) was measured by the new device and its altitude </a:t>
            </a:r>
            <a:r>
              <a:rPr lang="en-US" sz="2800" i="1" dirty="0"/>
              <a:t>h</a:t>
            </a:r>
            <a:r>
              <a:rPr sz="2800" dirty="0"/>
              <a:t> above sea level (in meters) was measured by another instrument of known accuracy. Use the data and logarithmic regression to find a logarithmic function that models altitude as a function of pressure and plot its graph along with the given points.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Logarithmic Regression</a:t>
            </a:r>
            <a:r>
              <a:rPr lang="en-US" baseline="-25000" dirty="0"/>
              <a:t>2</a:t>
            </a:r>
            <a:endParaRPr dirty="0"/>
          </a:p>
        </p:txBody>
      </p:sp>
      <p:sp>
        <p:nvSpPr>
          <p:cNvPr id="4" name="TextBox 3">
            <a:extLst>
              <a:ext uri="{FF2B5EF4-FFF2-40B4-BE49-F238E27FC236}">
                <a16:creationId xmlns:a16="http://schemas.microsoft.com/office/drawing/2014/main" id="{48680088-5414-1CD0-03E4-6F73B84D5CAD}"/>
              </a:ext>
            </a:extLst>
          </p:cNvPr>
          <p:cNvSpPr txBox="1"/>
          <p:nvPr/>
        </p:nvSpPr>
        <p:spPr>
          <a:xfrm>
            <a:off x="800100" y="1114425"/>
            <a:ext cx="7543800" cy="400110"/>
          </a:xfrm>
          <a:prstGeom prst="rect">
            <a:avLst/>
          </a:prstGeom>
          <a:noFill/>
        </p:spPr>
        <p:txBody>
          <a:bodyPr wrap="square">
            <a:spAutoFit/>
          </a:bodyPr>
          <a:lstStyle/>
          <a:p>
            <a:pPr algn="ctr">
              <a:defRPr sz="1800" b="1"/>
            </a:pPr>
            <a:r>
              <a:rPr lang="en-US" sz="2000" dirty="0"/>
              <a:t>Table 1</a:t>
            </a:r>
          </a:p>
        </p:txBody>
      </p:sp>
      <mc:AlternateContent xmlns:mc="http://schemas.openxmlformats.org/markup-compatibility/2006">
        <mc:Choice xmlns:a14="http://schemas.microsoft.com/office/drawing/2010/main" Requires="a14">
          <p:graphicFrame>
            <p:nvGraphicFramePr>
              <p:cNvPr id="3" name="Table Placeholder 2" descr="The table presents the relationship between atmospheric pressure (in pascals) and altitude (in meters). &#10;&#10;Pressure (𝑝) in pascals: contain values 40,000, 50,000, 60,000, 70,000, 80,000, 90,000, 100,000.&#10;&#10;Altitude (ℎ) in meters: contain values 7309, 5670, 4279, 3064, 1982, 1005, 113&#10;&#10;The data indicates that as atmospheric pressure increases, altitude decreases, showing an inverse relationship between pressure and height."/>
              <p:cNvGraphicFramePr>
                <a:graphicFrameLocks noGrp="1"/>
              </p:cNvGraphicFramePr>
              <p:nvPr>
                <p:ph type="tbl" sz="quarter" idx="10"/>
                <p:extLst>
                  <p:ext uri="{D42A27DB-BD31-4B8C-83A1-F6EECF244321}">
                    <p14:modId xmlns:p14="http://schemas.microsoft.com/office/powerpoint/2010/main" val="3603002280"/>
                  </p:ext>
                </p:extLst>
              </p:nvPr>
            </p:nvGraphicFramePr>
            <p:xfrm>
              <a:off x="245588" y="1600200"/>
              <a:ext cx="8652824" cy="14020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997267">
                      <a:extLst>
                        <a:ext uri="{9D8B030D-6E8A-4147-A177-3AD203B41FA5}">
                          <a16:colId xmlns:a16="http://schemas.microsoft.com/office/drawing/2014/main" val="20001"/>
                        </a:ext>
                      </a:extLst>
                    </a:gridCol>
                    <a:gridCol w="1156334">
                      <a:extLst>
                        <a:ext uri="{9D8B030D-6E8A-4147-A177-3AD203B41FA5}">
                          <a16:colId xmlns:a16="http://schemas.microsoft.com/office/drawing/2014/main" val="20002"/>
                        </a:ext>
                      </a:extLst>
                    </a:gridCol>
                    <a:gridCol w="997267">
                      <a:extLst>
                        <a:ext uri="{9D8B030D-6E8A-4147-A177-3AD203B41FA5}">
                          <a16:colId xmlns:a16="http://schemas.microsoft.com/office/drawing/2014/main" val="20003"/>
                        </a:ext>
                      </a:extLst>
                    </a:gridCol>
                    <a:gridCol w="997267">
                      <a:extLst>
                        <a:ext uri="{9D8B030D-6E8A-4147-A177-3AD203B41FA5}">
                          <a16:colId xmlns:a16="http://schemas.microsoft.com/office/drawing/2014/main" val="20004"/>
                        </a:ext>
                      </a:extLst>
                    </a:gridCol>
                    <a:gridCol w="997267">
                      <a:extLst>
                        <a:ext uri="{9D8B030D-6E8A-4147-A177-3AD203B41FA5}">
                          <a16:colId xmlns:a16="http://schemas.microsoft.com/office/drawing/2014/main" val="20005"/>
                        </a:ext>
                      </a:extLst>
                    </a:gridCol>
                    <a:gridCol w="997267">
                      <a:extLst>
                        <a:ext uri="{9D8B030D-6E8A-4147-A177-3AD203B41FA5}">
                          <a16:colId xmlns:a16="http://schemas.microsoft.com/office/drawing/2014/main" val="20006"/>
                        </a:ext>
                      </a:extLst>
                    </a:gridCol>
                    <a:gridCol w="1138555">
                      <a:extLst>
                        <a:ext uri="{9D8B030D-6E8A-4147-A177-3AD203B41FA5}">
                          <a16:colId xmlns:a16="http://schemas.microsoft.com/office/drawing/2014/main" val="20007"/>
                        </a:ext>
                      </a:extLst>
                    </a:gridCol>
                  </a:tblGrid>
                  <a:tr h="370840">
                    <a:tc>
                      <a:txBody>
                        <a:bodyPr/>
                        <a:lstStyle/>
                        <a:p>
                          <a:pPr algn="ctr">
                            <a:defRPr sz="1400" b="1"/>
                          </a:pPr>
                          <a:r>
                            <a:rPr sz="2000" dirty="0"/>
                            <a:t>Pressure </a:t>
                          </a:r>
                          <a14:m>
                            <m:oMath xmlns:m="http://schemas.openxmlformats.org/officeDocument/2006/math">
                              <m:r>
                                <a:rPr sz="2000">
                                  <a:latin typeface="Cambria Math" panose="02040503050406030204" pitchFamily="18" charset="0"/>
                                </a:rPr>
                                <m:t>𝑝</m:t>
                              </m:r>
                            </m:oMath>
                          </a14:m>
                          <a:r>
                            <a:rPr sz="2000" dirty="0"/>
                            <a:t> (in </a:t>
                          </a:r>
                          <a:r>
                            <a:rPr sz="2000" dirty="0" err="1"/>
                            <a:t>pascals</a:t>
                          </a:r>
                          <a:r>
                            <a:rPr sz="2000" dirty="0"/>
                            <a:t>)</a:t>
                          </a:r>
                        </a:p>
                      </a:txBody>
                      <a:tcPr/>
                    </a:tc>
                    <a:tc>
                      <a:txBody>
                        <a:bodyPr/>
                        <a:lstStyle/>
                        <a:p>
                          <a:pPr algn="ctr"/>
                          <a:r>
                            <a:rPr sz="2000" dirty="0"/>
                            <a:t>40,000</a:t>
                          </a:r>
                          <a:endParaRPr sz="2000" dirty="0">
                            <a:latin typeface="Cambria Math"/>
                          </a:endParaRPr>
                        </a:p>
                      </a:txBody>
                      <a:tcPr anchor="ctr"/>
                    </a:tc>
                    <a:tc>
                      <a:txBody>
                        <a:bodyPr/>
                        <a:lstStyle/>
                        <a:p>
                          <a:pPr algn="ctr"/>
                          <a:r>
                            <a:rPr sz="2000" dirty="0"/>
                            <a:t>50,000</a:t>
                          </a:r>
                          <a:endParaRPr sz="2000" dirty="0">
                            <a:latin typeface="Cambria Math"/>
                          </a:endParaRPr>
                        </a:p>
                      </a:txBody>
                      <a:tcPr anchor="ctr"/>
                    </a:tc>
                    <a:tc>
                      <a:txBody>
                        <a:bodyPr/>
                        <a:lstStyle/>
                        <a:p>
                          <a:pPr algn="ctr"/>
                          <a:r>
                            <a:rPr sz="2000" dirty="0"/>
                            <a:t>60,000</a:t>
                          </a:r>
                          <a:endParaRPr sz="2000" dirty="0">
                            <a:latin typeface="Cambria Math"/>
                          </a:endParaRPr>
                        </a:p>
                      </a:txBody>
                      <a:tcPr anchor="ctr"/>
                    </a:tc>
                    <a:tc>
                      <a:txBody>
                        <a:bodyPr/>
                        <a:lstStyle/>
                        <a:p>
                          <a:pPr algn="ctr"/>
                          <a:r>
                            <a:rPr sz="2000"/>
                            <a:t>70,000</a:t>
                          </a:r>
                          <a:endParaRPr sz="2000">
                            <a:latin typeface="Cambria Math"/>
                          </a:endParaRPr>
                        </a:p>
                      </a:txBody>
                      <a:tcPr anchor="ctr"/>
                    </a:tc>
                    <a:tc>
                      <a:txBody>
                        <a:bodyPr/>
                        <a:lstStyle/>
                        <a:p>
                          <a:pPr algn="ctr"/>
                          <a:r>
                            <a:rPr sz="2000" dirty="0"/>
                            <a:t>80,000</a:t>
                          </a:r>
                          <a:endParaRPr sz="2000" dirty="0">
                            <a:latin typeface="Cambria Math"/>
                          </a:endParaRPr>
                        </a:p>
                      </a:txBody>
                      <a:tcPr anchor="ctr"/>
                    </a:tc>
                    <a:tc>
                      <a:txBody>
                        <a:bodyPr/>
                        <a:lstStyle/>
                        <a:p>
                          <a:pPr algn="ctr"/>
                          <a:r>
                            <a:rPr sz="2000" dirty="0"/>
                            <a:t>90,000</a:t>
                          </a:r>
                          <a:endParaRPr sz="2000" dirty="0">
                            <a:latin typeface="Cambria Math"/>
                          </a:endParaRPr>
                        </a:p>
                      </a:txBody>
                      <a:tcPr anchor="ctr"/>
                    </a:tc>
                    <a:tc>
                      <a:txBody>
                        <a:bodyPr/>
                        <a:lstStyle/>
                        <a:p>
                          <a:pPr algn="ctr"/>
                          <a:r>
                            <a:rPr sz="2000" dirty="0"/>
                            <a:t>100,000</a:t>
                          </a:r>
                          <a:endParaRPr sz="2000" dirty="0">
                            <a:latin typeface="Cambria Math"/>
                          </a:endParaRPr>
                        </a:p>
                      </a:txBody>
                      <a:tcPr anchor="ctr"/>
                    </a:tc>
                    <a:extLst>
                      <a:ext uri="{0D108BD9-81ED-4DB2-BD59-A6C34878D82A}">
                        <a16:rowId xmlns:a16="http://schemas.microsoft.com/office/drawing/2014/main" val="10001"/>
                      </a:ext>
                    </a:extLst>
                  </a:tr>
                  <a:tr h="370840">
                    <a:tc>
                      <a:txBody>
                        <a:bodyPr/>
                        <a:lstStyle/>
                        <a:p>
                          <a:pPr algn="ctr">
                            <a:defRPr sz="1400" b="1"/>
                          </a:pPr>
                          <a:r>
                            <a:rPr sz="2000" dirty="0"/>
                            <a:t>Altitude </a:t>
                          </a:r>
                          <a14:m>
                            <m:oMath xmlns:m="http://schemas.openxmlformats.org/officeDocument/2006/math">
                              <m:r>
                                <a:rPr sz="2000">
                                  <a:latin typeface="Cambria Math" panose="02040503050406030204" pitchFamily="18" charset="0"/>
                                </a:rPr>
                                <m:t>h</m:t>
                              </m:r>
                            </m:oMath>
                          </a14:m>
                          <a:r>
                            <a:rPr sz="2000" dirty="0"/>
                            <a:t> (in meters)</a:t>
                          </a:r>
                        </a:p>
                      </a:txBody>
                      <a:tcPr/>
                    </a:tc>
                    <a:tc>
                      <a:txBody>
                        <a:bodyPr/>
                        <a:lstStyle/>
                        <a:p>
                          <a:pPr algn="ctr"/>
                          <a:r>
                            <a:rPr sz="2000" dirty="0"/>
                            <a:t>7309</a:t>
                          </a:r>
                          <a:endParaRPr sz="2000" dirty="0">
                            <a:latin typeface="Cambria Math"/>
                          </a:endParaRPr>
                        </a:p>
                      </a:txBody>
                      <a:tcPr anchor="ctr"/>
                    </a:tc>
                    <a:tc>
                      <a:txBody>
                        <a:bodyPr/>
                        <a:lstStyle/>
                        <a:p>
                          <a:pPr algn="ctr"/>
                          <a:r>
                            <a:rPr sz="2000" dirty="0"/>
                            <a:t>5670</a:t>
                          </a:r>
                          <a:endParaRPr sz="2000" dirty="0">
                            <a:latin typeface="Cambria Math"/>
                          </a:endParaRPr>
                        </a:p>
                      </a:txBody>
                      <a:tcPr anchor="ctr"/>
                    </a:tc>
                    <a:tc>
                      <a:txBody>
                        <a:bodyPr/>
                        <a:lstStyle/>
                        <a:p>
                          <a:pPr algn="ctr"/>
                          <a:r>
                            <a:rPr sz="2000" dirty="0"/>
                            <a:t>4279</a:t>
                          </a:r>
                          <a:endParaRPr sz="2000" dirty="0">
                            <a:latin typeface="Cambria Math"/>
                          </a:endParaRPr>
                        </a:p>
                      </a:txBody>
                      <a:tcPr anchor="ctr"/>
                    </a:tc>
                    <a:tc>
                      <a:txBody>
                        <a:bodyPr/>
                        <a:lstStyle/>
                        <a:p>
                          <a:pPr algn="ctr"/>
                          <a:r>
                            <a:rPr sz="2000" dirty="0"/>
                            <a:t>3064</a:t>
                          </a:r>
                          <a:endParaRPr sz="2000" dirty="0">
                            <a:latin typeface="Cambria Math"/>
                          </a:endParaRPr>
                        </a:p>
                      </a:txBody>
                      <a:tcPr anchor="ctr"/>
                    </a:tc>
                    <a:tc>
                      <a:txBody>
                        <a:bodyPr/>
                        <a:lstStyle/>
                        <a:p>
                          <a:pPr algn="ctr"/>
                          <a:r>
                            <a:rPr sz="2000" dirty="0"/>
                            <a:t>1982</a:t>
                          </a:r>
                          <a:endParaRPr sz="2000" dirty="0">
                            <a:latin typeface="Cambria Math"/>
                          </a:endParaRPr>
                        </a:p>
                      </a:txBody>
                      <a:tcPr anchor="ctr"/>
                    </a:tc>
                    <a:tc>
                      <a:txBody>
                        <a:bodyPr/>
                        <a:lstStyle/>
                        <a:p>
                          <a:pPr algn="ctr"/>
                          <a:r>
                            <a:rPr sz="2000" dirty="0"/>
                            <a:t>1005</a:t>
                          </a:r>
                          <a:endParaRPr sz="2000" dirty="0">
                            <a:latin typeface="Cambria Math"/>
                          </a:endParaRPr>
                        </a:p>
                      </a:txBody>
                      <a:tcPr anchor="ctr"/>
                    </a:tc>
                    <a:tc>
                      <a:txBody>
                        <a:bodyPr/>
                        <a:lstStyle/>
                        <a:p>
                          <a:pPr algn="ctr"/>
                          <a:r>
                            <a:rPr sz="2000" dirty="0"/>
                            <a:t>113</a:t>
                          </a:r>
                          <a:endParaRPr sz="2000" dirty="0">
                            <a:latin typeface="Cambria Math"/>
                          </a:endParaRPr>
                        </a:p>
                      </a:txBody>
                      <a:tcPr anchor="ctr"/>
                    </a:tc>
                    <a:extLst>
                      <a:ext uri="{0D108BD9-81ED-4DB2-BD59-A6C34878D82A}">
                        <a16:rowId xmlns:a16="http://schemas.microsoft.com/office/drawing/2014/main" val="10002"/>
                      </a:ext>
                    </a:extLst>
                  </a:tr>
                </a:tbl>
              </a:graphicData>
            </a:graphic>
          </p:graphicFrame>
        </mc:Choice>
        <mc:Fallback>
          <p:graphicFrame>
            <p:nvGraphicFramePr>
              <p:cNvPr id="3" name="Table Placeholder 2" descr="The table presents the relationship between atmospheric pressure (in pascals) and altitude (in meters). &#10;&#10;Pressure (𝑝) in pascals: contain values 40,000, 50,000, 60,000, 70,000, 80,000, 90,000, 100,000.&#10;&#10;Altitude (ℎ) in meters: contain values 7309, 5670, 4279, 3064, 1982, 1005, 113&#10;&#10;The data indicates that as atmospheric pressure increases, altitude decreases, showing an inverse relationship between pressure and height."/>
              <p:cNvGraphicFramePr>
                <a:graphicFrameLocks noGrp="1"/>
              </p:cNvGraphicFramePr>
              <p:nvPr>
                <p:ph type="tbl" sz="quarter" idx="10"/>
                <p:extLst>
                  <p:ext uri="{D42A27DB-BD31-4B8C-83A1-F6EECF244321}">
                    <p14:modId xmlns:p14="http://schemas.microsoft.com/office/powerpoint/2010/main" val="3603002280"/>
                  </p:ext>
                </p:extLst>
              </p:nvPr>
            </p:nvGraphicFramePr>
            <p:xfrm>
              <a:off x="245588" y="1600200"/>
              <a:ext cx="8652824" cy="14020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997267">
                      <a:extLst>
                        <a:ext uri="{9D8B030D-6E8A-4147-A177-3AD203B41FA5}">
                          <a16:colId xmlns:a16="http://schemas.microsoft.com/office/drawing/2014/main" val="20001"/>
                        </a:ext>
                      </a:extLst>
                    </a:gridCol>
                    <a:gridCol w="1156334">
                      <a:extLst>
                        <a:ext uri="{9D8B030D-6E8A-4147-A177-3AD203B41FA5}">
                          <a16:colId xmlns:a16="http://schemas.microsoft.com/office/drawing/2014/main" val="20002"/>
                        </a:ext>
                      </a:extLst>
                    </a:gridCol>
                    <a:gridCol w="997267">
                      <a:extLst>
                        <a:ext uri="{9D8B030D-6E8A-4147-A177-3AD203B41FA5}">
                          <a16:colId xmlns:a16="http://schemas.microsoft.com/office/drawing/2014/main" val="20003"/>
                        </a:ext>
                      </a:extLst>
                    </a:gridCol>
                    <a:gridCol w="997267">
                      <a:extLst>
                        <a:ext uri="{9D8B030D-6E8A-4147-A177-3AD203B41FA5}">
                          <a16:colId xmlns:a16="http://schemas.microsoft.com/office/drawing/2014/main" val="20004"/>
                        </a:ext>
                      </a:extLst>
                    </a:gridCol>
                    <a:gridCol w="997267">
                      <a:extLst>
                        <a:ext uri="{9D8B030D-6E8A-4147-A177-3AD203B41FA5}">
                          <a16:colId xmlns:a16="http://schemas.microsoft.com/office/drawing/2014/main" val="20005"/>
                        </a:ext>
                      </a:extLst>
                    </a:gridCol>
                    <a:gridCol w="997267">
                      <a:extLst>
                        <a:ext uri="{9D8B030D-6E8A-4147-A177-3AD203B41FA5}">
                          <a16:colId xmlns:a16="http://schemas.microsoft.com/office/drawing/2014/main" val="20006"/>
                        </a:ext>
                      </a:extLst>
                    </a:gridCol>
                    <a:gridCol w="1138555">
                      <a:extLst>
                        <a:ext uri="{9D8B030D-6E8A-4147-A177-3AD203B41FA5}">
                          <a16:colId xmlns:a16="http://schemas.microsoft.com/office/drawing/2014/main" val="20007"/>
                        </a:ext>
                      </a:extLst>
                    </a:gridCol>
                  </a:tblGrid>
                  <a:tr h="701040">
                    <a:tc>
                      <a:txBody>
                        <a:bodyPr/>
                        <a:lstStyle/>
                        <a:p>
                          <a:endParaRPr lang="en-US"/>
                        </a:p>
                      </a:txBody>
                      <a:tcPr>
                        <a:blipFill>
                          <a:blip r:embed="rId2"/>
                          <a:stretch>
                            <a:fillRect l="-444" t="-4310" r="-532000" b="-113793"/>
                          </a:stretch>
                        </a:blipFill>
                      </a:tcPr>
                    </a:tc>
                    <a:tc>
                      <a:txBody>
                        <a:bodyPr/>
                        <a:lstStyle/>
                        <a:p>
                          <a:pPr algn="ctr"/>
                          <a:r>
                            <a:rPr sz="2000" dirty="0"/>
                            <a:t>40,000</a:t>
                          </a:r>
                          <a:endParaRPr sz="2000" dirty="0">
                            <a:latin typeface="Cambria Math"/>
                          </a:endParaRPr>
                        </a:p>
                      </a:txBody>
                      <a:tcPr anchor="ctr"/>
                    </a:tc>
                    <a:tc>
                      <a:txBody>
                        <a:bodyPr/>
                        <a:lstStyle/>
                        <a:p>
                          <a:pPr algn="ctr"/>
                          <a:r>
                            <a:rPr sz="2000" dirty="0"/>
                            <a:t>50,000</a:t>
                          </a:r>
                          <a:endParaRPr sz="2000" dirty="0">
                            <a:latin typeface="Cambria Math"/>
                          </a:endParaRPr>
                        </a:p>
                      </a:txBody>
                      <a:tcPr anchor="ctr"/>
                    </a:tc>
                    <a:tc>
                      <a:txBody>
                        <a:bodyPr/>
                        <a:lstStyle/>
                        <a:p>
                          <a:pPr algn="ctr"/>
                          <a:r>
                            <a:rPr sz="2000" dirty="0"/>
                            <a:t>60,000</a:t>
                          </a:r>
                          <a:endParaRPr sz="2000" dirty="0">
                            <a:latin typeface="Cambria Math"/>
                          </a:endParaRPr>
                        </a:p>
                      </a:txBody>
                      <a:tcPr anchor="ctr"/>
                    </a:tc>
                    <a:tc>
                      <a:txBody>
                        <a:bodyPr/>
                        <a:lstStyle/>
                        <a:p>
                          <a:pPr algn="ctr"/>
                          <a:r>
                            <a:rPr sz="2000"/>
                            <a:t>70,000</a:t>
                          </a:r>
                          <a:endParaRPr sz="2000">
                            <a:latin typeface="Cambria Math"/>
                          </a:endParaRPr>
                        </a:p>
                      </a:txBody>
                      <a:tcPr anchor="ctr"/>
                    </a:tc>
                    <a:tc>
                      <a:txBody>
                        <a:bodyPr/>
                        <a:lstStyle/>
                        <a:p>
                          <a:pPr algn="ctr"/>
                          <a:r>
                            <a:rPr sz="2000" dirty="0"/>
                            <a:t>80,000</a:t>
                          </a:r>
                          <a:endParaRPr sz="2000" dirty="0">
                            <a:latin typeface="Cambria Math"/>
                          </a:endParaRPr>
                        </a:p>
                      </a:txBody>
                      <a:tcPr anchor="ctr"/>
                    </a:tc>
                    <a:tc>
                      <a:txBody>
                        <a:bodyPr/>
                        <a:lstStyle/>
                        <a:p>
                          <a:pPr algn="ctr"/>
                          <a:r>
                            <a:rPr sz="2000" dirty="0"/>
                            <a:t>90,000</a:t>
                          </a:r>
                          <a:endParaRPr sz="2000" dirty="0">
                            <a:latin typeface="Cambria Math"/>
                          </a:endParaRPr>
                        </a:p>
                      </a:txBody>
                      <a:tcPr anchor="ctr"/>
                    </a:tc>
                    <a:tc>
                      <a:txBody>
                        <a:bodyPr/>
                        <a:lstStyle/>
                        <a:p>
                          <a:pPr algn="ctr"/>
                          <a:r>
                            <a:rPr sz="2000" dirty="0"/>
                            <a:t>100,000</a:t>
                          </a:r>
                          <a:endParaRPr sz="2000" dirty="0">
                            <a:latin typeface="Cambria Math"/>
                          </a:endParaRPr>
                        </a:p>
                      </a:txBody>
                      <a:tcPr anchor="ctr"/>
                    </a:tc>
                    <a:extLst>
                      <a:ext uri="{0D108BD9-81ED-4DB2-BD59-A6C34878D82A}">
                        <a16:rowId xmlns:a16="http://schemas.microsoft.com/office/drawing/2014/main" val="10001"/>
                      </a:ext>
                    </a:extLst>
                  </a:tr>
                  <a:tr h="701040">
                    <a:tc>
                      <a:txBody>
                        <a:bodyPr/>
                        <a:lstStyle/>
                        <a:p>
                          <a:endParaRPr lang="en-US"/>
                        </a:p>
                      </a:txBody>
                      <a:tcPr>
                        <a:blipFill>
                          <a:blip r:embed="rId2"/>
                          <a:stretch>
                            <a:fillRect l="-444" t="-105217" r="-532000" b="-14783"/>
                          </a:stretch>
                        </a:blipFill>
                      </a:tcPr>
                    </a:tc>
                    <a:tc>
                      <a:txBody>
                        <a:bodyPr/>
                        <a:lstStyle/>
                        <a:p>
                          <a:pPr algn="ctr"/>
                          <a:r>
                            <a:rPr sz="2000" dirty="0"/>
                            <a:t>7309</a:t>
                          </a:r>
                          <a:endParaRPr sz="2000" dirty="0">
                            <a:latin typeface="Cambria Math"/>
                          </a:endParaRPr>
                        </a:p>
                      </a:txBody>
                      <a:tcPr anchor="ctr"/>
                    </a:tc>
                    <a:tc>
                      <a:txBody>
                        <a:bodyPr/>
                        <a:lstStyle/>
                        <a:p>
                          <a:pPr algn="ctr"/>
                          <a:r>
                            <a:rPr sz="2000" dirty="0"/>
                            <a:t>5670</a:t>
                          </a:r>
                          <a:endParaRPr sz="2000" dirty="0">
                            <a:latin typeface="Cambria Math"/>
                          </a:endParaRPr>
                        </a:p>
                      </a:txBody>
                      <a:tcPr anchor="ctr"/>
                    </a:tc>
                    <a:tc>
                      <a:txBody>
                        <a:bodyPr/>
                        <a:lstStyle/>
                        <a:p>
                          <a:pPr algn="ctr"/>
                          <a:r>
                            <a:rPr sz="2000" dirty="0"/>
                            <a:t>4279</a:t>
                          </a:r>
                          <a:endParaRPr sz="2000" dirty="0">
                            <a:latin typeface="Cambria Math"/>
                          </a:endParaRPr>
                        </a:p>
                      </a:txBody>
                      <a:tcPr anchor="ctr"/>
                    </a:tc>
                    <a:tc>
                      <a:txBody>
                        <a:bodyPr/>
                        <a:lstStyle/>
                        <a:p>
                          <a:pPr algn="ctr"/>
                          <a:r>
                            <a:rPr sz="2000" dirty="0"/>
                            <a:t>3064</a:t>
                          </a:r>
                          <a:endParaRPr sz="2000" dirty="0">
                            <a:latin typeface="Cambria Math"/>
                          </a:endParaRPr>
                        </a:p>
                      </a:txBody>
                      <a:tcPr anchor="ctr"/>
                    </a:tc>
                    <a:tc>
                      <a:txBody>
                        <a:bodyPr/>
                        <a:lstStyle/>
                        <a:p>
                          <a:pPr algn="ctr"/>
                          <a:r>
                            <a:rPr sz="2000" dirty="0"/>
                            <a:t>1982</a:t>
                          </a:r>
                          <a:endParaRPr sz="2000" dirty="0">
                            <a:latin typeface="Cambria Math"/>
                          </a:endParaRPr>
                        </a:p>
                      </a:txBody>
                      <a:tcPr anchor="ctr"/>
                    </a:tc>
                    <a:tc>
                      <a:txBody>
                        <a:bodyPr/>
                        <a:lstStyle/>
                        <a:p>
                          <a:pPr algn="ctr"/>
                          <a:r>
                            <a:rPr sz="2000" dirty="0"/>
                            <a:t>1005</a:t>
                          </a:r>
                          <a:endParaRPr sz="2000" dirty="0">
                            <a:latin typeface="Cambria Math"/>
                          </a:endParaRPr>
                        </a:p>
                      </a:txBody>
                      <a:tcPr anchor="ctr"/>
                    </a:tc>
                    <a:tc>
                      <a:txBody>
                        <a:bodyPr/>
                        <a:lstStyle/>
                        <a:p>
                          <a:pPr algn="ctr"/>
                          <a:r>
                            <a:rPr sz="2000" dirty="0"/>
                            <a:t>113</a:t>
                          </a:r>
                          <a:endParaRPr sz="2000" dirty="0">
                            <a:latin typeface="Cambria Math"/>
                          </a:endParaRPr>
                        </a:p>
                      </a:txBody>
                      <a:tcPr anchor="ct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Logarithmic Regression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Entering the data into a TI-84 Plus and performing a logarithmic regression results in the function </a:t>
            </a:r>
            <a:br>
              <a:rPr lang="en-US" sz="2800" dirty="0"/>
            </a:br>
            <a:r>
              <a:rPr lang="en-US" sz="2800" i="1" dirty="0"/>
              <a:t>h</a:t>
            </a:r>
            <a:r>
              <a:rPr lang="en-US" sz="2800" dirty="0"/>
              <a:t> (</a:t>
            </a:r>
            <a:r>
              <a:rPr lang="en-US" sz="2800" i="1" dirty="0"/>
              <a:t>p</a:t>
            </a:r>
            <a:r>
              <a:rPr lang="en-US" sz="2800" dirty="0"/>
              <a:t>) = 90,678.9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7859.23 ln </a:t>
            </a:r>
            <a:r>
              <a:rPr lang="en-US" sz="2800" i="1" dirty="0"/>
              <a:t>p</a:t>
            </a:r>
            <a:r>
              <a:rPr lang="en-US" sz="2800" dirty="0"/>
              <a:t>. This is the logarithmic curve of best fit for the given data. The regression equation is displayed in Figure 2, and the graph is shown in Figure 3.</a:t>
            </a:r>
            <a:endParaRPr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Logarithmic Regression</a:t>
            </a:r>
            <a:r>
              <a:rPr lang="en-US" baseline="-25000" dirty="0"/>
              <a:t>4</a:t>
            </a:r>
            <a:endParaRPr dirty="0"/>
          </a:p>
        </p:txBody>
      </p:sp>
      <p:pic>
        <p:nvPicPr>
          <p:cNvPr id="4" name="Picture 3" descr="The first line reads y equals a plus b ln of x. The second line reads a equals 90678.88766.  The third line reads b equals minus 7859.226496.  The fourth line reads r squared equals 0.9993560998.  The fifth line reads r equals minus 0.999677998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499235"/>
            <a:ext cx="3987165" cy="2996565"/>
          </a:xfrm>
          <a:prstGeom prst="rect">
            <a:avLst/>
          </a:prstGeom>
        </p:spPr>
      </p:pic>
      <p:sp>
        <p:nvSpPr>
          <p:cNvPr id="6" name="TextBox 5">
            <a:extLst>
              <a:ext uri="{FF2B5EF4-FFF2-40B4-BE49-F238E27FC236}">
                <a16:creationId xmlns:a16="http://schemas.microsoft.com/office/drawing/2014/main" id="{3FACB308-CAB0-6C45-5045-56DA3312CA74}"/>
              </a:ext>
            </a:extLst>
          </p:cNvPr>
          <p:cNvSpPr txBox="1"/>
          <p:nvPr/>
        </p:nvSpPr>
        <p:spPr>
          <a:xfrm>
            <a:off x="1870075" y="4616470"/>
            <a:ext cx="1524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Figure 2</a:t>
            </a:r>
            <a:endParaRPr lang="en-IN" dirty="0"/>
          </a:p>
        </p:txBody>
      </p:sp>
      <p:pic>
        <p:nvPicPr>
          <p:cNvPr id="5" name="Picture 4" descr="Calculator screenshot showing the logarithmic regression curve passing near the seven given point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9635" y="1499235"/>
            <a:ext cx="3987165" cy="2996565"/>
          </a:xfrm>
          <a:prstGeom prst="rect">
            <a:avLst/>
          </a:prstGeom>
        </p:spPr>
      </p:pic>
      <p:sp>
        <p:nvSpPr>
          <p:cNvPr id="8" name="TextBox 7">
            <a:extLst>
              <a:ext uri="{FF2B5EF4-FFF2-40B4-BE49-F238E27FC236}">
                <a16:creationId xmlns:a16="http://schemas.microsoft.com/office/drawing/2014/main" id="{6089D50D-640C-576C-4F5C-25E3DC836FE6}"/>
              </a:ext>
            </a:extLst>
          </p:cNvPr>
          <p:cNvSpPr txBox="1"/>
          <p:nvPr/>
        </p:nvSpPr>
        <p:spPr>
          <a:xfrm>
            <a:off x="5939467" y="4616167"/>
            <a:ext cx="1371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Figure 3</a:t>
            </a:r>
            <a:endParaRPr lang="en-IN" dirty="0"/>
          </a:p>
        </p:txBody>
      </p:sp>
    </p:spTree>
    <p:extLst>
      <p:ext uri="{BB962C8B-B14F-4D97-AF65-F5344CB8AC3E}">
        <p14:creationId xmlns:p14="http://schemas.microsoft.com/office/powerpoint/2010/main" val="752728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Exponential Equations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Solve the equation</a:t>
            </a:r>
          </a:p>
        </p:txBody>
      </p:sp>
      <p:pic>
        <p:nvPicPr>
          <p:cNvPr id="5" name="Picture 4" descr="Two raised to the power of x equals nine.">
            <a:extLst>
              <a:ext uri="{FF2B5EF4-FFF2-40B4-BE49-F238E27FC236}">
                <a16:creationId xmlns:a16="http://schemas.microsoft.com/office/drawing/2014/main" id="{2330653E-6916-2472-06C6-20C1746383C0}"/>
              </a:ext>
            </a:extLst>
          </p:cNvPr>
          <p:cNvPicPr>
            <a:picLocks noChangeAspect="1"/>
          </p:cNvPicPr>
          <p:nvPr/>
        </p:nvPicPr>
        <p:blipFill>
          <a:blip r:embed="rId2"/>
          <a:stretch>
            <a:fillRect/>
          </a:stretch>
        </p:blipFill>
        <p:spPr>
          <a:xfrm>
            <a:off x="3352800" y="1131570"/>
            <a:ext cx="847725" cy="333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Exponential Equations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convert the equation to logarithmic form to obtain the solution</a:t>
            </a:r>
          </a:p>
        </p:txBody>
      </p:sp>
      <p:pic>
        <p:nvPicPr>
          <p:cNvPr id="14" name="Picture 13" descr="x equal to log 9 to the base 2">
            <a:extLst>
              <a:ext uri="{FF2B5EF4-FFF2-40B4-BE49-F238E27FC236}">
                <a16:creationId xmlns:a16="http://schemas.microsoft.com/office/drawing/2014/main" id="{B33E4070-3B8B-9978-334B-696EF1CCCBDD}"/>
              </a:ext>
            </a:extLst>
          </p:cNvPr>
          <p:cNvPicPr>
            <a:picLocks noChangeAspect="1"/>
          </p:cNvPicPr>
          <p:nvPr/>
        </p:nvPicPr>
        <p:blipFill>
          <a:blip r:embed="rId2"/>
          <a:stretch>
            <a:fillRect/>
          </a:stretch>
        </p:blipFill>
        <p:spPr>
          <a:xfrm>
            <a:off x="2337000" y="2076381"/>
            <a:ext cx="1269231" cy="396000"/>
          </a:xfrm>
          <a:prstGeom prst="rect">
            <a:avLst/>
          </a:prstGeom>
        </p:spPr>
      </p:pic>
      <p:sp>
        <p:nvSpPr>
          <p:cNvPr id="4" name="TextBox 3">
            <a:extLst>
              <a:ext uri="{FF2B5EF4-FFF2-40B4-BE49-F238E27FC236}">
                <a16:creationId xmlns:a16="http://schemas.microsoft.com/office/drawing/2014/main" id="{4C4161D0-1726-6D99-626A-D42D28312379}"/>
              </a:ext>
            </a:extLst>
          </p:cNvPr>
          <p:cNvSpPr txBox="1"/>
          <p:nvPr/>
        </p:nvSpPr>
        <p:spPr>
          <a:xfrm>
            <a:off x="3657600" y="1963720"/>
            <a:ext cx="4732020" cy="523220"/>
          </a:xfrm>
          <a:prstGeom prst="rect">
            <a:avLst/>
          </a:prstGeom>
          <a:noFill/>
        </p:spPr>
        <p:txBody>
          <a:bodyPr wrap="square" rtlCol="0">
            <a:spAutoFit/>
          </a:bodyPr>
          <a:lstStyle/>
          <a:p>
            <a:r>
              <a:rPr lang="en-IN" sz="2800" dirty="0"/>
              <a:t>Unfortunately, this answer still</a:t>
            </a:r>
          </a:p>
        </p:txBody>
      </p:sp>
      <p:sp>
        <p:nvSpPr>
          <p:cNvPr id="6" name="TextBox 5">
            <a:extLst>
              <a:ext uri="{FF2B5EF4-FFF2-40B4-BE49-F238E27FC236}">
                <a16:creationId xmlns:a16="http://schemas.microsoft.com/office/drawing/2014/main" id="{AE24AEAF-FC4E-6B88-F5FA-CD56FACDF925}"/>
              </a:ext>
            </a:extLst>
          </p:cNvPr>
          <p:cNvSpPr txBox="1"/>
          <p:nvPr/>
        </p:nvSpPr>
        <p:spPr>
          <a:xfrm>
            <a:off x="457200" y="2394794"/>
            <a:ext cx="8229600" cy="954107"/>
          </a:xfrm>
          <a:prstGeom prst="rect">
            <a:avLst/>
          </a:prstGeom>
          <a:noFill/>
        </p:spPr>
        <p:txBody>
          <a:bodyPr wrap="square" rtlCol="0">
            <a:spAutoFit/>
          </a:bodyPr>
          <a:lstStyle/>
          <a:p>
            <a:r>
              <a:rPr lang="en-US" sz="2800" dirty="0"/>
              <a:t>doesn’t tell us anything about </a:t>
            </a:r>
            <a:r>
              <a:rPr lang="en-US" sz="2800" i="1" dirty="0"/>
              <a:t>x</a:t>
            </a:r>
            <a:r>
              <a:rPr lang="en-US" sz="2800" dirty="0"/>
              <a:t> in decimal form, other than that it is bound to be slightly more than </a:t>
            </a:r>
            <a:r>
              <a:rPr lang="en-US" sz="2800" dirty="0">
                <a:latin typeface="Cambria Math"/>
              </a:rPr>
              <a:t>3</a:t>
            </a:r>
            <a:r>
              <a:rPr lang="en-US" sz="2800" dirty="0"/>
              <a:t>. Further, </a:t>
            </a:r>
            <a:endParaRPr lang="en-IN" sz="2800" dirty="0"/>
          </a:p>
        </p:txBody>
      </p:sp>
      <p:sp>
        <p:nvSpPr>
          <p:cNvPr id="8" name="TextBox 7">
            <a:extLst>
              <a:ext uri="{FF2B5EF4-FFF2-40B4-BE49-F238E27FC236}">
                <a16:creationId xmlns:a16="http://schemas.microsoft.com/office/drawing/2014/main" id="{2D9DEFA2-39FE-D442-D433-125A85DF1E35}"/>
              </a:ext>
            </a:extLst>
          </p:cNvPr>
          <p:cNvSpPr txBox="1"/>
          <p:nvPr/>
        </p:nvSpPr>
        <p:spPr>
          <a:xfrm>
            <a:off x="457200" y="3250118"/>
            <a:ext cx="5436000" cy="576000"/>
          </a:xfrm>
          <a:prstGeom prst="rect">
            <a:avLst/>
          </a:prstGeom>
          <a:noFill/>
        </p:spPr>
        <p:txBody>
          <a:bodyPr wrap="square" rtlCol="0">
            <a:spAutoFit/>
          </a:bodyPr>
          <a:lstStyle/>
          <a:p>
            <a:r>
              <a:rPr lang="en-US" sz="2800" dirty="0"/>
              <a:t>we can’t use a calculator to evaluate</a:t>
            </a:r>
            <a:endParaRPr lang="en-IN" sz="2800" dirty="0"/>
          </a:p>
        </p:txBody>
      </p:sp>
      <p:pic>
        <p:nvPicPr>
          <p:cNvPr id="12" name="Picture 11" descr="log 9 to the base 2">
            <a:extLst>
              <a:ext uri="{FF2B5EF4-FFF2-40B4-BE49-F238E27FC236}">
                <a16:creationId xmlns:a16="http://schemas.microsoft.com/office/drawing/2014/main" id="{D0AE5ED0-127B-A711-F3E7-7C3972CA4C51}"/>
              </a:ext>
            </a:extLst>
          </p:cNvPr>
          <p:cNvPicPr>
            <a:picLocks noChangeAspect="1"/>
          </p:cNvPicPr>
          <p:nvPr/>
        </p:nvPicPr>
        <p:blipFill>
          <a:blip r:embed="rId3"/>
          <a:stretch>
            <a:fillRect/>
          </a:stretch>
        </p:blipFill>
        <p:spPr>
          <a:xfrm>
            <a:off x="5893199" y="3367483"/>
            <a:ext cx="781846" cy="396000"/>
          </a:xfrm>
          <a:prstGeom prst="rect">
            <a:avLst/>
          </a:prstGeom>
        </p:spPr>
      </p:pic>
      <p:sp>
        <p:nvSpPr>
          <p:cNvPr id="9" name="TextBox 8">
            <a:extLst>
              <a:ext uri="{FF2B5EF4-FFF2-40B4-BE49-F238E27FC236}">
                <a16:creationId xmlns:a16="http://schemas.microsoft.com/office/drawing/2014/main" id="{3DF03FFB-A5E0-8236-5F1F-F7B47C8084A5}"/>
              </a:ext>
            </a:extLst>
          </p:cNvPr>
          <p:cNvSpPr txBox="1"/>
          <p:nvPr/>
        </p:nvSpPr>
        <p:spPr>
          <a:xfrm>
            <a:off x="6713220" y="3250118"/>
            <a:ext cx="1676400" cy="523220"/>
          </a:xfrm>
          <a:prstGeom prst="rect">
            <a:avLst/>
          </a:prstGeom>
          <a:noFill/>
        </p:spPr>
        <p:txBody>
          <a:bodyPr wrap="square" rtlCol="0">
            <a:spAutoFit/>
          </a:bodyPr>
          <a:lstStyle/>
          <a:p>
            <a:r>
              <a:rPr lang="en-IN" sz="2800" dirty="0"/>
              <a:t>since the</a:t>
            </a:r>
          </a:p>
        </p:txBody>
      </p:sp>
      <p:sp>
        <p:nvSpPr>
          <p:cNvPr id="10" name="TextBox 9">
            <a:extLst>
              <a:ext uri="{FF2B5EF4-FFF2-40B4-BE49-F238E27FC236}">
                <a16:creationId xmlns:a16="http://schemas.microsoft.com/office/drawing/2014/main" id="{DA44AA3A-1C66-A6AD-AD1F-3646010F0A8B}"/>
              </a:ext>
            </a:extLst>
          </p:cNvPr>
          <p:cNvSpPr txBox="1"/>
          <p:nvPr/>
        </p:nvSpPr>
        <p:spPr>
          <a:xfrm>
            <a:off x="451050" y="3681005"/>
            <a:ext cx="3886200" cy="523220"/>
          </a:xfrm>
          <a:prstGeom prst="rect">
            <a:avLst/>
          </a:prstGeom>
          <a:noFill/>
        </p:spPr>
        <p:txBody>
          <a:bodyPr wrap="square" rtlCol="0">
            <a:spAutoFit/>
          </a:bodyPr>
          <a:lstStyle/>
          <a:p>
            <a:r>
              <a:rPr lang="en-US" sz="2800" dirty="0"/>
              <a:t>base is neither </a:t>
            </a:r>
            <a:r>
              <a:rPr lang="en-US" sz="2800" dirty="0">
                <a:latin typeface="Cambria Math"/>
              </a:rPr>
              <a:t>10</a:t>
            </a:r>
            <a:r>
              <a:rPr lang="en-US" sz="2800" dirty="0"/>
              <a:t> nor </a:t>
            </a:r>
            <a:r>
              <a:rPr lang="en-US" sz="2800" i="1" dirty="0"/>
              <a:t>e</a:t>
            </a:r>
            <a:r>
              <a:rPr lang="en-US" sz="2800" dirty="0"/>
              <a:t>.</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Properties of Logarithms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a</a:t>
            </a:r>
            <a:r>
              <a:rPr sz="2800" dirty="0"/>
              <a:t> (the logarithmic base) be a positive real number not equal to </a:t>
            </a:r>
            <a:r>
              <a:rPr sz="2800" dirty="0">
                <a:latin typeface="Cambria Math"/>
              </a:rPr>
              <a:t>1</a:t>
            </a:r>
            <a:r>
              <a:rPr sz="2800" dirty="0"/>
              <a:t>, let </a:t>
            </a:r>
            <a:r>
              <a:rPr lang="en-US" sz="2800" i="1" dirty="0"/>
              <a:t>x</a:t>
            </a:r>
            <a:r>
              <a:rPr sz="2800" dirty="0"/>
              <a:t> and </a:t>
            </a:r>
            <a:r>
              <a:rPr lang="en-US" sz="2800" i="1" dirty="0"/>
              <a:t>y</a:t>
            </a:r>
            <a:r>
              <a:rPr sz="2800" dirty="0"/>
              <a:t> be positive real numbers, and let </a:t>
            </a:r>
            <a:r>
              <a:rPr lang="en-US" sz="2800" i="1" dirty="0"/>
              <a:t>r</a:t>
            </a:r>
            <a:r>
              <a:rPr sz="2800" dirty="0"/>
              <a:t> be any real number.</a:t>
            </a:r>
          </a:p>
        </p:txBody>
      </p:sp>
      <p:pic>
        <p:nvPicPr>
          <p:cNvPr id="5" name="Picture 4" descr="1: log open parentheses x y close parentheses to the base a equals log x to the base a plus log y to the base a, open parentheses the log of a product is the sum of the logs close parentheses.&#10;&#10;2: log open parentheses x divided by y close parentheses to the base a equals log x to the base a minus log y to the base a, open parentheses the log of a quotient is the difference of the logs close parentheses.&#10;&#10;3: log open parentheses x to the power of r close parentheses to the base a equals r times log x to the base a, open parentheses the log of something raised to a power is the power times the log close parentheses.">
            <a:extLst>
              <a:ext uri="{FF2B5EF4-FFF2-40B4-BE49-F238E27FC236}">
                <a16:creationId xmlns:a16="http://schemas.microsoft.com/office/drawing/2014/main" id="{DC06AA35-B639-512F-F7C6-082FD2DD6C9C}"/>
              </a:ext>
            </a:extLst>
          </p:cNvPr>
          <p:cNvPicPr>
            <a:picLocks noChangeAspect="1"/>
          </p:cNvPicPr>
          <p:nvPr/>
        </p:nvPicPr>
        <p:blipFill>
          <a:blip r:embed="rId2"/>
          <a:stretch>
            <a:fillRect/>
          </a:stretch>
        </p:blipFill>
        <p:spPr>
          <a:xfrm>
            <a:off x="554518" y="2513033"/>
            <a:ext cx="6427399" cy="3420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800" dirty="0"/>
              <a:t>Errors in working with logarithms often arise from incorrect recall of the logarithmic properties. The </a:t>
            </a:r>
            <a:r>
              <a:rPr lang="en-US" sz="2800" dirty="0"/>
              <a:t>comparisons</a:t>
            </a:r>
            <a:r>
              <a:rPr sz="2800" dirty="0"/>
              <a:t> below highlight some common mistakes.</a:t>
            </a:r>
          </a:p>
        </p:txBody>
      </p:sp>
      <mc:AlternateContent xmlns:mc="http://schemas.openxmlformats.org/markup-compatibility/2006">
        <mc:Choice xmlns:a14="http://schemas.microsoft.com/office/drawing/2010/main" Requires="a14">
          <p:graphicFrame>
            <p:nvGraphicFramePr>
              <p:cNvPr id="4" name="Table Placeholder 2" descr="The table has two columns and compares incorrect and correct logarithmic statements.&#10;&#10;Starting with the first row contains an Incorrect statement, log open parentheses x plus y close parentheses to the base a equals log x to the base a plus log y to the base a, and the correct statement is log open parentheses x y close parentheses to the base a equals log x to the base a plus log y to the base a.&#10;&#10;The second row contains an Incorrect statement, log open parentheses x y close parentheses to the base a equals open parentheses log x to the base a close parentheses open parentheses log y to the base a close parentheses, and the correct statement is log open parentheses x y close parentheses to the base a equals log x to the base a plus log y to the base a.&#10;&#10;The third row contains an Incorrect statement, log x to the base a divided by log y to the base a equals log x to the base a minus log y to the base a, and the correct statement is log open parentheses x divided by y close parentheses to the base a equals log x to the base a minus log y to the base a.&#10;&#10;The fourth row contains an Incorrect statement, log x to the base a divided by log y to the base a equals log open parentheses x divided by y close parentheses to the base a, and the correct statement is log open parentheses x divided by y close parentheses to the base a equals log x to the base a minus log y to the base a.&#10;&#10;The fifth row contains an Incorrect statement, log open parentheses x z close parentheses to the base a divided by log open parentheses y z close parentheses to the base a equals log x to the base a divided by log y to the base a, and the correct statement is log open parentheses x z close parentheses to the base a divided by log open parentheses y z close parentheses to the base a equals log x to the base a plus log z to the base a whole divided by log y to the base a plus log z to the base a."/>
              <p:cNvGraphicFramePr>
                <a:graphicFrameLocks/>
              </p:cNvGraphicFramePr>
              <p:nvPr>
                <p:extLst>
                  <p:ext uri="{D42A27DB-BD31-4B8C-83A1-F6EECF244321}">
                    <p14:modId xmlns:p14="http://schemas.microsoft.com/office/powerpoint/2010/main" val="370503344"/>
                  </p:ext>
                </p:extLst>
              </p:nvPr>
            </p:nvGraphicFramePr>
            <p:xfrm>
              <a:off x="457200" y="2515044"/>
              <a:ext cx="8229600" cy="3199956"/>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Incorrect Statements</a:t>
                          </a:r>
                        </a:p>
                      </a:txBody>
                      <a:tcPr/>
                    </a:tc>
                    <a:tc>
                      <a:txBody>
                        <a:bodyPr/>
                        <a:lstStyle/>
                        <a:p>
                          <a:pPr algn="ctr">
                            <a:defRPr sz="1800" b="1"/>
                          </a:pPr>
                          <a:r>
                            <a:rPr dirty="0"/>
                            <a:t>Correct Statements</a:t>
                          </a:r>
                        </a:p>
                      </a:txBody>
                      <a:tcPr/>
                    </a:tc>
                    <a:extLst>
                      <a:ext uri="{0D108BD9-81ED-4DB2-BD59-A6C34878D82A}">
                        <a16:rowId xmlns:a16="http://schemas.microsoft.com/office/drawing/2014/main" val="10000"/>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m:t>
                                        </m:r>
                                        <m:r>
                                          <a:rPr lang="ar-AE" sz="1800">
                                            <a:solidFill>
                                              <a:srgbClr val="000000"/>
                                            </a:solidFill>
                                            <a:latin typeface="Cambria Math" panose="02040503050406030204" pitchFamily="18" charset="0"/>
                                          </a:rPr>
                                          <m:t>+</m:t>
                                        </m:r>
                                        <m:r>
                                          <a:rPr lang="ar-AE" sz="1800">
                                            <a:solidFill>
                                              <a:srgbClr val="000000"/>
                                            </a:solidFill>
                                            <a:latin typeface="Cambria Math" panose="02040503050406030204" pitchFamily="18" charset="0"/>
                                          </a:rPr>
                                          <m:t>𝑦</m:t>
                                        </m:r>
                                      </m:e>
                                    </m:d>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𝑥𝑦</m:t>
                                        </m:r>
                                      </m:e>
                                    </m:d>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𝑥𝑦</m:t>
                                        </m:r>
                                      </m:e>
                                    </m:d>
                                  </m:e>
                                </m:func>
                                <m:r>
                                  <a:rPr lang="ar-AE" sz="1800">
                                    <a:solidFill>
                                      <a:srgbClr val="000000"/>
                                    </a:solidFill>
                                    <a:latin typeface="Cambria Math" panose="02040503050406030204" pitchFamily="18" charset="0"/>
                                  </a:rPr>
                                  <m:t>=</m:t>
                                </m:r>
                                <m:d>
                                  <m:dPr>
                                    <m:ctrlPr>
                                      <a:rPr lang="ar-AE" sz="1800" i="1">
                                        <a:solidFill>
                                          <a:srgbClr val="000000"/>
                                        </a:solidFill>
                                        <a:latin typeface="Cambria Math" panose="02040503050406030204" pitchFamily="18" charset="0"/>
                                      </a:rPr>
                                    </m:ctrlPr>
                                  </m:dPr>
                                  <m:e>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e>
                                </m:d>
                                <m:d>
                                  <m:dPr>
                                    <m:ctrlPr>
                                      <a:rPr lang="ar-AE" sz="1800" i="1">
                                        <a:solidFill>
                                          <a:srgbClr val="000000"/>
                                        </a:solidFill>
                                        <a:latin typeface="Cambria Math" panose="02040503050406030204" pitchFamily="18" charset="0"/>
                                      </a:rPr>
                                    </m:ctrlPr>
                                  </m:dPr>
                                  <m:e>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e>
                                </m:d>
                              </m:oMath>
                            </m:oMathPara>
                          </a14:m>
                          <a:endParaRPr lang="ar-AE" dirty="0">
                            <a:solidFill>
                              <a:srgbClr val="000000"/>
                            </a:solidFill>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𝑥𝑦</m:t>
                                        </m:r>
                                      </m:e>
                                    </m:d>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
                                  <m:fPr>
                                    <m:ctrlPr>
                                      <a:rPr lang="ar-AE" sz="1800" i="1" smtClean="0">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den>
                                </m:f>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panose="02040503050406030204" pitchFamily="18" charset="0"/>
                                              </a:rPr>
                                              <m:t>𝑥</m:t>
                                            </m:r>
                                          </m:num>
                                          <m:den>
                                            <m:r>
                                              <a:rPr lang="ar-AE" sz="1800">
                                                <a:solidFill>
                                                  <a:srgbClr val="000000"/>
                                                </a:solidFill>
                                                <a:latin typeface="Cambria Math" panose="02040503050406030204" pitchFamily="18" charset="0"/>
                                              </a:rPr>
                                              <m:t>𝑦</m:t>
                                            </m:r>
                                          </m:den>
                                        </m:f>
                                      </m:e>
                                    </m:d>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
                                  <m:fPr>
                                    <m:ctrlPr>
                                      <a:rPr lang="ar-AE" sz="1800" i="1" smtClean="0">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den>
                                </m:f>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panose="02040503050406030204" pitchFamily="18" charset="0"/>
                                              </a:rPr>
                                              <m:t>𝑥</m:t>
                                            </m:r>
                                          </m:num>
                                          <m:den>
                                            <m:r>
                                              <a:rPr lang="ar-AE" sz="1800">
                                                <a:solidFill>
                                                  <a:srgbClr val="000000"/>
                                                </a:solidFill>
                                                <a:latin typeface="Cambria Math" panose="02040503050406030204" pitchFamily="18" charset="0"/>
                                              </a:rPr>
                                              <m:t>𝑦</m:t>
                                            </m:r>
                                          </m:den>
                                        </m:f>
                                      </m:e>
                                    </m:d>
                                  </m:e>
                                </m:func>
                              </m:oMath>
                            </m:oMathPara>
                          </a14:m>
                          <a:endParaRPr lang="ar-AE" dirty="0">
                            <a:solidFill>
                              <a:srgbClr val="000000"/>
                            </a:solidFill>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lang="ar-AE" sz="1800" i="1" smtClean="0">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panose="02040503050406030204" pitchFamily="18" charset="0"/>
                                              </a:rPr>
                                              <m:t>𝑥</m:t>
                                            </m:r>
                                          </m:num>
                                          <m:den>
                                            <m:r>
                                              <a:rPr lang="ar-AE" sz="1800">
                                                <a:solidFill>
                                                  <a:srgbClr val="000000"/>
                                                </a:solidFill>
                                                <a:latin typeface="Cambria Math" panose="02040503050406030204" pitchFamily="18" charset="0"/>
                                              </a:rPr>
                                              <m:t>𝑦</m:t>
                                            </m:r>
                                          </m:den>
                                        </m:f>
                                      </m:e>
                                    </m:d>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oMath>
                            </m:oMathPara>
                          </a14:m>
                          <a:endParaRPr lang="ar-AE" dirty="0">
                            <a:solidFill>
                              <a:srgbClr val="000000"/>
                            </a:solidFill>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
                                  <m:fPr>
                                    <m:ctrlPr>
                                      <a:rPr lang="ar-AE" sz="1800" i="1" smtClean="0">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𝑥𝑧</m:t>
                                            </m:r>
                                          </m:e>
                                        </m:d>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𝑦𝑧</m:t>
                                            </m:r>
                                          </m:e>
                                        </m:d>
                                      </m:e>
                                    </m:func>
                                  </m:den>
                                </m:f>
                                <m:r>
                                  <a:rPr lang="ar-AE" sz="1800">
                                    <a:solidFill>
                                      <a:srgbClr val="000000"/>
                                    </a:solidFill>
                                    <a:latin typeface="Cambria Math" panose="02040503050406030204" pitchFamily="18" charset="0"/>
                                  </a:rPr>
                                  <m:t>=</m:t>
                                </m:r>
                                <m:f>
                                  <m:fPr>
                                    <m:ctrlPr>
                                      <a:rPr lang="ar-AE" sz="1800" i="1">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den>
                                </m:f>
                              </m:oMath>
                            </m:oMathPara>
                          </a14:m>
                          <a:endParaRPr lang="ar-AE" dirty="0">
                            <a:solidFill>
                              <a:srgbClr val="000000"/>
                            </a:solidFill>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lang="ar-AE" sz="1800" i="1" smtClean="0">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𝑥𝑧</m:t>
                                            </m:r>
                                          </m:e>
                                        </m:d>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d>
                                          <m:dPr>
                                            <m:ctrlPr>
                                              <a:rPr lang="ar-AE" sz="1800" i="1">
                                                <a:solidFill>
                                                  <a:srgbClr val="000000"/>
                                                </a:solidFill>
                                                <a:latin typeface="Cambria Math" panose="02040503050406030204" pitchFamily="18" charset="0"/>
                                              </a:rPr>
                                            </m:ctrlPr>
                                          </m:dPr>
                                          <m:e>
                                            <m:r>
                                              <a:rPr lang="ar-AE" sz="1800">
                                                <a:solidFill>
                                                  <a:srgbClr val="000000"/>
                                                </a:solidFill>
                                                <a:latin typeface="Cambria Math" panose="02040503050406030204" pitchFamily="18" charset="0"/>
                                              </a:rPr>
                                              <m:t>𝑦𝑧</m:t>
                                            </m:r>
                                          </m:e>
                                        </m:d>
                                      </m:e>
                                    </m:func>
                                  </m:den>
                                </m:f>
                                <m:r>
                                  <a:rPr lang="ar-AE" sz="1800">
                                    <a:solidFill>
                                      <a:srgbClr val="000000"/>
                                    </a:solidFill>
                                    <a:latin typeface="Cambria Math" panose="02040503050406030204" pitchFamily="18" charset="0"/>
                                  </a:rPr>
                                  <m:t>=</m:t>
                                </m:r>
                                <m:f>
                                  <m:fPr>
                                    <m:ctrlPr>
                                      <a:rPr lang="ar-AE" sz="1800" i="1">
                                        <a:solidFill>
                                          <a:srgbClr val="000000"/>
                                        </a:solidFill>
                                        <a:latin typeface="Cambria Math" panose="02040503050406030204" pitchFamily="18" charset="0"/>
                                      </a:rPr>
                                    </m:ctrlPr>
                                  </m:fPr>
                                  <m:num>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𝑥</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𝑧</m:t>
                                        </m:r>
                                      </m:e>
                                    </m:func>
                                  </m:num>
                                  <m:den>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𝑦</m:t>
                                        </m:r>
                                      </m:e>
                                    </m:func>
                                    <m:r>
                                      <a:rPr lang="ar-AE" sz="1800">
                                        <a:solidFill>
                                          <a:srgbClr val="000000"/>
                                        </a:solidFill>
                                        <a:latin typeface="Cambria Math" panose="02040503050406030204" pitchFamily="18" charset="0"/>
                                      </a:rPr>
                                      <m:t>+</m:t>
                                    </m:r>
                                    <m:func>
                                      <m:funcPr>
                                        <m:ctrlPr>
                                          <a:rPr lang="ar-AE" sz="1800" i="1">
                                            <a:solidFill>
                                              <a:srgbClr val="000000"/>
                                            </a:solidFill>
                                            <a:latin typeface="Cambria Math" panose="02040503050406030204" pitchFamily="18" charset="0"/>
                                          </a:rPr>
                                        </m:ctrlPr>
                                      </m:funcPr>
                                      <m:fName>
                                        <m:sSub>
                                          <m:sSubPr>
                                            <m:ctrlPr>
                                              <a:rPr lang="ar-AE" sz="1800" i="1">
                                                <a:solidFill>
                                                  <a:srgbClr val="000000"/>
                                                </a:solidFill>
                                                <a:latin typeface="Cambria Math" panose="02040503050406030204" pitchFamily="18" charset="0"/>
                                              </a:rPr>
                                            </m:ctrlPr>
                                          </m:sSubPr>
                                          <m:e>
                                            <m:r>
                                              <m:rPr>
                                                <m:sty m:val="p"/>
                                              </m:rPr>
                                              <a:rPr lang="en-US" sz="1800">
                                                <a:solidFill>
                                                  <a:srgbClr val="000000"/>
                                                </a:solidFill>
                                                <a:latin typeface="Cambria Math" panose="02040503050406030204" pitchFamily="18" charset="0"/>
                                              </a:rPr>
                                              <m:t>log</m:t>
                                            </m:r>
                                          </m:e>
                                          <m:sub>
                                            <m:r>
                                              <a:rPr lang="ar-AE" sz="1800">
                                                <a:solidFill>
                                                  <a:srgbClr val="000000"/>
                                                </a:solidFill>
                                                <a:latin typeface="Cambria Math" panose="02040503050406030204" pitchFamily="18" charset="0"/>
                                              </a:rPr>
                                              <m:t>𝑎</m:t>
                                            </m:r>
                                          </m:sub>
                                        </m:sSub>
                                      </m:fName>
                                      <m:e>
                                        <m:r>
                                          <a:rPr lang="ar-AE" sz="1800">
                                            <a:solidFill>
                                              <a:srgbClr val="000000"/>
                                            </a:solidFill>
                                            <a:latin typeface="Cambria Math" panose="02040503050406030204" pitchFamily="18" charset="0"/>
                                          </a:rPr>
                                          <m:t>𝑧</m:t>
                                        </m:r>
                                      </m:e>
                                    </m:func>
                                  </m:den>
                                </m:f>
                              </m:oMath>
                            </m:oMathPara>
                          </a14:m>
                          <a:endParaRPr lang="ar-AE" dirty="0">
                            <a:solidFill>
                              <a:srgbClr val="000000"/>
                            </a:solidFill>
                          </a:endParaRPr>
                        </a:p>
                      </a:txBody>
                      <a:tcP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has two columns and compares incorrect and correct logarithmic statements.&#10;&#10;Starting with the first row contains an Incorrect statement, log open parentheses x plus y close parentheses to the base a equals log x to the base a plus log y to the base a, and the correct statement is log open parentheses x y close parentheses to the base a equals log x to the base a plus log y to the base a.&#10;&#10;The second row contains an Incorrect statement, log open parentheses x y close parentheses to the base a equals open parentheses log x to the base a close parentheses open parentheses log y to the base a close parentheses, and the correct statement is log open parentheses x y close parentheses to the base a equals log x to the base a plus log y to the base a.&#10;&#10;The third row contains an Incorrect statement, log x to the base a divided by log y to the base a equals log x to the base a minus log y to the base a, and the correct statement is log open parentheses x divided by y close parentheses to the base a equals log x to the base a minus log y to the base a.&#10;&#10;The fourth row contains an Incorrect statement, log x to the base a divided by log y to the base a equals log open parentheses x divided by y close parentheses to the base a, and the correct statement is log open parentheses x divided by y close parentheses to the base a equals log x to the base a minus log y to the base a.&#10;&#10;The fifth row contains an Incorrect statement, log open parentheses x z close parentheses to the base a divided by log open parentheses y z close parentheses to the base a equals log x to the base a divided by log y to the base a, and the correct statement is log open parentheses x z close parentheses to the base a divided by log open parentheses y z close parentheses to the base a equals log x to the base a plus log z to the base a whole divided by log y to the base a plus log z to the base a."/>
              <p:cNvGraphicFramePr>
                <a:graphicFrameLocks/>
              </p:cNvGraphicFramePr>
              <p:nvPr>
                <p:extLst>
                  <p:ext uri="{D42A27DB-BD31-4B8C-83A1-F6EECF244321}">
                    <p14:modId xmlns:p14="http://schemas.microsoft.com/office/powerpoint/2010/main" val="370503344"/>
                  </p:ext>
                </p:extLst>
              </p:nvPr>
            </p:nvGraphicFramePr>
            <p:xfrm>
              <a:off x="457200" y="2515044"/>
              <a:ext cx="8229600" cy="3199956"/>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Incorrect Statements</a:t>
                          </a:r>
                        </a:p>
                      </a:txBody>
                      <a:tcPr/>
                    </a:tc>
                    <a:tc>
                      <a:txBody>
                        <a:bodyPr/>
                        <a:lstStyle/>
                        <a:p>
                          <a:pPr algn="ctr">
                            <a:defRPr sz="1800" b="1"/>
                          </a:pPr>
                          <a:r>
                            <a:rPr dirty="0"/>
                            <a:t>Correct Statements</a:t>
                          </a: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296" t="-108197" r="-100444" b="-665574"/>
                          </a:stretch>
                        </a:blipFill>
                      </a:tcPr>
                    </a:tc>
                    <a:tc>
                      <a:txBody>
                        <a:bodyPr/>
                        <a:lstStyle/>
                        <a:p>
                          <a:endParaRPr lang="en-US"/>
                        </a:p>
                      </a:txBody>
                      <a:tcPr>
                        <a:blipFill>
                          <a:blip r:embed="rId2"/>
                          <a:stretch>
                            <a:fillRect l="-100296" t="-108197" r="-444" b="-665574"/>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208197" r="-100444" b="-565574"/>
                          </a:stretch>
                        </a:blipFill>
                      </a:tcPr>
                    </a:tc>
                    <a:tc>
                      <a:txBody>
                        <a:bodyPr/>
                        <a:lstStyle/>
                        <a:p>
                          <a:endParaRPr lang="en-US"/>
                        </a:p>
                      </a:txBody>
                      <a:tcPr>
                        <a:blipFill>
                          <a:blip r:embed="rId2"/>
                          <a:stretch>
                            <a:fillRect l="-100296" t="-208197" r="-444" b="-565574"/>
                          </a:stretch>
                        </a:blipFill>
                      </a:tcPr>
                    </a:tc>
                    <a:extLst>
                      <a:ext uri="{0D108BD9-81ED-4DB2-BD59-A6C34878D82A}">
                        <a16:rowId xmlns:a16="http://schemas.microsoft.com/office/drawing/2014/main" val="10002"/>
                      </a:ext>
                    </a:extLst>
                  </a:tr>
                  <a:tr h="707771">
                    <a:tc>
                      <a:txBody>
                        <a:bodyPr/>
                        <a:lstStyle/>
                        <a:p>
                          <a:endParaRPr lang="en-US"/>
                        </a:p>
                      </a:txBody>
                      <a:tcPr>
                        <a:blipFill>
                          <a:blip r:embed="rId2"/>
                          <a:stretch>
                            <a:fillRect l="-296" t="-162069" r="-100444" b="-197414"/>
                          </a:stretch>
                        </a:blipFill>
                      </a:tcPr>
                    </a:tc>
                    <a:tc>
                      <a:txBody>
                        <a:bodyPr/>
                        <a:lstStyle/>
                        <a:p>
                          <a:endParaRPr lang="en-US"/>
                        </a:p>
                      </a:txBody>
                      <a:tcPr>
                        <a:blipFill>
                          <a:blip r:embed="rId2"/>
                          <a:stretch>
                            <a:fillRect l="-100296" t="-162069" r="-444" b="-197414"/>
                          </a:stretch>
                        </a:blipFill>
                      </a:tcPr>
                    </a:tc>
                    <a:extLst>
                      <a:ext uri="{0D108BD9-81ED-4DB2-BD59-A6C34878D82A}">
                        <a16:rowId xmlns:a16="http://schemas.microsoft.com/office/drawing/2014/main" val="10003"/>
                      </a:ext>
                    </a:extLst>
                  </a:tr>
                  <a:tr h="707771">
                    <a:tc>
                      <a:txBody>
                        <a:bodyPr/>
                        <a:lstStyle/>
                        <a:p>
                          <a:endParaRPr lang="en-US"/>
                        </a:p>
                      </a:txBody>
                      <a:tcPr>
                        <a:blipFill>
                          <a:blip r:embed="rId2"/>
                          <a:stretch>
                            <a:fillRect l="-296" t="-259829" r="-100444" b="-95726"/>
                          </a:stretch>
                        </a:blipFill>
                      </a:tcPr>
                    </a:tc>
                    <a:tc>
                      <a:txBody>
                        <a:bodyPr/>
                        <a:lstStyle/>
                        <a:p>
                          <a:endParaRPr lang="en-US"/>
                        </a:p>
                      </a:txBody>
                      <a:tcPr>
                        <a:blipFill>
                          <a:blip r:embed="rId2"/>
                          <a:stretch>
                            <a:fillRect l="-100296" t="-259829" r="-444" b="-95726"/>
                          </a:stretch>
                        </a:blipFill>
                      </a:tcPr>
                    </a:tc>
                    <a:extLst>
                      <a:ext uri="{0D108BD9-81ED-4DB2-BD59-A6C34878D82A}">
                        <a16:rowId xmlns:a16="http://schemas.microsoft.com/office/drawing/2014/main" val="10004"/>
                      </a:ext>
                    </a:extLst>
                  </a:tr>
                  <a:tr h="671894">
                    <a:tc>
                      <a:txBody>
                        <a:bodyPr/>
                        <a:lstStyle/>
                        <a:p>
                          <a:endParaRPr lang="en-US"/>
                        </a:p>
                      </a:txBody>
                      <a:tcPr>
                        <a:blipFill>
                          <a:blip r:embed="rId2"/>
                          <a:stretch>
                            <a:fillRect l="-296" t="-382727" r="-100444" b="-1818"/>
                          </a:stretch>
                        </a:blipFill>
                      </a:tcPr>
                    </a:tc>
                    <a:tc>
                      <a:txBody>
                        <a:bodyPr/>
                        <a:lstStyle/>
                        <a:p>
                          <a:endParaRPr lang="en-US"/>
                        </a:p>
                      </a:txBody>
                      <a:tcPr>
                        <a:blipFill>
                          <a:blip r:embed="rId2"/>
                          <a:stretch>
                            <a:fillRect l="-100296" t="-382727" r="-444" b="-1818"/>
                          </a:stretch>
                        </a:blipFill>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Expanding Logarithmic Expressions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Use the properties of logarithms to expand the following expressions as much as possible (that is, decompose the expressions into sums or differences of the simplest possible terms).</a:t>
            </a:r>
            <a:endParaRPr dirty="0"/>
          </a:p>
        </p:txBody>
      </p:sp>
      <p:pic>
        <p:nvPicPr>
          <p:cNvPr id="5" name="Picture 4" descr="a: log open parentheses 64 x cubed square root of y close parentheses to the base 4.&#10;&#10;b:  log open parentheses cube root of x y squared divided by z to the power of 4 close parentheses to the base a.&#10;&#10;c:  log open parentheses 2.7 multiplied by 10 to the power of 4 whole divided by x  to the power of negative 2 close parentheses.">
            <a:extLst>
              <a:ext uri="{FF2B5EF4-FFF2-40B4-BE49-F238E27FC236}">
                <a16:creationId xmlns:a16="http://schemas.microsoft.com/office/drawing/2014/main" id="{0B5D91B6-8FF4-F55A-07A8-EB20F83D4BDC}"/>
              </a:ext>
            </a:extLst>
          </p:cNvPr>
          <p:cNvPicPr>
            <a:picLocks noChangeAspect="1"/>
          </p:cNvPicPr>
          <p:nvPr/>
        </p:nvPicPr>
        <p:blipFill>
          <a:blip r:embed="rId2"/>
          <a:stretch>
            <a:fillRect/>
          </a:stretch>
        </p:blipFill>
        <p:spPr>
          <a:xfrm>
            <a:off x="550067" y="2859881"/>
            <a:ext cx="2343150" cy="28098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As long as the base is the same for each term, its value does not affect the use of the properties.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1776</TotalTime>
  <Words>1858</Words>
  <Application>Microsoft Office PowerPoint</Application>
  <PresentationFormat>On-screen Show (4:3)</PresentationFormat>
  <Paragraphs>198</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Courier New</vt:lpstr>
      <vt:lpstr>Cambria Math</vt:lpstr>
      <vt:lpstr>Arial</vt:lpstr>
      <vt:lpstr>Calibri</vt:lpstr>
      <vt:lpstr>Office Theme</vt:lpstr>
      <vt:lpstr>Section 7.4</vt:lpstr>
      <vt:lpstr>Example 1: Continuously Compounded Interest1</vt:lpstr>
      <vt:lpstr>Example 1: Continuously Compounded Interest2</vt:lpstr>
      <vt:lpstr>Example 2: Solving Exponential Equations1</vt:lpstr>
      <vt:lpstr>Example 2: Solving Exponential Equations2</vt:lpstr>
      <vt:lpstr>Properties of Logarithms</vt:lpstr>
      <vt:lpstr>CAUTION!</vt:lpstr>
      <vt:lpstr>Example 3: Expanding Logarithmic Expressions1</vt:lpstr>
      <vt:lpstr>Note1</vt:lpstr>
      <vt:lpstr>Example 3: Expanding Logarithmic Expressions2</vt:lpstr>
      <vt:lpstr>Example 3: Expanding Logarithmic Expressions3</vt:lpstr>
      <vt:lpstr>Example 3: Expanding Logarithmic Expressions4</vt:lpstr>
      <vt:lpstr>Example 4: Condensing Logarithmic Expressions5</vt:lpstr>
      <vt:lpstr>Note2</vt:lpstr>
      <vt:lpstr>Example 4: Condensing Logarithmic Expressions6</vt:lpstr>
      <vt:lpstr>Example 4: Condensing Logarithmic Expressions7</vt:lpstr>
      <vt:lpstr>Example 4: Condensing Logarithmic Expressions8</vt:lpstr>
      <vt:lpstr>Formula: Change of Base Formula</vt:lpstr>
      <vt:lpstr>Example 5: Change of Base Formula1</vt:lpstr>
      <vt:lpstr>Note3</vt:lpstr>
      <vt:lpstr>Example 5: Change of Base Formula2</vt:lpstr>
      <vt:lpstr>Example 5: Change of Base Formula3</vt:lpstr>
      <vt:lpstr>Example 5: Change of Base Formula4</vt:lpstr>
      <vt:lpstr>Definition: The pH Scale1</vt:lpstr>
      <vt:lpstr>Definition: The pH Scale2</vt:lpstr>
      <vt:lpstr>Example 6: The pH Scale1</vt:lpstr>
      <vt:lpstr>Example 6: The pH Scale2</vt:lpstr>
      <vt:lpstr>Definition: The Richter Scale</vt:lpstr>
      <vt:lpstr>Example 7: The Richter Scale1</vt:lpstr>
      <vt:lpstr>Example 7: The Richter Scale2</vt:lpstr>
      <vt:lpstr>Definition: The Decibel Scale</vt:lpstr>
      <vt:lpstr>Example 8: The Decibel Scale1</vt:lpstr>
      <vt:lpstr>Example 8: The Decibel Scale2</vt:lpstr>
      <vt:lpstr>Example 9: Logarithmic Regression1</vt:lpstr>
      <vt:lpstr>Example 9: Logarithmic Regression2</vt:lpstr>
      <vt:lpstr>Example 9: Logarithmic Regression3</vt:lpstr>
      <vt:lpstr>Example 9: Logarithmic Regression4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Kodanda Ram Bade</cp:lastModifiedBy>
  <cp:revision>223</cp:revision>
  <dcterms:created xsi:type="dcterms:W3CDTF">2013-04-26T14:43:13Z</dcterms:created>
  <dcterms:modified xsi:type="dcterms:W3CDTF">2025-06-17T07:02:52Z</dcterms:modified>
</cp:coreProperties>
</file>