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306" r:id="rId10"/>
    <p:sldId id="264" r:id="rId11"/>
    <p:sldId id="266" r:id="rId12"/>
    <p:sldId id="265" r:id="rId13"/>
    <p:sldId id="307" r:id="rId14"/>
    <p:sldId id="308" r:id="rId15"/>
    <p:sldId id="267" r:id="rId16"/>
    <p:sldId id="283" r:id="rId17"/>
    <p:sldId id="268" r:id="rId18"/>
    <p:sldId id="274" r:id="rId19"/>
    <p:sldId id="279" r:id="rId20"/>
    <p:sldId id="284" r:id="rId21"/>
    <p:sldId id="285" r:id="rId22"/>
    <p:sldId id="287" r:id="rId23"/>
    <p:sldId id="290" r:id="rId24"/>
    <p:sldId id="292" r:id="rId25"/>
    <p:sldId id="294" r:id="rId26"/>
    <p:sldId id="297" r:id="rId27"/>
    <p:sldId id="298" r:id="rId28"/>
    <p:sldId id="302" r:id="rId29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3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  <p:cmAuthor id="2" name="hiteesha" initials="h" lastIdx="8" clrIdx="2">
    <p:extLst>
      <p:ext uri="{19B8F6BF-5375-455C-9EA6-DF929625EA0E}">
        <p15:presenceInfo xmlns:p15="http://schemas.microsoft.com/office/powerpoint/2012/main" userId="S-1-5-21-1666015839-3846122634-945917319-14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5" autoAdjust="0"/>
    <p:restoredTop sz="94673" autoAdjust="0"/>
  </p:normalViewPr>
  <p:slideViewPr>
    <p:cSldViewPr>
      <p:cViewPr varScale="1">
        <p:scale>
          <a:sx n="102" d="100"/>
          <a:sy n="102" d="100"/>
        </p:scale>
        <p:origin x="111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7</a:t>
            </a:r>
            <a:r>
              <a:rPr dirty="0"/>
              <a:t>.3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Logarithmic Functions and Their Graphs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Graphing Logarithmic Functions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Sketch the graphs of the following functions. State their domain and range.</a:t>
            </a:r>
            <a:endParaRPr dirty="0"/>
          </a:p>
        </p:txBody>
      </p:sp>
      <p:pic>
        <p:nvPicPr>
          <p:cNvPr id="5" name="Picture 4" descr="a: f of x equals log open parentheses x plus 2 close parentheses to the base 3, plus 1.&#10;&#10;b: g of x equals log open parentheses negative x minus 1 close parentheses to the base 2.&#10;&#10;c: h of x equals log open parentheses x close parentheses to the base 1 divided by 2, minus 2.">
            <a:extLst>
              <a:ext uri="{FF2B5EF4-FFF2-40B4-BE49-F238E27FC236}">
                <a16:creationId xmlns:a16="http://schemas.microsoft.com/office/drawing/2014/main" id="{B0328E7E-FFC5-FE1D-558C-07C3B325E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3" y="2038352"/>
            <a:ext cx="3383616" cy="18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Begin by graphing the base function, then apply any transformations.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Logarithmic Functions</a:t>
            </a:r>
            <a:r>
              <a:rPr lang="en-US" baseline="-25000" dirty="0"/>
              <a:t>5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8410" y="1007125"/>
            <a:ext cx="8229600" cy="460147"/>
          </a:xfrm>
        </p:spPr>
        <p:txBody>
          <a:bodyPr>
            <a:normAutofit fontScale="92500" lnSpcReduction="10000"/>
          </a:bodyPr>
          <a:lstStyle/>
          <a:p>
            <a:r>
              <a:rPr sz="2800" b="1" dirty="0"/>
              <a:t>Solution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F316E-8FF8-41D6-81F5-EE876560407A}"/>
              </a:ext>
            </a:extLst>
          </p:cNvPr>
          <p:cNvSpPr txBox="1"/>
          <p:nvPr/>
        </p:nvSpPr>
        <p:spPr>
          <a:xfrm>
            <a:off x="457200" y="15240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Begin by graphing the base function,</a:t>
            </a:r>
          </a:p>
        </p:txBody>
      </p:sp>
      <p:pic>
        <p:nvPicPr>
          <p:cNvPr id="18" name="Picture 17" descr="which is log x to the base 3.">
            <a:extLst>
              <a:ext uri="{FF2B5EF4-FFF2-40B4-BE49-F238E27FC236}">
                <a16:creationId xmlns:a16="http://schemas.microsoft.com/office/drawing/2014/main" id="{11B8E547-4A0B-B693-A0F1-75FACD7B2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85800"/>
            <a:ext cx="1546364" cy="32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C773F1-8DE2-2C44-05E7-F0E53C8F7836}"/>
              </a:ext>
            </a:extLst>
          </p:cNvPr>
          <p:cNvSpPr txBox="1"/>
          <p:nvPr/>
        </p:nvSpPr>
        <p:spPr>
          <a:xfrm>
            <a:off x="2062162" y="1827324"/>
            <a:ext cx="235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is the dashed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BB0413-84F0-2637-2FEB-DC4E3E74EC42}"/>
              </a:ext>
            </a:extLst>
          </p:cNvPr>
          <p:cNvSpPr txBox="1"/>
          <p:nvPr/>
        </p:nvSpPr>
        <p:spPr>
          <a:xfrm>
            <a:off x="457200" y="213255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curve.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20761E-5E70-1A2D-D834-339CF4E27C63}"/>
                  </a:ext>
                </a:extLst>
              </p:cNvPr>
              <p:cNvSpPr txBox="1"/>
              <p:nvPr/>
            </p:nvSpPr>
            <p:spPr>
              <a:xfrm>
                <a:off x="457200" y="2443381"/>
                <a:ext cx="386302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Since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has been replaced by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+ 2,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shift the graph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units to the left.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 find the graph of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we shift the result up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unit, since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has been added to the function. This is the solid curve.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Note that the asymptote has also been shifted to the left.</a:t>
                </a:r>
                <a:endParaRPr lang="en-IN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20761E-5E70-1A2D-D834-339CF4E27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43381"/>
                <a:ext cx="3863020" cy="3108543"/>
              </a:xfrm>
              <a:prstGeom prst="rect">
                <a:avLst/>
              </a:prstGeom>
              <a:blipFill>
                <a:blip r:embed="rId3"/>
                <a:stretch>
                  <a:fillRect l="-1577" t="-1176" b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Two increasing logarithmic functions in the Cartesian plane. The graph of log x to the base 3 is dashed and passes through open parentheses 1 divided by 3 comma minus 1 close parentheses, open parentheses 1 comma 0 close parentheses, and open parentheses 3 comma 1 close parentheses. The graph of log open parentheses x plus 2 close parentheses to the base 3, plus 1 is solid and passes through open parentheses minus 5 divided by 3 comma 0 close parentheses, open parentheses minus 1 comma 1 close parentheses, and open parentheses 1 comma 2 close parentheses. a vertical asymptote at x equals negative 2.">
            <a:extLst>
              <a:ext uri="{FF2B5EF4-FFF2-40B4-BE49-F238E27FC236}">
                <a16:creationId xmlns:a16="http://schemas.microsoft.com/office/drawing/2014/main" id="{57FDA81E-CFD6-4FE4-A413-DEC02C04C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0623" y="1301879"/>
            <a:ext cx="3657600" cy="365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2C9DC2-3DD9-4413-BB0E-99A040111B61}"/>
              </a:ext>
            </a:extLst>
          </p:cNvPr>
          <p:cNvSpPr txBox="1"/>
          <p:nvPr/>
        </p:nvSpPr>
        <p:spPr>
          <a:xfrm>
            <a:off x="4588497" y="4965764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4</a:t>
            </a:r>
          </a:p>
        </p:txBody>
      </p:sp>
      <p:pic>
        <p:nvPicPr>
          <p:cNvPr id="8" name="Picture 7" descr="Domain equals open parentheses minus 2 comma Infinity close parentheses, Range equals open parentheses minus infinity to infinity close parentheses">
            <a:extLst>
              <a:ext uri="{FF2B5EF4-FFF2-40B4-BE49-F238E27FC236}">
                <a16:creationId xmlns:a16="http://schemas.microsoft.com/office/drawing/2014/main" id="{ABF0051E-5AE0-8D39-966F-222ED5693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623" y="5365874"/>
            <a:ext cx="3863020" cy="39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Logarithmic Functions</a:t>
            </a:r>
            <a:r>
              <a:rPr lang="en-US" baseline="-25000" dirty="0"/>
              <a:t>6</a:t>
            </a:r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0B185-5389-1CB5-398D-D86CC695C786}"/>
              </a:ext>
            </a:extLst>
          </p:cNvPr>
          <p:cNvSpPr txBox="1"/>
          <p:nvPr/>
        </p:nvSpPr>
        <p:spPr>
          <a:xfrm>
            <a:off x="386717" y="1239408"/>
            <a:ext cx="411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basic shape of the graph of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the same as the shape of</a:t>
            </a:r>
            <a:endParaRPr lang="en-IN" dirty="0"/>
          </a:p>
        </p:txBody>
      </p:sp>
      <p:pic>
        <p:nvPicPr>
          <p:cNvPr id="14" name="Picture 13" descr="y equals log x to the base 2,">
            <a:extLst>
              <a:ext uri="{FF2B5EF4-FFF2-40B4-BE49-F238E27FC236}">
                <a16:creationId xmlns:a16="http://schemas.microsoft.com/office/drawing/2014/main" id="{674550C8-65AB-48EB-5578-FC720A91A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02999"/>
            <a:ext cx="1016182" cy="32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C5D59E-F7EA-8300-401A-AB25B11317C1}"/>
              </a:ext>
            </a:extLst>
          </p:cNvPr>
          <p:cNvSpPr txBox="1"/>
          <p:nvPr/>
        </p:nvSpPr>
        <p:spPr>
          <a:xfrm>
            <a:off x="386717" y="1871626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is the dashed curve.</a:t>
            </a:r>
            <a:endParaRPr lang="en-IN" dirty="0"/>
          </a:p>
        </p:txBody>
      </p:sp>
      <p:pic>
        <p:nvPicPr>
          <p:cNvPr id="10" name="Picture 9" descr="To obtain g from log x to the base 2, the variable x">
            <a:extLst>
              <a:ext uri="{FF2B5EF4-FFF2-40B4-BE49-F238E27FC236}">
                <a16:creationId xmlns:a16="http://schemas.microsoft.com/office/drawing/2014/main" id="{7F5C6160-6B55-373E-F975-127557DBA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35217"/>
            <a:ext cx="3880636" cy="324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946AE6-290F-B741-6ED4-37791525432D}"/>
                  </a:ext>
                </a:extLst>
              </p:cNvPr>
              <p:cNvSpPr txBox="1"/>
              <p:nvPr/>
            </p:nvSpPr>
            <p:spPr>
              <a:xfrm>
                <a:off x="386717" y="2458298"/>
                <a:ext cx="42672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replaced with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−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1, which shifts the graph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unit to the right, and then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replaced by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−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which reflects the graph with respect to the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-axis.</a:t>
                </a:r>
                <a:endParaRPr lang="en-IN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946AE6-290F-B741-6ED4-377915254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7" y="2458298"/>
                <a:ext cx="4267200" cy="1323439"/>
              </a:xfrm>
              <a:prstGeom prst="rect">
                <a:avLst/>
              </a:prstGeom>
              <a:blipFill>
                <a:blip r:embed="rId4"/>
                <a:stretch>
                  <a:fillRect l="-1429" t="-230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Two  logarithmic functions in the Cartesian plane. The graph of y equals log x to the base 2 is dashed, increasing and passes through open parentheses 1 divided by 2 comma minus 1 close parentheses, open parentheses 1 comma 0 close parentheses, and open parentheses 2 comma 1 close parentheses. The graph of log open parentheses negative x minus 1 close parentheses to the base 2 is solid, decreasing, and passes through open parentheses minus 3 comma 1 close parentheses, open parentheses minus 2 comma 0 close parentheses, and open parentheses minus 3 divided by 2 comma minus 1 close parentheses. a vertical asymptote at x equals negative 1.">
            <a:extLst>
              <a:ext uri="{FF2B5EF4-FFF2-40B4-BE49-F238E27FC236}">
                <a16:creationId xmlns:a16="http://schemas.microsoft.com/office/drawing/2014/main" id="{2B80B979-7C0C-49D2-A957-1CFF056B5C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6120" y="1078010"/>
            <a:ext cx="3657600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36D288-0F29-482E-9047-FB821C01B982}"/>
              </a:ext>
            </a:extLst>
          </p:cNvPr>
          <p:cNvSpPr txBox="1"/>
          <p:nvPr/>
        </p:nvSpPr>
        <p:spPr>
          <a:xfrm>
            <a:off x="4452593" y="4722117"/>
            <a:ext cx="402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5</a:t>
            </a:r>
          </a:p>
        </p:txBody>
      </p:sp>
      <p:pic>
        <p:nvPicPr>
          <p:cNvPr id="11" name="Picture 10" descr="Domain equals open parenthesis minus Infinity comma minus 1 close parenthesis, Range equals open parenthesis minus infinity to infinity close parenthesis">
            <a:extLst>
              <a:ext uri="{FF2B5EF4-FFF2-40B4-BE49-F238E27FC236}">
                <a16:creationId xmlns:a16="http://schemas.microsoft.com/office/drawing/2014/main" id="{A15E2AB9-A346-AB1D-9B28-23CE45941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5215191"/>
            <a:ext cx="402465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6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Logarithmic Functions</a:t>
            </a:r>
            <a:r>
              <a:rPr lang="en-US" baseline="-25000" dirty="0"/>
              <a:t>7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404A4-BB7C-33E5-B91A-266CB158FC99}"/>
              </a:ext>
            </a:extLst>
          </p:cNvPr>
          <p:cNvSpPr txBox="1"/>
          <p:nvPr/>
        </p:nvSpPr>
        <p:spPr>
          <a:xfrm>
            <a:off x="457200" y="1214728"/>
            <a:ext cx="4029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begin with the dashed curve, which is the graph of</a:t>
            </a:r>
            <a:endParaRPr lang="en-IN" dirty="0"/>
          </a:p>
        </p:txBody>
      </p:sp>
      <p:pic>
        <p:nvPicPr>
          <p:cNvPr id="12" name="Picture 11" descr="log x to the base 1 divided by 2">
            <a:extLst>
              <a:ext uri="{FF2B5EF4-FFF2-40B4-BE49-F238E27FC236}">
                <a16:creationId xmlns:a16="http://schemas.microsoft.com/office/drawing/2014/main" id="{D3836A32-7A7E-1FB8-5CE2-3E0B4E0D3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02" y="1597106"/>
            <a:ext cx="676901" cy="54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6EBCEA-7F37-6E9A-73C4-881015D32F24}"/>
                  </a:ext>
                </a:extLst>
              </p:cNvPr>
              <p:cNvSpPr txBox="1"/>
              <p:nvPr/>
            </p:nvSpPr>
            <p:spPr>
              <a:xfrm>
                <a:off x="450916" y="2209418"/>
                <a:ext cx="35814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then shift the graph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units down to obtain the graph of the function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lang="en-IN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6EBCEA-7F37-6E9A-73C4-881015D32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16" y="2209418"/>
                <a:ext cx="3581400" cy="1015663"/>
              </a:xfrm>
              <a:prstGeom prst="rect">
                <a:avLst/>
              </a:prstGeom>
              <a:blipFill>
                <a:blip r:embed="rId3"/>
                <a:stretch>
                  <a:fillRect l="-1874" t="-2994" r="-511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The graph displays two logarithmic functions, both with a vertical asymptote at x equals 0. One function passes through the points open parentheses 1 divided by 2 comma minus 1 close parentheses, open parentheses 1 comma minus 2 close parentheses, and open parentheses 2 comma minus 3 close parentheses, decreasing as x increases. The other function passes through the points open parentheses 1 divided by 2 comma minus 1 close parentheses, open parentheses 1 comma 0 close parentheses, and open parentheses 2 comma minus 1 close parentheses, showing a less steep decline.">
            <a:extLst>
              <a:ext uri="{FF2B5EF4-FFF2-40B4-BE49-F238E27FC236}">
                <a16:creationId xmlns:a16="http://schemas.microsoft.com/office/drawing/2014/main" id="{B29B99C7-4895-4E6B-924C-DA51E1572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0655" y="1029287"/>
            <a:ext cx="3657600" cy="365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2C9DC2-3DD9-4413-BB0E-99A040111B61}"/>
              </a:ext>
            </a:extLst>
          </p:cNvPr>
          <p:cNvSpPr txBox="1"/>
          <p:nvPr/>
        </p:nvSpPr>
        <p:spPr>
          <a:xfrm>
            <a:off x="4267200" y="4594078"/>
            <a:ext cx="4188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6</a:t>
            </a:r>
          </a:p>
        </p:txBody>
      </p:sp>
      <p:pic>
        <p:nvPicPr>
          <p:cNvPr id="8" name="Picture 7" descr="Domain equals open parenthesis 0 comma Infinity close parenthesis, Range equals open parenthesis minus infinity to infinity close parenthesis">
            <a:extLst>
              <a:ext uri="{FF2B5EF4-FFF2-40B4-BE49-F238E27FC236}">
                <a16:creationId xmlns:a16="http://schemas.microsoft.com/office/drawing/2014/main" id="{75A51437-05F3-7A50-C84A-46648E242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994188"/>
            <a:ext cx="370947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68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Logarithmic Expressions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Evaluate the following logarithmic expressions.</a:t>
            </a:r>
            <a:endParaRPr dirty="0"/>
          </a:p>
        </p:txBody>
      </p:sp>
      <p:pic>
        <p:nvPicPr>
          <p:cNvPr id="5" name="Picture 4" descr="a: log 25 to the base 5.&#10;&#10;b: log 2 to the base 1 divided by 2.&#10;&#10;c: log 8 to the base 4.&#10;&#10;d: log open parentheses square root pi close parentheses to the base pi.&#10;&#10;e: log 1 to the base 17.&#10;&#10;f: log 4 to the base 16.&#10;&#10;g: log 3 to the base 1 divided by 9.&#10;&#10;h: log open parentheses 1 divided by 100 close parentheses to the base 10.">
            <a:extLst>
              <a:ext uri="{FF2B5EF4-FFF2-40B4-BE49-F238E27FC236}">
                <a16:creationId xmlns:a16="http://schemas.microsoft.com/office/drawing/2014/main" id="{18EAC47C-628F-7EB5-8052-D78278C2C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" y="1584960"/>
            <a:ext cx="1710998" cy="435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baseline="-25000" dirty="0"/>
              <a:t>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We write each of the equivalent exponential equations as a reference.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Logarithmic Expressions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0DB8B-A02C-3824-1F3E-957654270CB9}"/>
              </a:ext>
            </a:extLst>
          </p:cNvPr>
          <p:cNvSpPr txBox="1"/>
          <p:nvPr/>
        </p:nvSpPr>
        <p:spPr>
          <a:xfrm>
            <a:off x="454867" y="153894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 descr="log 25 to the base 5 equals log open parentheses 5 squared close parentheses to the base 5, where 25 is rewritten as a power of 5. Using logarithmic properties, this simplifies to be as 2.">
                <a:extLst>
                  <a:ext uri="{FF2B5EF4-FFF2-40B4-BE49-F238E27FC236}">
                    <a16:creationId xmlns:a16="http://schemas.microsoft.com/office/drawing/2014/main" id="{513DC14F-BA0B-40D7-8F83-4A91359BE3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67010347"/>
                  </p:ext>
                </p:extLst>
              </p:nvPr>
            </p:nvGraphicFramePr>
            <p:xfrm>
              <a:off x="838200" y="1579403"/>
              <a:ext cx="7848600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b="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 b="0" i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sz="2400" b="0" i="1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</m:func>
                              <m:r>
                                <a:rPr sz="2400" b="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 b="0" i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 b="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  <m:sup>
                                          <m:r>
                                            <a:rPr sz="2400" b="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b="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  <m:r>
                                    <a:rPr sz="2400" b="0">
                                      <a:latin typeface="Cambria Math"/>
                                    </a:rPr>
                                    <m:t>⁡</m:t>
                                  </m:r>
                                  <m:r>
                                    <a:rPr sz="2400" b="0" i="1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</m:phant>
                              <m:r>
                                <a:rPr sz="24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 b="0" i="1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25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0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 descr="log 25 to the base 5 equals log open parentheses 5 squared close parentheses to the base 5, where 25 is rewritten as a power of 5. Using logarithmic properties, this simplifies to be as 2.">
                <a:extLst>
                  <a:ext uri="{FF2B5EF4-FFF2-40B4-BE49-F238E27FC236}">
                    <a16:creationId xmlns:a16="http://schemas.microsoft.com/office/drawing/2014/main" id="{513DC14F-BA0B-40D7-8F83-4A91359BE3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67010347"/>
                  </p:ext>
                </p:extLst>
              </p:nvPr>
            </p:nvGraphicFramePr>
            <p:xfrm>
              <a:off x="838200" y="1579403"/>
              <a:ext cx="7848600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526" r="-1453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2000" r="-1453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807" t="-112000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51EDAD6-0028-23F7-E76C-26ADE1DB7CB5}"/>
              </a:ext>
            </a:extLst>
          </p:cNvPr>
          <p:cNvSpPr txBox="1"/>
          <p:nvPr/>
        </p:nvSpPr>
        <p:spPr>
          <a:xfrm>
            <a:off x="457199" y="295102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 descr="log 2 to the base 1 divided by 2 equals log open parentheses open parentheses 1 divided by 2 close parentheses to the power of minus 1 close parentheses to the base 1 divided by 2, where 2 is rewritten as a power of 1 divided by 2. Using the logarithmic properties, this simplifies to minus 1. &#10;">
                <a:extLst>
                  <a:ext uri="{FF2B5EF4-FFF2-40B4-BE49-F238E27FC236}">
                    <a16:creationId xmlns:a16="http://schemas.microsoft.com/office/drawing/2014/main" id="{6B1BFF0B-F8D0-427E-AAF5-A8532A2226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6545896"/>
                  </p:ext>
                </p:extLst>
              </p:nvPr>
            </p:nvGraphicFramePr>
            <p:xfrm>
              <a:off x="838200" y="2763678"/>
              <a:ext cx="8305800" cy="15329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2</a:t>
                          </a:r>
                          <a:r>
                            <a:rPr sz="2000" b="0" dirty="0"/>
                            <a:t> as a power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900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⁡2</m:t>
                                  </m:r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000" b="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ar-AE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AE" sz="2000" b="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ar-AE" sz="2000" b="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ar-AE" sz="20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0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ar-AE" sz="2000" b="0" dirty="0"/>
                            <a:t>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 descr="log 2 to the base 1 divided by 2 equals log open parentheses open parentheses 1 divided by 2 close parentheses to the power of minus 1 close parentheses to the base 1 divided by 2, where 2 is rewritten as a power of 1 divided by 2. Using the logarithmic properties, this simplifies to minus 1. &#10;">
                <a:extLst>
                  <a:ext uri="{FF2B5EF4-FFF2-40B4-BE49-F238E27FC236}">
                    <a16:creationId xmlns:a16="http://schemas.microsoft.com/office/drawing/2014/main" id="{6B1BFF0B-F8D0-427E-AAF5-A8532A2226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6545896"/>
                  </p:ext>
                </p:extLst>
              </p:nvPr>
            </p:nvGraphicFramePr>
            <p:xfrm>
              <a:off x="838200" y="2763678"/>
              <a:ext cx="8305800" cy="15329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3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159619" b="-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2649" b="-7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96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47059" r="-159619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649" t="-147059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411D92D-CFA9-C4FD-0E9C-8F63B0B9F7B5}"/>
              </a:ext>
            </a:extLst>
          </p:cNvPr>
          <p:cNvSpPr txBox="1"/>
          <p:nvPr/>
        </p:nvSpPr>
        <p:spPr>
          <a:xfrm>
            <a:off x="457198" y="474904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Placeholder 2" descr="log 8 to the base 4 equals log open parentheses 4 to the power of 3 divided by 2 close parentheses to the base 4, where 8 is rewritten as a power of 4. Using the logarithmic properties, this simplifies to 3 divided by 2.">
                <a:extLst>
                  <a:ext uri="{FF2B5EF4-FFF2-40B4-BE49-F238E27FC236}">
                    <a16:creationId xmlns:a16="http://schemas.microsoft.com/office/drawing/2014/main" id="{A53D7980-AFBD-4929-8186-8E33D0FAF83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1029569"/>
                  </p:ext>
                </p:extLst>
              </p:nvPr>
            </p:nvGraphicFramePr>
            <p:xfrm>
              <a:off x="838200" y="4716371"/>
              <a:ext cx="7848600" cy="12005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4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r>
                                <a:rPr sz="2400">
                                  <a:latin typeface="Cambria Math"/>
                                </a:rPr>
                                <m:t>8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4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ar-AE" sz="24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ar-AE"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dirty="0"/>
                            <a:t>Rewrite </a:t>
                          </a:r>
                          <a:r>
                            <a:rPr sz="2000" dirty="0">
                              <a:latin typeface="Cambria Math"/>
                            </a:rPr>
                            <a:t>8</a:t>
                          </a:r>
                          <a:r>
                            <a:rPr sz="2000" dirty="0"/>
                            <a:t> as a power of </a:t>
                          </a:r>
                          <a:r>
                            <a:rPr sz="2000" dirty="0">
                              <a:latin typeface="Cambria Math"/>
                            </a:rPr>
                            <a:t>4</a:t>
                          </a:r>
                          <a:r>
                            <a:rPr sz="20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00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8</m:t>
                              </m:r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Placeholder 2" descr="log 8 to the base 4 equals log open parentheses 4 to the power of 3 divided by 2 close parentheses to the base 4, where 8 is rewritten as a power of 4. Using the logarithmic properties, this simplifies to 3 divided by 2.">
                <a:extLst>
                  <a:ext uri="{FF2B5EF4-FFF2-40B4-BE49-F238E27FC236}">
                    <a16:creationId xmlns:a16="http://schemas.microsoft.com/office/drawing/2014/main" id="{A53D7980-AFBD-4929-8186-8E33D0FAF83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1029569"/>
                  </p:ext>
                </p:extLst>
              </p:nvPr>
            </p:nvGraphicFramePr>
            <p:xfrm>
              <a:off x="838200" y="4716371"/>
              <a:ext cx="7848600" cy="12005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1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r="-690184" b="-11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5028" r="-210773" b="-11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dirty="0"/>
                            <a:t>Rewrite </a:t>
                          </a:r>
                          <a:r>
                            <a:rPr sz="2000" dirty="0">
                              <a:latin typeface="Cambria Math"/>
                            </a:rPr>
                            <a:t>8</a:t>
                          </a:r>
                          <a:r>
                            <a:rPr sz="2000" dirty="0"/>
                            <a:t> as a power of </a:t>
                          </a:r>
                          <a:r>
                            <a:rPr sz="2000" dirty="0">
                              <a:latin typeface="Cambria Math"/>
                            </a:rPr>
                            <a:t>4</a:t>
                          </a:r>
                          <a:r>
                            <a:rPr sz="20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8711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5028" t="-98000" r="-210773" b="-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807" t="-98000" b="-1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Logarithmic Expressions</a:t>
            </a:r>
            <a:r>
              <a:rPr lang="en-US" baseline="-25000" dirty="0"/>
              <a:t>5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9F84B-E863-0DC9-1BB6-53A3A627CA6B}"/>
              </a:ext>
            </a:extLst>
          </p:cNvPr>
          <p:cNvSpPr txBox="1"/>
          <p:nvPr/>
        </p:nvSpPr>
        <p:spPr>
          <a:xfrm>
            <a:off x="457200" y="11283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 descr="log open parentheses square root of pi close parentheses to the base pi equals log open parentheses pi to the power of 1 divided by 2 close parentheses to the base pi, where the square root of pi is rewritten as a rational exponent. Using the logarithmic properties, this simplifies to 1 divided by 2. ">
                <a:extLst>
                  <a:ext uri="{FF2B5EF4-FFF2-40B4-BE49-F238E27FC236}">
                    <a16:creationId xmlns:a16="http://schemas.microsoft.com/office/drawing/2014/main" id="{001BD60D-0C41-4AC7-8A4B-5253625AE8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24926647"/>
                  </p:ext>
                </p:extLst>
              </p:nvPr>
            </p:nvGraphicFramePr>
            <p:xfrm>
              <a:off x="914401" y="1029287"/>
              <a:ext cx="7848599" cy="15139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429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056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Rewrite the radical as a rational exponent.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Equivalent exponential equation: </a:t>
                          </a:r>
                          <a:br>
                            <a:rPr lang="en-US" sz="2000" b="0" i="1" dirty="0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sz="2000" b="0" dirty="0"/>
                            <a:t>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 descr="log open parentheses square root of pi close parentheses to the base pi equals log open parentheses pi to the power of 1 divided by 2 close parentheses to the base pi, where the square root of pi is rewritten as a rational exponent. Using the logarithmic properties, this simplifies to 1 divided by 2. ">
                <a:extLst>
                  <a:ext uri="{FF2B5EF4-FFF2-40B4-BE49-F238E27FC236}">
                    <a16:creationId xmlns:a16="http://schemas.microsoft.com/office/drawing/2014/main" id="{001BD60D-0C41-4AC7-8A4B-5253625AE8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24926647"/>
                  </p:ext>
                </p:extLst>
              </p:nvPr>
            </p:nvGraphicFramePr>
            <p:xfrm>
              <a:off x="914401" y="1029287"/>
              <a:ext cx="7848599" cy="15139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429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056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310" r="-134608" b="-1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Rewrite the radical as a rational exponent.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29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0299" r="-134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290" t="-90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C754BAF-73BA-C05F-8D09-16E71D843633}"/>
              </a:ext>
            </a:extLst>
          </p:cNvPr>
          <p:cNvSpPr txBox="1"/>
          <p:nvPr/>
        </p:nvSpPr>
        <p:spPr>
          <a:xfrm>
            <a:off x="457200" y="288486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 descr=" log 1 to the base 17 equals 0, which states that the logarithm of 1 with any base is always 0. ">
                <a:extLst>
                  <a:ext uri="{FF2B5EF4-FFF2-40B4-BE49-F238E27FC236}">
                    <a16:creationId xmlns:a16="http://schemas.microsoft.com/office/drawing/2014/main" id="{E7EDFADE-CF49-4FB3-9606-6A523BF75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2632769"/>
                  </p:ext>
                </p:extLst>
              </p:nvPr>
            </p:nvGraphicFramePr>
            <p:xfrm>
              <a:off x="916577" y="2923004"/>
              <a:ext cx="7846423" cy="701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0624">
                      <a:extLst>
                        <a:ext uri="{9D8B030D-6E8A-4147-A177-3AD203B41FA5}">
                          <a16:colId xmlns:a16="http://schemas.microsoft.com/office/drawing/2014/main" val="3157852287"/>
                        </a:ext>
                      </a:extLst>
                    </a:gridCol>
                    <a:gridCol w="4495799">
                      <a:extLst>
                        <a:ext uri="{9D8B030D-6E8A-4147-A177-3AD203B41FA5}">
                          <a16:colId xmlns:a16="http://schemas.microsoft.com/office/drawing/2014/main" val="26620541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lo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Equivalent exponential equation: </a:t>
                          </a:r>
                          <a:br>
                            <a:rPr lang="en-US" sz="2000" b="0" i="1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b="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894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 descr=" log 1 to the base 17 equals 0, which states that the logarithm of 1 with any base is always 0. ">
                <a:extLst>
                  <a:ext uri="{FF2B5EF4-FFF2-40B4-BE49-F238E27FC236}">
                    <a16:creationId xmlns:a16="http://schemas.microsoft.com/office/drawing/2014/main" id="{E7EDFADE-CF49-4FB3-9606-6A523BF75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2632769"/>
                  </p:ext>
                </p:extLst>
              </p:nvPr>
            </p:nvGraphicFramePr>
            <p:xfrm>
              <a:off x="916577" y="2923004"/>
              <a:ext cx="7846423" cy="701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0624">
                      <a:extLst>
                        <a:ext uri="{9D8B030D-6E8A-4147-A177-3AD203B41FA5}">
                          <a16:colId xmlns:a16="http://schemas.microsoft.com/office/drawing/2014/main" val="3157852287"/>
                        </a:ext>
                      </a:extLst>
                    </a:gridCol>
                    <a:gridCol w="4495799">
                      <a:extLst>
                        <a:ext uri="{9D8B030D-6E8A-4147-A177-3AD203B41FA5}">
                          <a16:colId xmlns:a16="http://schemas.microsoft.com/office/drawing/2014/main" val="2662054134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310" r="-134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526" t="-4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8941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ED86C83-4D40-673A-5E23-7D34502979DE}"/>
              </a:ext>
            </a:extLst>
          </p:cNvPr>
          <p:cNvSpPr txBox="1"/>
          <p:nvPr/>
        </p:nvSpPr>
        <p:spPr>
          <a:xfrm>
            <a:off x="456250" y="443131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Placeholder 2" descr=" log 4 to the base 16 equals log open parentheses 16 to the power of 1 divided by 2 close parentheses to the base 16, where 4 is rewritten as a power of 16. Using the logarithmic properties, this simplifies to 1 divided by 2.">
                <a:extLst>
                  <a:ext uri="{FF2B5EF4-FFF2-40B4-BE49-F238E27FC236}">
                    <a16:creationId xmlns:a16="http://schemas.microsoft.com/office/drawing/2014/main" id="{135628AB-437C-4E51-B915-FFF9063690E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83318611"/>
                  </p:ext>
                </p:extLst>
              </p:nvPr>
            </p:nvGraphicFramePr>
            <p:xfrm>
              <a:off x="907699" y="4326543"/>
              <a:ext cx="7846423" cy="14039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36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16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16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16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16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16</m:t>
                                      </m:r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⁡4</m:t>
                                  </m:r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000" b="0" dirty="0"/>
                            <a:t>E</a:t>
                          </a:r>
                          <a:r>
                            <a:rPr sz="2000" b="0" dirty="0"/>
                            <a:t>quivalent exponential equation: </a:t>
                          </a:r>
                          <a:br>
                            <a:rPr lang="en-US" sz="2000" b="0" dirty="0"/>
                          </a:b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4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16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sz="2000" b="0" dirty="0"/>
                            <a:t>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Placeholder 2" descr=" log 4 to the base 16 equals log open parentheses 16 to the power of 1 divided by 2 close parentheses to the base 16, where 4 is rewritten as a power of 16. Using the logarithmic properties, this simplifies to 1 divided by 2.">
                <a:extLst>
                  <a:ext uri="{FF2B5EF4-FFF2-40B4-BE49-F238E27FC236}">
                    <a16:creationId xmlns:a16="http://schemas.microsoft.com/office/drawing/2014/main" id="{135628AB-437C-4E51-B915-FFF9063690E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83318611"/>
                  </p:ext>
                </p:extLst>
              </p:nvPr>
            </p:nvGraphicFramePr>
            <p:xfrm>
              <a:off x="907699" y="4326543"/>
              <a:ext cx="7846423" cy="14039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36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910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7143" r="-133938" b="-1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16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29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78358" r="-133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4661" t="-783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Logarithmic Expressions</a:t>
            </a:r>
            <a:r>
              <a:rPr lang="en-US" baseline="-25000" dirty="0"/>
              <a:t>6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A27FC-2A83-D8A4-9A5D-63A5B2FFB085}"/>
              </a:ext>
            </a:extLst>
          </p:cNvPr>
          <p:cNvSpPr txBox="1"/>
          <p:nvPr/>
        </p:nvSpPr>
        <p:spPr>
          <a:xfrm>
            <a:off x="457200" y="14319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 descr="log 3 to the base 1 divided by 9 equals log open parentheses open parentheses 1 divided by 9 close parentheses to the power of minus 1 divided by 2 close parentheses to the base 1 divided by 9, where 3 is rewritten as a power of 1 divided by 9. Using the logarithmic properties, this simplifies to minus 1 divided by 2. ">
                <a:extLst>
                  <a:ext uri="{FF2B5EF4-FFF2-40B4-BE49-F238E27FC236}">
                    <a16:creationId xmlns:a16="http://schemas.microsoft.com/office/drawing/2014/main" id="{972AF85B-C250-4B7A-9C51-FAF367B7FDB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0802720"/>
                  </p:ext>
                </p:extLst>
              </p:nvPr>
            </p:nvGraphicFramePr>
            <p:xfrm>
              <a:off x="896982" y="1105523"/>
              <a:ext cx="7789818" cy="19829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318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4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9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⁡3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9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000" dirty="0"/>
                            <a:t>Rewrite </a:t>
                          </a:r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  <a:r>
                            <a:rPr sz="2000" dirty="0"/>
                            <a:t> as a power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sz="20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4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00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 descr="log 3 to the base 1 divided by 9 equals log open parentheses open parentheses 1 divided by 9 close parentheses to the power of minus 1 divided by 2 close parentheses to the base 1 divided by 9, where 3 is rewritten as a power of 1 divided by 9. Using the logarithmic properties, this simplifies to minus 1 divided by 2. ">
                <a:extLst>
                  <a:ext uri="{FF2B5EF4-FFF2-40B4-BE49-F238E27FC236}">
                    <a16:creationId xmlns:a16="http://schemas.microsoft.com/office/drawing/2014/main" id="{972AF85B-C250-4B7A-9C51-FAF367B7FDB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0802720"/>
                  </p:ext>
                </p:extLst>
              </p:nvPr>
            </p:nvGraphicFramePr>
            <p:xfrm>
              <a:off x="896982" y="1105523"/>
              <a:ext cx="7789818" cy="19829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318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38" r="-735294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417" t="-4938" r="-131006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13" t="-4938" b="-101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5490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417" t="-103659" r="-1310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13" t="-1036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22BC8EF-8EDF-1093-55B3-C7E8C94472FE}"/>
              </a:ext>
            </a:extLst>
          </p:cNvPr>
          <p:cNvSpPr txBox="1"/>
          <p:nvPr/>
        </p:nvSpPr>
        <p:spPr>
          <a:xfrm>
            <a:off x="455773" y="349047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 descr="log open parentheses 1 divided by 100 close parentheses to the base 10 equals log open parentheses 10 to the power of negative squared close parentheses to the base 10 where 1 divided by 100 is rewritten as a power of 10. Using the logarithmic properties, this simplifies to minus 2.">
                <a:extLst>
                  <a:ext uri="{FF2B5EF4-FFF2-40B4-BE49-F238E27FC236}">
                    <a16:creationId xmlns:a16="http://schemas.microsoft.com/office/drawing/2014/main" id="{BF29BFDA-BDC6-4A9B-8412-740AD54DA0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37610511"/>
                  </p:ext>
                </p:extLst>
              </p:nvPr>
            </p:nvGraphicFramePr>
            <p:xfrm>
              <a:off x="896982" y="3429000"/>
              <a:ext cx="7789818" cy="14673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036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100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Rewrite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10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100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sz="20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0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 descr="log open parentheses 1 divided by 100 close parentheses to the base 10 equals log open parentheses 10 to the power of negative squared close parentheses to the base 10 where 1 divided by 100 is rewritten as a power of 10. Using the logarithmic properties, this simplifies to minus 2.">
                <a:extLst>
                  <a:ext uri="{FF2B5EF4-FFF2-40B4-BE49-F238E27FC236}">
                    <a16:creationId xmlns:a16="http://schemas.microsoft.com/office/drawing/2014/main" id="{BF29BFDA-BDC6-4A9B-8412-740AD54DA0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37610511"/>
                  </p:ext>
                </p:extLst>
              </p:nvPr>
            </p:nvGraphicFramePr>
            <p:xfrm>
              <a:off x="896982" y="3429000"/>
              <a:ext cx="7789818" cy="14673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036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38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99688" b="-13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13" b="-13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85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6642" r="-99688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13" t="-76642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Logarithmic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lang="en-US" sz="2800" dirty="0"/>
              <a:t>Let </a:t>
            </a:r>
            <a:r>
              <a:rPr lang="en-US" sz="2800" i="1" dirty="0"/>
              <a:t>a</a:t>
            </a:r>
            <a:r>
              <a:rPr lang="en-US" sz="2800" dirty="0"/>
              <a:t> be a fixed positive real number not equal to </a:t>
            </a:r>
            <a:r>
              <a:rPr lang="en-US" sz="2800" dirty="0">
                <a:latin typeface="Cambria Math"/>
              </a:rPr>
              <a:t>1</a:t>
            </a:r>
            <a:r>
              <a:rPr lang="en-US" sz="2800" dirty="0"/>
              <a:t>. The </a:t>
            </a:r>
            <a:r>
              <a:rPr lang="en-US" b="1" dirty="0"/>
              <a:t>logarithmic function with base </a:t>
            </a:r>
            <a:r>
              <a:rPr lang="en-US" b="1" i="1" dirty="0"/>
              <a:t>a</a:t>
            </a:r>
            <a:r>
              <a:rPr lang="en-US" sz="2800" dirty="0"/>
              <a:t> is defined to be the inverse of the exponential function with base </a:t>
            </a:r>
            <a:r>
              <a:rPr lang="en-US" sz="2800" i="1" dirty="0"/>
              <a:t>a</a:t>
            </a:r>
            <a:r>
              <a:rPr lang="en-US" sz="2800" dirty="0"/>
              <a:t>, and is denoted</a:t>
            </a:r>
          </a:p>
          <a:p>
            <a:endParaRPr sz="2800" dirty="0"/>
          </a:p>
        </p:txBody>
      </p:sp>
      <p:pic>
        <p:nvPicPr>
          <p:cNvPr id="7" name="Picture 6" descr="log x to the base a.">
            <a:extLst>
              <a:ext uri="{FF2B5EF4-FFF2-40B4-BE49-F238E27FC236}">
                <a16:creationId xmlns:a16="http://schemas.microsoft.com/office/drawing/2014/main" id="{4EF4BFBF-C800-F35C-EB70-DA2F57158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50" y="2451100"/>
            <a:ext cx="838200" cy="419100"/>
          </a:xfrm>
          <a:prstGeom prst="rect">
            <a:avLst/>
          </a:prstGeom>
        </p:spPr>
      </p:pic>
      <p:pic>
        <p:nvPicPr>
          <p:cNvPr id="9" name="Picture 8" descr="In symbols, if f of x equals a to the power of x, then f Inverse of x equals log x to the base a.">
            <a:extLst>
              <a:ext uri="{FF2B5EF4-FFF2-40B4-BE49-F238E27FC236}">
                <a16:creationId xmlns:a16="http://schemas.microsoft.com/office/drawing/2014/main" id="{96ED0E3E-1078-02DD-3543-CE14F73AB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2895600"/>
            <a:ext cx="5876925" cy="485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49B584-A9F4-1178-216A-713236A7CA3A}"/>
              </a:ext>
            </a:extLst>
          </p:cNvPr>
          <p:cNvSpPr txBox="1"/>
          <p:nvPr/>
        </p:nvSpPr>
        <p:spPr>
          <a:xfrm>
            <a:off x="457200" y="3276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equation form, the definition of logarithm means that the equations</a:t>
            </a:r>
            <a:endParaRPr lang="en-IN" dirty="0"/>
          </a:p>
        </p:txBody>
      </p:sp>
      <p:pic>
        <p:nvPicPr>
          <p:cNvPr id="11" name="Picture 10" descr="x equals a to the power of y, and y equals log x to the base a">
            <a:extLst>
              <a:ext uri="{FF2B5EF4-FFF2-40B4-BE49-F238E27FC236}">
                <a16:creationId xmlns:a16="http://schemas.microsoft.com/office/drawing/2014/main" id="{D7605AFE-ACE4-85EE-4665-FE0EC4F06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90" y="4028651"/>
            <a:ext cx="2667000" cy="45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6FE4C8-1055-2189-793C-E025A7F4AE25}"/>
              </a:ext>
            </a:extLst>
          </p:cNvPr>
          <p:cNvSpPr txBox="1"/>
          <p:nvPr/>
        </p:nvSpPr>
        <p:spPr>
          <a:xfrm>
            <a:off x="457200" y="444933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equivalent. Note that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the base in both equations: either the base of the exponential function or the base of the logarithmic function.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Solving Logarithmic Equations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Use elementary properties of exponents and logarithms to solve the following equations.</a:t>
            </a:r>
            <a:endParaRPr dirty="0"/>
          </a:p>
        </p:txBody>
      </p:sp>
      <p:pic>
        <p:nvPicPr>
          <p:cNvPr id="8" name="Picture 7" descr="a. log open parentheses 2x close parentheses to the base 6 equals negative 1">
            <a:extLst>
              <a:ext uri="{FF2B5EF4-FFF2-40B4-BE49-F238E27FC236}">
                <a16:creationId xmlns:a16="http://schemas.microsoft.com/office/drawing/2014/main" id="{6E6C4799-589B-F802-B0DD-93E393EFF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40" y="1985545"/>
            <a:ext cx="2600817" cy="540000"/>
          </a:xfrm>
          <a:prstGeom prst="rect">
            <a:avLst/>
          </a:prstGeom>
        </p:spPr>
      </p:pic>
      <p:pic>
        <p:nvPicPr>
          <p:cNvPr id="10" name="Picture 9" descr="b. 3 to the power of log 2 to the base 3x equals 2">
            <a:extLst>
              <a:ext uri="{FF2B5EF4-FFF2-40B4-BE49-F238E27FC236}">
                <a16:creationId xmlns:a16="http://schemas.microsoft.com/office/drawing/2014/main" id="{A07C8A6D-168B-91C3-F7C8-F565D2D31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54" y="2519806"/>
            <a:ext cx="1806000" cy="504000"/>
          </a:xfrm>
          <a:prstGeom prst="rect">
            <a:avLst/>
          </a:prstGeom>
        </p:spPr>
      </p:pic>
      <p:pic>
        <p:nvPicPr>
          <p:cNvPr id="12" name="Picture 11" descr="c. log open parentheses 8 to the power of x close parentheses to the base 2 equals 5">
            <a:extLst>
              <a:ext uri="{FF2B5EF4-FFF2-40B4-BE49-F238E27FC236}">
                <a16:creationId xmlns:a16="http://schemas.microsoft.com/office/drawing/2014/main" id="{108BFD18-CC24-D7A4-B23A-AB114D701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19" y="2995088"/>
            <a:ext cx="2236965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Solving Logarithmic Equations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 descr="log open parentheses 2x close parentheses to the base 6 equals negative 1. To convert this into exponential form, rewrite it as 2x equals 6 to the power of negative 1, the equation simplifies to 2x equals 1 divided by 6 solving for x by dividing both sides by 2 gives x equals 1 divided by 12.">
                <a:extLst>
                  <a:ext uri="{FF2B5EF4-FFF2-40B4-BE49-F238E27FC236}">
                    <a16:creationId xmlns:a16="http://schemas.microsoft.com/office/drawing/2014/main" id="{BEAAC74D-97DF-409E-98D7-2B43104EB8F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39484465"/>
                  </p:ext>
                </p:extLst>
              </p:nvPr>
            </p:nvGraphicFramePr>
            <p:xfrm>
              <a:off x="685800" y="1532878"/>
              <a:ext cx="7584488" cy="2816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408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69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744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5264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Convert the equation to exponential form.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64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462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200" b="0" dirty="0"/>
                            <a:t>Simplify the exponent, then solve for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2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011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 descr="log open parentheses 2x close parentheses to the base 6 equals negative 1. To convert this into exponential form, rewrite it as 2x equals 6 to the power of negative 1, the equation simplifies to 2x equals 1 divided by 6 solving for x by dividing both sides by 2 gives x equals 1 divided by 12.">
                <a:extLst>
                  <a:ext uri="{FF2B5EF4-FFF2-40B4-BE49-F238E27FC236}">
                    <a16:creationId xmlns:a16="http://schemas.microsoft.com/office/drawing/2014/main" id="{BEAAC74D-97DF-409E-98D7-2B43104EB8F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39484465"/>
                  </p:ext>
                </p:extLst>
              </p:nvPr>
            </p:nvGraphicFramePr>
            <p:xfrm>
              <a:off x="685800" y="1532878"/>
              <a:ext cx="7584488" cy="2816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408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69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744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200" r="-312252" b="-2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7200" r="-191950" b="-2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Convert the equation to exponential form.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6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7253" r="-312252" b="-279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147253" r="-191950" b="-279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0000" r="-312252" b="-1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180000" r="-191950" b="-1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06" t="-180000" b="-103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0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86885" r="-312252" b="-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286885" r="-191950" b="-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Solving Logarithmic Equations</a:t>
            </a:r>
            <a:r>
              <a:rPr lang="en-US" baseline="-25000" dirty="0"/>
              <a:t>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005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 descr="3 to the power of log 2 to the base 3x equals 2. Applying the logarithmic property, the equation is rewritten as log 2 to the base 3x equals log 2 to the base 3. Since the bases are the same, we equate the exponents: 3x equals 3, Dividing both sides by 3 gives x equals 1.">
                <a:extLst>
                  <a:ext uri="{FF2B5EF4-FFF2-40B4-BE49-F238E27FC236}">
                    <a16:creationId xmlns:a16="http://schemas.microsoft.com/office/drawing/2014/main" id="{110812B9-D543-4F41-B5EC-9C27264AE26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9279650"/>
                  </p:ext>
                </p:extLst>
              </p:nvPr>
            </p:nvGraphicFramePr>
            <p:xfrm>
              <a:off x="762000" y="1105522"/>
              <a:ext cx="7696200" cy="28759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691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98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936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sz="2800">
                                              <a:latin typeface="Cambria Math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func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This time, we convert from the</a:t>
                          </a:r>
                          <a:endParaRPr sz="2200" b="0" dirty="0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⁡2</m:t>
                              </m:r>
                            </m:oMath>
                          </a14:m>
                          <a:endParaRPr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b="0" dirty="0"/>
                            <a:t>exponential form to the logarithmic form.</a:t>
                          </a:r>
                          <a:endParaRPr sz="2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041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IN" sz="280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IN"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IN" sz="28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We can equate the bases, just like we equate the exponents in an</a:t>
                          </a:r>
                          <a:endParaRPr sz="22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75571330"/>
                      </a:ext>
                    </a:extLst>
                  </a:tr>
                  <a:tr h="7142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IN"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elementary exponential equation.</a:t>
                          </a:r>
                          <a:endParaRPr sz="2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885344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 descr="3 to the power of log 2 to the base 3x equals 2. Applying the logarithmic property, the equation is rewritten as log 2 to the base 3x equals log 2 to the base 3. Since the bases are the same, we equate the exponents: 3x equals 3, Dividing both sides by 3 gives x equals 1.">
                <a:extLst>
                  <a:ext uri="{FF2B5EF4-FFF2-40B4-BE49-F238E27FC236}">
                    <a16:creationId xmlns:a16="http://schemas.microsoft.com/office/drawing/2014/main" id="{110812B9-D543-4F41-B5EC-9C27264AE26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9279650"/>
                  </p:ext>
                </p:extLst>
              </p:nvPr>
            </p:nvGraphicFramePr>
            <p:xfrm>
              <a:off x="762000" y="1105522"/>
              <a:ext cx="7696200" cy="28759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691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98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9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9091" r="-389535" b="-3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4590" t="-9091" r="-229508" b="-3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This time, we convert from the</a:t>
                          </a:r>
                          <a:endParaRPr sz="2200" b="0" dirty="0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6400" r="-389535" b="-199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4590" t="-86400" r="-229508" b="-199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b="0" dirty="0"/>
                            <a:t>exponential form to the logarithmic form.</a:t>
                          </a:r>
                          <a:endParaRPr sz="2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04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76515" r="-389535" b="-8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4590" t="-176515" r="-229508" b="-8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We can equate the bases, just like we equate the exponents in an</a:t>
                          </a:r>
                          <a:endParaRPr sz="22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75571330"/>
                      </a:ext>
                    </a:extLst>
                  </a:tr>
                  <a:tr h="7142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11966" r="-38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4590" t="-311966" r="-2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elementary exponential equation.</a:t>
                          </a:r>
                          <a:endParaRPr sz="2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8853443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Solving Logarithmic Equations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73677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 descr="log open parentheses 8 to the power of x close parentheses to the base 2 equals 5. Rewriting in exponential form gives 8 to the power of x equals 2 to the power of 5. we express 8 as a power of 2: open parentheses 2 cubed close parentheses to the power of x equals 2 to the power of 5. Using exponent properties, this simplifies to 2 to the power of 3x equals 2 to the power of 5. Since the bases are the same, we equate the exponents: 3x equals 5. Solving for x by dividing both sides by 3 gives x equals 5 divided by 3. ">
                <a:extLst>
                  <a:ext uri="{FF2B5EF4-FFF2-40B4-BE49-F238E27FC236}">
                    <a16:creationId xmlns:a16="http://schemas.microsoft.com/office/drawing/2014/main" id="{5472CCFB-478C-4E2D-AFC5-DF57780AA42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26331731"/>
                  </p:ext>
                </p:extLst>
              </p:nvPr>
            </p:nvGraphicFramePr>
            <p:xfrm>
              <a:off x="838200" y="1066800"/>
              <a:ext cx="8153400" cy="36948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465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=5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Rewrite the equation in exponential form.</a:t>
                          </a:r>
                          <a:r>
                            <a:rPr sz="22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200" b="0" dirty="0"/>
                            <a:t>Rewrite </a:t>
                          </a:r>
                          <a:r>
                            <a:rPr sz="2200" b="0" dirty="0">
                              <a:latin typeface="Cambria Math"/>
                            </a:rPr>
                            <a:t>8</a:t>
                          </a:r>
                          <a:r>
                            <a:rPr sz="2200" b="0" dirty="0"/>
                            <a:t> as a power of </a:t>
                          </a:r>
                          <a:r>
                            <a:rPr sz="2200" b="0" dirty="0">
                              <a:latin typeface="Cambria Math"/>
                            </a:rPr>
                            <a:t>2</a:t>
                          </a:r>
                          <a:r>
                            <a:rPr sz="22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 using properties of exponents. 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1776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=5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Set the exponents equal to each other, then solve.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901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 descr="log open parentheses 8 to the power of x close parentheses to the base 2 equals 5. Rewriting in exponential form gives 8 to the power of x equals 2 to the power of 5. we express 8 as a power of 2: open parentheses 2 cubed close parentheses to the power of x equals 2 to the power of 5. Using exponent properties, this simplifies to 2 to the power of 3x equals 2 to the power of 5. Since the bases are the same, we equate the exponents: 3x equals 5. Solving for x by dividing both sides by 3 gives x equals 5 divided by 3. ">
                <a:extLst>
                  <a:ext uri="{FF2B5EF4-FFF2-40B4-BE49-F238E27FC236}">
                    <a16:creationId xmlns:a16="http://schemas.microsoft.com/office/drawing/2014/main" id="{5472CCFB-478C-4E2D-AFC5-DF57780AA42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26331731"/>
                  </p:ext>
                </p:extLst>
              </p:nvPr>
            </p:nvGraphicFramePr>
            <p:xfrm>
              <a:off x="838200" y="1066800"/>
              <a:ext cx="8153400" cy="36948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4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12" r="-408745" b="-5910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10112" r="-353586" b="-5910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692" r="-408745" b="-4780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107692" r="-353586" b="-4780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Rewrite the equation in exponential form.</a:t>
                          </a:r>
                          <a:r>
                            <a:rPr sz="22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000" r="-408745" b="-3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210000" r="-353586" b="-3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200" b="0" dirty="0"/>
                            <a:t>Rewrite </a:t>
                          </a:r>
                          <a:r>
                            <a:rPr sz="2200" b="0" dirty="0">
                              <a:latin typeface="Cambria Math"/>
                            </a:rPr>
                            <a:t>8</a:t>
                          </a:r>
                          <a:r>
                            <a:rPr sz="2200" b="0" dirty="0"/>
                            <a:t> as a power of </a:t>
                          </a:r>
                          <a:r>
                            <a:rPr sz="2200" b="0" dirty="0">
                              <a:latin typeface="Cambria Math"/>
                            </a:rPr>
                            <a:t>2</a:t>
                          </a:r>
                          <a:r>
                            <a:rPr sz="22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0000" r="-408745" b="-2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310000" r="-353586" b="-2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 using properties of exponents. 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2857" r="-408745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292857" r="-353586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Set the exponents equal to each other, then solve.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90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9091" r="-408745" b="-6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0970" t="-409091" r="-353586" b="-6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Common and Natural Logarithms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Char char="•"/>
              <a:defRPr sz="2800"/>
            </a:pPr>
            <a:r>
              <a:rPr dirty="0"/>
              <a:t>​</a:t>
            </a:r>
            <a:r>
              <a:rPr sz="2800" dirty="0"/>
              <a:t>The function</a:t>
            </a:r>
            <a:endParaRPr lang="en-US" sz="2800" dirty="0"/>
          </a:p>
        </p:txBody>
      </p:sp>
      <p:pic>
        <p:nvPicPr>
          <p:cNvPr id="9" name="Picture 8" descr="log x to the base 10">
            <a:extLst>
              <a:ext uri="{FF2B5EF4-FFF2-40B4-BE49-F238E27FC236}">
                <a16:creationId xmlns:a16="http://schemas.microsoft.com/office/drawing/2014/main" id="{9AD2E7AA-22A5-1BFC-0EC0-4C48A3C0C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40" y="1165616"/>
            <a:ext cx="893455" cy="43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E7C9E7-7662-4270-0995-60485F661EF2}"/>
              </a:ext>
            </a:extLst>
          </p:cNvPr>
          <p:cNvSpPr txBox="1"/>
          <p:nvPr/>
        </p:nvSpPr>
        <p:spPr>
          <a:xfrm>
            <a:off x="3854766" y="1082081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called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common logarithm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3C03B-ED8A-1D66-7B2B-B0E109AD3477}"/>
              </a:ext>
            </a:extLst>
          </p:cNvPr>
          <p:cNvSpPr txBox="1"/>
          <p:nvPr/>
        </p:nvSpPr>
        <p:spPr>
          <a:xfrm>
            <a:off x="971550" y="150971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usually written log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481A70-9EBF-710B-79B8-E1BE16EF7EFF}"/>
              </a:ext>
            </a:extLst>
          </p:cNvPr>
          <p:cNvSpPr txBox="1"/>
          <p:nvPr/>
        </p:nvSpPr>
        <p:spPr>
          <a:xfrm>
            <a:off x="457993" y="20219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Char char="•"/>
              <a:tabLst/>
              <a:defRPr sz="2800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​The function</a:t>
            </a:r>
            <a:endParaRPr lang="en-IN" dirty="0"/>
          </a:p>
        </p:txBody>
      </p:sp>
      <p:pic>
        <p:nvPicPr>
          <p:cNvPr id="11" name="Picture 10" descr="log x to the base e">
            <a:extLst>
              <a:ext uri="{FF2B5EF4-FFF2-40B4-BE49-F238E27FC236}">
                <a16:creationId xmlns:a16="http://schemas.microsoft.com/office/drawing/2014/main" id="{BB119BAC-840D-3C77-EAFE-96FA07D43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151" y="2097816"/>
            <a:ext cx="795273" cy="43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4E67FA-54AE-3916-2275-3E6BC3C7948D}"/>
              </a:ext>
            </a:extLst>
          </p:cNvPr>
          <p:cNvSpPr txBox="1"/>
          <p:nvPr/>
        </p:nvSpPr>
        <p:spPr>
          <a:xfrm>
            <a:off x="3776664" y="2021028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called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natural logarithm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649ED-E66E-656D-EB06-747096EDB577}"/>
              </a:ext>
            </a:extLst>
          </p:cNvPr>
          <p:cNvSpPr txBox="1"/>
          <p:nvPr/>
        </p:nvSpPr>
        <p:spPr>
          <a:xfrm>
            <a:off x="970412" y="2445485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usually written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Properties: </a:t>
            </a:r>
            <a:r>
              <a:rPr dirty="0"/>
              <a:t>Properties of Natural Logarithms</a:t>
            </a:r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		</a:t>
            </a:r>
            <a:endParaRPr dirty="0"/>
          </a:p>
        </p:txBody>
      </p:sp>
      <p:pic>
        <p:nvPicPr>
          <p:cNvPr id="6" name="Picture 5" descr="ln x equals y if and only if e to the power of y equals x">
            <a:extLst>
              <a:ext uri="{FF2B5EF4-FFF2-40B4-BE49-F238E27FC236}">
                <a16:creationId xmlns:a16="http://schemas.microsoft.com/office/drawing/2014/main" id="{0915608F-BBEE-0AE9-B0D2-27F344794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158750"/>
            <a:ext cx="2446500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 descr="The table presents logarithmic properties and their corresponding reasons:&#10;1. The natural logarithm of 1 equals 0.&#10;   Reason: Raising e to the power of 0 results in 1.&#10;2. The natural logarithm of e equals 1.&#10;   Reason: Raising e to the power of 1 results in e.&#10;3. The natural logarithm of e raised to the power of x equals x.&#10;   Reason: Raising e to the power of x results in e raised to the power of x.&#10;4. e raised to the power of the natural logarithm of x equals x.&#10;   Reason: The natural logarithm of x represents the power to which e must be raised to obtain x.&#10;">
                <a:extLst>
                  <a:ext uri="{FF2B5EF4-FFF2-40B4-BE49-F238E27FC236}">
                    <a16:creationId xmlns:a16="http://schemas.microsoft.com/office/drawing/2014/main" id="{8E44B0BC-6F47-42C0-8F4C-037D14B1AE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8061938"/>
                  </p:ext>
                </p:extLst>
              </p:nvPr>
            </p:nvGraphicFramePr>
            <p:xfrm>
              <a:off x="457200" y="1828800"/>
              <a:ext cx="8229600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Properties</a:t>
                          </a:r>
                          <a:endParaRPr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Reasons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560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1.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Raise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to the power 0 to get 1.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2.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Raise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 to the power 1 to get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3.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Raise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 to the power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>
                              <a:solidFill>
                                <a:srgbClr val="000000"/>
                              </a:solidFill>
                            </a:rPr>
                            <a:t> to get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ar-AE" sz="280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4.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is the power to which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must be raised to get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 descr="The table presents logarithmic properties and their corresponding reasons:&#10;1. The natural logarithm of 1 equals 0.&#10;   Reason: Raising e to the power of 0 results in 1.&#10;2. The natural logarithm of e equals 1.&#10;   Reason: Raising e to the power of 1 results in e.&#10;3. The natural logarithm of e raised to the power of x equals x.&#10;   Reason: Raising e to the power of x results in e raised to the power of x.&#10;4. e raised to the power of the natural logarithm of x equals x.&#10;   Reason: The natural logarithm of x represents the power to which e must be raised to obtain x.&#10;">
                <a:extLst>
                  <a:ext uri="{FF2B5EF4-FFF2-40B4-BE49-F238E27FC236}">
                    <a16:creationId xmlns:a16="http://schemas.microsoft.com/office/drawing/2014/main" id="{8E44B0BC-6F47-42C0-8F4C-037D14B1AE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8061938"/>
                  </p:ext>
                </p:extLst>
              </p:nvPr>
            </p:nvGraphicFramePr>
            <p:xfrm>
              <a:off x="457200" y="1828800"/>
              <a:ext cx="8229600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Properties</a:t>
                          </a:r>
                          <a:endParaRPr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Reasons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1.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199" t="-110588" r="-219638" b="-4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8824" t="-110588" b="-41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2.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199" t="-210588" r="-219638" b="-3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8824" t="-210588" b="-31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3.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199" t="-310588" r="-219638" b="-2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8824" t="-310588" b="-21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4.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199" t="-225161" r="-219638" b="-1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8824" t="-225161" b="-187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6: Evaluating Logarithmic Expressions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Evaluate the following logarithmic expressions.</a:t>
            </a:r>
            <a:endParaRPr dirty="0"/>
          </a:p>
        </p:txBody>
      </p:sp>
      <p:pic>
        <p:nvPicPr>
          <p:cNvPr id="5" name="Picture 4" descr="a: natural logarithm of cube root of e.&#10;&#10;b: log 1000.&#10;&#10;c: natural logarithm of 4.78.&#10;&#10;d: log 10.5.">
            <a:extLst>
              <a:ext uri="{FF2B5EF4-FFF2-40B4-BE49-F238E27FC236}">
                <a16:creationId xmlns:a16="http://schemas.microsoft.com/office/drawing/2014/main" id="{14A81503-485D-504E-E1CF-ADF3A3143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1837105" cy="2340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Evaluating Logarithmic Expressions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 descr="ln open parentheses cube root e close parentheses equals natural logarithm open parentheses e to the power of 1 divided by 3 close parentheses equals 1 divided by 3.  No calculator is necessary for this problem, just an application of an elementary property of logarithms.">
                <a:extLst>
                  <a:ext uri="{FF2B5EF4-FFF2-40B4-BE49-F238E27FC236}">
                    <a16:creationId xmlns:a16="http://schemas.microsoft.com/office/drawing/2014/main" id="{6F668BA9-F8E4-4BE6-A09B-24169E8F3A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75479233"/>
                  </p:ext>
                </p:extLst>
              </p:nvPr>
            </p:nvGraphicFramePr>
            <p:xfrm>
              <a:off x="838200" y="1371600"/>
              <a:ext cx="8001000" cy="118051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041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968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80513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g>
                                        <m:e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8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80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No calculator is necessary for this problem, just an application of an elementary property of logarithms.</a:t>
                          </a:r>
                          <a:r>
                            <a:rPr sz="2200" dirty="0"/>
                            <a:t> 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 descr="ln open parentheses cube root e close parentheses equals natural logarithm open parentheses e to the power of 1 divided by 3 close parentheses equals 1 divided by 3.  No calculator is necessary for this problem, just an application of an elementary property of logarithms.">
                <a:extLst>
                  <a:ext uri="{FF2B5EF4-FFF2-40B4-BE49-F238E27FC236}">
                    <a16:creationId xmlns:a16="http://schemas.microsoft.com/office/drawing/2014/main" id="{6F668BA9-F8E4-4BE6-A09B-24169E8F3A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75479233"/>
                  </p:ext>
                </p:extLst>
              </p:nvPr>
            </p:nvGraphicFramePr>
            <p:xfrm>
              <a:off x="838200" y="1371600"/>
              <a:ext cx="8001000" cy="118051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041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968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805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608" r="-115954" b="-3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No calculator is necessary for this problem, just an application of an elementary property of logarithms.</a:t>
                          </a:r>
                          <a:r>
                            <a:rPr sz="2200" dirty="0"/>
                            <a:t> 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E4C9324-A4FA-FE5B-4925-4AD35EE71B4B}"/>
              </a:ext>
            </a:extLst>
          </p:cNvPr>
          <p:cNvSpPr txBox="1"/>
          <p:nvPr/>
        </p:nvSpPr>
        <p:spPr>
          <a:xfrm>
            <a:off x="457200" y="333797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Placeholder 2" descr="log 1000 equals log open parentheses 10 cubed close parentheses equals 3. Again, no calculator is required. ">
                <a:extLst>
                  <a:ext uri="{FF2B5EF4-FFF2-40B4-BE49-F238E27FC236}">
                    <a16:creationId xmlns:a16="http://schemas.microsoft.com/office/drawing/2014/main" id="{712A8C7C-B344-4992-BFBE-9EF0E4E73CB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39836688"/>
                  </p:ext>
                </p:extLst>
              </p:nvPr>
            </p:nvGraphicFramePr>
            <p:xfrm>
              <a:off x="838200" y="3312112"/>
              <a:ext cx="8001000" cy="5240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4079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Again, no calculator is required.  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Placeholder 2" descr="log 1000 equals log open parentheses 10 cubed close parentheses equals 3. Again, no calculator is required. ">
                <a:extLst>
                  <a:ext uri="{FF2B5EF4-FFF2-40B4-BE49-F238E27FC236}">
                    <a16:creationId xmlns:a16="http://schemas.microsoft.com/office/drawing/2014/main" id="{712A8C7C-B344-4992-BFBE-9EF0E4E73CB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39836688"/>
                  </p:ext>
                </p:extLst>
              </p:nvPr>
            </p:nvGraphicFramePr>
            <p:xfrm>
              <a:off x="838200" y="3312112"/>
              <a:ext cx="8001000" cy="5240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40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94519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Again, no calculator is required.  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Evaluating Logarithmic Expressions</a:t>
            </a:r>
            <a:r>
              <a:rPr lang="en-US" baseline="-25000" dirty="0"/>
              <a:t>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 descr="Natural logarithm open parentheses 4.78 close parentheses approximately 1.564. This time, a calculator is needed, and only an approximate answer can be given. Be sure to use the correct logarithm.">
                <a:extLst>
                  <a:ext uri="{FF2B5EF4-FFF2-40B4-BE49-F238E27FC236}">
                    <a16:creationId xmlns:a16="http://schemas.microsoft.com/office/drawing/2014/main" id="{CBC22C5B-87C9-474D-A8B8-063CB21D4F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71506659"/>
                  </p:ext>
                </p:extLst>
              </p:nvPr>
            </p:nvGraphicFramePr>
            <p:xfrm>
              <a:off x="838200" y="1057590"/>
              <a:ext cx="7652657" cy="1432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760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 panose="02040503050406030204" pitchFamily="18" charset="0"/>
                                        </a:rPr>
                                        <m:t>4.78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≈1.564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This time, a calculator is needed, and only an approximate answer can be given. Be sure to use the correct logarithm.</a:t>
                          </a:r>
                          <a:r>
                            <a:rPr sz="2200" dirty="0"/>
                            <a:t> 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 descr="Natural logarithm open parentheses 4.78 close parentheses approximately 1.564. This time, a calculator is needed, and only an approximate answer can be given. Be sure to use the correct logarithm.">
                <a:extLst>
                  <a:ext uri="{FF2B5EF4-FFF2-40B4-BE49-F238E27FC236}">
                    <a16:creationId xmlns:a16="http://schemas.microsoft.com/office/drawing/2014/main" id="{CBC22C5B-87C9-474D-A8B8-063CB21D4F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71506659"/>
                  </p:ext>
                </p:extLst>
              </p:nvPr>
            </p:nvGraphicFramePr>
            <p:xfrm>
              <a:off x="838200" y="1057590"/>
              <a:ext cx="7652657" cy="1432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760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32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542" r="-133457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This time, a calculator is needed, and only an approximate answer can be given. Be sure to use the correct logarithm.</a:t>
                          </a:r>
                          <a:r>
                            <a:rPr sz="2200" dirty="0"/>
                            <a:t> 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B195632-672F-E854-A932-A816A2BBFC9C}"/>
              </a:ext>
            </a:extLst>
          </p:cNvPr>
          <p:cNvSpPr txBox="1"/>
          <p:nvPr/>
        </p:nvSpPr>
        <p:spPr>
          <a:xfrm>
            <a:off x="491558" y="327867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 descr="log open parentheses 10.5 close parentheses approximately equals to 1.021. Again, we must use a calculator, though we can say beforehand that the answer should be only slightly larger than 1, as log 10 equals 1 and 10.5 is only slightly larger than 10.">
                <a:extLst>
                  <a:ext uri="{FF2B5EF4-FFF2-40B4-BE49-F238E27FC236}">
                    <a16:creationId xmlns:a16="http://schemas.microsoft.com/office/drawing/2014/main" id="{5D9894E9-5358-4F1A-BF3B-8C879B4BC3F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97266143"/>
                  </p:ext>
                </p:extLst>
              </p:nvPr>
            </p:nvGraphicFramePr>
            <p:xfrm>
              <a:off x="905522" y="3267722"/>
              <a:ext cx="7837714" cy="1767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373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 panose="02040503050406030204" pitchFamily="18" charset="0"/>
                                        </a:rPr>
                                        <m:t>10.5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≈1.021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200" dirty="0"/>
                            <a:t>Again, we must use a calculator, though we can say beforehand that the answer should be only slightly larger than 1, as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func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sz="2200" dirty="0"/>
                            <a:t> and 10.5 is only slightly larger than 10.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 descr="log open parentheses 10.5 close parentheses approximately equals to 1.021. Again, we must use a calculator, though we can say beforehand that the answer should be only slightly larger than 1, as log 10 equals 1 and 10.5 is only slightly larger than 10.">
                <a:extLst>
                  <a:ext uri="{FF2B5EF4-FFF2-40B4-BE49-F238E27FC236}">
                    <a16:creationId xmlns:a16="http://schemas.microsoft.com/office/drawing/2014/main" id="{5D9894E9-5358-4F1A-BF3B-8C879B4BC3F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97266143"/>
                  </p:ext>
                </p:extLst>
              </p:nvPr>
            </p:nvGraphicFramePr>
            <p:xfrm>
              <a:off x="905522" y="3267722"/>
              <a:ext cx="7837714" cy="1767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373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767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405" r="-144677" b="-6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120" t="-2405" b="-6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Exponential and Logarithmic Equations</a:t>
            </a:r>
            <a:r>
              <a:rPr lang="en-US" baseline="-25000" dirty="0"/>
              <a:t>1</a:t>
            </a:r>
            <a:endParaRPr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600" dirty="0"/>
              <a:t>Use the definition of logarithmic functions to rewrite the following exponential equations as logarithmic equations.</a:t>
            </a:r>
            <a:endParaRPr lang="en-US" sz="2600" dirty="0"/>
          </a:p>
        </p:txBody>
      </p:sp>
      <p:pic>
        <p:nvPicPr>
          <p:cNvPr id="7" name="Picture 6" descr="a. 8 equals 2 cubed">
            <a:extLst>
              <a:ext uri="{FF2B5EF4-FFF2-40B4-BE49-F238E27FC236}">
                <a16:creationId xmlns:a16="http://schemas.microsoft.com/office/drawing/2014/main" id="{ECA7C834-2F76-4F0D-1A73-A13D80535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19" y="1981200"/>
            <a:ext cx="1312500" cy="504000"/>
          </a:xfrm>
          <a:prstGeom prst="rect">
            <a:avLst/>
          </a:prstGeom>
        </p:spPr>
      </p:pic>
      <p:pic>
        <p:nvPicPr>
          <p:cNvPr id="9" name="Picture 8" descr="b. 5 to the power of 4 equals 625">
            <a:extLst>
              <a:ext uri="{FF2B5EF4-FFF2-40B4-BE49-F238E27FC236}">
                <a16:creationId xmlns:a16="http://schemas.microsoft.com/office/drawing/2014/main" id="{BEDE0136-E037-CD59-3C10-B227652A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2" y="2452685"/>
            <a:ext cx="1711500" cy="504000"/>
          </a:xfrm>
          <a:prstGeom prst="rect">
            <a:avLst/>
          </a:prstGeom>
        </p:spPr>
      </p:pic>
      <p:pic>
        <p:nvPicPr>
          <p:cNvPr id="11" name="Picture 10" descr="c. 7 to the power of x equals z">
            <a:extLst>
              <a:ext uri="{FF2B5EF4-FFF2-40B4-BE49-F238E27FC236}">
                <a16:creationId xmlns:a16="http://schemas.microsoft.com/office/drawing/2014/main" id="{1CC0E2FE-A1B3-582C-BF38-916363B52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67" y="2920417"/>
            <a:ext cx="1323000" cy="50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32D0D2-C873-3F4D-C26B-C6E33C4DF1B4}"/>
              </a:ext>
            </a:extLst>
          </p:cNvPr>
          <p:cNvSpPr txBox="1"/>
          <p:nvPr/>
        </p:nvSpPr>
        <p:spPr>
          <a:xfrm>
            <a:off x="457200" y="3352800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Then rewrite the following logarithmic equations as exponential equations.</a:t>
            </a:r>
            <a:endParaRPr lang="en-IN" sz="2600" dirty="0"/>
          </a:p>
        </p:txBody>
      </p:sp>
      <p:pic>
        <p:nvPicPr>
          <p:cNvPr id="13" name="Picture 12" descr="d. log 9 to the base 3 equals 2">
            <a:extLst>
              <a:ext uri="{FF2B5EF4-FFF2-40B4-BE49-F238E27FC236}">
                <a16:creationId xmlns:a16="http://schemas.microsoft.com/office/drawing/2014/main" id="{19CCF408-756D-1B11-80E1-6550CEB7C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23" y="4267200"/>
            <a:ext cx="1840090" cy="468000"/>
          </a:xfrm>
          <a:prstGeom prst="rect">
            <a:avLst/>
          </a:prstGeom>
        </p:spPr>
      </p:pic>
      <p:pic>
        <p:nvPicPr>
          <p:cNvPr id="15" name="Picture 14" descr="e. 3 equals log 512 to the base 8">
            <a:extLst>
              <a:ext uri="{FF2B5EF4-FFF2-40B4-BE49-F238E27FC236}">
                <a16:creationId xmlns:a16="http://schemas.microsoft.com/office/drawing/2014/main" id="{9C31D329-0173-115F-114D-E6CE2386D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628" y="4750278"/>
            <a:ext cx="2201728" cy="468000"/>
          </a:xfrm>
          <a:prstGeom prst="rect">
            <a:avLst/>
          </a:prstGeom>
        </p:spPr>
      </p:pic>
      <p:pic>
        <p:nvPicPr>
          <p:cNvPr id="17" name="Picture 16" descr="f. y equals log x to the base 2">
            <a:extLst>
              <a:ext uri="{FF2B5EF4-FFF2-40B4-BE49-F238E27FC236}">
                <a16:creationId xmlns:a16="http://schemas.microsoft.com/office/drawing/2014/main" id="{07D5FC2E-6D69-F45A-A151-1AD210368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247" y="5247000"/>
            <a:ext cx="1808182" cy="46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Exponential and Logarithmic Equations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dirty="0"/>
          </a:p>
        </p:txBody>
      </p:sp>
      <p:pic>
        <p:nvPicPr>
          <p:cNvPr id="19" name="Picture 18" descr="a: 3 equals log 8 to the base 2.&#10;&#10;b: 4 equals log 625 to the base 5.&#10;&#10;c: x equals log z to the base 7.&#10;&#10;d: 3 squared equals 9.&#10;&#10;e: 8 cubed equals 512.&#10;&#10;f: 2 to the power of y equals x.">
            <a:extLst>
              <a:ext uri="{FF2B5EF4-FFF2-40B4-BE49-F238E27FC236}">
                <a16:creationId xmlns:a16="http://schemas.microsoft.com/office/drawing/2014/main" id="{B56CB5FD-43A4-222B-F5A9-D73646F56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65" y="1600087"/>
            <a:ext cx="2056399" cy="30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77CFC9-960A-2A9A-3229-35B7C045BCBD}"/>
              </a:ext>
            </a:extLst>
          </p:cNvPr>
          <p:cNvSpPr txBox="1"/>
          <p:nvPr/>
        </p:nvSpPr>
        <p:spPr>
          <a:xfrm>
            <a:off x="3962400" y="1526766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 that in each case, the base of the exponential equation is the base of the logarithmic equation.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While it may appear so on the graph, logarithmic functions do </a:t>
            </a:r>
            <a:r>
              <a:rPr sz="2800" b="1" dirty="0"/>
              <a:t>not</a:t>
            </a:r>
            <a:r>
              <a:rPr sz="2800" dirty="0"/>
              <a:t> have a horizontal asymptote. The reason that logarithmic functions often look like they have a horizontal asymptote is because they are among the slowest growing functions in mathematics! Consider the function</a:t>
            </a:r>
          </a:p>
        </p:txBody>
      </p:sp>
      <p:pic>
        <p:nvPicPr>
          <p:cNvPr id="7" name="Picture 6" descr="f of x equals log x to the base 2. We have">
            <a:extLst>
              <a:ext uri="{FF2B5EF4-FFF2-40B4-BE49-F238E27FC236}">
                <a16:creationId xmlns:a16="http://schemas.microsoft.com/office/drawing/2014/main" id="{557EFB7D-5E62-2F08-FA82-0F232DE93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49" y="3257549"/>
            <a:ext cx="3219428" cy="504000"/>
          </a:xfrm>
          <a:prstGeom prst="rect">
            <a:avLst/>
          </a:prstGeom>
        </p:spPr>
      </p:pic>
      <p:pic>
        <p:nvPicPr>
          <p:cNvPr id="9" name="Picture 8" descr="f of one thousand twenty four equals 10, f of two thousand forty eight equals 11, and f of four thousand ninety six equals 12. While">
            <a:extLst>
              <a:ext uri="{FF2B5EF4-FFF2-40B4-BE49-F238E27FC236}">
                <a16:creationId xmlns:a16="http://schemas.microsoft.com/office/drawing/2014/main" id="{F8C1479F-7F54-0FC4-FAED-7DB6458D7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" y="3691332"/>
            <a:ext cx="8029575" cy="523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23AE47-E1D6-F109-5C57-5D0A759FB3B1}"/>
              </a:ext>
            </a:extLst>
          </p:cNvPr>
          <p:cNvSpPr txBox="1"/>
          <p:nvPr/>
        </p:nvSpPr>
        <p:spPr>
          <a:xfrm>
            <a:off x="457200" y="365125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function may increase its value very slowly as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increases, it never approaches an asymptote.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Logarithmic Functions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Sketch the graphs of the following logarithmic functions.</a:t>
            </a:r>
            <a:endParaRPr dirty="0"/>
          </a:p>
        </p:txBody>
      </p:sp>
      <p:pic>
        <p:nvPicPr>
          <p:cNvPr id="5" name="Picture 4" descr="a: f of x equals log x to the base 3.&#10;&#10;b: g of x equals log x to the base 1 divided by 2.">
            <a:extLst>
              <a:ext uri="{FF2B5EF4-FFF2-40B4-BE49-F238E27FC236}">
                <a16:creationId xmlns:a16="http://schemas.microsoft.com/office/drawing/2014/main" id="{0926BEE8-7529-50BB-709D-A8AE2064A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96705"/>
            <a:ext cx="2342181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Once again, plotting a few key points will provide a good idea of the shape of the function.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Logarithmic Functions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lang="en-US" sz="2800" b="1" dirty="0"/>
          </a:p>
          <a:p>
            <a:r>
              <a:rPr lang="en-US" dirty="0"/>
              <a:t>a.</a:t>
            </a:r>
            <a:endParaRPr sz="2800" dirty="0"/>
          </a:p>
        </p:txBody>
      </p:sp>
      <p:pic>
        <p:nvPicPr>
          <p:cNvPr id="6" name="Graphic 5" descr="The graph depicts a logarithmic function passing through the points open parentheses 1 divided by 3 comma minus 1 close parentheses, open parentheses 1 comma 0 close parentheses, and open parentheses 3 comma 1 close parentheses with a vertical asymptote at x equals 0, shown by a dashed line. The function is undefined for x less than or equal to 0 and increases gradually at a decreasing rate. The x-axis and y-axis are labeled with directional arrows, and grid lines provide reference for the points.">
            <a:extLst>
              <a:ext uri="{FF2B5EF4-FFF2-40B4-BE49-F238E27FC236}">
                <a16:creationId xmlns:a16="http://schemas.microsoft.com/office/drawing/2014/main" id="{D2448AE5-EC89-4935-A843-ADCF12526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5334"/>
            <a:ext cx="4572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97BF63-2E33-4771-8B26-8051CCF84A6F}"/>
              </a:ext>
            </a:extLst>
          </p:cNvPr>
          <p:cNvSpPr txBox="1"/>
          <p:nvPr/>
        </p:nvSpPr>
        <p:spPr>
          <a:xfrm>
            <a:off x="190500" y="5486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Logarithmic Functions</a:t>
            </a:r>
            <a:r>
              <a:rPr lang="en-US" baseline="-25000" dirty="0"/>
              <a:t>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b.</a:t>
            </a:r>
            <a:endParaRPr sz="2800" dirty="0"/>
          </a:p>
        </p:txBody>
      </p:sp>
      <p:pic>
        <p:nvPicPr>
          <p:cNvPr id="7" name="Graphic 6" descr="The graph represents a logarithmic function passing through the points open parentheses 1 divided by 2 comma 1 close parentheses, open parentheses 1 comma 0 close parentheses, and open parentheses 2 comma minus 1 close parentheses with a vertical asymptote at x equals 0, indicated by a dashed line. The function is undefined for x less than or equals to 0 and decreases as x increases. The x-axis and y-axis are labeled with directional arrows, and grid lines provide reference for the points.">
            <a:extLst>
              <a:ext uri="{FF2B5EF4-FFF2-40B4-BE49-F238E27FC236}">
                <a16:creationId xmlns:a16="http://schemas.microsoft.com/office/drawing/2014/main" id="{FFB39832-0984-475A-AD71-501BFC85D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66800"/>
            <a:ext cx="4572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97BF63-2E33-4771-8B26-8051CCF84A6F}"/>
              </a:ext>
            </a:extLst>
          </p:cNvPr>
          <p:cNvSpPr txBox="1"/>
          <p:nvPr/>
        </p:nvSpPr>
        <p:spPr>
          <a:xfrm>
            <a:off x="190500" y="5544844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1362495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1207</Words>
  <Application>Microsoft Office PowerPoint</Application>
  <PresentationFormat>On-screen Show (4:3)</PresentationFormat>
  <Paragraphs>185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Courier New</vt:lpstr>
      <vt:lpstr>Cambria Math</vt:lpstr>
      <vt:lpstr>Arial</vt:lpstr>
      <vt:lpstr>Office Theme</vt:lpstr>
      <vt:lpstr>Section 7.3</vt:lpstr>
      <vt:lpstr>Definition: Logarithmic Functions</vt:lpstr>
      <vt:lpstr>Example 1: Exponential and Logarithmic Equations1</vt:lpstr>
      <vt:lpstr>Example 1: Exponential and Logarithmic Equations2</vt:lpstr>
      <vt:lpstr>CAUTION!</vt:lpstr>
      <vt:lpstr>Example 2: Graphing Logarithmic Functions1</vt:lpstr>
      <vt:lpstr>Note1</vt:lpstr>
      <vt:lpstr>Example 2: Graphing Logarithmic Functions2</vt:lpstr>
      <vt:lpstr>Example 2: Graphing Logarithmic Functions3</vt:lpstr>
      <vt:lpstr>Example 3: Graphing Logarithmic Functions4</vt:lpstr>
      <vt:lpstr>Note2</vt:lpstr>
      <vt:lpstr>Example 3: Graphing Logarithmic Functions5</vt:lpstr>
      <vt:lpstr>Example 3: Graphing Logarithmic Functions6</vt:lpstr>
      <vt:lpstr>Example 3: Graphing Logarithmic Functions7</vt:lpstr>
      <vt:lpstr>Example 4: Logarithmic Expressions1</vt:lpstr>
      <vt:lpstr>Note3</vt:lpstr>
      <vt:lpstr>Example 4: Logarithmic Expressions4</vt:lpstr>
      <vt:lpstr>Example 4: Logarithmic Expressions5</vt:lpstr>
      <vt:lpstr>Example 4: Logarithmic Expressions6</vt:lpstr>
      <vt:lpstr>Example 5: Solving Logarithmic Equations1</vt:lpstr>
      <vt:lpstr>Example 5: Solving Logarithmic Equations2</vt:lpstr>
      <vt:lpstr>Example 5: Solving Logarithmic Equations3</vt:lpstr>
      <vt:lpstr>Example 5: Solving Logarithmic Equations4</vt:lpstr>
      <vt:lpstr>Definition: Common and Natural Logarithms</vt:lpstr>
      <vt:lpstr>Properties: Properties of Natural Logarithms</vt:lpstr>
      <vt:lpstr>Example 6: Evaluating Logarithmic Expressions1</vt:lpstr>
      <vt:lpstr>Example 6: Evaluating Logarithmic Expressions2</vt:lpstr>
      <vt:lpstr>Example 6: Evaluating Logarithmic Expressions3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Allison Conger</cp:lastModifiedBy>
  <cp:revision>282</cp:revision>
  <dcterms:created xsi:type="dcterms:W3CDTF">2013-04-26T14:43:13Z</dcterms:created>
  <dcterms:modified xsi:type="dcterms:W3CDTF">2025-07-08T15:25:22Z</dcterms:modified>
</cp:coreProperties>
</file>