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8" r:id="rId3"/>
    <p:sldId id="259" r:id="rId4"/>
    <p:sldId id="260" r:id="rId5"/>
    <p:sldId id="279" r:id="rId6"/>
    <p:sldId id="261" r:id="rId7"/>
    <p:sldId id="263" r:id="rId8"/>
    <p:sldId id="265" r:id="rId9"/>
    <p:sldId id="271" r:id="rId10"/>
    <p:sldId id="316" r:id="rId11"/>
    <p:sldId id="272" r:id="rId12"/>
    <p:sldId id="275" r:id="rId13"/>
    <p:sldId id="277" r:id="rId14"/>
    <p:sldId id="320" r:id="rId15"/>
    <p:sldId id="281" r:id="rId16"/>
    <p:sldId id="282" r:id="rId17"/>
    <p:sldId id="285" r:id="rId18"/>
    <p:sldId id="288" r:id="rId19"/>
    <p:sldId id="289" r:id="rId20"/>
    <p:sldId id="299" r:id="rId21"/>
    <p:sldId id="290" r:id="rId22"/>
    <p:sldId id="292" r:id="rId23"/>
    <p:sldId id="294" r:id="rId24"/>
    <p:sldId id="300" r:id="rId25"/>
    <p:sldId id="296" r:id="rId26"/>
    <p:sldId id="301" r:id="rId27"/>
    <p:sldId id="302" r:id="rId28"/>
    <p:sldId id="317" r:id="rId29"/>
    <p:sldId id="319" r:id="rId30"/>
    <p:sldId id="303" r:id="rId31"/>
    <p:sldId id="304" r:id="rId32"/>
    <p:sldId id="305" r:id="rId33"/>
    <p:sldId id="307" r:id="rId34"/>
    <p:sldId id="308" r:id="rId35"/>
    <p:sldId id="309" r:id="rId36"/>
    <p:sldId id="315" r:id="rId37"/>
    <p:sldId id="318" r:id="rId38"/>
  </p:sldIdLst>
  <p:sldSz cx="9144000" cy="6858000" type="screen4x3"/>
  <p:notesSz cx="6858000" cy="9144000"/>
  <p:embeddedFontLst>
    <p:embeddedFont>
      <p:font typeface="Cambria Math" panose="02040503050406030204" pitchFamily="18" charset="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23" autoAdjust="0"/>
    <p:restoredTop sz="95226" autoAdjust="0"/>
  </p:normalViewPr>
  <p:slideViewPr>
    <p:cSldViewPr>
      <p:cViewPr varScale="1">
        <p:scale>
          <a:sx n="102" d="100"/>
          <a:sy n="102" d="100"/>
        </p:scale>
        <p:origin x="121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0.png"/><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image" Target="../media/image140.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5.emf"/><Relationship Id="rId1" Type="http://schemas.openxmlformats.org/officeDocument/2006/relationships/slideLayout" Target="../slideLayouts/slideLayout7.xml"/><Relationship Id="rId4" Type="http://schemas.openxmlformats.org/officeDocument/2006/relationships/image" Target="../media/image16.emf"/></Relationships>
</file>

<file path=ppt/slides/_rels/slide1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0.png"/><Relationship Id="rId1" Type="http://schemas.openxmlformats.org/officeDocument/2006/relationships/slideLayout" Target="../slideLayouts/slideLayout3.xml"/><Relationship Id="rId4" Type="http://schemas.openxmlformats.org/officeDocument/2006/relationships/image" Target="../media/image18.emf"/></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22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3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40.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50.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60.png"/><Relationship Id="rId1" Type="http://schemas.openxmlformats.org/officeDocument/2006/relationships/slideLayout" Target="../slideLayouts/slideLayout3.xml"/><Relationship Id="rId4" Type="http://schemas.openxmlformats.org/officeDocument/2006/relationships/image" Target="../media/image25.emf"/></Relationships>
</file>

<file path=ppt/slides/_rels/slide2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80.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90.png"/><Relationship Id="rId1" Type="http://schemas.openxmlformats.org/officeDocument/2006/relationships/slideLayout" Target="../slideLayouts/slideLayout3.xml"/><Relationship Id="rId5" Type="http://schemas.openxmlformats.org/officeDocument/2006/relationships/image" Target="../media/image29.emf"/><Relationship Id="rId4" Type="http://schemas.openxmlformats.org/officeDocument/2006/relationships/image" Target="../media/image28.emf"/></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300.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10.png"/><Relationship Id="rId1" Type="http://schemas.openxmlformats.org/officeDocument/2006/relationships/slideLayout" Target="../slideLayouts/slideLayout3.xml"/><Relationship Id="rId5" Type="http://schemas.openxmlformats.org/officeDocument/2006/relationships/image" Target="../media/image33.emf"/><Relationship Id="rId4" Type="http://schemas.openxmlformats.org/officeDocument/2006/relationships/image" Target="../media/image32.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330.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50.png"/><Relationship Id="rId1" Type="http://schemas.openxmlformats.org/officeDocument/2006/relationships/slideLayout" Target="../slideLayouts/slideLayout8.xml"/><Relationship Id="rId4" Type="http://schemas.openxmlformats.org/officeDocument/2006/relationships/image" Target="../media/image36.svg"/></Relationships>
</file>

<file path=ppt/slides/_rels/slide33.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9.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400.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41.png"/><Relationship Id="rId1" Type="http://schemas.openxmlformats.org/officeDocument/2006/relationships/slideLayout" Target="../slideLayouts/slideLayout3.xml"/><Relationship Id="rId4" Type="http://schemas.openxmlformats.org/officeDocument/2006/relationships/image" Target="../media/image40.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0.png"/><Relationship Id="rId1" Type="http://schemas.openxmlformats.org/officeDocument/2006/relationships/slideLayout" Target="../slideLayouts/slideLayout3.xml"/><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6</a:t>
            </a:r>
            <a:r>
              <a:rPr dirty="0"/>
              <a:t>.3</a:t>
            </a:r>
          </a:p>
        </p:txBody>
      </p:sp>
      <p:sp>
        <p:nvSpPr>
          <p:cNvPr id="2" name="Text Placeholder 1"/>
          <p:cNvSpPr>
            <a:spLocks noGrp="1"/>
          </p:cNvSpPr>
          <p:nvPr>
            <p:ph type="body" sz="quarter" idx="10"/>
          </p:nvPr>
        </p:nvSpPr>
        <p:spPr/>
        <p:txBody>
          <a:bodyPr/>
          <a:lstStyle/>
          <a:p>
            <a:pPr algn="ctr"/>
            <a:r>
              <a:t>Locating Real Zeros of Polynomial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6</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lang="ar-AE" dirty="0"/>
              <a:t>​</a:t>
            </a:r>
            <a:r>
              <a:rPr lang="en-US" sz="2800" dirty="0"/>
              <a:t>While it may be daunting to consider </a:t>
            </a:r>
            <a:r>
              <a:rPr lang="en-US" sz="2800" dirty="0">
                <a:latin typeface="Cambria Math"/>
              </a:rPr>
              <a:t>24</a:t>
            </a:r>
            <a:r>
              <a:rPr lang="en-US" sz="2800" dirty="0"/>
              <a:t> potential rational zeros, appreciate the fact that the Rational Zero Theorem has eliminated all rational numbers except these </a:t>
            </a:r>
            <a:r>
              <a:rPr lang="en-US" sz="2800" dirty="0">
                <a:latin typeface="Cambria Math"/>
              </a:rPr>
              <a:t>24</a:t>
            </a:r>
            <a:r>
              <a:rPr lang="en-US" sz="2800" dirty="0"/>
              <a:t>! Before we begin trial-and-error, consider a few tips for choosing possible zeros.</a:t>
            </a:r>
          </a:p>
          <a:p>
            <a:pPr>
              <a:defRPr sz="2800"/>
            </a:pPr>
            <a:r>
              <a:rPr lang="en-US" dirty="0"/>
              <a:t>1</a:t>
            </a:r>
            <a:r>
              <a:rPr lang="en-US" sz="2800" dirty="0"/>
              <a:t>. Begin with integer values. The synthetic division and </a:t>
            </a:r>
          </a:p>
          <a:p>
            <a:pPr>
              <a:defRPr sz="2800"/>
            </a:pPr>
            <a:r>
              <a:rPr lang="en-US" sz="2800" dirty="0"/>
              <a:t>    resulting quotient will usually be simpler than when </a:t>
            </a:r>
          </a:p>
          <a:p>
            <a:pPr>
              <a:defRPr sz="2800"/>
            </a:pPr>
            <a:r>
              <a:rPr lang="en-US" sz="2800" dirty="0"/>
              <a:t>    trying fractions.</a:t>
            </a:r>
            <a:endParaRPr sz="2800" dirty="0"/>
          </a:p>
        </p:txBody>
      </p:sp>
    </p:spTree>
    <p:extLst>
      <p:ext uri="{BB962C8B-B14F-4D97-AF65-F5344CB8AC3E}">
        <p14:creationId xmlns:p14="http://schemas.microsoft.com/office/powerpoint/2010/main" val="4090053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7</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358775" indent="-358775">
              <a:defRPr sz="2800"/>
            </a:pPr>
            <a:r>
              <a:rPr lang="en-US" dirty="0"/>
              <a:t>2. </a:t>
            </a:r>
            <a:r>
              <a:rPr dirty="0"/>
              <a:t>​</a:t>
            </a:r>
            <a:r>
              <a:rPr lang="en-US" dirty="0"/>
              <a:t> </a:t>
            </a:r>
            <a:r>
              <a:rPr sz="2800" dirty="0"/>
              <a:t>Begin with values near </a:t>
            </a:r>
            <a:r>
              <a:rPr sz="2800" dirty="0">
                <a:latin typeface="Cambria Math"/>
              </a:rPr>
              <a:t>1</a:t>
            </a:r>
            <a:r>
              <a:rPr sz="2800" dirty="0"/>
              <a:t>. This will keep the numbers</a:t>
            </a:r>
            <a:r>
              <a:rPr lang="en-US" sz="2800" dirty="0"/>
              <a:t> </a:t>
            </a:r>
            <a:r>
              <a:rPr sz="2800" dirty="0"/>
              <a:t>in calculations smaller, allowing you to test values a bit more quickly.</a:t>
            </a:r>
          </a:p>
          <a:p>
            <a:r>
              <a:rPr dirty="0"/>
              <a:t>​</a:t>
            </a:r>
          </a:p>
        </p:txBody>
      </p:sp>
      <mc:AlternateContent xmlns:mc="http://schemas.openxmlformats.org/markup-compatibility/2006">
        <mc:Choice xmlns:a14="http://schemas.microsoft.com/office/drawing/2010/main" Requires="a14">
          <p:graphicFrame>
            <p:nvGraphicFramePr>
              <p:cNvPr id="4" name="Table Placeholder 2" descr="This represents a synthetic division:&#10;Place the value of c in the upper left corner, then write the coefficients of x on the top line.&#10;So, the divisor is c equals negative 1 placed in the upper left corner divides the coefficients of the polynomial 27, negative 9, negative 33, negative 1, negative 4 written across the top row.&#10;The first step of the synthetic division is shown, where first coefficient, 27 is brought down to the bottom row.&#10;The second step of the synthetic division is multiplying 27 by the divisor negative 1 gives negative 27, which is written below negative 9. Adding negative 9 and negative 27 results in negative 36, the next coefficient in the bottom row.&#10;By continuing the process, we get the intermediate row contains the products negative 27, 36, negative 3, 4 which are obtained by multiplying the divisor with the current quotient values. The final row results in 27, negative 36, 3, negative 4, 0, Synthetic division with c equals negative 1 tells us that x plus 1 is a factor of  g of x. ">
                <a:extLst>
                  <a:ext uri="{FF2B5EF4-FFF2-40B4-BE49-F238E27FC236}">
                    <a16:creationId xmlns:a16="http://schemas.microsoft.com/office/drawing/2014/main" id="{0AD3D740-1559-41EE-A135-527071F6879E}"/>
                  </a:ext>
                </a:extLst>
              </p:cNvPr>
              <p:cNvGraphicFramePr>
                <a:graphicFrameLocks/>
              </p:cNvGraphicFramePr>
              <p:nvPr>
                <p:extLst>
                  <p:ext uri="{D42A27DB-BD31-4B8C-83A1-F6EECF244321}">
                    <p14:modId xmlns:p14="http://schemas.microsoft.com/office/powerpoint/2010/main" val="1328331147"/>
                  </p:ext>
                </p:extLst>
              </p:nvPr>
            </p:nvGraphicFramePr>
            <p:xfrm>
              <a:off x="838200" y="2743200"/>
              <a:ext cx="7848600" cy="1217549"/>
            </p:xfrm>
            <a:graphic>
              <a:graphicData uri="http://schemas.openxmlformats.org/drawingml/2006/table">
                <a:tbl>
                  <a:tblPr firstRow="1" bandRow="1">
                    <a:tableStyleId>{2D5ABB26-0587-4C30-8999-92F81FD0307C}</a:tableStyleId>
                  </a:tblPr>
                  <a:tblGrid>
                    <a:gridCol w="4664734">
                      <a:extLst>
                        <a:ext uri="{9D8B030D-6E8A-4147-A177-3AD203B41FA5}">
                          <a16:colId xmlns:a16="http://schemas.microsoft.com/office/drawing/2014/main" val="20000"/>
                        </a:ext>
                      </a:extLst>
                    </a:gridCol>
                    <a:gridCol w="3183866">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m:t>
                                              </m:r>
                                              <m:r>
                                                <a:rPr lang="ar-AE" sz="2400">
                                                  <a:latin typeface="Cambria Math" panose="02040503050406030204" pitchFamily="18" charset="0"/>
                                                </a:rPr>
                                                <m:t>1</m:t>
                                              </m:r>
                                            </m:e>
                                          </m:borderBox>
                                        </m:e>
                                        <m:e>
                                          <m:r>
                                            <a:rPr lang="en-US" sz="2400" b="0" i="1" smtClean="0">
                                              <a:latin typeface="Cambria Math" panose="02040503050406030204" pitchFamily="18" charset="0"/>
                                            </a:rPr>
                                            <m:t>27</m:t>
                                          </m:r>
                                        </m:e>
                                        <m:e>
                                          <m:r>
                                            <a:rPr lang="en-US" sz="2400" b="0" i="1" smtClean="0">
                                              <a:latin typeface="Cambria Math" panose="02040503050406030204" pitchFamily="18" charset="0"/>
                                            </a:rPr>
                                            <m:t>−</m:t>
                                          </m:r>
                                          <m:r>
                                            <a:rPr lang="en-US" sz="2400" b="0" i="1" smtClean="0">
                                              <a:latin typeface="Cambria Math" panose="02040503050406030204" pitchFamily="18" charset="0"/>
                                            </a:rPr>
                                            <m:t>9</m:t>
                                          </m:r>
                                        </m:e>
                                        <m:e>
                                          <m:r>
                                            <a:rPr lang="en-US" sz="2400" b="0" i="1" smtClean="0">
                                              <a:latin typeface="Cambria Math" panose="02040503050406030204" pitchFamily="18" charset="0"/>
                                            </a:rPr>
                                            <m:t>−</m:t>
                                          </m:r>
                                          <m:r>
                                            <a:rPr lang="en-US" sz="2400" b="0" i="1" smtClean="0">
                                              <a:latin typeface="Cambria Math" panose="02040503050406030204" pitchFamily="18" charset="0"/>
                                            </a:rPr>
                                            <m:t>33</m:t>
                                          </m:r>
                                        </m:e>
                                        <m:e>
                                          <m:r>
                                            <a:rPr lang="en-US" sz="2400" b="0" i="1" smtClean="0">
                                              <a:latin typeface="Cambria Math" panose="02040503050406030204" pitchFamily="18" charset="0"/>
                                            </a:rPr>
                                            <m:t>−</m:t>
                                          </m:r>
                                          <m:r>
                                            <a:rPr lang="en-US" sz="2400" b="0" i="1" smtClean="0">
                                              <a:latin typeface="Cambria Math" panose="02040503050406030204" pitchFamily="18" charset="0"/>
                                            </a:rPr>
                                            <m:t>1</m:t>
                                          </m:r>
                                          <m:r>
                                            <a:rPr lang="en-US" sz="2400" b="0" i="1" smtClean="0">
                                              <a:latin typeface="Cambria Math" panose="02040503050406030204" pitchFamily="18" charset="0"/>
                                            </a:rPr>
                                            <m:t> −</m:t>
                                          </m:r>
                                          <m:r>
                                            <a:rPr lang="en-US" sz="2400" b="0" i="1" smtClean="0">
                                              <a:latin typeface="Cambria Math" panose="02040503050406030204" pitchFamily="18" charset="0"/>
                                            </a:rPr>
                                            <m:t>4</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27</m:t>
                                          </m:r>
                                        </m:e>
                                        <m:e>
                                          <m:r>
                                            <a:rPr lang="en-US" sz="2400" b="0" i="1" smtClean="0">
                                              <a:latin typeface="Cambria Math" panose="02040503050406030204" pitchFamily="18" charset="0"/>
                                            </a:rPr>
                                            <m:t> </m:t>
                                          </m:r>
                                          <m:r>
                                            <a:rPr lang="en-US" sz="2400" b="0" i="1" smtClean="0">
                                              <a:latin typeface="Cambria Math" panose="02040503050406030204" pitchFamily="18" charset="0"/>
                                            </a:rPr>
                                            <m:t>36</m:t>
                                          </m:r>
                                        </m:e>
                                        <m:e>
                                          <m:r>
                                            <a:rPr lang="en-US" sz="2400" b="0" i="1" smtClean="0">
                                              <a:latin typeface="Cambria Math" panose="02040503050406030204" pitchFamily="18" charset="0"/>
                                            </a:rPr>
                                            <m:t>−</m:t>
                                          </m:r>
                                          <m:r>
                                            <a:rPr lang="en-US" sz="2400" b="0" i="1" smtClean="0">
                                              <a:latin typeface="Cambria Math" panose="02040503050406030204" pitchFamily="18" charset="0"/>
                                            </a:rPr>
                                            <m:t>3</m:t>
                                          </m:r>
                                          <m:r>
                                            <a:rPr lang="en-US" sz="2400" b="0" i="1" smtClean="0">
                                              <a:latin typeface="Cambria Math" panose="02040503050406030204" pitchFamily="18" charset="0"/>
                                            </a:rPr>
                                            <m:t>      </m:t>
                                          </m:r>
                                          <m:r>
                                            <a:rPr lang="en-US" sz="2400" b="0" i="1" smtClean="0">
                                              <a:latin typeface="Cambria Math" panose="02040503050406030204" pitchFamily="18" charset="0"/>
                                            </a:rPr>
                                            <m:t>4</m:t>
                                          </m:r>
                                        </m:e>
                                      </m:mr>
                                    </m:m>
                                  </m:e>
                                </m:bar>
                              </m:oMath>
                            </m:oMathPara>
                          </a14:m>
                          <a:endParaRPr lang="en-US" sz="2400" dirty="0"/>
                        </a:p>
                        <a:p>
                          <a14:m>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27</m:t>
                                    </m:r>
                                  </m:e>
                                  <m:e>
                                    <m:r>
                                      <a:rPr lang="en-US" sz="2400" b="0" i="1" smtClean="0">
                                        <a:latin typeface="Cambria Math" panose="02040503050406030204" pitchFamily="18" charset="0"/>
                                      </a:rPr>
                                      <m:t> −</m:t>
                                    </m:r>
                                    <m:r>
                                      <a:rPr lang="en-US" sz="2400" b="0" i="1" smtClean="0">
                                        <a:latin typeface="Cambria Math" panose="02040503050406030204" pitchFamily="18" charset="0"/>
                                      </a:rPr>
                                      <m:t>36</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4</m:t>
                                    </m:r>
                                    <m:r>
                                      <a:rPr lang="en-US" sz="2400" b="0" i="1" smtClean="0">
                                        <a:latin typeface="Cambria Math" panose="02040503050406030204" pitchFamily="18" charset="0"/>
                                      </a:rPr>
                                      <m:t>      </m:t>
                                    </m:r>
                                    <m:r>
                                      <a:rPr lang="en-US" sz="2400" b="0" i="1" smtClean="0">
                                        <a:latin typeface="Cambria Math" panose="02040503050406030204" pitchFamily="18" charset="0"/>
                                      </a:rPr>
                                      <m:t>0</m:t>
                                    </m:r>
                                  </m:e>
                                </m:mr>
                              </m:m>
                              <m:r>
                                <a:rPr lang="en-US" sz="2400" b="0" i="1" smtClean="0">
                                  <a:latin typeface="Cambria Math" panose="02040503050406030204" pitchFamily="18" charset="0"/>
                                </a:rPr>
                                <m:t>      </m:t>
                              </m:r>
                            </m:oMath>
                          </a14:m>
                          <a:r>
                            <a:rPr lang="en-US" sz="2200" b="0" dirty="0"/>
                            <a:t> </a:t>
                          </a:r>
                          <a:endParaRPr sz="2200" b="0" dirty="0"/>
                        </a:p>
                      </a:txBody>
                      <a:tcPr anchor="ctr"/>
                    </a:tc>
                    <a:tc>
                      <a:txBody>
                        <a:bodyPr/>
                        <a:lstStyle/>
                        <a:p>
                          <a:pPr algn="l">
                            <a:defRPr sz="1100"/>
                          </a:pPr>
                          <a:r>
                            <a:rPr lang="en-US" sz="2000" dirty="0"/>
                            <a:t>Synthetic division with </a:t>
                          </a:r>
                          <a:br>
                            <a:rPr lang="en-US" sz="2000" dirty="0"/>
                          </a:br>
                          <a14:m>
                            <m:oMath xmlns:m="http://schemas.openxmlformats.org/officeDocument/2006/math">
                              <m:r>
                                <a:rPr lang="en-US" sz="2000" b="0" i="1" smtClean="0">
                                  <a:latin typeface="Cambria Math" panose="02040503050406030204" pitchFamily="18" charset="0"/>
                                </a:rPr>
                                <m:t>𝑐</m:t>
                              </m:r>
                              <m:r>
                                <a:rPr lang="en-US" sz="2000">
                                  <a:latin typeface="Cambria Math" panose="02040503050406030204" pitchFamily="18" charset="0"/>
                                </a:rPr>
                                <m:t>=</m:t>
                              </m:r>
                              <m:r>
                                <a:rPr lang="en-US" sz="2000" b="0" i="0" smtClean="0">
                                  <a:latin typeface="Cambria Math" panose="02040503050406030204" pitchFamily="18" charset="0"/>
                                </a:rPr>
                                <m:t>−</m:t>
                              </m:r>
                              <m:r>
                                <a:rPr lang="en-US" sz="2000">
                                  <a:latin typeface="Cambria Math" panose="02040503050406030204" pitchFamily="18" charset="0"/>
                                </a:rPr>
                                <m:t>1</m:t>
                              </m:r>
                            </m:oMath>
                          </a14:m>
                          <a:r>
                            <a:rPr lang="en-US" sz="2000" dirty="0"/>
                            <a:t> tells us that </a:t>
                          </a:r>
                          <a14:m>
                            <m:oMath xmlns:m="http://schemas.openxmlformats.org/officeDocument/2006/math">
                              <m:r>
                                <a:rPr lang="en-US" sz="2000" b="0" i="1" smtClean="0">
                                  <a:latin typeface="Cambria Math" panose="02040503050406030204" pitchFamily="18" charset="0"/>
                                </a:rPr>
                                <m:t>(</m:t>
                              </m:r>
                              <m:r>
                                <a:rPr lang="en-US" sz="2000" b="0" i="1" smtClean="0">
                                  <a:latin typeface="Cambria Math" panose="02040503050406030204" pitchFamily="18" charset="0"/>
                                </a:rPr>
                                <m:t>𝑥</m:t>
                              </m:r>
                              <m:r>
                                <a:rPr lang="en-US" sz="2000" b="0" i="1" smtClean="0">
                                  <a:latin typeface="Cambria Math" panose="02040503050406030204" pitchFamily="18" charset="0"/>
                                </a:rPr>
                                <m:t>+</m:t>
                              </m:r>
                              <m:r>
                                <a:rPr lang="en-US" sz="2000" b="0" i="1" smtClean="0">
                                  <a:latin typeface="Cambria Math" panose="02040503050406030204" pitchFamily="18" charset="0"/>
                                </a:rPr>
                                <m:t>1</m:t>
                              </m:r>
                              <m:r>
                                <a:rPr lang="en-US" sz="2000" b="0" i="1" smtClean="0">
                                  <a:latin typeface="Cambria Math" panose="02040503050406030204" pitchFamily="18" charset="0"/>
                                </a:rPr>
                                <m:t>)</m:t>
                              </m:r>
                            </m:oMath>
                          </a14:m>
                          <a:r>
                            <a:rPr lang="en-US" sz="2000" dirty="0"/>
                            <a:t> is a factor</a:t>
                          </a:r>
                          <a:r>
                            <a:rPr lang="en-US" sz="2000" baseline="0" dirty="0"/>
                            <a:t> of </a:t>
                          </a:r>
                          <a14:m>
                            <m:oMath xmlns:m="http://schemas.openxmlformats.org/officeDocument/2006/math">
                              <m:r>
                                <a:rPr lang="en-US" sz="2000" b="0" i="1" baseline="0" smtClean="0">
                                  <a:latin typeface="Cambria Math" panose="02040503050406030204" pitchFamily="18" charset="0"/>
                                </a:rPr>
                                <m:t>𝑔</m:t>
                              </m:r>
                              <m:d>
                                <m:dPr>
                                  <m:ctrlPr>
                                    <a:rPr lang="en-US" sz="2000" b="0" i="1" baseline="0" smtClean="0">
                                      <a:latin typeface="Cambria Math" panose="02040503050406030204" pitchFamily="18" charset="0"/>
                                    </a:rPr>
                                  </m:ctrlPr>
                                </m:dPr>
                                <m:e>
                                  <m:r>
                                    <a:rPr lang="en-US" sz="2000" b="0" i="1" baseline="0" smtClean="0">
                                      <a:latin typeface="Cambria Math" panose="02040503050406030204" pitchFamily="18" charset="0"/>
                                    </a:rPr>
                                    <m:t>𝑥</m:t>
                                  </m:r>
                                </m:e>
                              </m:d>
                            </m:oMath>
                          </a14:m>
                          <a:r>
                            <a:rPr lang="en-US" sz="2000" dirty="0"/>
                            <a:t>. </a:t>
                          </a:r>
                          <a:endParaRPr sz="2000" b="0" dirty="0"/>
                        </a:p>
                      </a:txBody>
                      <a:tcPr/>
                    </a:tc>
                    <a:extLst>
                      <a:ext uri="{0D108BD9-81ED-4DB2-BD59-A6C34878D82A}">
                        <a16:rowId xmlns:a16="http://schemas.microsoft.com/office/drawing/2014/main" val="10000"/>
                      </a:ext>
                    </a:extLst>
                  </a:tr>
                </a:tbl>
              </a:graphicData>
            </a:graphic>
          </p:graphicFrame>
        </mc:Choice>
        <mc:Fallback>
          <p:graphicFrame>
            <p:nvGraphicFramePr>
              <p:cNvPr id="4" name="Table Placeholder 2" descr="This represents a synthetic division:&#10;Place the value of c in the upper left corner, then write the coefficients of x on the top line.&#10;So, the divisor is c equals negative 1 placed in the upper left corner divides the coefficients of the polynomial 27, negative 9, negative 33, negative 1, negative 4 written across the top row.&#10;The first step of the synthetic division is shown, where first coefficient, 27 is brought down to the bottom row.&#10;The second step of the synthetic division is multiplying 27 by the divisor negative 1 gives negative 27, which is written below negative 9. Adding negative 9 and negative 27 results in negative 36, the next coefficient in the bottom row.&#10;By continuing the process, we get the intermediate row contains the products negative 27, 36, negative 3, 4 which are obtained by multiplying the divisor with the current quotient values. The final row results in 27, negative 36, 3, negative 4, 0, Synthetic division with c equals negative 1 tells us that x plus 1 is a factor of  g of x. ">
                <a:extLst>
                  <a:ext uri="{FF2B5EF4-FFF2-40B4-BE49-F238E27FC236}">
                    <a16:creationId xmlns:a16="http://schemas.microsoft.com/office/drawing/2014/main" id="{0AD3D740-1559-41EE-A135-527071F6879E}"/>
                  </a:ext>
                </a:extLst>
              </p:cNvPr>
              <p:cNvGraphicFramePr>
                <a:graphicFrameLocks/>
              </p:cNvGraphicFramePr>
              <p:nvPr>
                <p:extLst>
                  <p:ext uri="{D42A27DB-BD31-4B8C-83A1-F6EECF244321}">
                    <p14:modId xmlns:p14="http://schemas.microsoft.com/office/powerpoint/2010/main" val="1328331147"/>
                  </p:ext>
                </p:extLst>
              </p:nvPr>
            </p:nvGraphicFramePr>
            <p:xfrm>
              <a:off x="838200" y="2743200"/>
              <a:ext cx="7848600" cy="1217549"/>
            </p:xfrm>
            <a:graphic>
              <a:graphicData uri="http://schemas.openxmlformats.org/drawingml/2006/table">
                <a:tbl>
                  <a:tblPr firstRow="1" bandRow="1">
                    <a:tableStyleId>{2D5ABB26-0587-4C30-8999-92F81FD0307C}</a:tableStyleId>
                  </a:tblPr>
                  <a:tblGrid>
                    <a:gridCol w="4664734">
                      <a:extLst>
                        <a:ext uri="{9D8B030D-6E8A-4147-A177-3AD203B41FA5}">
                          <a16:colId xmlns:a16="http://schemas.microsoft.com/office/drawing/2014/main" val="20000"/>
                        </a:ext>
                      </a:extLst>
                    </a:gridCol>
                    <a:gridCol w="3183866">
                      <a:extLst>
                        <a:ext uri="{9D8B030D-6E8A-4147-A177-3AD203B41FA5}">
                          <a16:colId xmlns:a16="http://schemas.microsoft.com/office/drawing/2014/main" val="20001"/>
                        </a:ext>
                      </a:extLst>
                    </a:gridCol>
                  </a:tblGrid>
                  <a:tr h="1217549">
                    <a:tc>
                      <a:txBody>
                        <a:bodyPr/>
                        <a:lstStyle/>
                        <a:p>
                          <a:endParaRPr lang="en-US"/>
                        </a:p>
                      </a:txBody>
                      <a:tcPr anchor="ctr">
                        <a:blipFill>
                          <a:blip r:embed="rId3"/>
                          <a:stretch>
                            <a:fillRect t="-2500" r="-68146" b="-1500"/>
                          </a:stretch>
                        </a:blipFill>
                      </a:tcPr>
                    </a:tc>
                    <a:tc>
                      <a:txBody>
                        <a:bodyPr/>
                        <a:lstStyle/>
                        <a:p>
                          <a:endParaRPr lang="en-US"/>
                        </a:p>
                      </a:txBody>
                      <a:tcPr>
                        <a:blipFill>
                          <a:blip r:embed="rId3"/>
                          <a:stretch>
                            <a:fillRect l="-146743" t="-2500" b="-1500"/>
                          </a:stretch>
                        </a:blipFill>
                      </a:tcPr>
                    </a:tc>
                    <a:extLst>
                      <a:ext uri="{0D108BD9-81ED-4DB2-BD59-A6C34878D82A}">
                        <a16:rowId xmlns:a16="http://schemas.microsoft.com/office/drawing/2014/main" val="10000"/>
                      </a:ext>
                    </a:extLst>
                  </a:tr>
                </a:tbl>
              </a:graphicData>
            </a:graphic>
          </p:graphicFrame>
        </mc:Fallback>
      </mc:AlternateContent>
      <p:sp>
        <p:nvSpPr>
          <p:cNvPr id="5" name="Text Placeholder 2">
            <a:extLst>
              <a:ext uri="{FF2B5EF4-FFF2-40B4-BE49-F238E27FC236}">
                <a16:creationId xmlns:a16="http://schemas.microsoft.com/office/drawing/2014/main" id="{191C3364-1FD5-4720-AD16-85F1B82A6696}"/>
              </a:ext>
            </a:extLst>
          </p:cNvPr>
          <p:cNvSpPr txBox="1">
            <a:spLocks/>
          </p:cNvSpPr>
          <p:nvPr/>
        </p:nvSpPr>
        <p:spPr>
          <a:xfrm>
            <a:off x="838200" y="4343401"/>
            <a:ext cx="7696200" cy="15240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​The resulting quotient is still a cubic, so we proceed with synthetic division. It also leads to another consideration when selecting potential zeros.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8</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442913" indent="-442913">
              <a:defRPr sz="2800"/>
            </a:pPr>
            <a:r>
              <a:rPr lang="en-US" dirty="0"/>
              <a:t>3.  </a:t>
            </a:r>
            <a:r>
              <a:rPr dirty="0"/>
              <a:t>​</a:t>
            </a:r>
            <a:r>
              <a:rPr sz="2800" dirty="0"/>
              <a:t>If the value</a:t>
            </a:r>
            <a:r>
              <a:rPr lang="en-US" sz="2800" dirty="0"/>
              <a:t> </a:t>
            </a:r>
            <a:r>
              <a:rPr lang="en-US" sz="2800" i="1" dirty="0"/>
              <a:t>c</a:t>
            </a:r>
            <a:r>
              <a:rPr sz="2800" dirty="0"/>
              <a:t> is a zero, do not forget to test</a:t>
            </a:r>
            <a:r>
              <a:rPr lang="en-US" sz="2800" dirty="0"/>
              <a:t> </a:t>
            </a:r>
            <a:r>
              <a:rPr lang="en-US" sz="2800" i="1" dirty="0"/>
              <a:t>c</a:t>
            </a:r>
            <a:r>
              <a:rPr sz="2800" dirty="0"/>
              <a:t> with the quotient, as</a:t>
            </a:r>
            <a:r>
              <a:rPr lang="en-US" sz="2800" dirty="0"/>
              <a:t> (</a:t>
            </a:r>
            <a:r>
              <a:rPr lang="en-US" sz="2800" i="1" dirty="0"/>
              <a:t>x</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c</a:t>
            </a:r>
            <a:r>
              <a:rPr lang="en-US" sz="2800" dirty="0"/>
              <a:t>)</a:t>
            </a:r>
            <a:r>
              <a:rPr sz="2800" dirty="0"/>
              <a:t> can appear as a factor multiple times.</a:t>
            </a:r>
          </a:p>
          <a:p>
            <a:r>
              <a:rPr dirty="0"/>
              <a:t>​</a:t>
            </a:r>
          </a:p>
        </p:txBody>
      </p:sp>
      <mc:AlternateContent xmlns:mc="http://schemas.openxmlformats.org/markup-compatibility/2006">
        <mc:Choice xmlns:a14="http://schemas.microsoft.com/office/drawing/2010/main" Requires="a14">
          <p:graphicFrame>
            <p:nvGraphicFramePr>
              <p:cNvPr id="4" name="Table Placeholder 2" descr="This represents a synthetic division:&#10;Place the value of c in the upper left corner, then write the coefficients of x on the top line.&#10;So, the divisor is c equals negative 1 placed in the upper left corner divides the coefficients of the polynomial 27, negative 36, 3, negative 4 written across the top row.&#10;The first step of the synthetic division is shown, where first coefficient, 27 is brought down to the bottom row.&#10;The second step of the synthetic division is multiplying 27 by the divisor negative 1 gives negative 27, which is written below negative 36. Adding negative 36 and negative 27 results in negative 63, the next coefficient in the bottom row.&#10;By continuing the process, we get the intermediate row contains the products negative 27, 63, negative 66 which are obtained by multiplying the divisor with the current quotient values. The final row results in 27, negative 63, 66, negative 70. In this case, the synthetic division fails to find a zero. We simply proceed with the next candidate.">
                <a:extLst>
                  <a:ext uri="{FF2B5EF4-FFF2-40B4-BE49-F238E27FC236}">
                    <a16:creationId xmlns:a16="http://schemas.microsoft.com/office/drawing/2014/main" id="{7C835486-D491-4F29-A19C-BC259F031718}"/>
                  </a:ext>
                </a:extLst>
              </p:cNvPr>
              <p:cNvGraphicFramePr>
                <a:graphicFrameLocks/>
              </p:cNvGraphicFramePr>
              <p:nvPr>
                <p:extLst>
                  <p:ext uri="{D42A27DB-BD31-4B8C-83A1-F6EECF244321}">
                    <p14:modId xmlns:p14="http://schemas.microsoft.com/office/powerpoint/2010/main" val="4283877426"/>
                  </p:ext>
                </p:extLst>
              </p:nvPr>
            </p:nvGraphicFramePr>
            <p:xfrm>
              <a:off x="1104900" y="2680061"/>
              <a:ext cx="7581900" cy="1310640"/>
            </p:xfrm>
            <a:graphic>
              <a:graphicData uri="http://schemas.openxmlformats.org/drawingml/2006/table">
                <a:tbl>
                  <a:tblPr firstRow="1" bandRow="1">
                    <a:tableStyleId>{2D5ABB26-0587-4C30-8999-92F81FD0307C}</a:tableStyleId>
                  </a:tblPr>
                  <a:tblGrid>
                    <a:gridCol w="4624126">
                      <a:extLst>
                        <a:ext uri="{9D8B030D-6E8A-4147-A177-3AD203B41FA5}">
                          <a16:colId xmlns:a16="http://schemas.microsoft.com/office/drawing/2014/main" val="20000"/>
                        </a:ext>
                      </a:extLst>
                    </a:gridCol>
                    <a:gridCol w="2957774">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m:t>
                                              </m:r>
                                              <m:r>
                                                <a:rPr lang="ar-AE" sz="2400">
                                                  <a:latin typeface="Cambria Math" panose="02040503050406030204" pitchFamily="18" charset="0"/>
                                                </a:rPr>
                                                <m:t>1</m:t>
                                              </m:r>
                                            </m:e>
                                          </m:borderBox>
                                        </m:e>
                                        <m:e>
                                          <m:r>
                                            <a:rPr lang="en-US" sz="2400" b="0" i="1" smtClean="0">
                                              <a:latin typeface="Cambria Math" panose="02040503050406030204" pitchFamily="18" charset="0"/>
                                            </a:rPr>
                                            <m:t>27</m:t>
                                          </m:r>
                                        </m:e>
                                        <m:e>
                                          <m:r>
                                            <a:rPr lang="en-US" sz="2400" b="0" i="1" smtClean="0">
                                              <a:latin typeface="Cambria Math" panose="02040503050406030204" pitchFamily="18" charset="0"/>
                                            </a:rPr>
                                            <m:t>−</m:t>
                                          </m:r>
                                          <m:r>
                                            <a:rPr lang="en-US" sz="2400" b="0" i="1" smtClean="0">
                                              <a:latin typeface="Cambria Math" panose="02040503050406030204" pitchFamily="18" charset="0"/>
                                            </a:rPr>
                                            <m:t>36</m:t>
                                          </m:r>
                                        </m:e>
                                        <m:e>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4</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27</m:t>
                                          </m:r>
                                        </m:e>
                                        <m:e>
                                          <m:r>
                                            <a:rPr lang="en-US" sz="2400" b="0" i="1" smtClean="0">
                                              <a:latin typeface="Cambria Math" panose="02040503050406030204" pitchFamily="18" charset="0"/>
                                            </a:rPr>
                                            <m:t>63</m:t>
                                          </m:r>
                                        </m:e>
                                        <m:e>
                                          <m:r>
                                            <a:rPr lang="en-US" sz="2400" b="0" i="1" smtClean="0">
                                              <a:latin typeface="Cambria Math" panose="02040503050406030204" pitchFamily="18" charset="0"/>
                                            </a:rPr>
                                            <m:t>−</m:t>
                                          </m:r>
                                          <m:r>
                                            <a:rPr lang="en-US" sz="2400" b="0" i="1" smtClean="0">
                                              <a:latin typeface="Cambria Math" panose="02040503050406030204" pitchFamily="18" charset="0"/>
                                            </a:rPr>
                                            <m:t>66</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27</m:t>
                                      </m:r>
                                    </m:e>
                                    <m:e>
                                      <m:r>
                                        <a:rPr lang="en-US" sz="2400" b="0" i="1" smtClean="0">
                                          <a:latin typeface="Cambria Math" panose="02040503050406030204" pitchFamily="18" charset="0"/>
                                        </a:rPr>
                                        <m:t>−</m:t>
                                      </m:r>
                                      <m:r>
                                        <a:rPr lang="en-US" sz="2400" b="0" i="1" smtClean="0">
                                          <a:latin typeface="Cambria Math" panose="02040503050406030204" pitchFamily="18" charset="0"/>
                                        </a:rPr>
                                        <m:t>63</m:t>
                                      </m:r>
                                    </m:e>
                                    <m:e>
                                      <m:r>
                                        <a:rPr lang="en-US" sz="2400" b="0" i="1" smtClean="0">
                                          <a:latin typeface="Cambria Math" panose="02040503050406030204" pitchFamily="18" charset="0"/>
                                        </a:rPr>
                                        <m:t>66</m:t>
                                      </m:r>
                                    </m:e>
                                    <m:e>
                                      <m:r>
                                        <a:rPr lang="en-US" sz="2400" b="0" i="1" smtClean="0">
                                          <a:latin typeface="Cambria Math" panose="02040503050406030204" pitchFamily="18" charset="0"/>
                                        </a:rPr>
                                        <m:t>−</m:t>
                                      </m:r>
                                      <m:r>
                                        <a:rPr lang="en-US" sz="2400" b="0" i="1" smtClean="0">
                                          <a:latin typeface="Cambria Math" panose="02040503050406030204" pitchFamily="18" charset="0"/>
                                        </a:rPr>
                                        <m:t>70</m:t>
                                      </m:r>
                                    </m:e>
                                  </m:mr>
                                </m:m>
                              </m:oMath>
                            </m:oMathPara>
                          </a14:m>
                          <a:endParaRPr sz="2200" b="0" dirty="0"/>
                        </a:p>
                      </a:txBody>
                      <a:tcPr anchor="ctr"/>
                    </a:tc>
                    <a:tc>
                      <a:txBody>
                        <a:bodyPr/>
                        <a:lstStyle/>
                        <a:p>
                          <a:pPr algn="l">
                            <a:defRPr sz="1100"/>
                          </a:pPr>
                          <a:r>
                            <a:rPr lang="en-US" sz="2000" b="0" dirty="0"/>
                            <a:t>In this case, the synthetic division fails to find a zero. We simply proceed with the next candidate.</a:t>
                          </a:r>
                          <a:endParaRPr sz="2000" b="0" dirty="0"/>
                        </a:p>
                      </a:txBody>
                      <a:tcPr/>
                    </a:tc>
                    <a:extLst>
                      <a:ext uri="{0D108BD9-81ED-4DB2-BD59-A6C34878D82A}">
                        <a16:rowId xmlns:a16="http://schemas.microsoft.com/office/drawing/2014/main" val="10000"/>
                      </a:ext>
                    </a:extLst>
                  </a:tr>
                </a:tbl>
              </a:graphicData>
            </a:graphic>
          </p:graphicFrame>
        </mc:Choice>
        <mc:Fallback>
          <p:graphicFrame>
            <p:nvGraphicFramePr>
              <p:cNvPr id="4" name="Table Placeholder 2" descr="This represents a synthetic division:&#10;Place the value of c in the upper left corner, then write the coefficients of x on the top line.&#10;So, the divisor is c equals negative 1 placed in the upper left corner divides the coefficients of the polynomial 27, negative 36, 3, negative 4 written across the top row.&#10;The first step of the synthetic division is shown, where first coefficient, 27 is brought down to the bottom row.&#10;The second step of the synthetic division is multiplying 27 by the divisor negative 1 gives negative 27, which is written below negative 36. Adding negative 36 and negative 27 results in negative 63, the next coefficient in the bottom row.&#10;By continuing the process, we get the intermediate row contains the products negative 27, 63, negative 66 which are obtained by multiplying the divisor with the current quotient values. The final row results in 27, negative 63, 66, negative 70. In this case, the synthetic division fails to find a zero. We simply proceed with the next candidate.">
                <a:extLst>
                  <a:ext uri="{FF2B5EF4-FFF2-40B4-BE49-F238E27FC236}">
                    <a16:creationId xmlns:a16="http://schemas.microsoft.com/office/drawing/2014/main" id="{7C835486-D491-4F29-A19C-BC259F031718}"/>
                  </a:ext>
                </a:extLst>
              </p:cNvPr>
              <p:cNvGraphicFramePr>
                <a:graphicFrameLocks/>
              </p:cNvGraphicFramePr>
              <p:nvPr>
                <p:extLst>
                  <p:ext uri="{D42A27DB-BD31-4B8C-83A1-F6EECF244321}">
                    <p14:modId xmlns:p14="http://schemas.microsoft.com/office/powerpoint/2010/main" val="4283877426"/>
                  </p:ext>
                </p:extLst>
              </p:nvPr>
            </p:nvGraphicFramePr>
            <p:xfrm>
              <a:off x="1104900" y="2680061"/>
              <a:ext cx="7581900" cy="1310640"/>
            </p:xfrm>
            <a:graphic>
              <a:graphicData uri="http://schemas.openxmlformats.org/drawingml/2006/table">
                <a:tbl>
                  <a:tblPr firstRow="1" bandRow="1">
                    <a:tableStyleId>{2D5ABB26-0587-4C30-8999-92F81FD0307C}</a:tableStyleId>
                  </a:tblPr>
                  <a:tblGrid>
                    <a:gridCol w="4624126">
                      <a:extLst>
                        <a:ext uri="{9D8B030D-6E8A-4147-A177-3AD203B41FA5}">
                          <a16:colId xmlns:a16="http://schemas.microsoft.com/office/drawing/2014/main" val="20000"/>
                        </a:ext>
                      </a:extLst>
                    </a:gridCol>
                    <a:gridCol w="2957774">
                      <a:extLst>
                        <a:ext uri="{9D8B030D-6E8A-4147-A177-3AD203B41FA5}">
                          <a16:colId xmlns:a16="http://schemas.microsoft.com/office/drawing/2014/main" val="20001"/>
                        </a:ext>
                      </a:extLst>
                    </a:gridCol>
                  </a:tblGrid>
                  <a:tr h="1310640">
                    <a:tc>
                      <a:txBody>
                        <a:bodyPr/>
                        <a:lstStyle/>
                        <a:p>
                          <a:endParaRPr lang="en-US"/>
                        </a:p>
                      </a:txBody>
                      <a:tcPr anchor="ctr">
                        <a:blipFill>
                          <a:blip r:embed="rId3"/>
                          <a:stretch>
                            <a:fillRect t="-2315" r="-63900" b="-8333"/>
                          </a:stretch>
                        </a:blipFill>
                      </a:tcPr>
                    </a:tc>
                    <a:tc>
                      <a:txBody>
                        <a:bodyPr/>
                        <a:lstStyle/>
                        <a:p>
                          <a:pPr algn="l">
                            <a:defRPr sz="1100"/>
                          </a:pPr>
                          <a:r>
                            <a:rPr lang="en-US" sz="2000" b="0" dirty="0"/>
                            <a:t>In this case, the synthetic division fails to find a zero. We simply proceed with the next candidate.</a:t>
                          </a:r>
                          <a:endParaRPr sz="2000" b="0" dirty="0"/>
                        </a:p>
                      </a:txBody>
                      <a:tcPr/>
                    </a:tc>
                    <a:extLst>
                      <a:ext uri="{0D108BD9-81ED-4DB2-BD59-A6C34878D82A}">
                        <a16:rowId xmlns:a16="http://schemas.microsoft.com/office/drawing/2014/main" val="10000"/>
                      </a:ext>
                    </a:extLst>
                  </a:tr>
                </a:tbl>
              </a:graphicData>
            </a:graphic>
          </p:graphicFrame>
        </mc:Fallback>
      </mc:AlternateContent>
      <mc:AlternateContent xmlns:mc="http://schemas.openxmlformats.org/markup-compatibility/2006">
        <mc:Choice xmlns:a14="http://schemas.microsoft.com/office/drawing/2010/main" Requires="a14">
          <p:graphicFrame>
            <p:nvGraphicFramePr>
              <p:cNvPr id="5" name="Table Placeholder 2" descr="This represents a synthetic division:&#10;Place the value of c in the upper left corner, then write the coefficients of x on the top line.&#10;So, the divisor is c equals 4 over 3 placed in the upper left corner divides the coefficients of the polynomial 27, negative 36, 3, negative 4 written across the top row.&#10;The first step of the synthetic division is shown, where first coefficient, 27 is brought down to the bottom row.&#10;The second step of the synthetic division is multiplying 27 by the divisor 4 over 3 gives 36, which is written below negative 36. Adding negative 36 and 36 results in 0, the next coefficient in the bottom row.&#10;By continuing the process, we get the intermediate row contains the products 36, 0, 4 which are obtained by multiplying the divisor with the current quotient values. The final row results in 27, 0, 3, 0. This time, the remainder is 0, so we have uncovered another factor, leaving us with a quadratic quotient.">
                <a:extLst>
                  <a:ext uri="{FF2B5EF4-FFF2-40B4-BE49-F238E27FC236}">
                    <a16:creationId xmlns:a16="http://schemas.microsoft.com/office/drawing/2014/main" id="{D8EDE9B6-78A2-4D52-99CE-5FA8265B33F6}"/>
                  </a:ext>
                </a:extLst>
              </p:cNvPr>
              <p:cNvGraphicFramePr>
                <a:graphicFrameLocks/>
              </p:cNvGraphicFramePr>
              <p:nvPr>
                <p:extLst>
                  <p:ext uri="{D42A27DB-BD31-4B8C-83A1-F6EECF244321}">
                    <p14:modId xmlns:p14="http://schemas.microsoft.com/office/powerpoint/2010/main" val="3274846818"/>
                  </p:ext>
                </p:extLst>
              </p:nvPr>
            </p:nvGraphicFramePr>
            <p:xfrm>
              <a:off x="1104900" y="4238925"/>
              <a:ext cx="7581900" cy="1661605"/>
            </p:xfrm>
            <a:graphic>
              <a:graphicData uri="http://schemas.openxmlformats.org/drawingml/2006/table">
                <a:tbl>
                  <a:tblPr firstRow="1" bandRow="1">
                    <a:tableStyleId>{2D5ABB26-0587-4C30-8999-92F81FD0307C}</a:tableStyleId>
                  </a:tblPr>
                  <a:tblGrid>
                    <a:gridCol w="4624126">
                      <a:extLst>
                        <a:ext uri="{9D8B030D-6E8A-4147-A177-3AD203B41FA5}">
                          <a16:colId xmlns:a16="http://schemas.microsoft.com/office/drawing/2014/main" val="20000"/>
                        </a:ext>
                      </a:extLst>
                    </a:gridCol>
                    <a:gridCol w="2957774">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smtClean="0">
                                                  <a:latin typeface="Cambria Math" panose="02040503050406030204" pitchFamily="18" charset="0"/>
                                                </a:rPr>
                                              </m:ctrlPr>
                                            </m:borderBoxPr>
                                            <m:e>
                                              <m:f>
                                                <m:fPr>
                                                  <m:ctrlPr>
                                                    <a:rPr lang="ar-AE" sz="2400" i="1" smtClean="0">
                                                      <a:latin typeface="Cambria Math" panose="02040503050406030204" pitchFamily="18" charset="0"/>
                                                    </a:rPr>
                                                  </m:ctrlPr>
                                                </m:fPr>
                                                <m:num>
                                                  <m:r>
                                                    <a:rPr lang="en-US" sz="2400" b="0" i="1" smtClean="0">
                                                      <a:latin typeface="Cambria Math" panose="02040503050406030204" pitchFamily="18" charset="0"/>
                                                    </a:rPr>
                                                    <m:t>4</m:t>
                                                  </m:r>
                                                </m:num>
                                                <m:den>
                                                  <m:r>
                                                    <a:rPr lang="en-US" sz="2400" b="0" i="1" smtClean="0">
                                                      <a:latin typeface="Cambria Math" panose="02040503050406030204" pitchFamily="18" charset="0"/>
                                                    </a:rPr>
                                                    <m:t>3</m:t>
                                                  </m:r>
                                                </m:den>
                                              </m:f>
                                            </m:e>
                                          </m:borderBox>
                                        </m:e>
                                        <m:e>
                                          <m:r>
                                            <a:rPr lang="en-US" sz="2400" b="0" i="1" smtClean="0">
                                              <a:latin typeface="Cambria Math" panose="02040503050406030204" pitchFamily="18" charset="0"/>
                                            </a:rPr>
                                            <m:t>27</m:t>
                                          </m:r>
                                        </m:e>
                                        <m:e>
                                          <m:r>
                                            <a:rPr lang="en-US" sz="2400" b="0" i="1" smtClean="0">
                                              <a:latin typeface="Cambria Math" panose="02040503050406030204" pitchFamily="18" charset="0"/>
                                            </a:rPr>
                                            <m:t>−</m:t>
                                          </m:r>
                                          <m:r>
                                            <a:rPr lang="en-US" sz="2400" b="0" i="1" smtClean="0">
                                              <a:latin typeface="Cambria Math" panose="02040503050406030204" pitchFamily="18" charset="0"/>
                                            </a:rPr>
                                            <m:t>36</m:t>
                                          </m:r>
                                        </m:e>
                                        <m:e>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4</m:t>
                                          </m:r>
                                        </m:e>
                                      </m:mr>
                                      <m:mr>
                                        <m:e/>
                                        <m:e/>
                                        <m:e>
                                          <m:r>
                                            <a:rPr lang="en-US" sz="2400" b="0" i="1" smtClean="0">
                                              <a:latin typeface="Cambria Math" panose="02040503050406030204" pitchFamily="18" charset="0"/>
                                            </a:rPr>
                                            <m:t>36</m:t>
                                          </m:r>
                                        </m:e>
                                        <m:e>
                                          <m:r>
                                            <a:rPr lang="en-US" sz="2400" b="0" i="1" smtClean="0">
                                              <a:latin typeface="Cambria Math" panose="02040503050406030204" pitchFamily="18" charset="0"/>
                                            </a:rPr>
                                            <m:t>0</m:t>
                                          </m:r>
                                        </m:e>
                                        <m:e>
                                          <m:r>
                                            <a:rPr lang="en-US" sz="2400" b="0" i="1" smtClean="0">
                                              <a:latin typeface="Cambria Math" panose="02040503050406030204" pitchFamily="18" charset="0"/>
                                            </a:rPr>
                                            <m:t>  </m:t>
                                          </m:r>
                                          <m:r>
                                            <a:rPr lang="en-US" sz="2400" b="0" i="1" smtClean="0">
                                              <a:latin typeface="Cambria Math" panose="02040503050406030204" pitchFamily="18" charset="0"/>
                                            </a:rPr>
                                            <m:t>4</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27</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mr>
                                </m:m>
                              </m:oMath>
                            </m:oMathPara>
                          </a14:m>
                          <a:endParaRPr sz="2200" b="0" dirty="0"/>
                        </a:p>
                      </a:txBody>
                      <a:tcPr anchor="ctr"/>
                    </a:tc>
                    <a:tc>
                      <a:txBody>
                        <a:bodyPr/>
                        <a:lstStyle/>
                        <a:p>
                          <a:pPr algn="l">
                            <a:defRPr sz="1100"/>
                          </a:pPr>
                          <a:r>
                            <a:rPr lang="en-US" sz="2000" b="0" dirty="0"/>
                            <a:t>This time, the remainder is </a:t>
                          </a:r>
                          <a14:m>
                            <m:oMath xmlns:m="http://schemas.openxmlformats.org/officeDocument/2006/math">
                              <m:r>
                                <a:rPr lang="en-US" sz="2000" b="0" i="1" smtClean="0">
                                  <a:latin typeface="Cambria Math" panose="02040503050406030204" pitchFamily="18" charset="0"/>
                                </a:rPr>
                                <m:t>0</m:t>
                              </m:r>
                            </m:oMath>
                          </a14:m>
                          <a:r>
                            <a:rPr lang="en-US" sz="2000" b="0" dirty="0"/>
                            <a:t>, so we have uncovered another factor, leaving us with a quadratic quotient.</a:t>
                          </a:r>
                          <a:endParaRPr sz="2000" b="0" dirty="0"/>
                        </a:p>
                      </a:txBody>
                      <a:tcPr/>
                    </a:tc>
                    <a:extLst>
                      <a:ext uri="{0D108BD9-81ED-4DB2-BD59-A6C34878D82A}">
                        <a16:rowId xmlns:a16="http://schemas.microsoft.com/office/drawing/2014/main" val="10000"/>
                      </a:ext>
                    </a:extLst>
                  </a:tr>
                </a:tbl>
              </a:graphicData>
            </a:graphic>
          </p:graphicFrame>
        </mc:Choice>
        <mc:Fallback>
          <p:graphicFrame>
            <p:nvGraphicFramePr>
              <p:cNvPr id="5" name="Table Placeholder 2" descr="This represents a synthetic division:&#10;Place the value of c in the upper left corner, then write the coefficients of x on the top line.&#10;So, the divisor is c equals 4 over 3 placed in the upper left corner divides the coefficients of the polynomial 27, negative 36, 3, negative 4 written across the top row.&#10;The first step of the synthetic division is shown, where first coefficient, 27 is brought down to the bottom row.&#10;The second step of the synthetic division is multiplying 27 by the divisor 4 over 3 gives 36, which is written below negative 36. Adding negative 36 and 36 results in 0, the next coefficient in the bottom row.&#10;By continuing the process, we get the intermediate row contains the products 36, 0, 4 which are obtained by multiplying the divisor with the current quotient values. The final row results in 27, 0, 3, 0. This time, the remainder is 0, so we have uncovered another factor, leaving us with a quadratic quotient.">
                <a:extLst>
                  <a:ext uri="{FF2B5EF4-FFF2-40B4-BE49-F238E27FC236}">
                    <a16:creationId xmlns:a16="http://schemas.microsoft.com/office/drawing/2014/main" id="{D8EDE9B6-78A2-4D52-99CE-5FA8265B33F6}"/>
                  </a:ext>
                </a:extLst>
              </p:cNvPr>
              <p:cNvGraphicFramePr>
                <a:graphicFrameLocks/>
              </p:cNvGraphicFramePr>
              <p:nvPr>
                <p:extLst>
                  <p:ext uri="{D42A27DB-BD31-4B8C-83A1-F6EECF244321}">
                    <p14:modId xmlns:p14="http://schemas.microsoft.com/office/powerpoint/2010/main" val="3274846818"/>
                  </p:ext>
                </p:extLst>
              </p:nvPr>
            </p:nvGraphicFramePr>
            <p:xfrm>
              <a:off x="1104900" y="4238925"/>
              <a:ext cx="7581900" cy="1661605"/>
            </p:xfrm>
            <a:graphic>
              <a:graphicData uri="http://schemas.openxmlformats.org/drawingml/2006/table">
                <a:tbl>
                  <a:tblPr firstRow="1" bandRow="1">
                    <a:tableStyleId>{2D5ABB26-0587-4C30-8999-92F81FD0307C}</a:tableStyleId>
                  </a:tblPr>
                  <a:tblGrid>
                    <a:gridCol w="4624126">
                      <a:extLst>
                        <a:ext uri="{9D8B030D-6E8A-4147-A177-3AD203B41FA5}">
                          <a16:colId xmlns:a16="http://schemas.microsoft.com/office/drawing/2014/main" val="20000"/>
                        </a:ext>
                      </a:extLst>
                    </a:gridCol>
                    <a:gridCol w="2957774">
                      <a:extLst>
                        <a:ext uri="{9D8B030D-6E8A-4147-A177-3AD203B41FA5}">
                          <a16:colId xmlns:a16="http://schemas.microsoft.com/office/drawing/2014/main" val="20001"/>
                        </a:ext>
                      </a:extLst>
                    </a:gridCol>
                  </a:tblGrid>
                  <a:tr h="1661605">
                    <a:tc>
                      <a:txBody>
                        <a:bodyPr/>
                        <a:lstStyle/>
                        <a:p>
                          <a:endParaRPr lang="en-US"/>
                        </a:p>
                      </a:txBody>
                      <a:tcPr anchor="ctr">
                        <a:blipFill>
                          <a:blip r:embed="rId4"/>
                          <a:stretch>
                            <a:fillRect t="-1832" r="-63900" b="-733"/>
                          </a:stretch>
                        </a:blipFill>
                      </a:tcPr>
                    </a:tc>
                    <a:tc>
                      <a:txBody>
                        <a:bodyPr/>
                        <a:lstStyle/>
                        <a:p>
                          <a:endParaRPr lang="en-US"/>
                        </a:p>
                      </a:txBody>
                      <a:tcPr>
                        <a:blipFill>
                          <a:blip r:embed="rId4"/>
                          <a:stretch>
                            <a:fillRect l="-156495" t="-1832" b="-733"/>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9</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dirty="0"/>
              <a:t>​</a:t>
            </a:r>
            <a:r>
              <a:rPr sz="2800" dirty="0"/>
              <a:t>We can then write the factorization using the result from synthetic division. The last step in factoring comes from solving a quadratic equation.</a:t>
            </a:r>
          </a:p>
        </p:txBody>
      </p:sp>
      <mc:AlternateContent xmlns:mc="http://schemas.openxmlformats.org/markup-compatibility/2006" xmlns:a14="http://schemas.microsoft.com/office/drawing/2010/main">
        <mc:Choice Requires="a14">
          <p:graphicFrame>
            <p:nvGraphicFramePr>
              <p:cNvPr id="5" name="Table Placeholder 2" descr="g of x equals open parentheses x plus 1  close parentheses times open parentheses x minus four thirds  close parentheses times open parentheses 27 times x squared plus 3 close parentheses.&#10;&#10;Equals 27 times open parentheses x plus 1  close parentheses times open parentheses x minus four thirds  close parentheses times open parentheses x minus i over 3  close parentheses times open parentheses x plus i over 3 close parentheses.&#10;with a side note; By solving the equation 27 times x squared plus 3 equals 0, we find 27 times x squared plus 3 equals 27 times open parentheses x minus i over 3  close parentheses times open parentheses x plus i over 3 close parentheses.&#10;&#10;Equals open parentheses x plus 1  close parentheses times open parentheses 3x minus 4  close parentheses times open parentheses 3x minus i  close parentheses times open parentheses 3x plus i close parentheses.&#10;&#10;Actual zeros: open curly bracket negative 1 comma four thirds comma i over 3 comma negative i over 3 close curly bracket.">
                <a:extLst>
                  <a:ext uri="{FF2B5EF4-FFF2-40B4-BE49-F238E27FC236}">
                    <a16:creationId xmlns:a16="http://schemas.microsoft.com/office/drawing/2014/main" id="{C4CDA6A4-2BF8-4067-BD69-834BC6CDD2CF}"/>
                  </a:ext>
                </a:extLst>
              </p:cNvPr>
              <p:cNvGraphicFramePr>
                <a:graphicFrameLocks/>
              </p:cNvGraphicFramePr>
              <p:nvPr>
                <p:extLst>
                  <p:ext uri="{D42A27DB-BD31-4B8C-83A1-F6EECF244321}">
                    <p14:modId xmlns:p14="http://schemas.microsoft.com/office/powerpoint/2010/main" val="2847770761"/>
                  </p:ext>
                </p:extLst>
              </p:nvPr>
            </p:nvGraphicFramePr>
            <p:xfrm>
              <a:off x="457200" y="2819400"/>
              <a:ext cx="8610600" cy="2591499"/>
            </p:xfrm>
            <a:graphic>
              <a:graphicData uri="http://schemas.openxmlformats.org/drawingml/2006/table">
                <a:tbl>
                  <a:tblPr firstRow="1" bandRow="1">
                    <a:tableStyleId>{2D5ABB26-0587-4C30-8999-92F81FD0307C}</a:tableStyleId>
                  </a:tblPr>
                  <a:tblGrid>
                    <a:gridCol w="5257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func>
                                <m:funcPr>
                                  <m:ctrlPr>
                                    <a:rPr sz="2200" i="1">
                                      <a:latin typeface="Cambria Math" panose="02040503050406030204" pitchFamily="18" charset="0"/>
                                    </a:rPr>
                                  </m:ctrlPr>
                                </m:funcPr>
                                <m:fName>
                                  <m:r>
                                    <a:rPr sz="2200">
                                      <a:latin typeface="Cambria Math"/>
                                    </a:rPr>
                                    <m:t>𝑔</m:t>
                                  </m:r>
                                </m:fName>
                                <m:e>
                                  <m:d>
                                    <m:dPr>
                                      <m:ctrlPr>
                                        <a:rPr sz="2200" i="1">
                                          <a:latin typeface="Cambria Math" panose="02040503050406030204" pitchFamily="18" charset="0"/>
                                        </a:rPr>
                                      </m:ctrlPr>
                                    </m:dPr>
                                    <m:e>
                                      <m:r>
                                        <a:rPr sz="2200">
                                          <a:latin typeface="Cambria Math"/>
                                        </a:rPr>
                                        <m:t>𝑥</m:t>
                                      </m:r>
                                    </m:e>
                                  </m:d>
                                </m:e>
                              </m:func>
                              <m:r>
                                <a:rPr sz="2200">
                                  <a:latin typeface="Cambria Math"/>
                                </a:rPr>
                                <m:t>=</m:t>
                              </m:r>
                              <m:d>
                                <m:dPr>
                                  <m:ctrlPr>
                                    <a:rPr sz="2200" i="1">
                                      <a:latin typeface="Cambria Math" panose="02040503050406030204" pitchFamily="18" charset="0"/>
                                    </a:rPr>
                                  </m:ctrlPr>
                                </m:dPr>
                                <m:e>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4</m:t>
                                      </m:r>
                                    </m:num>
                                    <m:den>
                                      <m:r>
                                        <a:rPr sz="2200">
                                          <a:latin typeface="Cambria Math"/>
                                        </a:rPr>
                                        <m:t>3</m:t>
                                      </m:r>
                                    </m:den>
                                  </m:f>
                                </m:e>
                              </m:d>
                              <m:d>
                                <m:dPr>
                                  <m:ctrlPr>
                                    <a:rPr sz="2200" i="1">
                                      <a:latin typeface="Cambria Math" panose="02040503050406030204" pitchFamily="18" charset="0"/>
                                    </a:rPr>
                                  </m:ctrlPr>
                                </m:dPr>
                                <m:e>
                                  <m:r>
                                    <a:rPr sz="2200">
                                      <a:latin typeface="Cambria Math"/>
                                    </a:rPr>
                                    <m:t>27</m:t>
                                  </m:r>
                                  <m:sSup>
                                    <m:sSupPr>
                                      <m:ctrlPr>
                                        <a:rPr sz="2200" i="1">
                                          <a:latin typeface="Cambria Math" panose="02040503050406030204" pitchFamily="18" charset="0"/>
                                        </a:rPr>
                                      </m:ctrlPr>
                                    </m:sSupPr>
                                    <m:e>
                                      <m:r>
                                        <a:rPr sz="2200">
                                          <a:latin typeface="Cambria Math"/>
                                        </a:rPr>
                                        <m:t>𝑥</m:t>
                                      </m:r>
                                    </m:e>
                                    <m:sup>
                                      <m:r>
                                        <a:rPr sz="2200">
                                          <a:latin typeface="Cambria Math"/>
                                        </a:rPr>
                                        <m:t>2</m:t>
                                      </m:r>
                                    </m:sup>
                                  </m:sSup>
                                  <m:r>
                                    <a:rPr sz="2200">
                                      <a:latin typeface="Cambria Math"/>
                                    </a:rPr>
                                    <m:t>+3</m:t>
                                  </m:r>
                                </m:e>
                              </m:d>
                            </m:oMath>
                          </a14:m>
                          <a:endParaRPr sz="2200" dirty="0"/>
                        </a:p>
                      </a:txBody>
                      <a:tcPr/>
                    </a:tc>
                    <a:tc>
                      <a:txBody>
                        <a:bodyPr/>
                        <a:lstStyle/>
                        <a:p>
                          <a:pPr algn="l">
                            <a:defRPr sz="1100" b="1"/>
                          </a:pPr>
                          <a:r>
                            <a:rPr sz="1800" b="0" dirty="0"/>
                            <a:t>By solving the equation </a:t>
                          </a:r>
                          <a:br>
                            <a:rPr lang="en-US" sz="1800" b="0" dirty="0"/>
                          </a:br>
                          <a14:m>
                            <m:oMath xmlns:m="http://schemas.openxmlformats.org/officeDocument/2006/math">
                              <m:r>
                                <a:rPr sz="1800" b="0" i="1">
                                  <a:latin typeface="Cambria Math"/>
                                </a:rPr>
                                <m:t>27</m:t>
                              </m:r>
                              <m:sSup>
                                <m:sSupPr>
                                  <m:ctrlPr>
                                    <a:rPr sz="1800" b="0" i="1">
                                      <a:latin typeface="Cambria Math" panose="02040503050406030204" pitchFamily="18" charset="0"/>
                                    </a:rPr>
                                  </m:ctrlPr>
                                </m:sSupPr>
                                <m:e>
                                  <m:r>
                                    <a:rPr sz="1800" b="0" i="1">
                                      <a:latin typeface="Cambria Math"/>
                                    </a:rPr>
                                    <m:t>𝑥</m:t>
                                  </m:r>
                                </m:e>
                                <m:sup>
                                  <m:r>
                                    <a:rPr sz="1800" b="0" i="1">
                                      <a:latin typeface="Cambria Math"/>
                                    </a:rPr>
                                    <m:t>2</m:t>
                                  </m:r>
                                </m:sup>
                              </m:sSup>
                              <m:r>
                                <a:rPr sz="1800" b="0">
                                  <a:latin typeface="Cambria Math"/>
                                </a:rPr>
                                <m:t>+</m:t>
                              </m:r>
                              <m:r>
                                <a:rPr sz="1800" b="0" i="1">
                                  <a:latin typeface="Cambria Math"/>
                                </a:rPr>
                                <m:t>3</m:t>
                              </m:r>
                              <m:r>
                                <a:rPr sz="1800" b="0">
                                  <a:latin typeface="Cambria Math"/>
                                </a:rPr>
                                <m:t>=</m:t>
                              </m:r>
                              <m:r>
                                <a:rPr sz="1800" b="0" i="1">
                                  <a:latin typeface="Cambria Math"/>
                                </a:rPr>
                                <m:t>0</m:t>
                              </m:r>
                            </m:oMath>
                          </a14:m>
                          <a:r>
                            <a:rPr sz="1800" b="0" dirty="0"/>
                            <a:t>, we find </a:t>
                          </a:r>
                        </a:p>
                      </a:txBody>
                      <a:tcPr/>
                    </a:tc>
                    <a:extLst>
                      <a:ext uri="{0D108BD9-81ED-4DB2-BD59-A6C34878D82A}">
                        <a16:rowId xmlns:a16="http://schemas.microsoft.com/office/drawing/2014/main" val="10000"/>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r>
                                    <a:rPr sz="2200">
                                      <a:latin typeface="Cambria Math"/>
                                    </a:rPr>
                                    <m:t>𝑔</m:t>
                                  </m:r>
                                  <m:r>
                                    <a:rPr sz="2200">
                                      <a:latin typeface="Cambria Math"/>
                                    </a:rPr>
                                    <m:t>⁡</m:t>
                                  </m:r>
                                  <m:d>
                                    <m:dPr>
                                      <m:ctrlPr>
                                        <a:rPr sz="2200" i="1">
                                          <a:latin typeface="Cambria Math" panose="02040503050406030204" pitchFamily="18" charset="0"/>
                                        </a:rPr>
                                      </m:ctrlPr>
                                    </m:dPr>
                                    <m:e>
                                      <m:r>
                                        <a:rPr sz="2200">
                                          <a:latin typeface="Cambria Math"/>
                                        </a:rPr>
                                        <m:t>𝑥</m:t>
                                      </m:r>
                                    </m:e>
                                  </m:d>
                                </m:e>
                              </m:phant>
                              <m:r>
                                <a:rPr sz="2200">
                                  <a:latin typeface="Cambria Math"/>
                                </a:rPr>
                                <m:t>=27</m:t>
                              </m:r>
                              <m:d>
                                <m:dPr>
                                  <m:ctrlPr>
                                    <a:rPr sz="2200" i="1">
                                      <a:latin typeface="Cambria Math" panose="02040503050406030204" pitchFamily="18" charset="0"/>
                                    </a:rPr>
                                  </m:ctrlPr>
                                </m:dPr>
                                <m:e>
                                  <m:r>
                                    <a:rPr sz="2200">
                                      <a:latin typeface="Cambria Math"/>
                                    </a:rPr>
                                    <m:t>𝑥</m:t>
                                  </m:r>
                                  <m:r>
                                    <a:rPr sz="2200">
                                      <a:latin typeface="Cambria Math"/>
                                    </a:rPr>
                                    <m:t>+1</m:t>
                                  </m:r>
                                </m:e>
                              </m:d>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4</m:t>
                                      </m:r>
                                    </m:num>
                                    <m:den>
                                      <m:r>
                                        <a:rPr sz="2200">
                                          <a:latin typeface="Cambria Math"/>
                                        </a:rPr>
                                        <m:t>3</m:t>
                                      </m:r>
                                    </m:den>
                                  </m:f>
                                </m:e>
                              </m:d>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𝑖</m:t>
                                      </m:r>
                                    </m:num>
                                    <m:den>
                                      <m:r>
                                        <a:rPr sz="2200">
                                          <a:latin typeface="Cambria Math"/>
                                        </a:rPr>
                                        <m:t>3</m:t>
                                      </m:r>
                                    </m:den>
                                  </m:f>
                                </m:e>
                              </m:d>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𝑖</m:t>
                                      </m:r>
                                    </m:num>
                                    <m:den>
                                      <m:r>
                                        <a:rPr sz="2200">
                                          <a:latin typeface="Cambria Math"/>
                                        </a:rPr>
                                        <m:t>3</m:t>
                                      </m:r>
                                    </m:den>
                                  </m:f>
                                </m:e>
                              </m:d>
                            </m:oMath>
                          </a14:m>
                          <a:endParaRPr sz="2200" dirty="0"/>
                        </a:p>
                      </a:txBody>
                      <a:tcPr/>
                    </a:tc>
                    <a:tc>
                      <a:txBody>
                        <a:bodyPr/>
                        <a:lstStyle/>
                        <a:p>
                          <a:pPr algn="l">
                            <a:defRPr sz="1100" b="1"/>
                          </a:pPr>
                          <a14:m>
                            <m:oMath xmlns:m="http://schemas.openxmlformats.org/officeDocument/2006/math">
                              <m:r>
                                <a:rPr lang="ar-AE" sz="1800" b="0" i="1" smtClean="0">
                                  <a:latin typeface="Cambria Math"/>
                                </a:rPr>
                                <m:t>27</m:t>
                              </m:r>
                              <m:sSup>
                                <m:sSupPr>
                                  <m:ctrlPr>
                                    <a:rPr lang="ar-AE" sz="1800" b="0" i="1">
                                      <a:latin typeface="Cambria Math" panose="02040503050406030204" pitchFamily="18" charset="0"/>
                                    </a:rPr>
                                  </m:ctrlPr>
                                </m:sSupPr>
                                <m:e>
                                  <m:r>
                                    <a:rPr lang="ar-AE" sz="1800" b="0" i="1">
                                      <a:latin typeface="Cambria Math"/>
                                    </a:rPr>
                                    <m:t>𝑥</m:t>
                                  </m:r>
                                </m:e>
                                <m:sup>
                                  <m:r>
                                    <a:rPr lang="ar-AE" sz="1800" b="0" i="1">
                                      <a:latin typeface="Cambria Math"/>
                                    </a:rPr>
                                    <m:t>2</m:t>
                                  </m:r>
                                </m:sup>
                              </m:sSup>
                              <m:r>
                                <a:rPr lang="ar-AE" sz="1800" b="0">
                                  <a:latin typeface="Cambria Math"/>
                                </a:rPr>
                                <m:t>+</m:t>
                              </m:r>
                              <m:r>
                                <a:rPr lang="ar-AE" sz="1800" b="0" i="1">
                                  <a:latin typeface="Cambria Math"/>
                                </a:rPr>
                                <m:t>3</m:t>
                              </m:r>
                              <m:r>
                                <a:rPr lang="ar-AE" sz="1800" b="0">
                                  <a:latin typeface="Cambria Math"/>
                                </a:rPr>
                                <m:t>=</m:t>
                              </m:r>
                              <m:r>
                                <a:rPr lang="ar-AE" sz="1800" b="0" i="1">
                                  <a:latin typeface="Cambria Math"/>
                                </a:rPr>
                                <m:t>27</m:t>
                              </m:r>
                              <m:d>
                                <m:dPr>
                                  <m:ctrlPr>
                                    <a:rPr lang="ar-AE" sz="1800" b="0" i="1">
                                      <a:latin typeface="Cambria Math" panose="02040503050406030204" pitchFamily="18" charset="0"/>
                                    </a:rPr>
                                  </m:ctrlPr>
                                </m:dPr>
                                <m:e>
                                  <m:r>
                                    <a:rPr lang="ar-AE" sz="1800" b="0" i="1">
                                      <a:latin typeface="Cambria Math"/>
                                    </a:rPr>
                                    <m:t>𝑥</m:t>
                                  </m:r>
                                  <m:r>
                                    <a:rPr lang="ar-AE" sz="1800" b="0">
                                      <a:latin typeface="Cambria Math"/>
                                    </a:rPr>
                                    <m:t>−</m:t>
                                  </m:r>
                                  <m:f>
                                    <m:fPr>
                                      <m:ctrlPr>
                                        <a:rPr lang="ar-AE" sz="1800" b="0" i="1">
                                          <a:latin typeface="Cambria Math" panose="02040503050406030204" pitchFamily="18" charset="0"/>
                                        </a:rPr>
                                      </m:ctrlPr>
                                    </m:fPr>
                                    <m:num>
                                      <m:r>
                                        <a:rPr lang="ar-AE" sz="1800" b="0" i="1">
                                          <a:latin typeface="Cambria Math"/>
                                        </a:rPr>
                                        <m:t>𝑖</m:t>
                                      </m:r>
                                    </m:num>
                                    <m:den>
                                      <m:r>
                                        <a:rPr lang="ar-AE" sz="1800" b="0" i="1">
                                          <a:latin typeface="Cambria Math"/>
                                        </a:rPr>
                                        <m:t>3</m:t>
                                      </m:r>
                                    </m:den>
                                  </m:f>
                                </m:e>
                              </m:d>
                              <m:d>
                                <m:dPr>
                                  <m:ctrlPr>
                                    <a:rPr lang="ar-AE" sz="1800" b="0" i="1">
                                      <a:latin typeface="Cambria Math" panose="02040503050406030204" pitchFamily="18" charset="0"/>
                                    </a:rPr>
                                  </m:ctrlPr>
                                </m:dPr>
                                <m:e>
                                  <m:r>
                                    <a:rPr lang="ar-AE" sz="1800" b="0" i="1">
                                      <a:latin typeface="Cambria Math"/>
                                    </a:rPr>
                                    <m:t>𝑥</m:t>
                                  </m:r>
                                  <m:r>
                                    <a:rPr lang="ar-AE" sz="1800" b="0">
                                      <a:latin typeface="Cambria Math"/>
                                    </a:rPr>
                                    <m:t>+</m:t>
                                  </m:r>
                                  <m:f>
                                    <m:fPr>
                                      <m:ctrlPr>
                                        <a:rPr lang="ar-AE" sz="1800" b="0" i="1">
                                          <a:latin typeface="Cambria Math" panose="02040503050406030204" pitchFamily="18" charset="0"/>
                                        </a:rPr>
                                      </m:ctrlPr>
                                    </m:fPr>
                                    <m:num>
                                      <m:r>
                                        <a:rPr lang="ar-AE" sz="1800" b="0" i="1">
                                          <a:latin typeface="Cambria Math"/>
                                        </a:rPr>
                                        <m:t>𝑖</m:t>
                                      </m:r>
                                    </m:num>
                                    <m:den>
                                      <m:r>
                                        <a:rPr lang="ar-AE" sz="1800" b="0" i="1">
                                          <a:latin typeface="Cambria Math"/>
                                        </a:rPr>
                                        <m:t>3</m:t>
                                      </m:r>
                                    </m:den>
                                  </m:f>
                                </m:e>
                              </m:d>
                            </m:oMath>
                          </a14:m>
                          <a:r>
                            <a:rPr lang="ar-AE" sz="1800" b="0" dirty="0"/>
                            <a:t>.</a:t>
                          </a:r>
                          <a:endParaRPr sz="1800" b="0" dirty="0"/>
                        </a:p>
                      </a:txBody>
                      <a:tcPr/>
                    </a:tc>
                    <a:extLst>
                      <a:ext uri="{0D108BD9-81ED-4DB2-BD59-A6C34878D82A}">
                        <a16:rowId xmlns:a16="http://schemas.microsoft.com/office/drawing/2014/main" val="10001"/>
                      </a:ext>
                    </a:extLst>
                  </a:tr>
                  <a:tr h="631952">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r>
                                    <a:rPr sz="2200">
                                      <a:latin typeface="Cambria Math"/>
                                    </a:rPr>
                                    <m:t>𝑔</m:t>
                                  </m:r>
                                  <m:r>
                                    <a:rPr sz="2200">
                                      <a:latin typeface="Cambria Math"/>
                                    </a:rPr>
                                    <m:t>⁡</m:t>
                                  </m:r>
                                  <m:d>
                                    <m:dPr>
                                      <m:ctrlPr>
                                        <a:rPr sz="2200" i="1">
                                          <a:latin typeface="Cambria Math" panose="02040503050406030204" pitchFamily="18" charset="0"/>
                                        </a:rPr>
                                      </m:ctrlPr>
                                    </m:dPr>
                                    <m:e>
                                      <m:r>
                                        <a:rPr sz="2200">
                                          <a:latin typeface="Cambria Math"/>
                                        </a:rPr>
                                        <m:t>𝑥</m:t>
                                      </m:r>
                                    </m:e>
                                  </m:d>
                                </m:e>
                              </m:phant>
                              <m:r>
                                <a:rPr sz="2200">
                                  <a:latin typeface="Cambria Math"/>
                                </a:rPr>
                                <m:t>=</m:t>
                              </m:r>
                              <m:d>
                                <m:dPr>
                                  <m:ctrlPr>
                                    <a:rPr sz="2200" i="1">
                                      <a:latin typeface="Cambria Math" panose="02040503050406030204" pitchFamily="18" charset="0"/>
                                    </a:rPr>
                                  </m:ctrlPr>
                                </m:dPr>
                                <m:e>
                                  <m:r>
                                    <a:rPr sz="2200">
                                      <a:latin typeface="Cambria Math"/>
                                    </a:rPr>
                                    <m:t>𝑥</m:t>
                                  </m:r>
                                  <m:r>
                                    <a:rPr sz="2200">
                                      <a:latin typeface="Cambria Math"/>
                                    </a:rPr>
                                    <m:t>+</m:t>
                                  </m:r>
                                  <m:r>
                                    <a:rPr sz="2200">
                                      <a:latin typeface="Cambria Math"/>
                                    </a:rPr>
                                    <m:t>1</m:t>
                                  </m:r>
                                </m:e>
                              </m:d>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m:t>
                                  </m:r>
                                  <m:r>
                                    <a:rPr sz="2200">
                                      <a:latin typeface="Cambria Math"/>
                                    </a:rPr>
                                    <m:t>4</m:t>
                                  </m:r>
                                </m:e>
                              </m:d>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m:t>
                                  </m:r>
                                  <m:r>
                                    <a:rPr sz="2200">
                                      <a:latin typeface="Cambria Math"/>
                                    </a:rPr>
                                    <m:t>𝑖</m:t>
                                  </m:r>
                                </m:e>
                              </m:d>
                              <m:d>
                                <m:dPr>
                                  <m:ctrlPr>
                                    <a:rPr sz="2200" i="1">
                                      <a:latin typeface="Cambria Math" panose="02040503050406030204" pitchFamily="18" charset="0"/>
                                    </a:rPr>
                                  </m:ctrlPr>
                                </m:dPr>
                                <m:e>
                                  <m:r>
                                    <a:rPr sz="2200">
                                      <a:latin typeface="Cambria Math"/>
                                    </a:rPr>
                                    <m:t>3</m:t>
                                  </m:r>
                                  <m:r>
                                    <a:rPr sz="2200">
                                      <a:latin typeface="Cambria Math"/>
                                    </a:rPr>
                                    <m:t>𝑥</m:t>
                                  </m:r>
                                  <m:r>
                                    <a:rPr sz="2200">
                                      <a:latin typeface="Cambria Math"/>
                                    </a:rPr>
                                    <m:t>+</m:t>
                                  </m:r>
                                  <m:r>
                                    <a:rPr sz="2200">
                                      <a:latin typeface="Cambria Math"/>
                                    </a:rPr>
                                    <m:t>𝑖</m:t>
                                  </m:r>
                                </m:e>
                              </m:d>
                            </m:oMath>
                          </a14:m>
                          <a:endParaRPr sz="2200" dirty="0"/>
                        </a:p>
                      </a:txBody>
                      <a:tcPr/>
                    </a:tc>
                    <a:tc>
                      <a:txBody>
                        <a:bodyPr/>
                        <a:lstStyle/>
                        <a:p>
                          <a:pPr algn="l"/>
                          <a:endParaRPr dirty="0"/>
                        </a:p>
                      </a:txBody>
                      <a:tcPr/>
                    </a:tc>
                    <a:extLst>
                      <a:ext uri="{0D108BD9-81ED-4DB2-BD59-A6C34878D82A}">
                        <a16:rowId xmlns:a16="http://schemas.microsoft.com/office/drawing/2014/main" val="10002"/>
                      </a:ext>
                    </a:extLst>
                  </a:tr>
                  <a:tr h="370840">
                    <a:tc>
                      <a:txBody>
                        <a:bodyPr/>
                        <a:lstStyle/>
                        <a:p>
                          <a:pPr algn="l">
                            <a:defRPr sz="1800"/>
                          </a:pPr>
                          <a:r>
                            <a:rPr lang="en-US" sz="2400" dirty="0"/>
                            <a:t>Actual zeros: </a:t>
                          </a:r>
                          <a14:m>
                            <m:oMath xmlns:m="http://schemas.openxmlformats.org/officeDocument/2006/math">
                              <m:d>
                                <m:dPr>
                                  <m:begChr m:val="{"/>
                                  <m:endChr m:val="}"/>
                                  <m:ctrlPr>
                                    <a:rPr lang="ar-AE" sz="2800" i="1">
                                      <a:latin typeface="Cambria Math" panose="02040503050406030204" pitchFamily="18" charset="0"/>
                                    </a:rPr>
                                  </m:ctrlPr>
                                </m:dPr>
                                <m:e>
                                  <m:r>
                                    <a:rPr lang="ar-AE" sz="2800">
                                      <a:latin typeface="Cambria Math"/>
                                    </a:rPr>
                                    <m:t>−</m:t>
                                  </m:r>
                                  <m:r>
                                    <a:rPr lang="ar-AE" sz="2800">
                                      <a:latin typeface="Cambria Math"/>
                                    </a:rPr>
                                    <m:t>1</m:t>
                                  </m:r>
                                  <m:r>
                                    <a:rPr lang="ar-AE" sz="2800">
                                      <a:latin typeface="Cambria Math"/>
                                    </a:rPr>
                                    <m:t>,</m:t>
                                  </m:r>
                                  <m:f>
                                    <m:fPr>
                                      <m:ctrlPr>
                                        <a:rPr lang="ar-AE" sz="2800" i="1">
                                          <a:latin typeface="Cambria Math" panose="02040503050406030204" pitchFamily="18" charset="0"/>
                                        </a:rPr>
                                      </m:ctrlPr>
                                    </m:fPr>
                                    <m:num>
                                      <m:r>
                                        <a:rPr lang="ar-AE" sz="2800">
                                          <a:latin typeface="Cambria Math"/>
                                        </a:rPr>
                                        <m:t>4</m:t>
                                      </m:r>
                                    </m:num>
                                    <m:den>
                                      <m:r>
                                        <a:rPr lang="ar-AE" sz="2800">
                                          <a:latin typeface="Cambria Math"/>
                                        </a:rPr>
                                        <m:t>3</m:t>
                                      </m:r>
                                    </m:den>
                                  </m:f>
                                  <m:r>
                                    <a:rPr lang="ar-AE" sz="2800">
                                      <a:latin typeface="Cambria Math"/>
                                    </a:rPr>
                                    <m:t>,</m:t>
                                  </m:r>
                                  <m:f>
                                    <m:fPr>
                                      <m:ctrlPr>
                                        <a:rPr lang="ar-AE" sz="2800" i="1">
                                          <a:latin typeface="Cambria Math" panose="02040503050406030204" pitchFamily="18" charset="0"/>
                                        </a:rPr>
                                      </m:ctrlPr>
                                    </m:fPr>
                                    <m:num>
                                      <m:r>
                                        <a:rPr lang="ar-AE" sz="2800">
                                          <a:latin typeface="Cambria Math"/>
                                        </a:rPr>
                                        <m:t>𝑖</m:t>
                                      </m:r>
                                    </m:num>
                                    <m:den>
                                      <m:r>
                                        <a:rPr lang="ar-AE" sz="2800">
                                          <a:latin typeface="Cambria Math"/>
                                        </a:rPr>
                                        <m:t>3</m:t>
                                      </m:r>
                                    </m:den>
                                  </m:f>
                                  <m:r>
                                    <a:rPr lang="ar-AE" sz="2800">
                                      <a:latin typeface="Cambria Math"/>
                                    </a:rPr>
                                    <m:t>,−</m:t>
                                  </m:r>
                                  <m:f>
                                    <m:fPr>
                                      <m:ctrlPr>
                                        <a:rPr lang="ar-AE" sz="2800" i="1">
                                          <a:latin typeface="Cambria Math" panose="02040503050406030204" pitchFamily="18" charset="0"/>
                                        </a:rPr>
                                      </m:ctrlPr>
                                    </m:fPr>
                                    <m:num>
                                      <m:r>
                                        <a:rPr lang="ar-AE" sz="2800">
                                          <a:latin typeface="Cambria Math"/>
                                        </a:rPr>
                                        <m:t>𝑖</m:t>
                                      </m:r>
                                    </m:num>
                                    <m:den>
                                      <m:r>
                                        <a:rPr lang="ar-AE" sz="2800">
                                          <a:latin typeface="Cambria Math"/>
                                        </a:rPr>
                                        <m:t>3</m:t>
                                      </m:r>
                                    </m:den>
                                  </m:f>
                                </m:e>
                              </m:d>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5" name="Table Placeholder 2" descr="g of x equals open parentheses x plus 1  close parentheses times open parentheses x minus four thirds  close parentheses times open parentheses 27 times x squared plus 3 close parentheses.&#10;&#10;Equals 27 times open parentheses x plus 1  close parentheses times open parentheses x minus four thirds  close parentheses times open parentheses x minus i over 3  close parentheses times open parentheses x plus i over 3 close parentheses.&#10;with a side note; By solving the equation 27 times x squared plus 3 equals 0, we find 27 times x squared plus 3 equals 27 times open parentheses x minus i over 3  close parentheses times open parentheses x plus i over 3 close parentheses.&#10;&#10;Equals open parentheses x plus 1  close parentheses times open parentheses 3x minus 4  close parentheses times open parentheses 3x minus i  close parentheses times open parentheses 3x plus i close parentheses.&#10;&#10;Actual zeros: open curly bracket negative 1 comma four thirds comma i over 3 comma negative i over 3 close curly bracket.">
                <a:extLst>
                  <a:ext uri="{FF2B5EF4-FFF2-40B4-BE49-F238E27FC236}">
                    <a16:creationId xmlns:a16="http://schemas.microsoft.com/office/drawing/2014/main" id="{C4CDA6A4-2BF8-4067-BD69-834BC6CDD2CF}"/>
                  </a:ext>
                </a:extLst>
              </p:cNvPr>
              <p:cNvGraphicFramePr>
                <a:graphicFrameLocks/>
              </p:cNvGraphicFramePr>
              <p:nvPr>
                <p:extLst>
                  <p:ext uri="{D42A27DB-BD31-4B8C-83A1-F6EECF244321}">
                    <p14:modId xmlns:p14="http://schemas.microsoft.com/office/powerpoint/2010/main" val="2847770761"/>
                  </p:ext>
                </p:extLst>
              </p:nvPr>
            </p:nvGraphicFramePr>
            <p:xfrm>
              <a:off x="457200" y="2819400"/>
              <a:ext cx="8610600" cy="2591499"/>
            </p:xfrm>
            <a:graphic>
              <a:graphicData uri="http://schemas.openxmlformats.org/drawingml/2006/table">
                <a:tbl>
                  <a:tblPr firstRow="1" bandRow="1">
                    <a:tableStyleId>{2D5ABB26-0587-4C30-8999-92F81FD0307C}</a:tableStyleId>
                  </a:tblPr>
                  <a:tblGrid>
                    <a:gridCol w="5257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tblGrid>
                  <a:tr h="640080">
                    <a:tc>
                      <a:txBody>
                        <a:bodyPr/>
                        <a:lstStyle/>
                        <a:p>
                          <a:endParaRPr lang="en-US"/>
                        </a:p>
                      </a:txBody>
                      <a:tcPr>
                        <a:blipFill>
                          <a:blip r:embed="rId3"/>
                          <a:stretch>
                            <a:fillRect t="-4762" r="-63731" b="-309524"/>
                          </a:stretch>
                        </a:blipFill>
                      </a:tcPr>
                    </a:tc>
                    <a:tc>
                      <a:txBody>
                        <a:bodyPr/>
                        <a:lstStyle/>
                        <a:p>
                          <a:endParaRPr lang="en-US"/>
                        </a:p>
                      </a:txBody>
                      <a:tcPr>
                        <a:blipFill>
                          <a:blip r:embed="rId3"/>
                          <a:stretch>
                            <a:fillRect l="-156909" t="-4762" b="-309524"/>
                          </a:stretch>
                        </a:blipFill>
                      </a:tcPr>
                    </a:tc>
                    <a:extLst>
                      <a:ext uri="{0D108BD9-81ED-4DB2-BD59-A6C34878D82A}">
                        <a16:rowId xmlns:a16="http://schemas.microsoft.com/office/drawing/2014/main" val="10000"/>
                      </a:ext>
                    </a:extLst>
                  </a:tr>
                  <a:tr h="593217">
                    <a:tc>
                      <a:txBody>
                        <a:bodyPr/>
                        <a:lstStyle/>
                        <a:p>
                          <a:endParaRPr lang="en-US"/>
                        </a:p>
                      </a:txBody>
                      <a:tcPr>
                        <a:blipFill>
                          <a:blip r:embed="rId3"/>
                          <a:stretch>
                            <a:fillRect t="-112245" r="-63731" b="-231633"/>
                          </a:stretch>
                        </a:blipFill>
                      </a:tcPr>
                    </a:tc>
                    <a:tc>
                      <a:txBody>
                        <a:bodyPr/>
                        <a:lstStyle/>
                        <a:p>
                          <a:endParaRPr lang="en-US"/>
                        </a:p>
                      </a:txBody>
                      <a:tcPr>
                        <a:blipFill>
                          <a:blip r:embed="rId3"/>
                          <a:stretch>
                            <a:fillRect l="-156909" t="-112245" b="-231633"/>
                          </a:stretch>
                        </a:blipFill>
                      </a:tcPr>
                    </a:tc>
                    <a:extLst>
                      <a:ext uri="{0D108BD9-81ED-4DB2-BD59-A6C34878D82A}">
                        <a16:rowId xmlns:a16="http://schemas.microsoft.com/office/drawing/2014/main" val="10001"/>
                      </a:ext>
                    </a:extLst>
                  </a:tr>
                  <a:tr h="631952">
                    <a:tc>
                      <a:txBody>
                        <a:bodyPr/>
                        <a:lstStyle/>
                        <a:p>
                          <a:endParaRPr lang="en-US"/>
                        </a:p>
                      </a:txBody>
                      <a:tcPr>
                        <a:blipFill>
                          <a:blip r:embed="rId3"/>
                          <a:stretch>
                            <a:fillRect t="-200000" r="-63731" b="-118269"/>
                          </a:stretch>
                        </a:blipFill>
                      </a:tcPr>
                    </a:tc>
                    <a:tc>
                      <a:txBody>
                        <a:bodyPr/>
                        <a:lstStyle/>
                        <a:p>
                          <a:pPr algn="l"/>
                          <a:endParaRPr dirty="0"/>
                        </a:p>
                      </a:txBody>
                      <a:tcPr/>
                    </a:tc>
                    <a:extLst>
                      <a:ext uri="{0D108BD9-81ED-4DB2-BD59-A6C34878D82A}">
                        <a16:rowId xmlns:a16="http://schemas.microsoft.com/office/drawing/2014/main" val="10002"/>
                      </a:ext>
                    </a:extLst>
                  </a:tr>
                  <a:tr h="726250">
                    <a:tc>
                      <a:txBody>
                        <a:bodyPr/>
                        <a:lstStyle/>
                        <a:p>
                          <a:endParaRPr lang="en-US"/>
                        </a:p>
                      </a:txBody>
                      <a:tcPr>
                        <a:blipFill>
                          <a:blip r:embed="rId3"/>
                          <a:stretch>
                            <a:fillRect t="-262185" r="-63731" b="-3361"/>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5C39D-DE08-B9DE-1A27-EE50DD6705BD}"/>
              </a:ext>
            </a:extLst>
          </p:cNvPr>
          <p:cNvSpPr>
            <a:spLocks noGrp="1"/>
          </p:cNvSpPr>
          <p:nvPr>
            <p:ph type="title"/>
          </p:nvPr>
        </p:nvSpPr>
        <p:spPr/>
        <p:txBody>
          <a:bodyPr/>
          <a:lstStyle/>
          <a:p>
            <a:r>
              <a:rPr lang="en-US" dirty="0"/>
              <a:t>Theorem: Descartes' Rule of Signs</a:t>
            </a:r>
            <a:endParaRPr lang="en-IN" dirty="0"/>
          </a:p>
        </p:txBody>
      </p:sp>
      <p:sp>
        <p:nvSpPr>
          <p:cNvPr id="3" name="Text Placeholder 2">
            <a:extLst>
              <a:ext uri="{FF2B5EF4-FFF2-40B4-BE49-F238E27FC236}">
                <a16:creationId xmlns:a16="http://schemas.microsoft.com/office/drawing/2014/main" id="{ACD9F05D-EE07-9571-4A82-31F20184E78F}"/>
              </a:ext>
            </a:extLst>
          </p:cNvPr>
          <p:cNvSpPr>
            <a:spLocks noGrp="1"/>
          </p:cNvSpPr>
          <p:nvPr>
            <p:ph type="body" sz="quarter" idx="10"/>
          </p:nvPr>
        </p:nvSpPr>
        <p:spPr/>
        <p:txBody>
          <a:bodyPr/>
          <a:lstStyle/>
          <a:p>
            <a:pPr>
              <a:defRPr sz="2800"/>
            </a:pPr>
            <a:r>
              <a:rPr lang="en-US" sz="2600" dirty="0"/>
              <a:t>Let</a:t>
            </a:r>
            <a:br>
              <a:rPr lang="ar-AE" sz="2600" dirty="0"/>
            </a:br>
            <a:endParaRPr lang="en-IN" dirty="0"/>
          </a:p>
        </p:txBody>
      </p:sp>
      <p:pic>
        <p:nvPicPr>
          <p:cNvPr id="5" name="Picture 4" descr="f of x equals a sub n times x to the power of n plus a sub n minus 1 times x to the power of n minus 1 plus and so on plus a sub 1 times x plus a sub 0.">
            <a:extLst>
              <a:ext uri="{FF2B5EF4-FFF2-40B4-BE49-F238E27FC236}">
                <a16:creationId xmlns:a16="http://schemas.microsoft.com/office/drawing/2014/main" id="{92AE59D7-924C-3C3C-91DC-7797B9DA831E}"/>
              </a:ext>
            </a:extLst>
          </p:cNvPr>
          <p:cNvPicPr>
            <a:picLocks noChangeAspect="1"/>
          </p:cNvPicPr>
          <p:nvPr/>
        </p:nvPicPr>
        <p:blipFill>
          <a:blip r:embed="rId2"/>
          <a:stretch>
            <a:fillRect/>
          </a:stretch>
        </p:blipFill>
        <p:spPr>
          <a:xfrm>
            <a:off x="1024467" y="1082078"/>
            <a:ext cx="4591050" cy="485775"/>
          </a:xfrm>
          <a:prstGeom prst="rect">
            <a:avLst/>
          </a:prstGeom>
        </p:spPr>
      </p:pic>
      <p:sp>
        <p:nvSpPr>
          <p:cNvPr id="6" name="TextBox 5">
            <a:extLst>
              <a:ext uri="{FF2B5EF4-FFF2-40B4-BE49-F238E27FC236}">
                <a16:creationId xmlns:a16="http://schemas.microsoft.com/office/drawing/2014/main" id="{DDDF3B8C-25D7-E183-2336-B69A8B2BF7CD}"/>
              </a:ext>
            </a:extLst>
          </p:cNvPr>
          <p:cNvSpPr txBox="1"/>
          <p:nvPr/>
        </p:nvSpPr>
        <p:spPr>
          <a:xfrm>
            <a:off x="457200" y="1480637"/>
            <a:ext cx="7086600" cy="49244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be a polynomial with real coefficients, and assume</a:t>
            </a:r>
            <a:r>
              <a:rPr kumimoji="0" lang="ar-AE" sz="2600" b="0" i="0" u="none" strike="noStrike" kern="1200" cap="none" spc="0" normalizeH="0" baseline="0" noProof="0" dirty="0">
                <a:ln>
                  <a:noFill/>
                </a:ln>
                <a:solidFill>
                  <a:srgbClr val="000000"/>
                </a:solidFill>
                <a:effectLst/>
                <a:uLnTx/>
                <a:uFillTx/>
                <a:latin typeface="Calibri"/>
                <a:ea typeface="+mn-ea"/>
                <a:cs typeface="Arial" panose="020B0604020202020204" pitchFamily="34" charset="0"/>
              </a:rPr>
              <a:t> </a:t>
            </a:r>
            <a:endParaRPr kumimoji="0" lang="en-US" sz="26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4" name="Picture 13" descr="a sub n not equals 0.">
            <a:extLst>
              <a:ext uri="{FF2B5EF4-FFF2-40B4-BE49-F238E27FC236}">
                <a16:creationId xmlns:a16="http://schemas.microsoft.com/office/drawing/2014/main" id="{5DF12727-4F74-D0BA-CB65-698983EE3931}"/>
              </a:ext>
            </a:extLst>
          </p:cNvPr>
          <p:cNvPicPr>
            <a:picLocks noChangeAspect="1"/>
          </p:cNvPicPr>
          <p:nvPr/>
        </p:nvPicPr>
        <p:blipFill>
          <a:blip r:embed="rId3"/>
          <a:stretch>
            <a:fillRect/>
          </a:stretch>
        </p:blipFill>
        <p:spPr>
          <a:xfrm>
            <a:off x="7334848" y="1499406"/>
            <a:ext cx="1002902" cy="530948"/>
          </a:xfrm>
          <a:prstGeom prst="rect">
            <a:avLst/>
          </a:prstGeom>
        </p:spPr>
      </p:pic>
      <p:sp>
        <p:nvSpPr>
          <p:cNvPr id="13" name="TextBox 12">
            <a:extLst>
              <a:ext uri="{FF2B5EF4-FFF2-40B4-BE49-F238E27FC236}">
                <a16:creationId xmlns:a16="http://schemas.microsoft.com/office/drawing/2014/main" id="{8DCF2759-1C60-6558-4A51-12D5B7030BD3}"/>
              </a:ext>
            </a:extLst>
          </p:cNvPr>
          <p:cNvSpPr txBox="1"/>
          <p:nvPr/>
        </p:nvSpPr>
        <p:spPr>
          <a:xfrm>
            <a:off x="498516" y="1911366"/>
            <a:ext cx="7883483" cy="3053144"/>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A </a:t>
            </a:r>
            <a:r>
              <a:rPr kumimoji="0" lang="en-US" sz="2600" b="1" i="0" u="none" strike="noStrike" kern="1200" cap="none" spc="0" normalizeH="0" baseline="0" noProof="0" dirty="0">
                <a:ln>
                  <a:noFill/>
                </a:ln>
                <a:solidFill>
                  <a:srgbClr val="000000"/>
                </a:solidFill>
                <a:effectLst/>
                <a:uLnTx/>
                <a:uFillTx/>
                <a:latin typeface="Calibri"/>
                <a:ea typeface="+mn-ea"/>
                <a:cs typeface="+mn-cs"/>
              </a:rPr>
              <a:t>variation in sign</a:t>
            </a:r>
            <a:r>
              <a:rPr kumimoji="0" lang="en-US" sz="2600" b="0" i="0" u="none" strike="noStrike" kern="1200" cap="none" spc="0" normalizeH="0" baseline="0" noProof="0" dirty="0">
                <a:ln>
                  <a:noFill/>
                </a:ln>
                <a:solidFill>
                  <a:srgbClr val="000000"/>
                </a:solidFill>
                <a:effectLst/>
                <a:uLnTx/>
                <a:uFillTx/>
                <a:latin typeface="Calibri"/>
                <a:ea typeface="+mn-ea"/>
                <a:cs typeface="+mn-cs"/>
              </a:rPr>
              <a: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 </a:t>
            </a:r>
            <a:r>
              <a:rPr kumimoji="0" lang="en-US" sz="2600" b="0" i="0" u="none" strike="noStrike" kern="1200" cap="none" spc="0" normalizeH="0" baseline="0" noProof="0" dirty="0">
                <a:ln>
                  <a:noFill/>
                </a:ln>
                <a:solidFill>
                  <a:srgbClr val="000000"/>
                </a:solidFill>
                <a:effectLst/>
                <a:uLnTx/>
                <a:uFillTx/>
                <a:latin typeface="Calibri"/>
                <a:ea typeface="+mn-ea"/>
                <a:cs typeface="+mn-cs"/>
              </a:rPr>
              <a:t>is a change in the sign of one coefficient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a:t>
            </a:r>
            <a:r>
              <a:rPr kumimoji="0" lang="en-US" sz="2600" b="0" i="0" u="none" strike="noStrike" kern="1200" cap="none" spc="0" normalizeH="0" baseline="0" noProof="0" dirty="0">
                <a:ln>
                  <a:noFill/>
                </a:ln>
                <a:solidFill>
                  <a:srgbClr val="000000"/>
                </a:solidFill>
                <a:effectLst/>
                <a:uLnTx/>
                <a:uFillTx/>
                <a:latin typeface="Calibri"/>
                <a:ea typeface="+mn-ea"/>
                <a:cs typeface="+mn-cs"/>
              </a:rPr>
              <a:t> to the next, either from positive to negative or vice versa.</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​The number of </a:t>
            </a:r>
            <a:r>
              <a:rPr kumimoji="0" lang="en-US" sz="2600" b="1" i="0" u="none" strike="noStrike" kern="1200" cap="none" spc="0" normalizeH="0" baseline="0" noProof="0" dirty="0">
                <a:ln>
                  <a:noFill/>
                </a:ln>
                <a:solidFill>
                  <a:srgbClr val="000000"/>
                </a:solidFill>
                <a:effectLst/>
                <a:uLnTx/>
                <a:uFillTx/>
                <a:latin typeface="Calibri"/>
                <a:ea typeface="+mn-ea"/>
                <a:cs typeface="+mn-cs"/>
              </a:rPr>
              <a:t>positive real zeros</a:t>
            </a:r>
            <a:r>
              <a:rPr kumimoji="0" lang="en-US" sz="2600" b="0" i="0" u="none" strike="noStrike" kern="1200" cap="none" spc="0" normalizeH="0" baseline="0" noProof="0" dirty="0">
                <a:ln>
                  <a:noFill/>
                </a:ln>
                <a:solidFill>
                  <a:srgbClr val="000000"/>
                </a:solidFill>
                <a:effectLst/>
                <a:uLnTx/>
                <a:uFillTx/>
                <a:latin typeface="Calibri"/>
                <a:ea typeface="+mn-ea"/>
                <a:cs typeface="+mn-cs"/>
              </a:rPr>
              <a: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 </a:t>
            </a:r>
            <a:r>
              <a:rPr kumimoji="0" lang="en-US" sz="2600" b="0" i="0" u="none" strike="noStrike" kern="1200" cap="none" spc="0" normalizeH="0" baseline="0" noProof="0" dirty="0">
                <a:ln>
                  <a:noFill/>
                </a:ln>
                <a:solidFill>
                  <a:srgbClr val="000000"/>
                </a:solidFill>
                <a:effectLst/>
                <a:uLnTx/>
                <a:uFillTx/>
                <a:latin typeface="Calibri"/>
                <a:ea typeface="+mn-ea"/>
                <a:cs typeface="+mn-cs"/>
              </a:rPr>
              <a:t>is either the number of variations in sign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a:t>
            </a:r>
            <a:r>
              <a:rPr kumimoji="0" lang="en-US" sz="2600" b="0" i="0" u="none" strike="noStrike" kern="1200" cap="none" spc="0" normalizeH="0" baseline="0" noProof="0" dirty="0">
                <a:ln>
                  <a:noFill/>
                </a:ln>
                <a:solidFill>
                  <a:srgbClr val="000000"/>
                </a:solidFill>
                <a:effectLst/>
                <a:uLnTx/>
                <a:uFillTx/>
                <a:latin typeface="Calibri"/>
                <a:ea typeface="+mn-ea"/>
                <a:cs typeface="+mn-cs"/>
              </a:rPr>
              <a:t>(</a:t>
            </a:r>
            <a:r>
              <a:rPr kumimoji="0" lang="en-US" sz="2600" b="0" i="1" u="none" strike="noStrike" kern="1200" cap="none" spc="0" normalizeH="0" baseline="0" noProof="0" dirty="0">
                <a:ln>
                  <a:noFill/>
                </a:ln>
                <a:solidFill>
                  <a:srgbClr val="000000"/>
                </a:solidFill>
                <a:effectLst/>
                <a:uLnTx/>
                <a:uFillTx/>
                <a:latin typeface="Calibri"/>
                <a:ea typeface="+mn-ea"/>
                <a:cs typeface="+mn-cs"/>
              </a:rPr>
              <a:t>x</a:t>
            </a:r>
            <a:r>
              <a:rPr kumimoji="0" lang="en-US" sz="2600" b="0" i="0" u="none" strike="noStrike" kern="1200" cap="none" spc="0" normalizeH="0" baseline="0" noProof="0" dirty="0">
                <a:ln>
                  <a:noFill/>
                </a:ln>
                <a:solidFill>
                  <a:srgbClr val="000000"/>
                </a:solidFill>
                <a:effectLst/>
                <a:uLnTx/>
                <a:uFillTx/>
                <a:latin typeface="Calibri"/>
                <a:ea typeface="+mn-ea"/>
                <a:cs typeface="+mn-cs"/>
              </a:rPr>
              <a:t>) or is less than this number by a positive even integer.</a:t>
            </a:r>
          </a:p>
          <a:p>
            <a:pPr marL="514350" marR="0" lvl="0" indent="-514350" algn="l" defTabSz="914400" rtl="0" eaLnBrk="1" fontAlgn="auto" latinLnBrk="0" hangingPunct="1">
              <a:lnSpc>
                <a:spcPct val="100000"/>
              </a:lnSpc>
              <a:spcBef>
                <a:spcPct val="20000"/>
              </a:spcBef>
              <a:spcAft>
                <a:spcPts val="0"/>
              </a:spcAft>
              <a:buClrTx/>
              <a:buSzTx/>
              <a:buFont typeface="+mj-lt"/>
              <a:buAutoNum type="arabicPeriod" startAt="2"/>
              <a:tabLst/>
              <a:defRPr sz="2800"/>
            </a:pPr>
            <a:r>
              <a:rPr kumimoji="0" lang="en-US" sz="2600" b="0" i="0" u="none" strike="noStrike" kern="1200" cap="none" spc="0" normalizeH="0" baseline="0" noProof="0" dirty="0">
                <a:ln>
                  <a:noFill/>
                </a:ln>
                <a:solidFill>
                  <a:srgbClr val="000000"/>
                </a:solidFill>
                <a:effectLst/>
                <a:uLnTx/>
                <a:uFillTx/>
                <a:latin typeface="Calibri"/>
                <a:ea typeface="+mn-ea"/>
                <a:cs typeface="+mn-cs"/>
              </a:rPr>
              <a:t>​The number of </a:t>
            </a:r>
            <a:r>
              <a:rPr kumimoji="0" lang="en-US" sz="2600" b="1" i="0" u="none" strike="noStrike" kern="1200" cap="none" spc="0" normalizeH="0" baseline="0" noProof="0" dirty="0">
                <a:ln>
                  <a:noFill/>
                </a:ln>
                <a:solidFill>
                  <a:srgbClr val="000000"/>
                </a:solidFill>
                <a:effectLst/>
                <a:uLnTx/>
                <a:uFillTx/>
                <a:latin typeface="Calibri"/>
                <a:ea typeface="+mn-ea"/>
                <a:cs typeface="+mn-cs"/>
              </a:rPr>
              <a:t>negative real zeros</a:t>
            </a:r>
            <a:r>
              <a:rPr kumimoji="0" lang="en-US" sz="2600" b="0" i="0" u="none" strike="noStrike" kern="1200" cap="none" spc="0" normalizeH="0" baseline="0" noProof="0" dirty="0">
                <a:ln>
                  <a:noFill/>
                </a:ln>
                <a:solidFill>
                  <a:srgbClr val="000000"/>
                </a:solidFill>
                <a:effectLst/>
                <a:uLnTx/>
                <a:uFillTx/>
                <a:latin typeface="Calibri"/>
                <a:ea typeface="+mn-ea"/>
                <a:cs typeface="+mn-cs"/>
              </a:rPr>
              <a: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f </a:t>
            </a:r>
            <a:r>
              <a:rPr kumimoji="0" lang="en-US" sz="2600" b="0" i="0" u="none" strike="noStrike" kern="1200" cap="none" spc="0" normalizeH="0" baseline="0" noProof="0" dirty="0">
                <a:ln>
                  <a:noFill/>
                </a:ln>
                <a:solidFill>
                  <a:srgbClr val="000000"/>
                </a:solidFill>
                <a:effectLst/>
                <a:uLnTx/>
                <a:uFillTx/>
                <a:latin typeface="Calibri"/>
                <a:ea typeface="+mn-ea"/>
                <a:cs typeface="+mn-cs"/>
              </a:rPr>
              <a:t>is either the</a:t>
            </a:r>
          </a:p>
        </p:txBody>
      </p:sp>
      <p:sp>
        <p:nvSpPr>
          <p:cNvPr id="16" name="TextBox 15">
            <a:extLst>
              <a:ext uri="{FF2B5EF4-FFF2-40B4-BE49-F238E27FC236}">
                <a16:creationId xmlns:a16="http://schemas.microsoft.com/office/drawing/2014/main" id="{5FD528CD-015E-8E2D-1D55-DB6BEA5DFF1C}"/>
              </a:ext>
            </a:extLst>
          </p:cNvPr>
          <p:cNvSpPr txBox="1"/>
          <p:nvPr/>
        </p:nvSpPr>
        <p:spPr>
          <a:xfrm>
            <a:off x="990600" y="4813993"/>
            <a:ext cx="4572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number of variations in sign of</a:t>
            </a:r>
            <a:endParaRPr lang="en-IN" dirty="0"/>
          </a:p>
        </p:txBody>
      </p:sp>
      <p:pic>
        <p:nvPicPr>
          <p:cNvPr id="7" name="Picture 6" descr="f of open parenthesis negative x close parenthesis">
            <a:extLst>
              <a:ext uri="{FF2B5EF4-FFF2-40B4-BE49-F238E27FC236}">
                <a16:creationId xmlns:a16="http://schemas.microsoft.com/office/drawing/2014/main" id="{9B7F3E85-C223-4965-4967-BB61B38C3DC1}"/>
              </a:ext>
            </a:extLst>
          </p:cNvPr>
          <p:cNvPicPr>
            <a:picLocks noChangeAspect="1"/>
          </p:cNvPicPr>
          <p:nvPr/>
        </p:nvPicPr>
        <p:blipFill>
          <a:blip r:embed="rId4"/>
          <a:stretch>
            <a:fillRect/>
          </a:stretch>
        </p:blipFill>
        <p:spPr>
          <a:xfrm>
            <a:off x="5219517" y="4888089"/>
            <a:ext cx="792000" cy="432000"/>
          </a:xfrm>
          <a:prstGeom prst="rect">
            <a:avLst/>
          </a:prstGeom>
        </p:spPr>
      </p:pic>
      <p:sp>
        <p:nvSpPr>
          <p:cNvPr id="8" name="TextBox 7">
            <a:extLst>
              <a:ext uri="{FF2B5EF4-FFF2-40B4-BE49-F238E27FC236}">
                <a16:creationId xmlns:a16="http://schemas.microsoft.com/office/drawing/2014/main" id="{5727D1CA-CC99-F2BD-030B-450EDCE46F84}"/>
              </a:ext>
            </a:extLst>
          </p:cNvPr>
          <p:cNvSpPr txBox="1"/>
          <p:nvPr/>
        </p:nvSpPr>
        <p:spPr>
          <a:xfrm>
            <a:off x="5917324" y="4827646"/>
            <a:ext cx="2752543" cy="492443"/>
          </a:xfrm>
          <a:prstGeom prst="rect">
            <a:avLst/>
          </a:prstGeom>
          <a:noFill/>
        </p:spPr>
        <p:txBody>
          <a:bodyPr wrap="square" rtlCol="0">
            <a:spAutoFit/>
          </a:bodyPr>
          <a:lstStyle/>
          <a:p>
            <a:r>
              <a:rPr lang="en-US" sz="2600" dirty="0">
                <a:solidFill>
                  <a:srgbClr val="000000"/>
                </a:solidFill>
              </a:rPr>
              <a:t>or is less than</a:t>
            </a:r>
            <a:endParaRPr lang="en-IN" sz="2600" dirty="0">
              <a:solidFill>
                <a:srgbClr val="000000"/>
              </a:solidFill>
            </a:endParaRPr>
          </a:p>
        </p:txBody>
      </p:sp>
      <p:sp>
        <p:nvSpPr>
          <p:cNvPr id="9" name="TextBox 8">
            <a:extLst>
              <a:ext uri="{FF2B5EF4-FFF2-40B4-BE49-F238E27FC236}">
                <a16:creationId xmlns:a16="http://schemas.microsoft.com/office/drawing/2014/main" id="{AC7EA338-A018-5572-2AE2-46388B17B2E5}"/>
              </a:ext>
            </a:extLst>
          </p:cNvPr>
          <p:cNvSpPr txBox="1"/>
          <p:nvPr/>
        </p:nvSpPr>
        <p:spPr>
          <a:xfrm>
            <a:off x="976489" y="5198591"/>
            <a:ext cx="5486400" cy="492443"/>
          </a:xfrm>
          <a:prstGeom prst="rect">
            <a:avLst/>
          </a:prstGeom>
          <a:noFill/>
        </p:spPr>
        <p:txBody>
          <a:bodyPr wrap="square" rtlCol="0">
            <a:spAutoFit/>
          </a:bodyPr>
          <a:lstStyle/>
          <a:p>
            <a:r>
              <a:rPr lang="en-US" sz="2600" dirty="0">
                <a:solidFill>
                  <a:srgbClr val="000000"/>
                </a:solidFill>
              </a:rPr>
              <a:t>this number by a positive even integer.</a:t>
            </a:r>
          </a:p>
        </p:txBody>
      </p:sp>
    </p:spTree>
    <p:extLst>
      <p:ext uri="{BB962C8B-B14F-4D97-AF65-F5344CB8AC3E}">
        <p14:creationId xmlns:p14="http://schemas.microsoft.com/office/powerpoint/2010/main" val="273892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2: Descartes' Rule of Signs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Use Descartes' Rule of Signs to determine the possible number of positive and negative real zeros of each of the following polynomials.</a:t>
            </a:r>
          </a:p>
        </p:txBody>
      </p:sp>
      <p:pic>
        <p:nvPicPr>
          <p:cNvPr id="7" name="Picture 6" descr="Example a. f of x equals two times  x cubed plus three times x squared minus fourteen x minus twenty one.">
            <a:extLst>
              <a:ext uri="{FF2B5EF4-FFF2-40B4-BE49-F238E27FC236}">
                <a16:creationId xmlns:a16="http://schemas.microsoft.com/office/drawing/2014/main" id="{6808B5DC-A93D-F079-EA87-AA7E1E92E8E3}"/>
              </a:ext>
            </a:extLst>
          </p:cNvPr>
          <p:cNvPicPr>
            <a:picLocks noChangeAspect="1"/>
          </p:cNvPicPr>
          <p:nvPr/>
        </p:nvPicPr>
        <p:blipFill>
          <a:blip r:embed="rId3"/>
          <a:stretch>
            <a:fillRect/>
          </a:stretch>
        </p:blipFill>
        <p:spPr>
          <a:xfrm>
            <a:off x="609600" y="2532062"/>
            <a:ext cx="4581525" cy="533400"/>
          </a:xfrm>
          <a:prstGeom prst="rect">
            <a:avLst/>
          </a:prstGeom>
        </p:spPr>
      </p:pic>
      <p:pic>
        <p:nvPicPr>
          <p:cNvPr id="4" name="Picture 3" descr="Example b, g of x equals three times x cubed minus ten times x squared plus fifty one over four x minus thirteen over four.">
            <a:extLst>
              <a:ext uri="{FF2B5EF4-FFF2-40B4-BE49-F238E27FC236}">
                <a16:creationId xmlns:a16="http://schemas.microsoft.com/office/drawing/2014/main" id="{B35B3A1B-E692-EDD3-21E8-1ED3333AE10F}"/>
              </a:ext>
            </a:extLst>
          </p:cNvPr>
          <p:cNvPicPr>
            <a:picLocks noChangeAspect="1"/>
          </p:cNvPicPr>
          <p:nvPr/>
        </p:nvPicPr>
        <p:blipFill>
          <a:blip r:embed="rId4"/>
          <a:stretch>
            <a:fillRect/>
          </a:stretch>
        </p:blipFill>
        <p:spPr>
          <a:xfrm>
            <a:off x="628650" y="3138162"/>
            <a:ext cx="4920996" cy="880872"/>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Descartes' Rule of Signs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r>
              <a:rPr lang="en-US" sz="2800" b="1" dirty="0"/>
              <a:t>:</a:t>
            </a:r>
            <a:endParaRPr sz="2800" b="1" dirty="0"/>
          </a:p>
          <a:p>
            <a:pPr>
              <a:defRPr sz="2800"/>
            </a:pPr>
            <a:r>
              <a:rPr lang="en-US" dirty="0"/>
              <a:t>a.</a:t>
            </a:r>
            <a:r>
              <a:rPr dirty="0"/>
              <a:t>​</a:t>
            </a:r>
          </a:p>
        </p:txBody>
      </p:sp>
      <mc:AlternateContent xmlns:mc="http://schemas.openxmlformats.org/markup-compatibility/2006" xmlns:a14="http://schemas.microsoft.com/office/drawing/2010/main">
        <mc:Choice Requires="a14">
          <p:graphicFrame>
            <p:nvGraphicFramePr>
              <p:cNvPr id="4" name="Table Placeholder 2" descr="f of x equals two times x cubed plus three times x squared minus fourteen x minus twenty one.&#10;with a side note: One sign change in f of x.&#10;&#10;f of negative x equals two times open parentheses negative x close parentheses cubed plus three times open parentheses negative x close parentheses squared minus fourteen times open parentheses negative x close parentheses minus twenty one.&#10;with a side note: Plug in negative x, then simplify.&#10;&#10;Which simplifies to negative two x cubed plus three x squared plus fourteen x minus twenty one.&#10;with a side note: Two sign changes in f of negative x.&#10;">
                <a:extLst>
                  <a:ext uri="{FF2B5EF4-FFF2-40B4-BE49-F238E27FC236}">
                    <a16:creationId xmlns:a16="http://schemas.microsoft.com/office/drawing/2014/main" id="{DA6C0BB6-BA30-4583-B4BB-AF272165FC3E}"/>
                  </a:ext>
                </a:extLst>
              </p:cNvPr>
              <p:cNvGraphicFramePr>
                <a:graphicFrameLocks/>
              </p:cNvGraphicFramePr>
              <p:nvPr>
                <p:extLst>
                  <p:ext uri="{D42A27DB-BD31-4B8C-83A1-F6EECF244321}">
                    <p14:modId xmlns:p14="http://schemas.microsoft.com/office/powerpoint/2010/main" val="1225841422"/>
                  </p:ext>
                </p:extLst>
              </p:nvPr>
            </p:nvGraphicFramePr>
            <p:xfrm>
              <a:off x="914400" y="1623836"/>
              <a:ext cx="7848600" cy="2224108"/>
            </p:xfrm>
            <a:graphic>
              <a:graphicData uri="http://schemas.openxmlformats.org/drawingml/2006/table">
                <a:tbl>
                  <a:tblPr firstRow="1" bandRow="1">
                    <a:tableStyleId>{2D5ABB26-0587-4C30-8999-92F81FD0307C}</a:tableStyleId>
                  </a:tblPr>
                  <a:tblGrid>
                    <a:gridCol w="8382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822028">
                    <a:tc>
                      <a:txBody>
                        <a:bodyPr/>
                        <a:lstStyle/>
                        <a:p>
                          <a:pPr algn="l">
                            <a:defRPr sz="1600"/>
                          </a:pPr>
                          <a:r>
                            <a:rPr sz="2000" dirty="0"/>
                            <a:t>​</a:t>
                          </a:r>
                          <a14:m>
                            <m:oMath xmlns:m="http://schemas.openxmlformats.org/officeDocument/2006/math">
                              <m:r>
                                <a:rPr sz="2000">
                                  <a:latin typeface="Cambria Math"/>
                                </a:rPr>
                                <m:t>𝑓</m:t>
                              </m:r>
                              <m:r>
                                <a:rPr sz="2000">
                                  <a:latin typeface="Cambria Math"/>
                                </a:rPr>
                                <m:t>⁡</m:t>
                              </m:r>
                              <m:d>
                                <m:dPr>
                                  <m:ctrlPr>
                                    <a:rPr sz="2000" i="1">
                                      <a:latin typeface="Cambria Math" panose="02040503050406030204" pitchFamily="18" charset="0"/>
                                    </a:rPr>
                                  </m:ctrlPr>
                                </m:dPr>
                                <m:e>
                                  <m:r>
                                    <a:rPr sz="2000">
                                      <a:latin typeface="Cambria Math"/>
                                    </a:rPr>
                                    <m:t>𝑥</m:t>
                                  </m:r>
                                </m:e>
                              </m:d>
                            </m:oMath>
                          </a14:m>
                          <a:endParaRPr sz="2000" dirty="0"/>
                        </a:p>
                      </a:txBody>
                      <a:tcPr/>
                    </a:tc>
                    <a:tc>
                      <a:txBody>
                        <a:bodyPr/>
                        <a:lstStyle/>
                        <a:p>
                          <a:pPr algn="l"/>
                          <a:r>
                            <a:rPr sz="2000" dirty="0"/>
                            <a:t>​</a:t>
                          </a:r>
                          <a:r>
                            <a:rPr sz="2000" dirty="0">
                              <a:latin typeface="Cambria Math"/>
                            </a:rPr>
                            <a:t>=</a:t>
                          </a:r>
                        </a:p>
                      </a:txBody>
                      <a:tcPr/>
                    </a:tc>
                    <a:tc>
                      <a:txBody>
                        <a:bodyPr/>
                        <a:lstStyle/>
                        <a:p>
                          <a:pPr algn="l">
                            <a:defRPr sz="1600"/>
                          </a:pPr>
                          <a:r>
                            <a:rPr sz="2000" dirty="0"/>
                            <a:t>​</a:t>
                          </a:r>
                          <a14:m>
                            <m:oMath xmlns:m="http://schemas.openxmlformats.org/officeDocument/2006/math">
                              <m:r>
                                <a:rPr sz="2000">
                                  <a:latin typeface="Cambria Math"/>
                                </a:rPr>
                                <m:t>2</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r>
                                <a:rPr sz="2000">
                                  <a:latin typeface="Cambria Math"/>
                                </a:rPr>
                                <m:t>+</m:t>
                              </m:r>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limLow>
                                <m:limLowPr>
                                  <m:ctrlPr>
                                    <a:rPr sz="2000" i="1">
                                      <a:latin typeface="Cambria Math" panose="02040503050406030204" pitchFamily="18" charset="0"/>
                                    </a:rPr>
                                  </m:ctrlPr>
                                </m:limLowPr>
                                <m:e>
                                  <m:r>
                                    <a:rPr sz="2000">
                                      <a:latin typeface="Cambria Math"/>
                                    </a:rPr>
                                    <m:t>−</m:t>
                                  </m:r>
                                  <m:r>
                                    <a:rPr sz="2000">
                                      <a:latin typeface="Cambria Math"/>
                                    </a:rPr>
                                    <m:t>14</m:t>
                                  </m:r>
                                  <m:r>
                                    <a:rPr sz="2000">
                                      <a:latin typeface="Cambria Math"/>
                                    </a:rPr>
                                    <m:t>𝑥</m:t>
                                  </m:r>
                                </m:e>
                                <m:lim>
                                  <m:r>
                                    <m:rPr>
                                      <m:nor/>
                                    </m:rPr>
                                    <a:rPr sz="2000">
                                      <a:latin typeface="Cambria Math"/>
                                    </a:rPr>
                                    <m:t>sign</m:t>
                                  </m:r>
                                  <m:r>
                                    <m:rPr>
                                      <m:nor/>
                                    </m:rPr>
                                    <a:rPr sz="2000">
                                      <a:latin typeface="Cambria Math"/>
                                    </a:rPr>
                                    <m:t> </m:t>
                                  </m:r>
                                  <m:r>
                                    <m:rPr>
                                      <m:nor/>
                                    </m:rPr>
                                    <a:rPr sz="2000">
                                      <a:latin typeface="Cambria Math"/>
                                    </a:rPr>
                                    <m:t>change</m:t>
                                  </m:r>
                                </m:lim>
                              </m:limLow>
                              <m:r>
                                <a:rPr sz="2000">
                                  <a:latin typeface="Cambria Math"/>
                                </a:rPr>
                                <m:t>−</m:t>
                              </m:r>
                              <m:r>
                                <a:rPr sz="2000">
                                  <a:latin typeface="Cambria Math"/>
                                </a:rPr>
                                <m:t>21</m:t>
                              </m:r>
                            </m:oMath>
                          </a14:m>
                          <a:endParaRPr sz="2000" dirty="0"/>
                        </a:p>
                      </a:txBody>
                      <a:tcPr/>
                    </a:tc>
                    <a:tc>
                      <a:txBody>
                        <a:bodyPr/>
                        <a:lstStyle/>
                        <a:p>
                          <a:pPr algn="l">
                            <a:defRPr sz="1100" b="1"/>
                          </a:pPr>
                          <a:r>
                            <a:rPr sz="2000" b="0" dirty="0"/>
                            <a:t>One sign change in </a:t>
                          </a:r>
                          <a14:m>
                            <m:oMath xmlns:m="http://schemas.openxmlformats.org/officeDocument/2006/math">
                              <m:r>
                                <a:rPr sz="2000" b="0" i="1">
                                  <a:latin typeface="Cambria Math"/>
                                </a:rPr>
                                <m:t>𝑓</m:t>
                              </m:r>
                              <m:r>
                                <a:rPr sz="2000" b="0">
                                  <a:latin typeface="Cambria Math"/>
                                </a:rPr>
                                <m:t>⁡</m:t>
                              </m:r>
                              <m:d>
                                <m:dPr>
                                  <m:ctrlPr>
                                    <a:rPr sz="2000" b="0" i="1">
                                      <a:latin typeface="Cambria Math" panose="02040503050406030204" pitchFamily="18" charset="0"/>
                                    </a:rPr>
                                  </m:ctrlPr>
                                </m:dPr>
                                <m:e>
                                  <m:r>
                                    <a:rPr sz="2000" b="0" i="1">
                                      <a:latin typeface="Cambria Math"/>
                                    </a:rPr>
                                    <m:t>𝑥</m:t>
                                  </m:r>
                                </m:e>
                              </m:d>
                            </m:oMath>
                          </a14:m>
                          <a:r>
                            <a:rPr sz="2000" b="0" dirty="0"/>
                            <a:t>.</a:t>
                          </a:r>
                        </a:p>
                      </a:txBody>
                      <a:tcPr/>
                    </a:tc>
                    <a:extLst>
                      <a:ext uri="{0D108BD9-81ED-4DB2-BD59-A6C34878D82A}">
                        <a16:rowId xmlns:a16="http://schemas.microsoft.com/office/drawing/2014/main" val="10000"/>
                      </a:ext>
                    </a:extLst>
                  </a:tr>
                  <a:tr h="632304">
                    <a:tc>
                      <a:txBody>
                        <a:bodyPr/>
                        <a:lstStyle/>
                        <a:p>
                          <a:pPr algn="l">
                            <a:defRPr sz="1600"/>
                          </a:pPr>
                          <a14:m>
                            <m:oMathPara xmlns:m="http://schemas.openxmlformats.org/officeDocument/2006/math">
                              <m:oMathParaPr>
                                <m:jc m:val="centerGroup"/>
                              </m:oMathParaPr>
                              <m:oMath xmlns:m="http://schemas.openxmlformats.org/officeDocument/2006/math">
                                <m:r>
                                  <a:rPr sz="2000">
                                    <a:latin typeface="Cambria Math"/>
                                  </a:rPr>
                                  <m:t>𝑓</m:t>
                                </m:r>
                                <m:r>
                                  <a:rPr sz="2000">
                                    <a:latin typeface="Cambria Math"/>
                                  </a:rPr>
                                  <m:t>⁡</m:t>
                                </m:r>
                                <m:d>
                                  <m:dPr>
                                    <m:ctrlPr>
                                      <a:rPr sz="2000" i="1">
                                        <a:latin typeface="Cambria Math" panose="02040503050406030204" pitchFamily="18" charset="0"/>
                                      </a:rPr>
                                    </m:ctrlPr>
                                  </m:dPr>
                                  <m:e>
                                    <m:r>
                                      <a:rPr sz="2000">
                                        <a:latin typeface="Cambria Math"/>
                                      </a:rPr>
                                      <m:t>−</m:t>
                                    </m:r>
                                    <m:r>
                                      <a:rPr sz="2000">
                                        <a:latin typeface="Cambria Math"/>
                                      </a:rPr>
                                      <m:t>𝑥</m:t>
                                    </m:r>
                                  </m:e>
                                </m:d>
                              </m:oMath>
                            </m:oMathPara>
                          </a14:m>
                          <a:endParaRPr sz="2000" dirty="0"/>
                        </a:p>
                      </a:txBody>
                      <a:tcPr/>
                    </a:tc>
                    <a:tc>
                      <a:txBody>
                        <a:bodyPr/>
                        <a:lstStyle/>
                        <a:p>
                          <a:pPr algn="l"/>
                          <a:r>
                            <a:rPr sz="2000" dirty="0"/>
                            <a:t>​</a:t>
                          </a:r>
                          <a:r>
                            <a:rPr sz="2000" dirty="0">
                              <a:latin typeface="Cambria Math"/>
                            </a:rPr>
                            <a:t>=</a:t>
                          </a:r>
                        </a:p>
                      </a:txBody>
                      <a:tcPr/>
                    </a:tc>
                    <a:tc>
                      <a:txBody>
                        <a:bodyPr/>
                        <a:lstStyle/>
                        <a:p>
                          <a:pPr algn="l">
                            <a:defRPr sz="1600"/>
                          </a:pPr>
                          <a:r>
                            <a:rPr sz="2000" dirty="0"/>
                            <a:t>​</a:t>
                          </a:r>
                          <a14:m>
                            <m:oMath xmlns:m="http://schemas.openxmlformats.org/officeDocument/2006/math">
                              <m:r>
                                <a:rPr sz="2000">
                                  <a:latin typeface="Cambria Math"/>
                                </a:rPr>
                                <m:t>2</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m:t>
                                      </m:r>
                                      <m:r>
                                        <a:rPr sz="2000">
                                          <a:latin typeface="Cambria Math"/>
                                        </a:rPr>
                                        <m:t>𝑥</m:t>
                                      </m:r>
                                    </m:e>
                                  </m:d>
                                </m:e>
                                <m:sup>
                                  <m:r>
                                    <a:rPr sz="2000">
                                      <a:latin typeface="Cambria Math"/>
                                    </a:rPr>
                                    <m:t>3</m:t>
                                  </m:r>
                                </m:sup>
                              </m:sSup>
                              <m:r>
                                <a:rPr sz="2000">
                                  <a:latin typeface="Cambria Math"/>
                                </a:rPr>
                                <m:t>+</m:t>
                              </m:r>
                              <m:r>
                                <a:rPr sz="2000">
                                  <a:latin typeface="Cambria Math"/>
                                </a:rPr>
                                <m:t>3</m:t>
                              </m:r>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a:rPr>
                                        <m:t>−</m:t>
                                      </m:r>
                                      <m:r>
                                        <a:rPr sz="2000">
                                          <a:latin typeface="Cambria Math"/>
                                        </a:rPr>
                                        <m:t>𝑥</m:t>
                                      </m:r>
                                    </m:e>
                                  </m:d>
                                </m:e>
                                <m:sup>
                                  <m:r>
                                    <a:rPr sz="2000">
                                      <a:latin typeface="Cambria Math"/>
                                    </a:rPr>
                                    <m:t>2</m:t>
                                  </m:r>
                                </m:sup>
                              </m:sSup>
                              <m:r>
                                <a:rPr sz="2000">
                                  <a:latin typeface="Cambria Math"/>
                                </a:rPr>
                                <m:t>−</m:t>
                              </m:r>
                              <m:r>
                                <a:rPr sz="2000">
                                  <a:latin typeface="Cambria Math"/>
                                </a:rPr>
                                <m:t>14</m:t>
                              </m:r>
                              <m:d>
                                <m:dPr>
                                  <m:ctrlPr>
                                    <a:rPr sz="2000" i="1">
                                      <a:latin typeface="Cambria Math" panose="02040503050406030204" pitchFamily="18" charset="0"/>
                                    </a:rPr>
                                  </m:ctrlPr>
                                </m:dPr>
                                <m:e>
                                  <m:r>
                                    <a:rPr sz="2000">
                                      <a:latin typeface="Cambria Math"/>
                                    </a:rPr>
                                    <m:t>−</m:t>
                                  </m:r>
                                  <m:r>
                                    <a:rPr sz="2000">
                                      <a:latin typeface="Cambria Math"/>
                                    </a:rPr>
                                    <m:t>𝑥</m:t>
                                  </m:r>
                                </m:e>
                              </m:d>
                              <m:r>
                                <a:rPr sz="2000">
                                  <a:latin typeface="Cambria Math"/>
                                </a:rPr>
                                <m:t>−</m:t>
                              </m:r>
                              <m:r>
                                <a:rPr sz="2000">
                                  <a:latin typeface="Cambria Math"/>
                                </a:rPr>
                                <m:t>21</m:t>
                              </m:r>
                            </m:oMath>
                          </a14:m>
                          <a:endParaRPr sz="2000" dirty="0"/>
                        </a:p>
                      </a:txBody>
                      <a:tcPr/>
                    </a:tc>
                    <a:tc>
                      <a:txBody>
                        <a:bodyPr/>
                        <a:lstStyle/>
                        <a:p>
                          <a:pPr algn="l">
                            <a:defRPr sz="1100" b="1"/>
                          </a:pPr>
                          <a:r>
                            <a:rPr sz="2000" b="0" dirty="0"/>
                            <a:t>Plug in </a:t>
                          </a:r>
                          <a14:m>
                            <m:oMath xmlns:m="http://schemas.openxmlformats.org/officeDocument/2006/math">
                              <m:r>
                                <a:rPr sz="2000" b="0">
                                  <a:latin typeface="Cambria Math"/>
                                </a:rPr>
                                <m:t>−</m:t>
                              </m:r>
                              <m:r>
                                <a:rPr sz="2000" b="0" i="1">
                                  <a:latin typeface="Cambria Math"/>
                                </a:rPr>
                                <m:t>𝑥</m:t>
                              </m:r>
                            </m:oMath>
                          </a14:m>
                          <a:r>
                            <a:rPr sz="2000" b="0" dirty="0"/>
                            <a:t>, then simplify.</a:t>
                          </a:r>
                        </a:p>
                      </a:txBody>
                      <a:tcPr/>
                    </a:tc>
                    <a:extLst>
                      <a:ext uri="{0D108BD9-81ED-4DB2-BD59-A6C34878D82A}">
                        <a16:rowId xmlns:a16="http://schemas.microsoft.com/office/drawing/2014/main" val="10001"/>
                      </a:ext>
                    </a:extLst>
                  </a:tr>
                  <a:tr h="632304">
                    <a:tc>
                      <a:txBody>
                        <a:bodyPr/>
                        <a:lstStyle/>
                        <a:p>
                          <a:pPr algn="l"/>
                          <a:endParaRPr sz="2000" dirty="0"/>
                        </a:p>
                      </a:txBody>
                      <a:tcPr/>
                    </a:tc>
                    <a:tc>
                      <a:txBody>
                        <a:bodyPr/>
                        <a:lstStyle/>
                        <a:p>
                          <a:pPr algn="l"/>
                          <a:r>
                            <a:rPr sz="2000" dirty="0"/>
                            <a:t>​</a:t>
                          </a:r>
                          <a:r>
                            <a:rPr sz="2000" dirty="0">
                              <a:latin typeface="Cambria Math"/>
                            </a:rPr>
                            <a:t>=</a:t>
                          </a:r>
                        </a:p>
                      </a:txBody>
                      <a:tcPr/>
                    </a:tc>
                    <a:tc>
                      <a:txBody>
                        <a:bodyPr/>
                        <a:lstStyle/>
                        <a:p>
                          <a:pPr algn="l">
                            <a:defRPr sz="1600"/>
                          </a:pPr>
                          <a:r>
                            <a:rPr sz="2000" dirty="0"/>
                            <a:t>​</a:t>
                          </a:r>
                          <a14:m>
                            <m:oMath xmlns:m="http://schemas.openxmlformats.org/officeDocument/2006/math">
                              <m:r>
                                <a:rPr sz="2000">
                                  <a:latin typeface="Cambria Math"/>
                                </a:rPr>
                                <m:t>−</m:t>
                              </m:r>
                              <m:r>
                                <a:rPr sz="2000">
                                  <a:latin typeface="Cambria Math"/>
                                </a:rPr>
                                <m:t>2</m:t>
                              </m:r>
                              <m:sSup>
                                <m:sSupPr>
                                  <m:ctrlPr>
                                    <a:rPr sz="2000" i="1">
                                      <a:latin typeface="Cambria Math" panose="02040503050406030204" pitchFamily="18" charset="0"/>
                                    </a:rPr>
                                  </m:ctrlPr>
                                </m:sSupPr>
                                <m:e>
                                  <m:r>
                                    <a:rPr sz="2000">
                                      <a:latin typeface="Cambria Math"/>
                                    </a:rPr>
                                    <m:t>𝑥</m:t>
                                  </m:r>
                                </m:e>
                                <m:sup>
                                  <m:r>
                                    <a:rPr sz="2000">
                                      <a:latin typeface="Cambria Math"/>
                                    </a:rPr>
                                    <m:t>3</m:t>
                                  </m:r>
                                </m:sup>
                              </m:sSup>
                              <m:limLow>
                                <m:limLowPr>
                                  <m:ctrlPr>
                                    <a:rPr sz="2000" i="1">
                                      <a:latin typeface="Cambria Math" panose="02040503050406030204" pitchFamily="18" charset="0"/>
                                    </a:rPr>
                                  </m:ctrlPr>
                                </m:limLowPr>
                                <m:e>
                                  <m:r>
                                    <a:rPr sz="2000">
                                      <a:latin typeface="Cambria Math"/>
                                    </a:rPr>
                                    <m:t>+</m:t>
                                  </m:r>
                                  <m:r>
                                    <a:rPr sz="2000">
                                      <a:latin typeface="Cambria Math"/>
                                    </a:rPr>
                                    <m:t>3</m:t>
                                  </m:r>
                                  <m:sSup>
                                    <m:sSupPr>
                                      <m:ctrlPr>
                                        <a:rPr sz="2000" i="1">
                                          <a:latin typeface="Cambria Math" panose="02040503050406030204" pitchFamily="18" charset="0"/>
                                        </a:rPr>
                                      </m:ctrlPr>
                                    </m:sSupPr>
                                    <m:e>
                                      <m:r>
                                        <a:rPr sz="2000">
                                          <a:latin typeface="Cambria Math"/>
                                        </a:rPr>
                                        <m:t>𝑥</m:t>
                                      </m:r>
                                    </m:e>
                                    <m:sup>
                                      <m:r>
                                        <a:rPr sz="2000">
                                          <a:latin typeface="Cambria Math"/>
                                        </a:rPr>
                                        <m:t>2</m:t>
                                      </m:r>
                                    </m:sup>
                                  </m:sSup>
                                </m:e>
                                <m:lim>
                                  <m:r>
                                    <m:rPr>
                                      <m:nor/>
                                    </m:rPr>
                                    <a:rPr sz="2000">
                                      <a:latin typeface="Cambria Math"/>
                                    </a:rPr>
                                    <m:t>sign</m:t>
                                  </m:r>
                                  <m:r>
                                    <m:rPr>
                                      <m:nor/>
                                    </m:rPr>
                                    <a:rPr sz="2000">
                                      <a:latin typeface="Cambria Math"/>
                                    </a:rPr>
                                    <m:t> </m:t>
                                  </m:r>
                                  <m:r>
                                    <m:rPr>
                                      <m:nor/>
                                    </m:rPr>
                                    <a:rPr sz="2000">
                                      <a:latin typeface="Cambria Math"/>
                                    </a:rPr>
                                    <m:t>change</m:t>
                                  </m:r>
                                </m:lim>
                              </m:limLow>
                              <m:r>
                                <a:rPr sz="2000">
                                  <a:latin typeface="Cambria Math"/>
                                </a:rPr>
                                <m:t>+</m:t>
                              </m:r>
                              <m:r>
                                <a:rPr sz="2000">
                                  <a:latin typeface="Cambria Math"/>
                                </a:rPr>
                                <m:t>14</m:t>
                              </m:r>
                              <m:r>
                                <a:rPr sz="2000">
                                  <a:latin typeface="Cambria Math"/>
                                </a:rPr>
                                <m:t>𝑥</m:t>
                              </m:r>
                              <m:limLow>
                                <m:limLowPr>
                                  <m:ctrlPr>
                                    <a:rPr sz="2000" i="1">
                                      <a:latin typeface="Cambria Math" panose="02040503050406030204" pitchFamily="18" charset="0"/>
                                    </a:rPr>
                                  </m:ctrlPr>
                                </m:limLowPr>
                                <m:e>
                                  <m:r>
                                    <a:rPr sz="2000">
                                      <a:latin typeface="Cambria Math"/>
                                    </a:rPr>
                                    <m:t>−</m:t>
                                  </m:r>
                                  <m:r>
                                    <a:rPr sz="2000">
                                      <a:latin typeface="Cambria Math"/>
                                    </a:rPr>
                                    <m:t>21</m:t>
                                  </m:r>
                                </m:e>
                                <m:lim>
                                  <m:r>
                                    <m:rPr>
                                      <m:nor/>
                                    </m:rPr>
                                    <a:rPr sz="2000">
                                      <a:latin typeface="Cambria Math"/>
                                    </a:rPr>
                                    <m:t>sign</m:t>
                                  </m:r>
                                  <m:r>
                                    <m:rPr>
                                      <m:nor/>
                                    </m:rPr>
                                    <a:rPr sz="2000">
                                      <a:latin typeface="Cambria Math"/>
                                    </a:rPr>
                                    <m:t> </m:t>
                                  </m:r>
                                  <m:r>
                                    <m:rPr>
                                      <m:nor/>
                                    </m:rPr>
                                    <a:rPr sz="2000">
                                      <a:latin typeface="Cambria Math"/>
                                    </a:rPr>
                                    <m:t>change</m:t>
                                  </m:r>
                                </m:lim>
                              </m:limLow>
                            </m:oMath>
                          </a14:m>
                          <a:endParaRPr sz="2000" dirty="0"/>
                        </a:p>
                      </a:txBody>
                      <a:tcPr/>
                    </a:tc>
                    <a:tc>
                      <a:txBody>
                        <a:bodyPr/>
                        <a:lstStyle/>
                        <a:p>
                          <a:pPr algn="l">
                            <a:defRPr sz="1100" b="1"/>
                          </a:pPr>
                          <a:r>
                            <a:rPr sz="2000" b="0" dirty="0"/>
                            <a:t>Two sign changes in </a:t>
                          </a:r>
                          <a14:m>
                            <m:oMath xmlns:m="http://schemas.openxmlformats.org/officeDocument/2006/math">
                              <m:r>
                                <a:rPr sz="2000" b="0" i="1">
                                  <a:latin typeface="Cambria Math"/>
                                </a:rPr>
                                <m:t>𝑓</m:t>
                              </m:r>
                              <m:r>
                                <a:rPr sz="2000" b="0">
                                  <a:latin typeface="Cambria Math"/>
                                </a:rPr>
                                <m:t>⁡</m:t>
                              </m:r>
                              <m:d>
                                <m:dPr>
                                  <m:ctrlPr>
                                    <a:rPr sz="2000" b="0" i="1">
                                      <a:latin typeface="Cambria Math" panose="02040503050406030204" pitchFamily="18" charset="0"/>
                                    </a:rPr>
                                  </m:ctrlPr>
                                </m:dPr>
                                <m:e>
                                  <m:r>
                                    <a:rPr sz="2000" b="0">
                                      <a:latin typeface="Cambria Math"/>
                                    </a:rPr>
                                    <m:t>−</m:t>
                                  </m:r>
                                  <m:r>
                                    <a:rPr sz="2000" b="0" i="1">
                                      <a:latin typeface="Cambria Math"/>
                                    </a:rPr>
                                    <m:t>𝑥</m:t>
                                  </m:r>
                                </m:e>
                              </m:d>
                            </m:oMath>
                          </a14:m>
                          <a:r>
                            <a:rPr sz="2000" b="0" dirty="0"/>
                            <a:t>.</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f of x equals two times x cubed plus three times x squared minus fourteen x minus twenty one.&#10;with a side note: One sign change in f of x.&#10;&#10;f of negative x equals two times open parentheses negative x close parentheses cubed plus three times open parentheses negative x close parentheses squared minus fourteen times open parentheses negative x close parentheses minus twenty one.&#10;with a side note: Plug in negative x, then simplify.&#10;&#10;Which simplifies to negative two x cubed plus three x squared plus fourteen x minus twenty one.&#10;with a side note: Two sign changes in f of negative x.&#10;">
                <a:extLst>
                  <a:ext uri="{FF2B5EF4-FFF2-40B4-BE49-F238E27FC236}">
                    <a16:creationId xmlns:a16="http://schemas.microsoft.com/office/drawing/2014/main" id="{DA6C0BB6-BA30-4583-B4BB-AF272165FC3E}"/>
                  </a:ext>
                </a:extLst>
              </p:cNvPr>
              <p:cNvGraphicFramePr>
                <a:graphicFrameLocks/>
              </p:cNvGraphicFramePr>
              <p:nvPr>
                <p:extLst>
                  <p:ext uri="{D42A27DB-BD31-4B8C-83A1-F6EECF244321}">
                    <p14:modId xmlns:p14="http://schemas.microsoft.com/office/powerpoint/2010/main" val="1225841422"/>
                  </p:ext>
                </p:extLst>
              </p:nvPr>
            </p:nvGraphicFramePr>
            <p:xfrm>
              <a:off x="914400" y="1623836"/>
              <a:ext cx="7848600" cy="2224108"/>
            </p:xfrm>
            <a:graphic>
              <a:graphicData uri="http://schemas.openxmlformats.org/drawingml/2006/table">
                <a:tbl>
                  <a:tblPr firstRow="1" bandRow="1">
                    <a:tableStyleId>{2D5ABB26-0587-4C30-8999-92F81FD0307C}</a:tableStyleId>
                  </a:tblPr>
                  <a:tblGrid>
                    <a:gridCol w="838200">
                      <a:extLst>
                        <a:ext uri="{9D8B030D-6E8A-4147-A177-3AD203B41FA5}">
                          <a16:colId xmlns:a16="http://schemas.microsoft.com/office/drawing/2014/main" val="20000"/>
                        </a:ext>
                      </a:extLst>
                    </a:gridCol>
                    <a:gridCol w="381000">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822028">
                    <a:tc>
                      <a:txBody>
                        <a:bodyPr/>
                        <a:lstStyle/>
                        <a:p>
                          <a:endParaRPr lang="en-US"/>
                        </a:p>
                      </a:txBody>
                      <a:tcPr>
                        <a:blipFill>
                          <a:blip r:embed="rId3"/>
                          <a:stretch>
                            <a:fillRect t="-5185" r="-833333" b="-183704"/>
                          </a:stretch>
                        </a:blipFill>
                      </a:tcPr>
                    </a:tc>
                    <a:tc>
                      <a:txBody>
                        <a:bodyPr/>
                        <a:lstStyle/>
                        <a:p>
                          <a:pPr algn="l"/>
                          <a:r>
                            <a:rPr sz="2000" dirty="0"/>
                            <a:t>​</a:t>
                          </a:r>
                          <a:r>
                            <a:rPr sz="2000" dirty="0">
                              <a:latin typeface="Cambria Math"/>
                            </a:rPr>
                            <a:t>=</a:t>
                          </a:r>
                        </a:p>
                      </a:txBody>
                      <a:tcPr/>
                    </a:tc>
                    <a:tc>
                      <a:txBody>
                        <a:bodyPr/>
                        <a:lstStyle/>
                        <a:p>
                          <a:endParaRPr lang="en-US"/>
                        </a:p>
                      </a:txBody>
                      <a:tcPr>
                        <a:blipFill>
                          <a:blip r:embed="rId3"/>
                          <a:stretch>
                            <a:fillRect l="-28050" t="-5185" r="-52595" b="-183704"/>
                          </a:stretch>
                        </a:blipFill>
                      </a:tcPr>
                    </a:tc>
                    <a:tc>
                      <a:txBody>
                        <a:bodyPr/>
                        <a:lstStyle/>
                        <a:p>
                          <a:endParaRPr lang="en-US"/>
                        </a:p>
                      </a:txBody>
                      <a:tcPr>
                        <a:blipFill>
                          <a:blip r:embed="rId3"/>
                          <a:stretch>
                            <a:fillRect l="-243467" t="-5185" b="-183704"/>
                          </a:stretch>
                        </a:blipFill>
                      </a:tcPr>
                    </a:tc>
                    <a:extLst>
                      <a:ext uri="{0D108BD9-81ED-4DB2-BD59-A6C34878D82A}">
                        <a16:rowId xmlns:a16="http://schemas.microsoft.com/office/drawing/2014/main" val="10000"/>
                      </a:ext>
                    </a:extLst>
                  </a:tr>
                  <a:tr h="701040">
                    <a:tc>
                      <a:txBody>
                        <a:bodyPr/>
                        <a:lstStyle/>
                        <a:p>
                          <a:endParaRPr lang="en-US"/>
                        </a:p>
                      </a:txBody>
                      <a:tcPr>
                        <a:blipFill>
                          <a:blip r:embed="rId3"/>
                          <a:stretch>
                            <a:fillRect t="-122414" r="-833333" b="-113793"/>
                          </a:stretch>
                        </a:blipFill>
                      </a:tcPr>
                    </a:tc>
                    <a:tc>
                      <a:txBody>
                        <a:bodyPr/>
                        <a:lstStyle/>
                        <a:p>
                          <a:pPr algn="l"/>
                          <a:r>
                            <a:rPr sz="2000" dirty="0"/>
                            <a:t>​</a:t>
                          </a:r>
                          <a:r>
                            <a:rPr sz="2000" dirty="0">
                              <a:latin typeface="Cambria Math"/>
                            </a:rPr>
                            <a:t>=</a:t>
                          </a:r>
                        </a:p>
                      </a:txBody>
                      <a:tcPr/>
                    </a:tc>
                    <a:tc>
                      <a:txBody>
                        <a:bodyPr/>
                        <a:lstStyle/>
                        <a:p>
                          <a:endParaRPr lang="en-US"/>
                        </a:p>
                      </a:txBody>
                      <a:tcPr>
                        <a:blipFill>
                          <a:blip r:embed="rId3"/>
                          <a:stretch>
                            <a:fillRect l="-28050" t="-122414" r="-52595" b="-113793"/>
                          </a:stretch>
                        </a:blipFill>
                      </a:tcPr>
                    </a:tc>
                    <a:tc>
                      <a:txBody>
                        <a:bodyPr/>
                        <a:lstStyle/>
                        <a:p>
                          <a:endParaRPr lang="en-US"/>
                        </a:p>
                      </a:txBody>
                      <a:tcPr>
                        <a:blipFill>
                          <a:blip r:embed="rId3"/>
                          <a:stretch>
                            <a:fillRect l="-243467" t="-122414" b="-113793"/>
                          </a:stretch>
                        </a:blipFill>
                      </a:tcPr>
                    </a:tc>
                    <a:extLst>
                      <a:ext uri="{0D108BD9-81ED-4DB2-BD59-A6C34878D82A}">
                        <a16:rowId xmlns:a16="http://schemas.microsoft.com/office/drawing/2014/main" val="10001"/>
                      </a:ext>
                    </a:extLst>
                  </a:tr>
                  <a:tr h="701040">
                    <a:tc>
                      <a:txBody>
                        <a:bodyPr/>
                        <a:lstStyle/>
                        <a:p>
                          <a:pPr algn="l"/>
                          <a:endParaRPr sz="2000" dirty="0"/>
                        </a:p>
                      </a:txBody>
                      <a:tcPr/>
                    </a:tc>
                    <a:tc>
                      <a:txBody>
                        <a:bodyPr/>
                        <a:lstStyle/>
                        <a:p>
                          <a:pPr algn="l"/>
                          <a:r>
                            <a:rPr sz="2000" dirty="0"/>
                            <a:t>​</a:t>
                          </a:r>
                          <a:r>
                            <a:rPr sz="2000" dirty="0">
                              <a:latin typeface="Cambria Math"/>
                            </a:rPr>
                            <a:t>=</a:t>
                          </a:r>
                        </a:p>
                      </a:txBody>
                      <a:tcPr/>
                    </a:tc>
                    <a:tc>
                      <a:txBody>
                        <a:bodyPr/>
                        <a:lstStyle/>
                        <a:p>
                          <a:endParaRPr lang="en-US"/>
                        </a:p>
                      </a:txBody>
                      <a:tcPr>
                        <a:blipFill>
                          <a:blip r:embed="rId3"/>
                          <a:stretch>
                            <a:fillRect l="-28050" t="-224348" r="-52595" b="-14783"/>
                          </a:stretch>
                        </a:blipFill>
                      </a:tcPr>
                    </a:tc>
                    <a:tc>
                      <a:txBody>
                        <a:bodyPr/>
                        <a:lstStyle/>
                        <a:p>
                          <a:endParaRPr lang="en-US"/>
                        </a:p>
                      </a:txBody>
                      <a:tcPr>
                        <a:blipFill>
                          <a:blip r:embed="rId3"/>
                          <a:stretch>
                            <a:fillRect l="-243467" t="-224348" b="-14783"/>
                          </a:stretch>
                        </a:blipFill>
                      </a:tcPr>
                    </a:tc>
                    <a:extLst>
                      <a:ext uri="{0D108BD9-81ED-4DB2-BD59-A6C34878D82A}">
                        <a16:rowId xmlns:a16="http://schemas.microsoft.com/office/drawing/2014/main" val="10002"/>
                      </a:ext>
                    </a:extLst>
                  </a:tr>
                </a:tbl>
              </a:graphicData>
            </a:graphic>
          </p:graphicFrame>
        </mc:Fallback>
      </mc:AlternateContent>
      <p:sp>
        <p:nvSpPr>
          <p:cNvPr id="5" name="Text Placeholder 2">
            <a:extLst>
              <a:ext uri="{FF2B5EF4-FFF2-40B4-BE49-F238E27FC236}">
                <a16:creationId xmlns:a16="http://schemas.microsoft.com/office/drawing/2014/main" id="{3BF6B987-61EB-4F33-B893-51B3CAF36ECD}"/>
              </a:ext>
            </a:extLst>
          </p:cNvPr>
          <p:cNvSpPr txBox="1">
            <a:spLocks/>
          </p:cNvSpPr>
          <p:nvPr/>
        </p:nvSpPr>
        <p:spPr>
          <a:xfrm>
            <a:off x="457200" y="4114799"/>
            <a:ext cx="8229600" cy="12240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​By Descartes' Rule of Signs, there is exactly </a:t>
            </a:r>
            <a:r>
              <a:rPr lang="en-US" dirty="0">
                <a:latin typeface="Cambria Math"/>
              </a:rPr>
              <a:t>1</a:t>
            </a:r>
            <a:r>
              <a:rPr lang="en-US" dirty="0"/>
              <a:t> positive real zero and either </a:t>
            </a:r>
            <a:r>
              <a:rPr lang="en-US" dirty="0">
                <a:latin typeface="Cambria Math"/>
              </a:rPr>
              <a:t>2</a:t>
            </a:r>
            <a:r>
              <a:rPr lang="en-US" dirty="0"/>
              <a:t> or </a:t>
            </a:r>
            <a:r>
              <a:rPr lang="en-US" dirty="0">
                <a:latin typeface="Cambria Math"/>
              </a:rPr>
              <a:t>0</a:t>
            </a:r>
            <a:r>
              <a:rPr lang="en-US" dirty="0"/>
              <a:t> negative real zeros of </a:t>
            </a:r>
            <a:r>
              <a:rPr lang="en-US" i="1" dirty="0"/>
              <a:t>f</a:t>
            </a:r>
            <a:r>
              <a:rPr lang="en-US" dirty="0"/>
              <a:t>(</a:t>
            </a:r>
            <a:r>
              <a:rPr lang="en-US" i="1" dirty="0"/>
              <a:t>x</a:t>
            </a:r>
            <a:r>
              <a:rPr lang="en-US" dirty="0"/>
              <a:t>)</a:t>
            </a:r>
            <a:r>
              <a:rPr lang="ar-AE"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Descartes' Rule of Signs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66800"/>
            <a:ext cx="8229600" cy="4967067"/>
          </a:xfrm>
        </p:spPr>
        <p:txBody>
          <a:bodyPr/>
          <a:lstStyle/>
          <a:p>
            <a:pPr>
              <a:defRPr sz="2800"/>
            </a:pPr>
            <a:r>
              <a:rPr lang="en-US" dirty="0"/>
              <a:t>b.</a:t>
            </a:r>
            <a:endParaRPr dirty="0"/>
          </a:p>
        </p:txBody>
      </p:sp>
      <mc:AlternateContent xmlns:mc="http://schemas.openxmlformats.org/markup-compatibility/2006" xmlns:a14="http://schemas.microsoft.com/office/drawing/2010/main">
        <mc:Choice Requires="a14">
          <p:graphicFrame>
            <p:nvGraphicFramePr>
              <p:cNvPr id="4" name="Table Placeholder 2" descr="g of x equals three times x cubed minus ten times x squared plus fifty one over four x minus thirteen over four.&#10;with a side note: Three changes of sign in g of x.&#10;g of negative x equals three times open parentheses negative x close parentheses cubed minus ten times open parentheses negative x close parentheses squared plus fifty one over four times open parentheses negative x close parentheses minus thirteen over four.&#10;with a side note: Plug in negative x, then simplify.&#10;&#10;Which simplifies to negative three times x cubed minus ten times x squared minus fifty one over four x minus thirteen over four.&#10;with a side note: There are no sign changes in g of negative x.">
                <a:extLst>
                  <a:ext uri="{FF2B5EF4-FFF2-40B4-BE49-F238E27FC236}">
                    <a16:creationId xmlns:a16="http://schemas.microsoft.com/office/drawing/2014/main" id="{0039B5E1-FD35-41B8-861E-06E694A676F3}"/>
                  </a:ext>
                </a:extLst>
              </p:cNvPr>
              <p:cNvGraphicFramePr>
                <a:graphicFrameLocks/>
              </p:cNvGraphicFramePr>
              <p:nvPr>
                <p:extLst>
                  <p:ext uri="{D42A27DB-BD31-4B8C-83A1-F6EECF244321}">
                    <p14:modId xmlns:p14="http://schemas.microsoft.com/office/powerpoint/2010/main" val="3900681288"/>
                  </p:ext>
                </p:extLst>
              </p:nvPr>
            </p:nvGraphicFramePr>
            <p:xfrm>
              <a:off x="914400" y="1105523"/>
              <a:ext cx="7924800" cy="2777808"/>
            </p:xfrm>
            <a:graphic>
              <a:graphicData uri="http://schemas.openxmlformats.org/drawingml/2006/table">
                <a:tbl>
                  <a:tblPr firstRow="1" bandRow="1">
                    <a:tableStyleId>{2D5ABB26-0587-4C30-8999-92F81FD0307C}</a:tableStyleId>
                  </a:tblPr>
                  <a:tblGrid>
                    <a:gridCol w="854635">
                      <a:extLst>
                        <a:ext uri="{9D8B030D-6E8A-4147-A177-3AD203B41FA5}">
                          <a16:colId xmlns:a16="http://schemas.microsoft.com/office/drawing/2014/main" val="20000"/>
                        </a:ext>
                      </a:extLst>
                    </a:gridCol>
                    <a:gridCol w="440765">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894751">
                    <a:tc>
                      <a:txBody>
                        <a:bodyPr/>
                        <a:lstStyle/>
                        <a:p>
                          <a:pPr algn="r">
                            <a:lnSpc>
                              <a:spcPct val="200000"/>
                            </a:lnSpc>
                            <a:defRPr sz="1600"/>
                          </a:pPr>
                          <a:r>
                            <a:rPr lang="ar-AE" sz="2000" dirty="0"/>
                            <a:t>​</a:t>
                          </a:r>
                          <a14:m>
                            <m:oMath xmlns:m="http://schemas.openxmlformats.org/officeDocument/2006/math">
                              <m:r>
                                <a:rPr lang="ar-AE" sz="2000" b="0" i="1" smtClean="0">
                                  <a:latin typeface="Cambria Math" panose="02040503050406030204" pitchFamily="18" charset="0"/>
                                </a:rPr>
                                <m:t>𝑔</m:t>
                              </m:r>
                              <m:d>
                                <m:dPr>
                                  <m:ctrlPr>
                                    <a:rPr lang="ar-AE" sz="2000" i="1">
                                      <a:latin typeface="Cambria Math" panose="02040503050406030204" pitchFamily="18" charset="0"/>
                                    </a:rPr>
                                  </m:ctrlPr>
                                </m:dPr>
                                <m:e>
                                  <m:r>
                                    <a:rPr lang="ar-AE" sz="2000">
                                      <a:latin typeface="Cambria Math"/>
                                    </a:rPr>
                                    <m:t>𝑥</m:t>
                                  </m:r>
                                </m:e>
                              </m:d>
                            </m:oMath>
                          </a14:m>
                          <a:endParaRPr sz="2000" dirty="0"/>
                        </a:p>
                      </a:txBody>
                      <a:tcPr/>
                    </a:tc>
                    <a:tc>
                      <a:txBody>
                        <a:bodyPr/>
                        <a:lstStyle/>
                        <a:p>
                          <a:pPr algn="l">
                            <a:lnSpc>
                              <a:spcPct val="200000"/>
                            </a:lnSpc>
                          </a:pPr>
                          <a:r>
                            <a:rPr sz="2000" dirty="0"/>
                            <a:t>​</a:t>
                          </a:r>
                          <a:r>
                            <a:rPr sz="2000" dirty="0">
                              <a:latin typeface="Cambria Math"/>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left"/>
                              </m:oMathParaPr>
                              <m:oMath xmlns:m="http://schemas.openxmlformats.org/officeDocument/2006/math">
                                <m:r>
                                  <a:rPr lang="en-US" sz="2000" i="1" kern="1200" smtClean="0">
                                    <a:solidFill>
                                      <a:schemeClr val="tx1"/>
                                    </a:solidFill>
                                    <a:effectLst/>
                                    <a:latin typeface="Cambria Math" panose="02040503050406030204" pitchFamily="18" charset="0"/>
                                    <a:ea typeface="+mn-ea"/>
                                    <a:cs typeface="+mn-cs"/>
                                  </a:rPr>
                                  <m:t>3</m:t>
                                </m:r>
                                <m:sSup>
                                  <m:sSupPr>
                                    <m:ctrlPr>
                                      <a:rPr lang="en-US" sz="2000" i="1" kern="1200">
                                        <a:solidFill>
                                          <a:schemeClr val="tx1"/>
                                        </a:solidFill>
                                        <a:effectLst/>
                                        <a:latin typeface="Cambria Math" panose="02040503050406030204" pitchFamily="18" charset="0"/>
                                        <a:ea typeface="+mn-ea"/>
                                        <a:cs typeface="+mn-cs"/>
                                      </a:rPr>
                                    </m:ctrlPr>
                                  </m:sSupPr>
                                  <m:e>
                                    <m:r>
                                      <a:rPr lang="en-US" sz="2000" i="1" kern="1200">
                                        <a:solidFill>
                                          <a:schemeClr val="tx1"/>
                                        </a:solidFill>
                                        <a:effectLst/>
                                        <a:latin typeface="Cambria Math" panose="02040503050406030204" pitchFamily="18" charset="0"/>
                                        <a:ea typeface="+mn-ea"/>
                                        <a:cs typeface="+mn-cs"/>
                                      </a:rPr>
                                      <m:t>𝑥</m:t>
                                    </m:r>
                                  </m:e>
                                  <m:sup>
                                    <m:r>
                                      <a:rPr lang="en-US" sz="2000" i="1" kern="1200">
                                        <a:solidFill>
                                          <a:schemeClr val="tx1"/>
                                        </a:solidFill>
                                        <a:effectLst/>
                                        <a:latin typeface="Cambria Math" panose="02040503050406030204" pitchFamily="18" charset="0"/>
                                        <a:ea typeface="+mn-ea"/>
                                        <a:cs typeface="+mn-cs"/>
                                      </a:rPr>
                                      <m:t>3</m:t>
                                    </m:r>
                                  </m:sup>
                                </m:sSup>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10</m:t>
                                </m:r>
                                <m:sSup>
                                  <m:sSupPr>
                                    <m:ctrlPr>
                                      <a:rPr lang="en-US" sz="2000" i="1" kern="1200">
                                        <a:solidFill>
                                          <a:schemeClr val="tx1"/>
                                        </a:solidFill>
                                        <a:effectLst/>
                                        <a:latin typeface="Cambria Math" panose="02040503050406030204" pitchFamily="18" charset="0"/>
                                        <a:ea typeface="+mn-ea"/>
                                        <a:cs typeface="+mn-cs"/>
                                      </a:rPr>
                                    </m:ctrlPr>
                                  </m:sSupPr>
                                  <m:e>
                                    <m:r>
                                      <a:rPr lang="en-US" sz="2000" i="1" kern="1200">
                                        <a:solidFill>
                                          <a:schemeClr val="tx1"/>
                                        </a:solidFill>
                                        <a:effectLst/>
                                        <a:latin typeface="Cambria Math" panose="02040503050406030204" pitchFamily="18" charset="0"/>
                                        <a:ea typeface="+mn-ea"/>
                                        <a:cs typeface="+mn-cs"/>
                                      </a:rPr>
                                      <m:t>𝑥</m:t>
                                    </m:r>
                                  </m:e>
                                  <m:sup>
                                    <m:r>
                                      <a:rPr lang="en-US" sz="2000" i="1" kern="1200">
                                        <a:solidFill>
                                          <a:schemeClr val="tx1"/>
                                        </a:solidFill>
                                        <a:effectLst/>
                                        <a:latin typeface="Cambria Math" panose="02040503050406030204" pitchFamily="18" charset="0"/>
                                        <a:ea typeface="+mn-ea"/>
                                        <a:cs typeface="+mn-cs"/>
                                      </a:rPr>
                                      <m:t>2</m:t>
                                    </m:r>
                                  </m:sup>
                                </m:sSup>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51</m:t>
                                    </m:r>
                                  </m:num>
                                  <m:den>
                                    <m:r>
                                      <a:rPr lang="en-US" sz="2000" i="1" kern="1200">
                                        <a:solidFill>
                                          <a:schemeClr val="tx1"/>
                                        </a:solidFill>
                                        <a:effectLst/>
                                        <a:latin typeface="Cambria Math" panose="02040503050406030204" pitchFamily="18" charset="0"/>
                                        <a:ea typeface="+mn-ea"/>
                                        <a:cs typeface="+mn-cs"/>
                                      </a:rPr>
                                      <m:t>4</m:t>
                                    </m:r>
                                  </m:den>
                                </m:f>
                                <m:r>
                                  <a:rPr lang="en-US" sz="2000" i="1" kern="1200">
                                    <a:solidFill>
                                      <a:schemeClr val="tx1"/>
                                    </a:solidFill>
                                    <a:effectLst/>
                                    <a:latin typeface="Cambria Math" panose="02040503050406030204" pitchFamily="18" charset="0"/>
                                    <a:ea typeface="+mn-ea"/>
                                    <a:cs typeface="+mn-cs"/>
                                  </a:rPr>
                                  <m:t>𝑥</m:t>
                                </m:r>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13</m:t>
                                    </m:r>
                                  </m:num>
                                  <m:den>
                                    <m:r>
                                      <a:rPr lang="en-US" sz="2000" i="1" kern="1200">
                                        <a:solidFill>
                                          <a:schemeClr val="tx1"/>
                                        </a:solidFill>
                                        <a:effectLst/>
                                        <a:latin typeface="Cambria Math" panose="02040503050406030204" pitchFamily="18" charset="0"/>
                                        <a:ea typeface="+mn-ea"/>
                                        <a:cs typeface="+mn-cs"/>
                                      </a:rPr>
                                      <m:t>4</m:t>
                                    </m:r>
                                  </m:den>
                                </m:f>
                              </m:oMath>
                            </m:oMathPara>
                          </a14:m>
                          <a:endParaRPr lang="en-US" sz="2000" kern="1200" dirty="0">
                            <a:solidFill>
                              <a:schemeClr val="tx1"/>
                            </a:solidFill>
                            <a:effectLst/>
                            <a:latin typeface="+mn-lt"/>
                            <a:ea typeface="+mn-ea"/>
                            <a:cs typeface="+mn-cs"/>
                          </a:endParaRPr>
                        </a:p>
                        <a:p>
                          <a:pPr algn="l">
                            <a:defRPr sz="1600"/>
                          </a:pPr>
                          <a:endParaRPr sz="2000" dirty="0"/>
                        </a:p>
                      </a:txBody>
                      <a:tcPr anchor="ctr"/>
                    </a:tc>
                    <a:tc>
                      <a:txBody>
                        <a:bodyPr/>
                        <a:lstStyle/>
                        <a:p>
                          <a:pPr algn="l">
                            <a:defRPr sz="1100" b="1"/>
                          </a:pPr>
                          <a:r>
                            <a:rPr lang="en-US" sz="2000" b="0" i="0" u="none" strike="noStrike" kern="1200" baseline="0" dirty="0">
                              <a:solidFill>
                                <a:schemeClr val="tx1"/>
                              </a:solidFill>
                              <a:latin typeface="+mn-lt"/>
                              <a:ea typeface="+mn-ea"/>
                              <a:cs typeface="+mn-cs"/>
                            </a:rPr>
                            <a:t>Three changes of sign in </a:t>
                          </a:r>
                          <a14:m>
                            <m:oMath xmlns:m="http://schemas.openxmlformats.org/officeDocument/2006/math">
                              <m:r>
                                <a:rPr lang="en-US" sz="2000" b="0" i="1" smtClean="0">
                                  <a:latin typeface="Cambria Math" panose="02040503050406030204" pitchFamily="18" charset="0"/>
                                </a:rPr>
                                <m:t>𝑔</m:t>
                              </m:r>
                              <m:r>
                                <a:rPr lang="en-US" sz="2000" b="0">
                                  <a:latin typeface="Cambria Math"/>
                                </a:rPr>
                                <m:t>⁡</m:t>
                              </m:r>
                              <m:d>
                                <m:dPr>
                                  <m:ctrlPr>
                                    <a:rPr lang="ar-AE" sz="2000" b="0" i="1">
                                      <a:latin typeface="Cambria Math" panose="02040503050406030204" pitchFamily="18" charset="0"/>
                                    </a:rPr>
                                  </m:ctrlPr>
                                </m:dPr>
                                <m:e>
                                  <m:r>
                                    <a:rPr lang="ar-AE" sz="2000" b="0" i="1">
                                      <a:latin typeface="Cambria Math"/>
                                    </a:rPr>
                                    <m:t>𝑥</m:t>
                                  </m:r>
                                </m:e>
                              </m:d>
                            </m:oMath>
                          </a14:m>
                          <a:r>
                            <a:rPr lang="ar-AE" sz="2000" b="0" dirty="0"/>
                            <a:t>.</a:t>
                          </a:r>
                          <a:endParaRPr sz="2000" b="0" dirty="0"/>
                        </a:p>
                      </a:txBody>
                      <a:tcPr/>
                    </a:tc>
                    <a:extLst>
                      <a:ext uri="{0D108BD9-81ED-4DB2-BD59-A6C34878D82A}">
                        <a16:rowId xmlns:a16="http://schemas.microsoft.com/office/drawing/2014/main" val="10000"/>
                      </a:ext>
                    </a:extLst>
                  </a:tr>
                  <a:tr h="370840">
                    <a:tc>
                      <a:txBody>
                        <a:bodyPr/>
                        <a:lstStyle/>
                        <a:p>
                          <a:pPr algn="r">
                            <a:lnSpc>
                              <a:spcPct val="150000"/>
                            </a:lnSpc>
                            <a:defRPr sz="1600"/>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𝑔</m:t>
                                </m:r>
                                <m:d>
                                  <m:dPr>
                                    <m:ctrlPr>
                                      <a:rPr lang="ar-AE" sz="2000" i="1">
                                        <a:latin typeface="Cambria Math" panose="02040503050406030204" pitchFamily="18" charset="0"/>
                                      </a:rPr>
                                    </m:ctrlPr>
                                  </m:dPr>
                                  <m:e>
                                    <m:r>
                                      <a:rPr lang="ar-AE" sz="2000">
                                        <a:latin typeface="Cambria Math"/>
                                      </a:rPr>
                                      <m:t>−</m:t>
                                    </m:r>
                                    <m:r>
                                      <a:rPr lang="ar-AE" sz="2000">
                                        <a:latin typeface="Cambria Math"/>
                                      </a:rPr>
                                      <m:t>𝑥</m:t>
                                    </m:r>
                                  </m:e>
                                </m:d>
                              </m:oMath>
                            </m:oMathPara>
                          </a14:m>
                          <a:endParaRPr sz="2000" dirty="0"/>
                        </a:p>
                      </a:txBody>
                      <a:tcPr/>
                    </a:tc>
                    <a:tc>
                      <a:txBody>
                        <a:bodyPr/>
                        <a:lstStyle/>
                        <a:p>
                          <a:pPr algn="l">
                            <a:lnSpc>
                              <a:spcPct val="150000"/>
                            </a:lnSpc>
                          </a:pPr>
                          <a:r>
                            <a:rPr sz="2000" dirty="0"/>
                            <a:t>​</a:t>
                          </a:r>
                          <a:r>
                            <a:rPr sz="2000" dirty="0">
                              <a:latin typeface="Cambria Math"/>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r>
                            <a:rPr sz="2000" dirty="0"/>
                            <a:t>​</a:t>
                          </a:r>
                          <a14:m>
                            <m:oMath xmlns:m="http://schemas.openxmlformats.org/officeDocument/2006/math">
                              <m:r>
                                <a:rPr lang="en-US" sz="2000" i="1" kern="1200" smtClean="0">
                                  <a:solidFill>
                                    <a:schemeClr val="tx1"/>
                                  </a:solidFill>
                                  <a:effectLst/>
                                  <a:latin typeface="Cambria Math" panose="02040503050406030204" pitchFamily="18" charset="0"/>
                                  <a:ea typeface="+mn-ea"/>
                                  <a:cs typeface="+mn-cs"/>
                                </a:rPr>
                                <m:t>3</m:t>
                              </m:r>
                              <m:sSup>
                                <m:sSupPr>
                                  <m:ctrlPr>
                                    <a:rPr lang="en-US" sz="2000" i="1" kern="1200">
                                      <a:solidFill>
                                        <a:schemeClr val="tx1"/>
                                      </a:solidFill>
                                      <a:effectLst/>
                                      <a:latin typeface="Cambria Math" panose="02040503050406030204" pitchFamily="18" charset="0"/>
                                      <a:ea typeface="+mn-ea"/>
                                      <a:cs typeface="+mn-cs"/>
                                    </a:rPr>
                                  </m:ctrlPr>
                                </m:sSupPr>
                                <m:e>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𝑥</m:t>
                                      </m:r>
                                    </m:e>
                                  </m:d>
                                </m:e>
                                <m:sup>
                                  <m:r>
                                    <a:rPr lang="en-US" sz="2000" i="1" kern="1200">
                                      <a:solidFill>
                                        <a:schemeClr val="tx1"/>
                                      </a:solidFill>
                                      <a:effectLst/>
                                      <a:latin typeface="Cambria Math" panose="02040503050406030204" pitchFamily="18" charset="0"/>
                                      <a:ea typeface="+mn-ea"/>
                                      <a:cs typeface="+mn-cs"/>
                                    </a:rPr>
                                    <m:t>3</m:t>
                                  </m:r>
                                </m:sup>
                              </m:sSup>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10</m:t>
                              </m:r>
                              <m:sSup>
                                <m:sSupPr>
                                  <m:ctrlPr>
                                    <a:rPr lang="en-US" sz="2000" i="1" kern="1200">
                                      <a:solidFill>
                                        <a:schemeClr val="tx1"/>
                                      </a:solidFill>
                                      <a:effectLst/>
                                      <a:latin typeface="Cambria Math" panose="02040503050406030204" pitchFamily="18" charset="0"/>
                                      <a:ea typeface="+mn-ea"/>
                                      <a:cs typeface="+mn-cs"/>
                                    </a:rPr>
                                  </m:ctrlPr>
                                </m:sSupPr>
                                <m:e>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𝑥</m:t>
                                      </m:r>
                                    </m:e>
                                  </m:d>
                                </m:e>
                                <m:sup>
                                  <m:r>
                                    <a:rPr lang="en-US" sz="2000" i="1" kern="1200">
                                      <a:solidFill>
                                        <a:schemeClr val="tx1"/>
                                      </a:solidFill>
                                      <a:effectLst/>
                                      <a:latin typeface="Cambria Math" panose="02040503050406030204" pitchFamily="18" charset="0"/>
                                      <a:ea typeface="+mn-ea"/>
                                      <a:cs typeface="+mn-cs"/>
                                    </a:rPr>
                                    <m:t>2</m:t>
                                  </m:r>
                                </m:sup>
                              </m:sSup>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51</m:t>
                                  </m:r>
                                </m:num>
                                <m:den>
                                  <m:r>
                                    <a:rPr lang="en-US" sz="2000" i="1" kern="1200">
                                      <a:solidFill>
                                        <a:schemeClr val="tx1"/>
                                      </a:solidFill>
                                      <a:effectLst/>
                                      <a:latin typeface="Cambria Math" panose="02040503050406030204" pitchFamily="18" charset="0"/>
                                      <a:ea typeface="+mn-ea"/>
                                      <a:cs typeface="+mn-cs"/>
                                    </a:rPr>
                                    <m:t>4</m:t>
                                  </m:r>
                                </m:den>
                              </m:f>
                              <m:d>
                                <m:dPr>
                                  <m:ctrlPr>
                                    <a:rPr lang="en-US" sz="2000" i="1" kern="1200">
                                      <a:solidFill>
                                        <a:schemeClr val="tx1"/>
                                      </a:solidFill>
                                      <a:effectLst/>
                                      <a:latin typeface="Cambria Math" panose="02040503050406030204" pitchFamily="18" charset="0"/>
                                      <a:ea typeface="+mn-ea"/>
                                      <a:cs typeface="+mn-cs"/>
                                    </a:rPr>
                                  </m:ctrlPr>
                                </m:dPr>
                                <m:e>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𝑥</m:t>
                                  </m:r>
                                </m:e>
                              </m:d>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13</m:t>
                                  </m:r>
                                </m:num>
                                <m:den>
                                  <m:r>
                                    <a:rPr lang="en-US" sz="2000" i="1" kern="1200">
                                      <a:solidFill>
                                        <a:schemeClr val="tx1"/>
                                      </a:solidFill>
                                      <a:effectLst/>
                                      <a:latin typeface="Cambria Math" panose="02040503050406030204" pitchFamily="18" charset="0"/>
                                      <a:ea typeface="+mn-ea"/>
                                      <a:cs typeface="+mn-cs"/>
                                    </a:rPr>
                                    <m:t>4</m:t>
                                  </m:r>
                                </m:den>
                              </m:f>
                            </m:oMath>
                          </a14:m>
                          <a:endParaRPr lang="en-US" sz="2000" kern="1200" dirty="0">
                            <a:solidFill>
                              <a:schemeClr val="tx1"/>
                            </a:solidFill>
                            <a:effectLst/>
                            <a:latin typeface="+mn-lt"/>
                            <a:ea typeface="+mn-ea"/>
                            <a:cs typeface="+mn-cs"/>
                          </a:endParaRPr>
                        </a:p>
                        <a:p>
                          <a:pPr algn="l">
                            <a:defRPr sz="1600"/>
                          </a:pPr>
                          <a:endParaRPr sz="2000" dirty="0"/>
                        </a:p>
                      </a:txBody>
                      <a:tcPr/>
                    </a:tc>
                    <a:tc>
                      <a:txBody>
                        <a:bodyPr/>
                        <a:lstStyle/>
                        <a:p>
                          <a:pPr algn="l">
                            <a:defRPr sz="1100" b="1"/>
                          </a:pPr>
                          <a:r>
                            <a:rPr sz="2000" b="0" dirty="0"/>
                            <a:t>Plug in </a:t>
                          </a:r>
                          <a14:m>
                            <m:oMath xmlns:m="http://schemas.openxmlformats.org/officeDocument/2006/math">
                              <m:r>
                                <a:rPr sz="2000" b="0">
                                  <a:latin typeface="Cambria Math"/>
                                </a:rPr>
                                <m:t>−</m:t>
                              </m:r>
                              <m:r>
                                <a:rPr sz="2000" b="0" i="1">
                                  <a:latin typeface="Cambria Math"/>
                                </a:rPr>
                                <m:t>𝑥</m:t>
                              </m:r>
                            </m:oMath>
                          </a14:m>
                          <a:r>
                            <a:rPr sz="2000" b="0" dirty="0"/>
                            <a:t>, then simplify.</a:t>
                          </a:r>
                        </a:p>
                      </a:txBody>
                      <a:tcPr/>
                    </a:tc>
                    <a:extLst>
                      <a:ext uri="{0D108BD9-81ED-4DB2-BD59-A6C34878D82A}">
                        <a16:rowId xmlns:a16="http://schemas.microsoft.com/office/drawing/2014/main" val="10001"/>
                      </a:ext>
                    </a:extLst>
                  </a:tr>
                  <a:tr h="370840">
                    <a:tc>
                      <a:txBody>
                        <a:bodyPr/>
                        <a:lstStyle/>
                        <a:p>
                          <a:pPr algn="r"/>
                          <a:endParaRPr sz="2000" dirty="0"/>
                        </a:p>
                      </a:txBody>
                      <a:tcPr/>
                    </a:tc>
                    <a:tc>
                      <a:txBody>
                        <a:bodyPr/>
                        <a:lstStyle/>
                        <a:p>
                          <a:pPr algn="l">
                            <a:lnSpc>
                              <a:spcPct val="200000"/>
                            </a:lnSpc>
                          </a:pPr>
                          <a:r>
                            <a:rPr sz="2000" dirty="0"/>
                            <a:t>​</a:t>
                          </a:r>
                          <a:r>
                            <a:rPr sz="2000" dirty="0">
                              <a:latin typeface="Cambria Math"/>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left"/>
                              </m:oMathParaPr>
                              <m:oMath xmlns:m="http://schemas.openxmlformats.org/officeDocument/2006/math">
                                <m:r>
                                  <a:rPr lang="en-US" sz="2000" i="1" kern="1200" smtClean="0">
                                    <a:solidFill>
                                      <a:schemeClr val="tx1"/>
                                    </a:solidFill>
                                    <a:effectLst/>
                                    <a:latin typeface="Cambria Math" panose="02040503050406030204" pitchFamily="18" charset="0"/>
                                    <a:ea typeface="+mn-ea"/>
                                    <a:cs typeface="+mn-cs"/>
                                  </a:rPr>
                                  <m:t>−</m:t>
                                </m:r>
                                <m:r>
                                  <a:rPr lang="en-US" sz="2000" i="1" kern="1200" smtClean="0">
                                    <a:solidFill>
                                      <a:schemeClr val="tx1"/>
                                    </a:solidFill>
                                    <a:effectLst/>
                                    <a:latin typeface="Cambria Math" panose="02040503050406030204" pitchFamily="18" charset="0"/>
                                    <a:ea typeface="+mn-ea"/>
                                    <a:cs typeface="+mn-cs"/>
                                  </a:rPr>
                                  <m:t>3</m:t>
                                </m:r>
                                <m:sSup>
                                  <m:sSupPr>
                                    <m:ctrlPr>
                                      <a:rPr lang="en-US" sz="2000" i="1" kern="1200">
                                        <a:solidFill>
                                          <a:schemeClr val="tx1"/>
                                        </a:solidFill>
                                        <a:effectLst/>
                                        <a:latin typeface="Cambria Math" panose="02040503050406030204" pitchFamily="18" charset="0"/>
                                        <a:ea typeface="+mn-ea"/>
                                        <a:cs typeface="+mn-cs"/>
                                      </a:rPr>
                                    </m:ctrlPr>
                                  </m:sSupPr>
                                  <m:e>
                                    <m:r>
                                      <a:rPr lang="en-US" sz="2000" i="1" kern="1200">
                                        <a:solidFill>
                                          <a:schemeClr val="tx1"/>
                                        </a:solidFill>
                                        <a:effectLst/>
                                        <a:latin typeface="Cambria Math" panose="02040503050406030204" pitchFamily="18" charset="0"/>
                                        <a:ea typeface="+mn-ea"/>
                                        <a:cs typeface="+mn-cs"/>
                                      </a:rPr>
                                      <m:t>𝑥</m:t>
                                    </m:r>
                                  </m:e>
                                  <m:sup>
                                    <m:r>
                                      <a:rPr lang="en-US" sz="2000" i="1" kern="1200">
                                        <a:solidFill>
                                          <a:schemeClr val="tx1"/>
                                        </a:solidFill>
                                        <a:effectLst/>
                                        <a:latin typeface="Cambria Math" panose="02040503050406030204" pitchFamily="18" charset="0"/>
                                        <a:ea typeface="+mn-ea"/>
                                        <a:cs typeface="+mn-cs"/>
                                      </a:rPr>
                                      <m:t>3</m:t>
                                    </m:r>
                                  </m:sup>
                                </m:sSup>
                                <m:r>
                                  <a:rPr lang="en-US" sz="2000" i="1" kern="1200">
                                    <a:solidFill>
                                      <a:schemeClr val="tx1"/>
                                    </a:solidFill>
                                    <a:effectLst/>
                                    <a:latin typeface="Cambria Math" panose="02040503050406030204" pitchFamily="18" charset="0"/>
                                    <a:ea typeface="+mn-ea"/>
                                    <a:cs typeface="+mn-cs"/>
                                  </a:rPr>
                                  <m:t>−</m:t>
                                </m:r>
                                <m:r>
                                  <a:rPr lang="en-US" sz="2000" i="1" kern="1200">
                                    <a:solidFill>
                                      <a:schemeClr val="tx1"/>
                                    </a:solidFill>
                                    <a:effectLst/>
                                    <a:latin typeface="Cambria Math" panose="02040503050406030204" pitchFamily="18" charset="0"/>
                                    <a:ea typeface="+mn-ea"/>
                                    <a:cs typeface="+mn-cs"/>
                                  </a:rPr>
                                  <m:t>10</m:t>
                                </m:r>
                                <m:sSup>
                                  <m:sSupPr>
                                    <m:ctrlPr>
                                      <a:rPr lang="en-US" sz="2000" i="1" kern="1200">
                                        <a:solidFill>
                                          <a:schemeClr val="tx1"/>
                                        </a:solidFill>
                                        <a:effectLst/>
                                        <a:latin typeface="Cambria Math" panose="02040503050406030204" pitchFamily="18" charset="0"/>
                                        <a:ea typeface="+mn-ea"/>
                                        <a:cs typeface="+mn-cs"/>
                                      </a:rPr>
                                    </m:ctrlPr>
                                  </m:sSupPr>
                                  <m:e>
                                    <m:r>
                                      <a:rPr lang="en-US" sz="2000" i="1" kern="1200">
                                        <a:solidFill>
                                          <a:schemeClr val="tx1"/>
                                        </a:solidFill>
                                        <a:effectLst/>
                                        <a:latin typeface="Cambria Math" panose="02040503050406030204" pitchFamily="18" charset="0"/>
                                        <a:ea typeface="+mn-ea"/>
                                        <a:cs typeface="+mn-cs"/>
                                      </a:rPr>
                                      <m:t>𝑥</m:t>
                                    </m:r>
                                  </m:e>
                                  <m:sup>
                                    <m:r>
                                      <a:rPr lang="en-US" sz="2000" i="1" kern="1200">
                                        <a:solidFill>
                                          <a:schemeClr val="tx1"/>
                                        </a:solidFill>
                                        <a:effectLst/>
                                        <a:latin typeface="Cambria Math" panose="02040503050406030204" pitchFamily="18" charset="0"/>
                                        <a:ea typeface="+mn-ea"/>
                                        <a:cs typeface="+mn-cs"/>
                                      </a:rPr>
                                      <m:t>2</m:t>
                                    </m:r>
                                  </m:sup>
                                </m:sSup>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51</m:t>
                                    </m:r>
                                  </m:num>
                                  <m:den>
                                    <m:r>
                                      <a:rPr lang="en-US" sz="2000" i="1" kern="1200">
                                        <a:solidFill>
                                          <a:schemeClr val="tx1"/>
                                        </a:solidFill>
                                        <a:effectLst/>
                                        <a:latin typeface="Cambria Math" panose="02040503050406030204" pitchFamily="18" charset="0"/>
                                        <a:ea typeface="+mn-ea"/>
                                        <a:cs typeface="+mn-cs"/>
                                      </a:rPr>
                                      <m:t>4</m:t>
                                    </m:r>
                                  </m:den>
                                </m:f>
                                <m:r>
                                  <a:rPr lang="en-US" sz="2000" i="1" kern="1200">
                                    <a:solidFill>
                                      <a:schemeClr val="tx1"/>
                                    </a:solidFill>
                                    <a:effectLst/>
                                    <a:latin typeface="Cambria Math" panose="02040503050406030204" pitchFamily="18" charset="0"/>
                                    <a:ea typeface="+mn-ea"/>
                                    <a:cs typeface="+mn-cs"/>
                                  </a:rPr>
                                  <m:t>𝑥</m:t>
                                </m:r>
                                <m:r>
                                  <a:rPr lang="en-US" sz="2000" i="1" kern="1200">
                                    <a:solidFill>
                                      <a:schemeClr val="tx1"/>
                                    </a:solidFill>
                                    <a:effectLst/>
                                    <a:latin typeface="Cambria Math" panose="02040503050406030204" pitchFamily="18" charset="0"/>
                                    <a:ea typeface="+mn-ea"/>
                                    <a:cs typeface="+mn-cs"/>
                                  </a:rPr>
                                  <m:t>−</m:t>
                                </m:r>
                                <m:f>
                                  <m:fPr>
                                    <m:ctrlPr>
                                      <a:rPr lang="en-US" sz="2000" i="1" kern="1200">
                                        <a:solidFill>
                                          <a:schemeClr val="tx1"/>
                                        </a:solidFill>
                                        <a:effectLst/>
                                        <a:latin typeface="Cambria Math" panose="02040503050406030204" pitchFamily="18" charset="0"/>
                                        <a:ea typeface="+mn-ea"/>
                                        <a:cs typeface="+mn-cs"/>
                                      </a:rPr>
                                    </m:ctrlPr>
                                  </m:fPr>
                                  <m:num>
                                    <m:r>
                                      <a:rPr lang="en-US" sz="2000" i="1" kern="1200">
                                        <a:solidFill>
                                          <a:schemeClr val="tx1"/>
                                        </a:solidFill>
                                        <a:effectLst/>
                                        <a:latin typeface="Cambria Math" panose="02040503050406030204" pitchFamily="18" charset="0"/>
                                        <a:ea typeface="+mn-ea"/>
                                        <a:cs typeface="+mn-cs"/>
                                      </a:rPr>
                                      <m:t>13</m:t>
                                    </m:r>
                                  </m:num>
                                  <m:den>
                                    <m:r>
                                      <a:rPr lang="en-US" sz="2000" i="1" kern="1200">
                                        <a:solidFill>
                                          <a:schemeClr val="tx1"/>
                                        </a:solidFill>
                                        <a:effectLst/>
                                        <a:latin typeface="Cambria Math" panose="02040503050406030204" pitchFamily="18" charset="0"/>
                                        <a:ea typeface="+mn-ea"/>
                                        <a:cs typeface="+mn-cs"/>
                                      </a:rPr>
                                      <m:t>4</m:t>
                                    </m:r>
                                  </m:den>
                                </m:f>
                              </m:oMath>
                            </m:oMathPara>
                          </a14:m>
                          <a:endParaRPr lang="en-US" sz="2000" kern="1200" dirty="0">
                            <a:solidFill>
                              <a:schemeClr val="tx1"/>
                            </a:solidFill>
                            <a:effectLst/>
                            <a:latin typeface="+mn-lt"/>
                            <a:ea typeface="+mn-ea"/>
                            <a:cs typeface="+mn-cs"/>
                          </a:endParaRPr>
                        </a:p>
                        <a:p>
                          <a:pPr algn="l">
                            <a:defRPr sz="1600"/>
                          </a:pPr>
                          <a:endParaRPr sz="2000" dirty="0"/>
                        </a:p>
                      </a:txBody>
                      <a:tcPr/>
                    </a:tc>
                    <a:tc>
                      <a:txBody>
                        <a:bodyPr/>
                        <a:lstStyle/>
                        <a:p>
                          <a:pPr algn="l">
                            <a:defRPr sz="1100" b="1"/>
                          </a:pPr>
                          <a:r>
                            <a:rPr lang="en-US" sz="2000" b="0" i="0" u="none" strike="noStrike" kern="1200" baseline="0" dirty="0">
                              <a:solidFill>
                                <a:schemeClr val="tx1"/>
                              </a:solidFill>
                              <a:latin typeface="+mn-lt"/>
                              <a:ea typeface="+mn-ea"/>
                              <a:cs typeface="+mn-cs"/>
                            </a:rPr>
                            <a:t>There are no sign changes in </a:t>
                          </a:r>
                          <a14:m>
                            <m:oMath xmlns:m="http://schemas.openxmlformats.org/officeDocument/2006/math">
                              <m:r>
                                <a:rPr lang="en-US" sz="2000" b="0" i="1" smtClean="0">
                                  <a:latin typeface="Cambria Math" panose="02040503050406030204" pitchFamily="18" charset="0"/>
                                </a:rPr>
                                <m:t>𝑔</m:t>
                              </m:r>
                              <m:r>
                                <a:rPr lang="en-US" sz="2000" b="0">
                                  <a:latin typeface="Cambria Math"/>
                                </a:rPr>
                                <m:t>⁡</m:t>
                              </m:r>
                              <m:d>
                                <m:dPr>
                                  <m:ctrlPr>
                                    <a:rPr lang="ar-AE" sz="2000" b="0" i="1">
                                      <a:latin typeface="Cambria Math" panose="02040503050406030204" pitchFamily="18" charset="0"/>
                                    </a:rPr>
                                  </m:ctrlPr>
                                </m:dPr>
                                <m:e>
                                  <m:r>
                                    <a:rPr lang="ar-AE" sz="2000" b="0">
                                      <a:latin typeface="Cambria Math"/>
                                    </a:rPr>
                                    <m:t>−</m:t>
                                  </m:r>
                                  <m:r>
                                    <a:rPr lang="ar-AE" sz="2000" b="0" i="1">
                                      <a:latin typeface="Cambria Math"/>
                                    </a:rPr>
                                    <m:t>𝑥</m:t>
                                  </m:r>
                                </m:e>
                              </m:d>
                            </m:oMath>
                          </a14:m>
                          <a:r>
                            <a:rPr lang="ar-AE" sz="2000" b="0" dirty="0"/>
                            <a:t>.</a:t>
                          </a:r>
                          <a:endParaRPr sz="20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g of x equals three times x cubed minus ten times x squared plus fifty one over four x minus thirteen over four.&#10;with a side note: Three changes of sign in g of x.&#10;g of negative x equals three times open parentheses negative x close parentheses cubed minus ten times open parentheses negative x close parentheses squared plus fifty one over four times open parentheses negative x close parentheses minus thirteen over four.&#10;with a side note: Plug in negative x, then simplify.&#10;&#10;Which simplifies to negative three times x cubed minus ten times x squared minus fifty one over four x minus thirteen over four.&#10;with a side note: There are no sign changes in g of negative x.">
                <a:extLst>
                  <a:ext uri="{FF2B5EF4-FFF2-40B4-BE49-F238E27FC236}">
                    <a16:creationId xmlns:a16="http://schemas.microsoft.com/office/drawing/2014/main" id="{0039B5E1-FD35-41B8-861E-06E694A676F3}"/>
                  </a:ext>
                </a:extLst>
              </p:cNvPr>
              <p:cNvGraphicFramePr>
                <a:graphicFrameLocks/>
              </p:cNvGraphicFramePr>
              <p:nvPr>
                <p:extLst>
                  <p:ext uri="{D42A27DB-BD31-4B8C-83A1-F6EECF244321}">
                    <p14:modId xmlns:p14="http://schemas.microsoft.com/office/powerpoint/2010/main" val="3900681288"/>
                  </p:ext>
                </p:extLst>
              </p:nvPr>
            </p:nvGraphicFramePr>
            <p:xfrm>
              <a:off x="914400" y="1105523"/>
              <a:ext cx="7924800" cy="2777808"/>
            </p:xfrm>
            <a:graphic>
              <a:graphicData uri="http://schemas.openxmlformats.org/drawingml/2006/table">
                <a:tbl>
                  <a:tblPr firstRow="1" bandRow="1">
                    <a:tableStyleId>{2D5ABB26-0587-4C30-8999-92F81FD0307C}</a:tableStyleId>
                  </a:tblPr>
                  <a:tblGrid>
                    <a:gridCol w="854635">
                      <a:extLst>
                        <a:ext uri="{9D8B030D-6E8A-4147-A177-3AD203B41FA5}">
                          <a16:colId xmlns:a16="http://schemas.microsoft.com/office/drawing/2014/main" val="20000"/>
                        </a:ext>
                      </a:extLst>
                    </a:gridCol>
                    <a:gridCol w="440765">
                      <a:extLst>
                        <a:ext uri="{9D8B030D-6E8A-4147-A177-3AD203B41FA5}">
                          <a16:colId xmlns:a16="http://schemas.microsoft.com/office/drawing/2014/main" val="20001"/>
                        </a:ext>
                      </a:extLst>
                    </a:gridCol>
                    <a:gridCol w="43434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973074">
                    <a:tc>
                      <a:txBody>
                        <a:bodyPr/>
                        <a:lstStyle/>
                        <a:p>
                          <a:endParaRPr lang="en-US"/>
                        </a:p>
                      </a:txBody>
                      <a:tcPr>
                        <a:blipFill>
                          <a:blip r:embed="rId3"/>
                          <a:stretch>
                            <a:fillRect t="-3125" r="-828571" b="-185625"/>
                          </a:stretch>
                        </a:blipFill>
                      </a:tcPr>
                    </a:tc>
                    <a:tc>
                      <a:txBody>
                        <a:bodyPr/>
                        <a:lstStyle/>
                        <a:p>
                          <a:pPr algn="l">
                            <a:lnSpc>
                              <a:spcPct val="200000"/>
                            </a:lnSpc>
                          </a:pPr>
                          <a:r>
                            <a:rPr sz="2000" dirty="0"/>
                            <a:t>​</a:t>
                          </a:r>
                          <a:r>
                            <a:rPr sz="2000" dirty="0">
                              <a:latin typeface="Cambria Math"/>
                            </a:rPr>
                            <a:t>=</a:t>
                          </a:r>
                        </a:p>
                      </a:txBody>
                      <a:tcPr/>
                    </a:tc>
                    <a:tc>
                      <a:txBody>
                        <a:bodyPr/>
                        <a:lstStyle/>
                        <a:p>
                          <a:endParaRPr lang="en-US"/>
                        </a:p>
                      </a:txBody>
                      <a:tcPr anchor="ctr">
                        <a:blipFill>
                          <a:blip r:embed="rId3"/>
                          <a:stretch>
                            <a:fillRect l="-29916" t="-3125" r="-52669" b="-185625"/>
                          </a:stretch>
                        </a:blipFill>
                      </a:tcPr>
                    </a:tc>
                    <a:tc>
                      <a:txBody>
                        <a:bodyPr/>
                        <a:lstStyle/>
                        <a:p>
                          <a:endParaRPr lang="en-US"/>
                        </a:p>
                      </a:txBody>
                      <a:tcPr>
                        <a:blipFill>
                          <a:blip r:embed="rId3"/>
                          <a:stretch>
                            <a:fillRect l="-246667" t="-3125" b="-185625"/>
                          </a:stretch>
                        </a:blipFill>
                      </a:tcPr>
                    </a:tc>
                    <a:extLst>
                      <a:ext uri="{0D108BD9-81ED-4DB2-BD59-A6C34878D82A}">
                        <a16:rowId xmlns:a16="http://schemas.microsoft.com/office/drawing/2014/main" val="10000"/>
                      </a:ext>
                    </a:extLst>
                  </a:tr>
                  <a:tr h="831660">
                    <a:tc>
                      <a:txBody>
                        <a:bodyPr/>
                        <a:lstStyle/>
                        <a:p>
                          <a:endParaRPr lang="en-US"/>
                        </a:p>
                      </a:txBody>
                      <a:tcPr>
                        <a:blipFill>
                          <a:blip r:embed="rId3"/>
                          <a:stretch>
                            <a:fillRect t="-120438" r="-828571" b="-116788"/>
                          </a:stretch>
                        </a:blipFill>
                      </a:tcPr>
                    </a:tc>
                    <a:tc>
                      <a:txBody>
                        <a:bodyPr/>
                        <a:lstStyle/>
                        <a:p>
                          <a:pPr algn="l">
                            <a:lnSpc>
                              <a:spcPct val="150000"/>
                            </a:lnSpc>
                          </a:pPr>
                          <a:r>
                            <a:rPr sz="2000" dirty="0"/>
                            <a:t>​</a:t>
                          </a:r>
                          <a:r>
                            <a:rPr sz="2000" dirty="0">
                              <a:latin typeface="Cambria Math"/>
                            </a:rPr>
                            <a:t>=</a:t>
                          </a:r>
                        </a:p>
                      </a:txBody>
                      <a:tcPr/>
                    </a:tc>
                    <a:tc>
                      <a:txBody>
                        <a:bodyPr/>
                        <a:lstStyle/>
                        <a:p>
                          <a:endParaRPr lang="en-US"/>
                        </a:p>
                      </a:txBody>
                      <a:tcPr>
                        <a:blipFill>
                          <a:blip r:embed="rId3"/>
                          <a:stretch>
                            <a:fillRect l="-29916" t="-120438" r="-52669" b="-116788"/>
                          </a:stretch>
                        </a:blipFill>
                      </a:tcPr>
                    </a:tc>
                    <a:tc>
                      <a:txBody>
                        <a:bodyPr/>
                        <a:lstStyle/>
                        <a:p>
                          <a:endParaRPr lang="en-US"/>
                        </a:p>
                      </a:txBody>
                      <a:tcPr>
                        <a:blipFill>
                          <a:blip r:embed="rId3"/>
                          <a:stretch>
                            <a:fillRect l="-246667" t="-120438" b="-116788"/>
                          </a:stretch>
                        </a:blipFill>
                      </a:tcPr>
                    </a:tc>
                    <a:extLst>
                      <a:ext uri="{0D108BD9-81ED-4DB2-BD59-A6C34878D82A}">
                        <a16:rowId xmlns:a16="http://schemas.microsoft.com/office/drawing/2014/main" val="10001"/>
                      </a:ext>
                    </a:extLst>
                  </a:tr>
                  <a:tr h="973074">
                    <a:tc>
                      <a:txBody>
                        <a:bodyPr/>
                        <a:lstStyle/>
                        <a:p>
                          <a:pPr algn="r"/>
                          <a:endParaRPr sz="2000" dirty="0"/>
                        </a:p>
                      </a:txBody>
                      <a:tcPr/>
                    </a:tc>
                    <a:tc>
                      <a:txBody>
                        <a:bodyPr/>
                        <a:lstStyle/>
                        <a:p>
                          <a:pPr algn="l">
                            <a:lnSpc>
                              <a:spcPct val="200000"/>
                            </a:lnSpc>
                          </a:pPr>
                          <a:r>
                            <a:rPr sz="2000" dirty="0"/>
                            <a:t>​</a:t>
                          </a:r>
                          <a:r>
                            <a:rPr sz="2000" dirty="0">
                              <a:latin typeface="Cambria Math"/>
                            </a:rPr>
                            <a:t>=</a:t>
                          </a:r>
                        </a:p>
                      </a:txBody>
                      <a:tcPr/>
                    </a:tc>
                    <a:tc>
                      <a:txBody>
                        <a:bodyPr/>
                        <a:lstStyle/>
                        <a:p>
                          <a:endParaRPr lang="en-US"/>
                        </a:p>
                      </a:txBody>
                      <a:tcPr>
                        <a:blipFill>
                          <a:blip r:embed="rId3"/>
                          <a:stretch>
                            <a:fillRect l="-29916" t="-188750" r="-52669"/>
                          </a:stretch>
                        </a:blipFill>
                      </a:tcPr>
                    </a:tc>
                    <a:tc>
                      <a:txBody>
                        <a:bodyPr/>
                        <a:lstStyle/>
                        <a:p>
                          <a:endParaRPr lang="en-US"/>
                        </a:p>
                      </a:txBody>
                      <a:tcPr>
                        <a:blipFill>
                          <a:blip r:embed="rId3"/>
                          <a:stretch>
                            <a:fillRect l="-246667" t="-188750"/>
                          </a:stretch>
                        </a:blipFill>
                      </a:tcPr>
                    </a:tc>
                    <a:extLst>
                      <a:ext uri="{0D108BD9-81ED-4DB2-BD59-A6C34878D82A}">
                        <a16:rowId xmlns:a16="http://schemas.microsoft.com/office/drawing/2014/main" val="10002"/>
                      </a:ext>
                    </a:extLst>
                  </a:tr>
                </a:tbl>
              </a:graphicData>
            </a:graphic>
          </p:graphicFrame>
        </mc:Fallback>
      </mc:AlternateContent>
      <p:sp>
        <p:nvSpPr>
          <p:cNvPr id="5" name="Text Placeholder 2">
            <a:extLst>
              <a:ext uri="{FF2B5EF4-FFF2-40B4-BE49-F238E27FC236}">
                <a16:creationId xmlns:a16="http://schemas.microsoft.com/office/drawing/2014/main" id="{23092994-2064-48C5-AA9F-85158C60F2CF}"/>
              </a:ext>
            </a:extLst>
          </p:cNvPr>
          <p:cNvSpPr txBox="1">
            <a:spLocks/>
          </p:cNvSpPr>
          <p:nvPr/>
        </p:nvSpPr>
        <p:spPr>
          <a:xfrm>
            <a:off x="762000" y="4038600"/>
            <a:ext cx="7884000" cy="11160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​By Descartes' Rule of Signs, there are either </a:t>
            </a:r>
            <a:r>
              <a:rPr lang="en-US" dirty="0">
                <a:latin typeface="Cambria Math"/>
              </a:rPr>
              <a:t>3</a:t>
            </a:r>
            <a:r>
              <a:rPr lang="en-US" dirty="0"/>
              <a:t> or </a:t>
            </a:r>
            <a:r>
              <a:rPr lang="en-US" dirty="0">
                <a:latin typeface="Cambria Math"/>
              </a:rPr>
              <a:t>1</a:t>
            </a:r>
            <a:r>
              <a:rPr lang="en-US" dirty="0"/>
              <a:t> positive real zeros, but no negative real zeros of </a:t>
            </a:r>
            <a:r>
              <a:rPr lang="en-US" i="1" dirty="0"/>
              <a:t>g</a:t>
            </a:r>
            <a:r>
              <a:rPr lang="en-US" dirty="0"/>
              <a:t>(</a:t>
            </a:r>
            <a:r>
              <a:rPr lang="en-US" i="1" dirty="0"/>
              <a:t>x</a:t>
            </a:r>
            <a:r>
              <a:rPr lang="en-US" dirty="0"/>
              <a:t>)</a:t>
            </a:r>
            <a:r>
              <a:rPr lang="ar-AE"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Upper and Lower Bounds of Zeros</a:t>
            </a:r>
          </a:p>
        </p:txBody>
      </p:sp>
      <p:sp>
        <p:nvSpPr>
          <p:cNvPr id="3" name="Text Placeholder 2"/>
          <p:cNvSpPr>
            <a:spLocks noGrp="1"/>
          </p:cNvSpPr>
          <p:nvPr>
            <p:ph type="body" sz="quarter" idx="10"/>
          </p:nvPr>
        </p:nvSpPr>
        <p:spPr/>
        <p:txBody>
          <a:bodyPr>
            <a:normAutofit fontScale="92500" lnSpcReduction="10000"/>
          </a:bodyPr>
          <a:lstStyle/>
          <a:p>
            <a:pPr>
              <a:defRPr sz="2800"/>
            </a:pPr>
            <a:r>
              <a:rPr sz="2800" dirty="0"/>
              <a:t>Let</a:t>
            </a:r>
            <a:r>
              <a:rPr lang="en-US" sz="2800" dirty="0"/>
              <a:t> </a:t>
            </a:r>
            <a:r>
              <a:rPr lang="en-US" sz="2800" i="1" dirty="0"/>
              <a:t>f</a:t>
            </a:r>
            <a:r>
              <a:rPr lang="en-US" sz="2800" dirty="0"/>
              <a:t>(</a:t>
            </a:r>
            <a:r>
              <a:rPr lang="en-US" sz="2800" i="1" dirty="0"/>
              <a:t>x</a:t>
            </a:r>
            <a:r>
              <a:rPr lang="en-US" sz="2800" dirty="0"/>
              <a:t>)</a:t>
            </a:r>
            <a:r>
              <a:rPr sz="2800" dirty="0"/>
              <a:t> be a polynomial with real coefficients, a positive leading coefficient, and degree </a:t>
            </a:r>
            <a:r>
              <a:rPr lang="en-IN" sz="2800" dirty="0"/>
              <a:t>≥ </a:t>
            </a:r>
            <a:r>
              <a:rPr lang="en-US" sz="2800" dirty="0"/>
              <a:t>1. Let </a:t>
            </a:r>
            <a:r>
              <a:rPr lang="en-US" sz="2800" i="1" dirty="0"/>
              <a:t>a</a:t>
            </a:r>
            <a:r>
              <a:rPr lang="en-US" sz="2800" dirty="0"/>
              <a:t> be a negative number and </a:t>
            </a:r>
            <a:r>
              <a:rPr lang="en-US" sz="2800" i="1" dirty="0"/>
              <a:t>b</a:t>
            </a:r>
            <a:r>
              <a:rPr lang="en-US" sz="2800" dirty="0"/>
              <a:t> be a positive </a:t>
            </a:r>
            <a:r>
              <a:rPr sz="2800" dirty="0"/>
              <a:t>number. Then:</a:t>
            </a:r>
          </a:p>
          <a:p>
            <a:pPr marL="442913" indent="-442913">
              <a:defRPr sz="2800"/>
            </a:pPr>
            <a:r>
              <a:rPr lang="en-US" dirty="0"/>
              <a:t>1.   </a:t>
            </a:r>
            <a:r>
              <a:rPr dirty="0"/>
              <a:t>​</a:t>
            </a:r>
            <a:r>
              <a:rPr sz="2800" dirty="0"/>
              <a:t>No real zero of</a:t>
            </a:r>
            <a:r>
              <a:rPr lang="en-US" sz="2800" dirty="0"/>
              <a:t> </a:t>
            </a:r>
            <a:r>
              <a:rPr lang="en-US" sz="2800" i="1" dirty="0"/>
              <a:t>f</a:t>
            </a:r>
            <a:r>
              <a:rPr sz="2800" dirty="0"/>
              <a:t> is larger than</a:t>
            </a:r>
            <a:r>
              <a:rPr lang="en-US" sz="2800" dirty="0"/>
              <a:t> </a:t>
            </a:r>
            <a:r>
              <a:rPr lang="en-US" sz="2800" i="1" dirty="0"/>
              <a:t>b</a:t>
            </a:r>
            <a:r>
              <a:rPr sz="2800" dirty="0"/>
              <a:t> (we say</a:t>
            </a:r>
            <a:r>
              <a:rPr lang="en-US" sz="2800" dirty="0"/>
              <a:t> </a:t>
            </a:r>
            <a:r>
              <a:rPr lang="en-US" sz="2800" i="1" dirty="0"/>
              <a:t>b</a:t>
            </a:r>
            <a:r>
              <a:rPr sz="2800" dirty="0"/>
              <a:t> is an </a:t>
            </a:r>
            <a:r>
              <a:rPr sz="2800" b="1" dirty="0"/>
              <a:t>upper bound</a:t>
            </a:r>
            <a:r>
              <a:rPr sz="2800" dirty="0"/>
              <a:t> of the zeros of</a:t>
            </a:r>
            <a:r>
              <a:rPr lang="en-US" sz="2800" dirty="0"/>
              <a:t> </a:t>
            </a:r>
            <a:r>
              <a:rPr lang="en-US" sz="2800" i="1" dirty="0"/>
              <a:t>f</a:t>
            </a:r>
            <a:r>
              <a:rPr sz="2800" dirty="0"/>
              <a:t>) if the last row in the synthetic division of</a:t>
            </a:r>
            <a:r>
              <a:rPr lang="en-US" sz="2800" dirty="0"/>
              <a:t> </a:t>
            </a:r>
            <a:r>
              <a:rPr lang="en-US" sz="2800" i="1" dirty="0"/>
              <a:t>f</a:t>
            </a:r>
            <a:r>
              <a:rPr lang="en-US" sz="2800" dirty="0"/>
              <a:t>(</a:t>
            </a:r>
            <a:r>
              <a:rPr lang="en-US" sz="2800" i="1" dirty="0"/>
              <a:t>x</a:t>
            </a:r>
            <a:r>
              <a:rPr lang="en-US" sz="2800" dirty="0"/>
              <a:t>)</a:t>
            </a:r>
            <a:r>
              <a:rPr sz="2800" dirty="0"/>
              <a:t> by</a:t>
            </a:r>
            <a:r>
              <a:rPr lang="en-US" sz="2800" dirty="0"/>
              <a:t> </a:t>
            </a:r>
            <a:r>
              <a:rPr lang="en-US" sz="2800" i="1" dirty="0"/>
              <a:t>x </a:t>
            </a:r>
            <a:r>
              <a:rPr lang="en-US" sz="2800" i="1" dirty="0">
                <a:latin typeface="Calibri" panose="020F0502020204030204" pitchFamily="34" charset="0"/>
                <a:ea typeface="Calibri" panose="020F0502020204030204" pitchFamily="34" charset="0"/>
                <a:cs typeface="Calibri" panose="020F0502020204030204" pitchFamily="34" charset="0"/>
              </a:rPr>
              <a:t>− b</a:t>
            </a:r>
            <a:r>
              <a:rPr sz="2800" dirty="0"/>
              <a:t> contains no negative numbers. That is,</a:t>
            </a:r>
            <a:r>
              <a:rPr lang="en-US" sz="2800" dirty="0"/>
              <a:t> </a:t>
            </a:r>
            <a:r>
              <a:rPr lang="en-US" sz="2800" i="1" dirty="0"/>
              <a:t>b</a:t>
            </a:r>
            <a:r>
              <a:rPr sz="2800" dirty="0"/>
              <a:t> is an upper bound of the zeros if the quotient and remainder have no negative coefficients when</a:t>
            </a:r>
            <a:r>
              <a:rPr lang="en-US" sz="2800" dirty="0"/>
              <a:t> </a:t>
            </a:r>
            <a:r>
              <a:rPr lang="en-US" sz="2800" i="1" dirty="0"/>
              <a:t>f</a:t>
            </a:r>
            <a:r>
              <a:rPr lang="en-US" sz="2800" dirty="0"/>
              <a:t>(</a:t>
            </a:r>
            <a:r>
              <a:rPr lang="en-US" sz="2800" i="1" dirty="0"/>
              <a:t>x</a:t>
            </a:r>
            <a:r>
              <a:rPr lang="en-US" sz="2800" dirty="0"/>
              <a:t>)</a:t>
            </a:r>
            <a:r>
              <a:rPr sz="2800" dirty="0"/>
              <a:t> is divided by</a:t>
            </a:r>
            <a:r>
              <a:rPr lang="en-US" sz="2800" dirty="0"/>
              <a:t>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i="1" dirty="0">
                <a:latin typeface="Calibri" panose="020F0502020204030204" pitchFamily="34" charset="0"/>
                <a:ea typeface="Calibri" panose="020F0502020204030204" pitchFamily="34" charset="0"/>
                <a:cs typeface="Calibri" panose="020F0502020204030204" pitchFamily="34" charset="0"/>
              </a:rPr>
              <a:t>b</a:t>
            </a:r>
            <a:r>
              <a:rPr sz="2800" dirty="0"/>
              <a:t>.</a:t>
            </a:r>
            <a:endParaRPr lang="en-US" sz="2800" dirty="0"/>
          </a:p>
          <a:p>
            <a:pPr marL="442913" indent="-442913">
              <a:defRPr sz="2800"/>
            </a:pPr>
            <a:r>
              <a:rPr lang="en-US" dirty="0"/>
              <a:t>2.   </a:t>
            </a:r>
            <a:r>
              <a:rPr dirty="0"/>
              <a:t>​</a:t>
            </a:r>
            <a:r>
              <a:rPr sz="2800" dirty="0"/>
              <a:t>No real zero of</a:t>
            </a:r>
            <a:r>
              <a:rPr lang="en-US" sz="2800" dirty="0"/>
              <a:t> </a:t>
            </a:r>
            <a:r>
              <a:rPr lang="en-US" sz="2800" i="1" dirty="0"/>
              <a:t>f</a:t>
            </a:r>
            <a:r>
              <a:rPr sz="2800" dirty="0"/>
              <a:t> is smaller than</a:t>
            </a:r>
            <a:r>
              <a:rPr lang="en-US" sz="2800" dirty="0"/>
              <a:t> </a:t>
            </a:r>
            <a:r>
              <a:rPr lang="en-US" sz="2800" i="1" dirty="0"/>
              <a:t>a </a:t>
            </a:r>
            <a:r>
              <a:rPr sz="2800" dirty="0"/>
              <a:t>(we say</a:t>
            </a:r>
            <a:r>
              <a:rPr lang="en-US" sz="2800" dirty="0"/>
              <a:t> </a:t>
            </a:r>
            <a:r>
              <a:rPr lang="en-US" sz="2800" i="1" dirty="0"/>
              <a:t>a</a:t>
            </a:r>
            <a:r>
              <a:rPr sz="2800" dirty="0"/>
              <a:t> is a </a:t>
            </a:r>
            <a:r>
              <a:rPr sz="2800" b="1" dirty="0"/>
              <a:t>lower bound</a:t>
            </a:r>
            <a:r>
              <a:rPr sz="2800" dirty="0"/>
              <a:t> of the zeros of</a:t>
            </a:r>
            <a:r>
              <a:rPr lang="en-US" sz="2800" dirty="0"/>
              <a:t> </a:t>
            </a:r>
            <a:r>
              <a:rPr lang="en-US" sz="2800" i="1" dirty="0"/>
              <a:t>f</a:t>
            </a:r>
            <a:r>
              <a:rPr sz="2800" dirty="0"/>
              <a:t>) if the last row in the synthetic division of</a:t>
            </a:r>
            <a:r>
              <a:rPr lang="en-US" sz="2800" dirty="0"/>
              <a:t> </a:t>
            </a:r>
            <a:r>
              <a:rPr lang="en-US" sz="2800" i="1" dirty="0"/>
              <a:t>f</a:t>
            </a:r>
            <a:r>
              <a:rPr lang="en-US" sz="2800" dirty="0"/>
              <a:t>(</a:t>
            </a:r>
            <a:r>
              <a:rPr lang="en-US" sz="2800" i="1" dirty="0"/>
              <a:t>x</a:t>
            </a:r>
            <a:r>
              <a:rPr lang="en-US" sz="2800" dirty="0"/>
              <a:t>)</a:t>
            </a:r>
            <a:r>
              <a:rPr sz="2800" dirty="0"/>
              <a:t> by</a:t>
            </a:r>
            <a:r>
              <a:rPr lang="en-US" sz="2800" dirty="0"/>
              <a:t>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i="1" dirty="0">
                <a:latin typeface="Calibri" panose="020F0502020204030204" pitchFamily="34" charset="0"/>
                <a:ea typeface="Calibri" panose="020F0502020204030204" pitchFamily="34" charset="0"/>
                <a:cs typeface="Calibri" panose="020F0502020204030204" pitchFamily="34" charset="0"/>
              </a:rPr>
              <a:t>a</a:t>
            </a:r>
            <a:r>
              <a:rPr sz="2800" dirty="0"/>
              <a:t> has entries that alternate in sign (</a:t>
            </a:r>
            <a:r>
              <a:rPr sz="2800" dirty="0">
                <a:latin typeface="Cambria Math"/>
              </a:rPr>
              <a:t>0</a:t>
            </a:r>
            <a:r>
              <a:rPr sz="2800" dirty="0"/>
              <a:t> can count as either positive </a:t>
            </a:r>
            <a:r>
              <a:rPr sz="2800" i="1" dirty="0"/>
              <a:t>or</a:t>
            </a:r>
            <a:r>
              <a:rPr sz="2800" dirty="0"/>
              <a:t> negative).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3: Finding Bounds of Real Zeros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Use synthetic division to identify upper and lower bounds of the real zeros of the polynomial </a:t>
            </a:r>
            <a:endParaRPr lang="en-US" sz="2800" dirty="0"/>
          </a:p>
        </p:txBody>
      </p:sp>
      <p:pic>
        <p:nvPicPr>
          <p:cNvPr id="6" name="Picture 5" descr="f of x equals two times x cubed plus three times x squared minus fourteen x minus twenty one.">
            <a:extLst>
              <a:ext uri="{FF2B5EF4-FFF2-40B4-BE49-F238E27FC236}">
                <a16:creationId xmlns:a16="http://schemas.microsoft.com/office/drawing/2014/main" id="{B1738190-0F1E-02EC-49ED-B20CB3E53B1C}"/>
              </a:ext>
            </a:extLst>
          </p:cNvPr>
          <p:cNvPicPr>
            <a:picLocks noChangeAspect="1"/>
          </p:cNvPicPr>
          <p:nvPr/>
        </p:nvPicPr>
        <p:blipFill>
          <a:blip r:embed="rId3"/>
          <a:stretch>
            <a:fillRect/>
          </a:stretch>
        </p:blipFill>
        <p:spPr>
          <a:xfrm>
            <a:off x="533400" y="1981200"/>
            <a:ext cx="4143375" cy="533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Rational Zero Theorem</a:t>
            </a:r>
          </a:p>
        </p:txBody>
      </p:sp>
      <p:sp>
        <p:nvSpPr>
          <p:cNvPr id="3" name="Text Placeholder 2"/>
          <p:cNvSpPr>
            <a:spLocks noGrp="1"/>
          </p:cNvSpPr>
          <p:nvPr>
            <p:ph type="body" sz="quarter" idx="10"/>
          </p:nvPr>
        </p:nvSpPr>
        <p:spPr/>
        <p:txBody>
          <a:bodyPr>
            <a:normAutofit/>
          </a:bodyPr>
          <a:lstStyle/>
          <a:p>
            <a:pPr>
              <a:defRPr sz="2800"/>
            </a:pPr>
            <a:r>
              <a:rPr lang="en-US" sz="2800" dirty="0"/>
              <a:t>If </a:t>
            </a:r>
            <a:r>
              <a:rPr sz="2800" dirty="0"/>
              <a:t> </a:t>
            </a:r>
            <a:r>
              <a:rPr lang="en-US" sz="2800" dirty="0"/>
              <a:t>					    						</a:t>
            </a:r>
            <a:r>
              <a:rPr lang="en-US" sz="2800" dirty="0">
                <a:solidFill>
                  <a:srgbClr val="000000"/>
                </a:solidFill>
              </a:rPr>
              <a:t>			 	 </a:t>
            </a:r>
            <a:r>
              <a:rPr lang="en-US" sz="2800" dirty="0"/>
              <a:t>					 															   			                </a:t>
            </a:r>
          </a:p>
          <a:p>
            <a:pPr>
              <a:defRPr sz="2800"/>
            </a:pPr>
            <a:r>
              <a:rPr lang="en-US" dirty="0"/>
              <a:t>      </a:t>
            </a:r>
            <a:endParaRPr sz="2800" dirty="0"/>
          </a:p>
        </p:txBody>
      </p:sp>
      <p:pic>
        <p:nvPicPr>
          <p:cNvPr id="10" name="Picture 9" descr="f of x equals a sub n times x to the power of n plus a sub n minus 1 times x to the power of n minus 1 plus and so on plus a sub 1 times x plus a sub 0.">
            <a:extLst>
              <a:ext uri="{FF2B5EF4-FFF2-40B4-BE49-F238E27FC236}">
                <a16:creationId xmlns:a16="http://schemas.microsoft.com/office/drawing/2014/main" id="{F09B2F81-E32A-753C-A8C9-0AEAA62B6CD6}"/>
              </a:ext>
            </a:extLst>
          </p:cNvPr>
          <p:cNvPicPr>
            <a:picLocks noChangeAspect="1"/>
          </p:cNvPicPr>
          <p:nvPr/>
        </p:nvPicPr>
        <p:blipFill>
          <a:blip r:embed="rId2"/>
          <a:stretch>
            <a:fillRect/>
          </a:stretch>
        </p:blipFill>
        <p:spPr>
          <a:xfrm>
            <a:off x="838200" y="1106073"/>
            <a:ext cx="4288319" cy="494127"/>
          </a:xfrm>
          <a:prstGeom prst="rect">
            <a:avLst/>
          </a:prstGeom>
        </p:spPr>
      </p:pic>
      <p:sp>
        <p:nvSpPr>
          <p:cNvPr id="7" name="TextBox 6">
            <a:extLst>
              <a:ext uri="{FF2B5EF4-FFF2-40B4-BE49-F238E27FC236}">
                <a16:creationId xmlns:a16="http://schemas.microsoft.com/office/drawing/2014/main" id="{5AD808D9-72CE-1AA5-7290-68EAD0A8DB6F}"/>
              </a:ext>
            </a:extLst>
          </p:cNvPr>
          <p:cNvSpPr txBox="1"/>
          <p:nvPr/>
        </p:nvSpPr>
        <p:spPr>
          <a:xfrm>
            <a:off x="454152" y="1600200"/>
            <a:ext cx="6656070" cy="523220"/>
          </a:xfrm>
          <a:prstGeom prst="rect">
            <a:avLst/>
          </a:prstGeom>
          <a:noFill/>
        </p:spPr>
        <p:txBody>
          <a:bodyPr wrap="square">
            <a:spAutoFit/>
          </a:bodyPr>
          <a:lstStyle/>
          <a:p>
            <a:r>
              <a:rPr lang="en-US" sz="2800" dirty="0">
                <a:solidFill>
                  <a:srgbClr val="000000"/>
                </a:solidFill>
              </a:rPr>
              <a:t>is a polynomial with integer coefficients with </a:t>
            </a:r>
            <a:endParaRPr lang="en-IN" sz="2800" dirty="0"/>
          </a:p>
        </p:txBody>
      </p:sp>
      <p:pic>
        <p:nvPicPr>
          <p:cNvPr id="16" name="Picture 15" descr="a sub n not equals 0.">
            <a:extLst>
              <a:ext uri="{FF2B5EF4-FFF2-40B4-BE49-F238E27FC236}">
                <a16:creationId xmlns:a16="http://schemas.microsoft.com/office/drawing/2014/main" id="{EBC75121-92A7-6448-B4A9-6416D794F8FA}"/>
              </a:ext>
            </a:extLst>
          </p:cNvPr>
          <p:cNvPicPr>
            <a:picLocks noChangeAspect="1"/>
          </p:cNvPicPr>
          <p:nvPr/>
        </p:nvPicPr>
        <p:blipFill>
          <a:blip r:embed="rId3"/>
          <a:stretch>
            <a:fillRect/>
          </a:stretch>
        </p:blipFill>
        <p:spPr>
          <a:xfrm>
            <a:off x="7041151" y="1600200"/>
            <a:ext cx="1002902" cy="530948"/>
          </a:xfrm>
          <a:prstGeom prst="rect">
            <a:avLst/>
          </a:prstGeom>
        </p:spPr>
      </p:pic>
      <p:sp>
        <p:nvSpPr>
          <p:cNvPr id="11" name="TextBox 10">
            <a:extLst>
              <a:ext uri="{FF2B5EF4-FFF2-40B4-BE49-F238E27FC236}">
                <a16:creationId xmlns:a16="http://schemas.microsoft.com/office/drawing/2014/main" id="{AB9EB46D-F95A-0703-CB12-4488CED2E7D0}"/>
              </a:ext>
            </a:extLst>
          </p:cNvPr>
          <p:cNvSpPr txBox="1"/>
          <p:nvPr/>
        </p:nvSpPr>
        <p:spPr>
          <a:xfrm>
            <a:off x="451103" y="2174521"/>
            <a:ext cx="6949821" cy="523220"/>
          </a:xfrm>
          <a:prstGeom prst="rect">
            <a:avLst/>
          </a:prstGeom>
          <a:noFill/>
        </p:spPr>
        <p:txBody>
          <a:bodyPr wrap="square">
            <a:spAutoFit/>
          </a:bodyPr>
          <a:lstStyle/>
          <a:p>
            <a:r>
              <a:rPr lang="en-US" sz="2800" dirty="0">
                <a:solidFill>
                  <a:srgbClr val="000000"/>
                </a:solidFill>
              </a:rPr>
              <a:t>then any rational zero of </a:t>
            </a:r>
            <a:r>
              <a:rPr lang="en-US" sz="2800" i="1" dirty="0">
                <a:solidFill>
                  <a:srgbClr val="000000"/>
                </a:solidFill>
              </a:rPr>
              <a:t>f</a:t>
            </a:r>
            <a:r>
              <a:rPr lang="en-US" sz="2800" dirty="0">
                <a:solidFill>
                  <a:srgbClr val="000000"/>
                </a:solidFill>
              </a:rPr>
              <a:t> must be of the form</a:t>
            </a:r>
            <a:endParaRPr lang="en-IN" sz="2800" dirty="0"/>
          </a:p>
        </p:txBody>
      </p:sp>
      <p:pic>
        <p:nvPicPr>
          <p:cNvPr id="9" name="Picture 8" descr="p over q&#10;">
            <a:extLst>
              <a:ext uri="{FF2B5EF4-FFF2-40B4-BE49-F238E27FC236}">
                <a16:creationId xmlns:a16="http://schemas.microsoft.com/office/drawing/2014/main" id="{92312288-3F81-0880-DC57-16E80D640A7A}"/>
              </a:ext>
            </a:extLst>
          </p:cNvPr>
          <p:cNvPicPr>
            <a:picLocks noChangeAspect="1"/>
          </p:cNvPicPr>
          <p:nvPr/>
        </p:nvPicPr>
        <p:blipFill>
          <a:blip r:embed="rId4"/>
          <a:stretch>
            <a:fillRect/>
          </a:stretch>
        </p:blipFill>
        <p:spPr>
          <a:xfrm>
            <a:off x="7391400" y="2055679"/>
            <a:ext cx="371475" cy="847725"/>
          </a:xfrm>
          <a:prstGeom prst="rect">
            <a:avLst/>
          </a:prstGeom>
        </p:spPr>
      </p:pic>
      <p:sp>
        <p:nvSpPr>
          <p:cNvPr id="13" name="TextBox 12">
            <a:extLst>
              <a:ext uri="{FF2B5EF4-FFF2-40B4-BE49-F238E27FC236}">
                <a16:creationId xmlns:a16="http://schemas.microsoft.com/office/drawing/2014/main" id="{708FF327-BB03-0B73-43C5-580996865F5D}"/>
              </a:ext>
            </a:extLst>
          </p:cNvPr>
          <p:cNvSpPr txBox="1"/>
          <p:nvPr/>
        </p:nvSpPr>
        <p:spPr>
          <a:xfrm>
            <a:off x="457200" y="2787497"/>
            <a:ext cx="7586853" cy="954107"/>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p</a:t>
            </a:r>
            <a:r>
              <a:rPr lang="en-US" sz="2800" dirty="0">
                <a:solidFill>
                  <a:srgbClr val="000000"/>
                </a:solidFill>
              </a:rPr>
              <a:t> is a factor of the constant term </a:t>
            </a:r>
            <a:r>
              <a:rPr lang="en-US" sz="2800" i="1" dirty="0">
                <a:solidFill>
                  <a:srgbClr val="000000"/>
                </a:solidFill>
              </a:rPr>
              <a:t>a</a:t>
            </a:r>
            <a:r>
              <a:rPr lang="en-US" sz="1050" i="1" dirty="0">
                <a:solidFill>
                  <a:srgbClr val="000000"/>
                </a:solidFill>
              </a:rPr>
              <a:t> </a:t>
            </a:r>
            <a:r>
              <a:rPr lang="en-US" sz="2800" baseline="-25000" dirty="0">
                <a:solidFill>
                  <a:srgbClr val="000000"/>
                </a:solidFill>
              </a:rPr>
              <a:t>0</a:t>
            </a:r>
            <a:r>
              <a:rPr lang="en-US" sz="2800" dirty="0">
                <a:solidFill>
                  <a:srgbClr val="000000"/>
                </a:solidFill>
              </a:rPr>
              <a:t> and </a:t>
            </a:r>
            <a:r>
              <a:rPr lang="en-US" sz="2800" i="1" dirty="0">
                <a:solidFill>
                  <a:srgbClr val="000000"/>
                </a:solidFill>
              </a:rPr>
              <a:t>q</a:t>
            </a:r>
            <a:r>
              <a:rPr lang="en-US" sz="2800" dirty="0">
                <a:solidFill>
                  <a:srgbClr val="000000"/>
                </a:solidFill>
              </a:rPr>
              <a:t> is a factor of the leading coefficient </a:t>
            </a:r>
            <a:r>
              <a:rPr lang="en-US" sz="2800" i="1" dirty="0">
                <a:solidFill>
                  <a:srgbClr val="000000"/>
                </a:solidFill>
              </a:rPr>
              <a:t>a</a:t>
            </a:r>
            <a:r>
              <a:rPr lang="en-US" sz="1050" i="1" dirty="0">
                <a:solidFill>
                  <a:srgbClr val="000000"/>
                </a:solidFill>
              </a:rPr>
              <a:t> </a:t>
            </a:r>
            <a:r>
              <a:rPr lang="en-US" sz="2800" i="1" baseline="-25000" dirty="0">
                <a:solidFill>
                  <a:srgbClr val="000000"/>
                </a:solidFill>
              </a:rPr>
              <a:t>n</a:t>
            </a:r>
            <a:r>
              <a:rPr lang="en-US" sz="2800" dirty="0">
                <a:solidFill>
                  <a:srgbClr val="000000"/>
                </a:solidFill>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Note</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Finding the smallest upper bound and largest lower bound possible will help us eliminate as many potential zeros as possible.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Finding Bounds of Real Zeros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r>
              <a:rPr sz="2800" dirty="0"/>
              <a:t>Begin by testing any positive number as a potential upper bound.</a:t>
            </a:r>
          </a:p>
        </p:txBody>
      </p:sp>
      <mc:AlternateContent xmlns:mc="http://schemas.openxmlformats.org/markup-compatibility/2006">
        <mc:Choice xmlns:a14="http://schemas.microsoft.com/office/drawing/2010/main" Requires="a14">
          <p:graphicFrame>
            <p:nvGraphicFramePr>
              <p:cNvPr id="4" name="Table Placeholder 2" descr="This represents a synthetic division:&#10;Place the value of divisor in the upper left corner, then write the coefficients of x on the top line.&#10;So, the divisor is 2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2 gives 4, which is written below 3. Adding 3 and 4 results in 7, the next coefficient in the bottom row.&#10;By continuing the process, we get the intermediate row contains the products 4, 14, 0 which are obtained by multiplying the divisor with the current quotient values. The final row results in 2, 7, 0, negative 21. This synthetic division shows that 2 is not necessarily an upper bound, as the last row contains a negative number.">
                <a:extLst>
                  <a:ext uri="{FF2B5EF4-FFF2-40B4-BE49-F238E27FC236}">
                    <a16:creationId xmlns:a16="http://schemas.microsoft.com/office/drawing/2014/main" id="{BFB20B8A-FC85-46AA-B7EE-E157E34EDC19}"/>
                  </a:ext>
                </a:extLst>
              </p:cNvPr>
              <p:cNvGraphicFramePr>
                <a:graphicFrameLocks/>
              </p:cNvGraphicFramePr>
              <p:nvPr>
                <p:extLst>
                  <p:ext uri="{D42A27DB-BD31-4B8C-83A1-F6EECF244321}">
                    <p14:modId xmlns:p14="http://schemas.microsoft.com/office/powerpoint/2010/main" val="1074405060"/>
                  </p:ext>
                </p:extLst>
              </p:nvPr>
            </p:nvGraphicFramePr>
            <p:xfrm>
              <a:off x="1104900" y="2680061"/>
              <a:ext cx="7429500" cy="1615440"/>
            </p:xfrm>
            <a:graphic>
              <a:graphicData uri="http://schemas.openxmlformats.org/drawingml/2006/table">
                <a:tbl>
                  <a:tblPr firstRow="1" bandRow="1">
                    <a:tableStyleId>{2D5ABB26-0587-4C30-8999-92F81FD0307C}</a:tableStyleId>
                  </a:tblPr>
                  <a:tblGrid>
                    <a:gridCol w="4531179">
                      <a:extLst>
                        <a:ext uri="{9D8B030D-6E8A-4147-A177-3AD203B41FA5}">
                          <a16:colId xmlns:a16="http://schemas.microsoft.com/office/drawing/2014/main" val="20000"/>
                        </a:ext>
                      </a:extLst>
                    </a:gridCol>
                    <a:gridCol w="2898321">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800" i="1" smtClean="0">
                                        <a:latin typeface="Cambria Math" panose="02040503050406030204" pitchFamily="18" charset="0"/>
                                      </a:rPr>
                                    </m:ctrlPr>
                                  </m:barPr>
                                  <m:e>
                                    <m:m>
                                      <m:mPr>
                                        <m:mcs>
                                          <m:mc>
                                            <m:mcPr>
                                              <m:count m:val="5"/>
                                              <m:mcJc m:val="center"/>
                                            </m:mcPr>
                                          </m:mc>
                                        </m:mcs>
                                        <m:ctrlPr>
                                          <a:rPr lang="ar-AE" sz="2800" i="1" smtClean="0">
                                            <a:latin typeface="Cambria Math" panose="02040503050406030204" pitchFamily="18" charset="0"/>
                                          </a:rPr>
                                        </m:ctrlPr>
                                      </m:mPr>
                                      <m:mr>
                                        <m:e>
                                          <m:borderBox>
                                            <m:borderBoxPr>
                                              <m:hideTop m:val="on"/>
                                              <m:hideLeft m:val="on"/>
                                              <m:ctrlPr>
                                                <a:rPr lang="ar-AE" sz="2800" i="1">
                                                  <a:latin typeface="Cambria Math" panose="02040503050406030204" pitchFamily="18" charset="0"/>
                                                </a:rPr>
                                              </m:ctrlPr>
                                            </m:borderBoxPr>
                                            <m:e>
                                              <m:r>
                                                <m:rPr>
                                                  <m:brk m:alnAt="4"/>
                                                </m:rPr>
                                                <a:rPr lang="en-US" sz="2800" b="0" i="0" smtClean="0">
                                                  <a:latin typeface="Cambria Math" panose="02040503050406030204" pitchFamily="18" charset="0"/>
                                                </a:rPr>
                                                <m:t>2</m:t>
                                              </m:r>
                                            </m:e>
                                          </m:borderBox>
                                        </m:e>
                                        <m:e>
                                          <m:r>
                                            <a:rPr lang="en-US" sz="2800" b="0" i="1" smtClean="0">
                                              <a:latin typeface="Cambria Math" panose="02040503050406030204" pitchFamily="18" charset="0"/>
                                            </a:rPr>
                                            <m:t>2</m:t>
                                          </m:r>
                                        </m:e>
                                        <m:e>
                                          <m:r>
                                            <a:rPr lang="en-US" sz="2800" b="0" i="1" smtClean="0">
                                              <a:latin typeface="Cambria Math" panose="02040503050406030204" pitchFamily="18" charset="0"/>
                                            </a:rPr>
                                            <m:t>3</m:t>
                                          </m:r>
                                        </m:e>
                                        <m:e>
                                          <m:r>
                                            <a:rPr lang="en-US" sz="2800" b="0" i="1" smtClean="0">
                                              <a:latin typeface="Cambria Math" panose="02040503050406030204" pitchFamily="18" charset="0"/>
                                            </a:rPr>
                                            <m:t>−</m:t>
                                          </m:r>
                                          <m:r>
                                            <a:rPr lang="en-US" sz="2800" b="0" i="1" smtClean="0">
                                              <a:latin typeface="Cambria Math" panose="02040503050406030204" pitchFamily="18" charset="0"/>
                                            </a:rPr>
                                            <m:t>14</m:t>
                                          </m:r>
                                        </m:e>
                                        <m:e>
                                          <m:r>
                                            <a:rPr lang="en-US" sz="2800" b="0" i="1" smtClean="0">
                                              <a:latin typeface="Cambria Math" panose="02040503050406030204" pitchFamily="18" charset="0"/>
                                            </a:rPr>
                                            <m:t>−</m:t>
                                          </m:r>
                                          <m:r>
                                            <a:rPr lang="en-US" sz="2800" b="0" i="1" smtClean="0">
                                              <a:latin typeface="Cambria Math" panose="02040503050406030204" pitchFamily="18" charset="0"/>
                                            </a:rPr>
                                            <m:t>21</m:t>
                                          </m:r>
                                        </m:e>
                                      </m:mr>
                                      <m:mr>
                                        <m:e/>
                                        <m:e/>
                                        <m:e>
                                          <m:r>
                                            <a:rPr lang="en-US" sz="2800" b="0" i="1" smtClean="0">
                                              <a:latin typeface="Cambria Math" panose="02040503050406030204" pitchFamily="18" charset="0"/>
                                            </a:rPr>
                                            <m:t>4</m:t>
                                          </m:r>
                                        </m:e>
                                        <m:e>
                                          <m:r>
                                            <a:rPr lang="en-US" sz="2800" b="0" i="1" smtClean="0">
                                              <a:latin typeface="Cambria Math" panose="02040503050406030204" pitchFamily="18" charset="0"/>
                                            </a:rPr>
                                            <m:t>   </m:t>
                                          </m:r>
                                          <m:r>
                                            <a:rPr lang="en-US" sz="2800" b="0" i="1" smtClean="0">
                                              <a:latin typeface="Cambria Math" panose="02040503050406030204" pitchFamily="18" charset="0"/>
                                            </a:rPr>
                                            <m:t>14</m:t>
                                          </m:r>
                                        </m:e>
                                        <m:e>
                                          <m:r>
                                            <a:rPr lang="en-US" sz="2800" b="0" i="1" smtClean="0">
                                              <a:latin typeface="Cambria Math" panose="02040503050406030204" pitchFamily="18" charset="0"/>
                                            </a:rPr>
                                            <m:t> </m:t>
                                          </m:r>
                                          <m:r>
                                            <a:rPr lang="en-US" sz="2800" b="0" i="1" smtClean="0">
                                              <a:latin typeface="Cambria Math" panose="02040503050406030204" pitchFamily="18" charset="0"/>
                                            </a:rPr>
                                            <m:t>0</m:t>
                                          </m:r>
                                        </m:e>
                                      </m:mr>
                                    </m:m>
                                  </m:e>
                                </m:bar>
                              </m:oMath>
                            </m:oMathPara>
                          </a14:m>
                          <a:endParaRPr lang="en-US" sz="28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800" i="1" smtClean="0">
                                        <a:latin typeface="Cambria Math" panose="02040503050406030204" pitchFamily="18" charset="0"/>
                                      </a:rPr>
                                    </m:ctrlPr>
                                  </m:mPr>
                                  <m:mr>
                                    <m:e/>
                                    <m:e>
                                      <m:r>
                                        <a:rPr lang="en-US" sz="2800" b="0" i="1" smtClean="0">
                                          <a:latin typeface="Cambria Math" panose="02040503050406030204" pitchFamily="18" charset="0"/>
                                        </a:rPr>
                                        <m:t> </m:t>
                                      </m:r>
                                      <m:r>
                                        <a:rPr lang="en-US" sz="2800" b="0" i="1" smtClean="0">
                                          <a:latin typeface="Cambria Math" panose="02040503050406030204" pitchFamily="18" charset="0"/>
                                        </a:rPr>
                                        <m:t>2</m:t>
                                      </m:r>
                                    </m:e>
                                    <m:e>
                                      <m:r>
                                        <a:rPr lang="en-US" sz="2800" b="0" i="1" smtClean="0">
                                          <a:latin typeface="Cambria Math" panose="02040503050406030204" pitchFamily="18" charset="0"/>
                                        </a:rPr>
                                        <m:t> </m:t>
                                      </m:r>
                                      <m:r>
                                        <a:rPr lang="en-US" sz="2800" b="0" i="1" smtClean="0">
                                          <a:latin typeface="Cambria Math" panose="02040503050406030204" pitchFamily="18" charset="0"/>
                                        </a:rPr>
                                        <m:t>7</m:t>
                                      </m:r>
                                    </m:e>
                                    <m:e>
                                      <m:r>
                                        <a:rPr lang="en-US" sz="2800" b="0" i="1" smtClean="0">
                                          <a:latin typeface="Cambria Math" panose="02040503050406030204" pitchFamily="18" charset="0"/>
                                        </a:rPr>
                                        <m:t>     </m:t>
                                      </m:r>
                                      <m:r>
                                        <a:rPr lang="en-US" sz="2800" b="0" i="1" smtClean="0">
                                          <a:latin typeface="Cambria Math" panose="02040503050406030204" pitchFamily="18" charset="0"/>
                                        </a:rPr>
                                        <m:t>0</m:t>
                                      </m:r>
                                    </m:e>
                                    <m:e>
                                      <m:r>
                                        <a:rPr lang="en-US" sz="2800" b="0" i="1" smtClean="0">
                                          <a:latin typeface="Cambria Math" panose="02040503050406030204" pitchFamily="18" charset="0"/>
                                        </a:rPr>
                                        <m:t>−</m:t>
                                      </m:r>
                                      <m:r>
                                        <a:rPr lang="en-US" sz="2800" b="0" i="1" smtClean="0">
                                          <a:latin typeface="Cambria Math" panose="02040503050406030204" pitchFamily="18" charset="0"/>
                                        </a:rPr>
                                        <m:t>21</m:t>
                                      </m:r>
                                    </m:e>
                                  </m:mr>
                                </m:m>
                              </m:oMath>
                            </m:oMathPara>
                          </a14:m>
                          <a:endParaRPr sz="2400" b="0" dirty="0"/>
                        </a:p>
                      </a:txBody>
                      <a:tcPr anchor="ctr"/>
                    </a:tc>
                    <a:tc>
                      <a:txBody>
                        <a:bodyPr/>
                        <a:lstStyle/>
                        <a:p>
                          <a:pPr algn="l">
                            <a:defRPr sz="1100"/>
                          </a:pPr>
                          <a:r>
                            <a:rPr lang="en-US" sz="2000" b="0" dirty="0"/>
                            <a:t>Synthetic division shows that </a:t>
                          </a:r>
                          <a14:m>
                            <m:oMath xmlns:m="http://schemas.openxmlformats.org/officeDocument/2006/math">
                              <m:r>
                                <a:rPr lang="en-US" sz="2000" b="0" i="1" smtClean="0">
                                  <a:latin typeface="Cambria Math" panose="02040503050406030204" pitchFamily="18" charset="0"/>
                                </a:rPr>
                                <m:t>2</m:t>
                              </m:r>
                            </m:oMath>
                          </a14:m>
                          <a:r>
                            <a:rPr lang="en-US" sz="2000" b="0" dirty="0"/>
                            <a:t> is not necessarily an upper bound, as the last row contains a negative number.</a:t>
                          </a:r>
                          <a:endParaRPr sz="2000" b="0" dirty="0"/>
                        </a:p>
                      </a:txBody>
                      <a:tcPr/>
                    </a:tc>
                    <a:extLst>
                      <a:ext uri="{0D108BD9-81ED-4DB2-BD59-A6C34878D82A}">
                        <a16:rowId xmlns:a16="http://schemas.microsoft.com/office/drawing/2014/main" val="10000"/>
                      </a:ext>
                    </a:extLst>
                  </a:tr>
                </a:tbl>
              </a:graphicData>
            </a:graphic>
          </p:graphicFrame>
        </mc:Choice>
        <mc:Fallback>
          <p:graphicFrame>
            <p:nvGraphicFramePr>
              <p:cNvPr id="4" name="Table Placeholder 2" descr="This represents a synthetic division:&#10;Place the value of divisor in the upper left corner, then write the coefficients of x on the top line.&#10;So, the divisor is 2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2 gives 4, which is written below 3. Adding 3 and 4 results in 7, the next coefficient in the bottom row.&#10;By continuing the process, we get the intermediate row contains the products 4, 14, 0 which are obtained by multiplying the divisor with the current quotient values. The final row results in 2, 7, 0, negative 21. This synthetic division shows that 2 is not necessarily an upper bound, as the last row contains a negative number.">
                <a:extLst>
                  <a:ext uri="{FF2B5EF4-FFF2-40B4-BE49-F238E27FC236}">
                    <a16:creationId xmlns:a16="http://schemas.microsoft.com/office/drawing/2014/main" id="{BFB20B8A-FC85-46AA-B7EE-E157E34EDC19}"/>
                  </a:ext>
                </a:extLst>
              </p:cNvPr>
              <p:cNvGraphicFramePr>
                <a:graphicFrameLocks/>
              </p:cNvGraphicFramePr>
              <p:nvPr>
                <p:extLst>
                  <p:ext uri="{D42A27DB-BD31-4B8C-83A1-F6EECF244321}">
                    <p14:modId xmlns:p14="http://schemas.microsoft.com/office/powerpoint/2010/main" val="1074405060"/>
                  </p:ext>
                </p:extLst>
              </p:nvPr>
            </p:nvGraphicFramePr>
            <p:xfrm>
              <a:off x="1104900" y="2680061"/>
              <a:ext cx="7429500" cy="1615440"/>
            </p:xfrm>
            <a:graphic>
              <a:graphicData uri="http://schemas.openxmlformats.org/drawingml/2006/table">
                <a:tbl>
                  <a:tblPr firstRow="1" bandRow="1">
                    <a:tableStyleId>{2D5ABB26-0587-4C30-8999-92F81FD0307C}</a:tableStyleId>
                  </a:tblPr>
                  <a:tblGrid>
                    <a:gridCol w="4531179">
                      <a:extLst>
                        <a:ext uri="{9D8B030D-6E8A-4147-A177-3AD203B41FA5}">
                          <a16:colId xmlns:a16="http://schemas.microsoft.com/office/drawing/2014/main" val="20000"/>
                        </a:ext>
                      </a:extLst>
                    </a:gridCol>
                    <a:gridCol w="2898321">
                      <a:extLst>
                        <a:ext uri="{9D8B030D-6E8A-4147-A177-3AD203B41FA5}">
                          <a16:colId xmlns:a16="http://schemas.microsoft.com/office/drawing/2014/main" val="20001"/>
                        </a:ext>
                      </a:extLst>
                    </a:gridCol>
                  </a:tblGrid>
                  <a:tr h="1615440">
                    <a:tc>
                      <a:txBody>
                        <a:bodyPr/>
                        <a:lstStyle/>
                        <a:p>
                          <a:endParaRPr lang="en-US"/>
                        </a:p>
                      </a:txBody>
                      <a:tcPr anchor="ctr">
                        <a:blipFill>
                          <a:blip r:embed="rId3"/>
                          <a:stretch>
                            <a:fillRect t="-1880" r="-64065" b="-6767"/>
                          </a:stretch>
                        </a:blipFill>
                      </a:tcPr>
                    </a:tc>
                    <a:tc>
                      <a:txBody>
                        <a:bodyPr/>
                        <a:lstStyle/>
                        <a:p>
                          <a:endParaRPr lang="en-US"/>
                        </a:p>
                      </a:txBody>
                      <a:tcPr>
                        <a:blipFill>
                          <a:blip r:embed="rId3"/>
                          <a:stretch>
                            <a:fillRect l="-156092" t="-1880" b="-6767"/>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Finding Bounds of Real Zeros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a:t>It is best to begin with a small value, then test progressively larger ones, as this will help in finding the smallest upper bound.</a:t>
            </a:r>
          </a:p>
        </p:txBody>
      </p:sp>
      <mc:AlternateContent xmlns:mc="http://schemas.openxmlformats.org/markup-compatibility/2006">
        <mc:Choice xmlns:a14="http://schemas.microsoft.com/office/drawing/2010/main" Requires="a14">
          <p:graphicFrame>
            <p:nvGraphicFramePr>
              <p:cNvPr id="4" name="Table Placeholder 2" descr="This represents a synthetic division:&#10;Place the value of divisor in the upper left corner, then write the coefficients of x on the top line.&#10;So, the divisor is 3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3 gives 6, which is written below 3. Adding 3 and 6 results in 9, the next coefficient in the bottom row.&#10;By continuing the process, we get the intermediate row contains the products 6, 27, 39 which are obtained by multiplying the divisor with the current quotient values. The final row results in 2, 9, 13, 18. &#10;The number 3 is an upper bound according to the theorem, as all of the coefficients in the last row are nonnegative.">
                <a:extLst>
                  <a:ext uri="{FF2B5EF4-FFF2-40B4-BE49-F238E27FC236}">
                    <a16:creationId xmlns:a16="http://schemas.microsoft.com/office/drawing/2014/main" id="{745DF406-D2A6-4673-B941-2019B11862CA}"/>
                  </a:ext>
                </a:extLst>
              </p:cNvPr>
              <p:cNvGraphicFramePr>
                <a:graphicFrameLocks/>
              </p:cNvGraphicFramePr>
              <p:nvPr>
                <p:extLst>
                  <p:ext uri="{D42A27DB-BD31-4B8C-83A1-F6EECF244321}">
                    <p14:modId xmlns:p14="http://schemas.microsoft.com/office/powerpoint/2010/main" val="1252583734"/>
                  </p:ext>
                </p:extLst>
              </p:nvPr>
            </p:nvGraphicFramePr>
            <p:xfrm>
              <a:off x="1104900" y="2680061"/>
              <a:ext cx="7353300" cy="1615440"/>
            </p:xfrm>
            <a:graphic>
              <a:graphicData uri="http://schemas.openxmlformats.org/drawingml/2006/table">
                <a:tbl>
                  <a:tblPr firstRow="1" bandRow="1">
                    <a:tableStyleId>{2D5ABB26-0587-4C30-8999-92F81FD0307C}</a:tableStyleId>
                  </a:tblPr>
                  <a:tblGrid>
                    <a:gridCol w="42291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tblGrid>
                  <a:tr h="342539">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3</m:t>
                                              </m:r>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14</m:t>
                                          </m:r>
                                        </m:e>
                                        <m:e>
                                          <m:r>
                                            <a:rPr lang="en-US" sz="2400" b="0" i="1" smtClean="0">
                                              <a:latin typeface="Cambria Math" panose="02040503050406030204" pitchFamily="18" charset="0"/>
                                            </a:rPr>
                                            <m:t>−</m:t>
                                          </m:r>
                                          <m:r>
                                            <a:rPr lang="en-US" sz="2400" b="0" i="1" smtClean="0">
                                              <a:latin typeface="Cambria Math" panose="02040503050406030204" pitchFamily="18" charset="0"/>
                                            </a:rPr>
                                            <m:t>21</m:t>
                                          </m:r>
                                        </m:e>
                                      </m:mr>
                                      <m:mr>
                                        <m:e/>
                                        <m:e/>
                                        <m:e>
                                          <m:r>
                                            <a:rPr lang="en-US" sz="2400" b="0" i="1" smtClean="0">
                                              <a:latin typeface="Cambria Math" panose="02040503050406030204" pitchFamily="18" charset="0"/>
                                            </a:rPr>
                                            <m:t>6</m:t>
                                          </m:r>
                                        </m:e>
                                        <m:e>
                                          <m:r>
                                            <a:rPr lang="en-US" sz="2400" b="0" i="1" smtClean="0">
                                              <a:latin typeface="Cambria Math" panose="02040503050406030204" pitchFamily="18" charset="0"/>
                                            </a:rPr>
                                            <m:t>   </m:t>
                                          </m:r>
                                          <m:r>
                                            <a:rPr lang="en-US" sz="2400" b="0" i="1" smtClean="0">
                                              <a:latin typeface="Cambria Math" panose="02040503050406030204" pitchFamily="18" charset="0"/>
                                            </a:rPr>
                                            <m:t>27</m:t>
                                          </m:r>
                                        </m:e>
                                        <m:e>
                                          <m:r>
                                            <a:rPr lang="en-US" sz="2400" b="0" i="1" smtClean="0">
                                              <a:latin typeface="Cambria Math" panose="02040503050406030204" pitchFamily="18" charset="0"/>
                                            </a:rPr>
                                            <m:t>   </m:t>
                                          </m:r>
                                          <m:r>
                                            <a:rPr lang="en-US" sz="2400" b="0" i="1" smtClean="0">
                                              <a:latin typeface="Cambria Math" panose="02040503050406030204" pitchFamily="18" charset="0"/>
                                            </a:rPr>
                                            <m:t>39</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9</m:t>
                                      </m:r>
                                    </m:e>
                                    <m:e>
                                      <m:r>
                                        <a:rPr lang="en-US" sz="2400" b="0" i="1" smtClean="0">
                                          <a:latin typeface="Cambria Math" panose="02040503050406030204" pitchFamily="18" charset="0"/>
                                        </a:rPr>
                                        <m:t>   </m:t>
                                      </m:r>
                                      <m:r>
                                        <a:rPr lang="en-US" sz="2400" b="0" i="1" smtClean="0">
                                          <a:latin typeface="Cambria Math" panose="02040503050406030204" pitchFamily="18" charset="0"/>
                                        </a:rPr>
                                        <m:t>13</m:t>
                                      </m:r>
                                    </m:e>
                                    <m:e>
                                      <m:r>
                                        <a:rPr lang="en-US" sz="2400" b="0" i="1" smtClean="0">
                                          <a:latin typeface="Cambria Math" panose="02040503050406030204" pitchFamily="18" charset="0"/>
                                        </a:rPr>
                                        <m:t>   </m:t>
                                      </m:r>
                                      <m:r>
                                        <a:rPr lang="en-US" sz="2400" b="0" i="1" smtClean="0">
                                          <a:latin typeface="Cambria Math" panose="02040503050406030204" pitchFamily="18" charset="0"/>
                                        </a:rPr>
                                        <m:t>18</m:t>
                                      </m:r>
                                    </m:e>
                                  </m:mr>
                                </m:m>
                              </m:oMath>
                            </m:oMathPara>
                          </a14:m>
                          <a:endParaRPr sz="2200" b="0" dirty="0"/>
                        </a:p>
                      </a:txBody>
                      <a:tcPr anchor="ctr"/>
                    </a:tc>
                    <a:tc>
                      <a:txBody>
                        <a:bodyPr/>
                        <a:lstStyle/>
                        <a:p>
                          <a:pPr algn="l">
                            <a:defRPr sz="1100"/>
                          </a:pPr>
                          <a:r>
                            <a:rPr lang="en-US" sz="2000" b="0" dirty="0"/>
                            <a:t>The number 3 is an upper bound according to the theorem, as all of the coefficients in the last row are nonnegative.</a:t>
                          </a:r>
                          <a:endParaRPr sz="2000" b="0" dirty="0"/>
                        </a:p>
                      </a:txBody>
                      <a:tcPr/>
                    </a:tc>
                    <a:extLst>
                      <a:ext uri="{0D108BD9-81ED-4DB2-BD59-A6C34878D82A}">
                        <a16:rowId xmlns:a16="http://schemas.microsoft.com/office/drawing/2014/main" val="10000"/>
                      </a:ext>
                    </a:extLst>
                  </a:tr>
                </a:tbl>
              </a:graphicData>
            </a:graphic>
          </p:graphicFrame>
        </mc:Choice>
        <mc:Fallback>
          <p:graphicFrame>
            <p:nvGraphicFramePr>
              <p:cNvPr id="4" name="Table Placeholder 2" descr="This represents a synthetic division:&#10;Place the value of divisor in the upper left corner, then write the coefficients of x on the top line.&#10;So, the divisor is 3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3 gives 6, which is written below 3. Adding 3 and 6 results in 9, the next coefficient in the bottom row.&#10;By continuing the process, we get the intermediate row contains the products 6, 27, 39 which are obtained by multiplying the divisor with the current quotient values. The final row results in 2, 9, 13, 18. &#10;The number 3 is an upper bound according to the theorem, as all of the coefficients in the last row are nonnegative.">
                <a:extLst>
                  <a:ext uri="{FF2B5EF4-FFF2-40B4-BE49-F238E27FC236}">
                    <a16:creationId xmlns:a16="http://schemas.microsoft.com/office/drawing/2014/main" id="{745DF406-D2A6-4673-B941-2019B11862CA}"/>
                  </a:ext>
                </a:extLst>
              </p:cNvPr>
              <p:cNvGraphicFramePr>
                <a:graphicFrameLocks/>
              </p:cNvGraphicFramePr>
              <p:nvPr>
                <p:extLst>
                  <p:ext uri="{D42A27DB-BD31-4B8C-83A1-F6EECF244321}">
                    <p14:modId xmlns:p14="http://schemas.microsoft.com/office/powerpoint/2010/main" val="1252583734"/>
                  </p:ext>
                </p:extLst>
              </p:nvPr>
            </p:nvGraphicFramePr>
            <p:xfrm>
              <a:off x="1104900" y="2680061"/>
              <a:ext cx="7353300" cy="1615440"/>
            </p:xfrm>
            <a:graphic>
              <a:graphicData uri="http://schemas.openxmlformats.org/drawingml/2006/table">
                <a:tbl>
                  <a:tblPr firstRow="1" bandRow="1">
                    <a:tableStyleId>{2D5ABB26-0587-4C30-8999-92F81FD0307C}</a:tableStyleId>
                  </a:tblPr>
                  <a:tblGrid>
                    <a:gridCol w="42291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tblGrid>
                  <a:tr h="1615440">
                    <a:tc>
                      <a:txBody>
                        <a:bodyPr/>
                        <a:lstStyle/>
                        <a:p>
                          <a:endParaRPr lang="en-US"/>
                        </a:p>
                      </a:txBody>
                      <a:tcPr anchor="ctr">
                        <a:blipFill>
                          <a:blip r:embed="rId3"/>
                          <a:stretch>
                            <a:fillRect t="-1880" r="-73919" b="-6767"/>
                          </a:stretch>
                        </a:blipFill>
                      </a:tcPr>
                    </a:tc>
                    <a:tc>
                      <a:txBody>
                        <a:bodyPr/>
                        <a:lstStyle/>
                        <a:p>
                          <a:pPr algn="l">
                            <a:defRPr sz="1100"/>
                          </a:pPr>
                          <a:r>
                            <a:rPr lang="en-US" sz="2000" b="0" dirty="0"/>
                            <a:t>The number 3 is an upper bound according to the theorem, as all of the coefficients in the last row are nonnegative.</a:t>
                          </a:r>
                          <a:endParaRPr sz="2000" b="0" dirty="0"/>
                        </a:p>
                      </a:txBody>
                      <a:tcPr/>
                    </a:tc>
                    <a:extLst>
                      <a:ext uri="{0D108BD9-81ED-4DB2-BD59-A6C34878D82A}">
                        <a16:rowId xmlns:a16="http://schemas.microsoft.com/office/drawing/2014/main" val="10000"/>
                      </a:ext>
                    </a:extLst>
                  </a:tr>
                </a:tbl>
              </a:graphicData>
            </a:graphic>
          </p:graphicFrame>
        </mc:Fallback>
      </mc:AlternateContent>
      <p:sp>
        <p:nvSpPr>
          <p:cNvPr id="5" name="TextBox 4">
            <a:extLst>
              <a:ext uri="{FF2B5EF4-FFF2-40B4-BE49-F238E27FC236}">
                <a16:creationId xmlns:a16="http://schemas.microsoft.com/office/drawing/2014/main" id="{5C210D28-D850-4B40-AFFD-C185451A333C}"/>
              </a:ext>
            </a:extLst>
          </p:cNvPr>
          <p:cNvSpPr txBox="1"/>
          <p:nvPr/>
        </p:nvSpPr>
        <p:spPr>
          <a:xfrm>
            <a:off x="457200" y="4560094"/>
            <a:ext cx="8229600" cy="1231106"/>
          </a:xfrm>
          <a:prstGeom prst="rect">
            <a:avLst/>
          </a:prstGeom>
          <a:noFill/>
        </p:spPr>
        <p:txBody>
          <a:bodyPr wrap="square" rtlCol="0">
            <a:spAutoFit/>
          </a:bodyPr>
          <a:lstStyle/>
          <a:p>
            <a:r>
              <a:rPr lang="en-US" sz="2800" dirty="0"/>
              <a:t>This tells us that all real zeros (including irrational zeros) of </a:t>
            </a:r>
            <a:r>
              <a:rPr lang="en-US" sz="2800" i="1" dirty="0"/>
              <a:t>f</a:t>
            </a:r>
            <a:r>
              <a:rPr lang="en-US" sz="2800" dirty="0"/>
              <a:t> are less than or equal to </a:t>
            </a:r>
            <a:r>
              <a:rPr lang="en-US" sz="2800" dirty="0">
                <a:latin typeface="Cambria Math"/>
              </a:rPr>
              <a:t>3</a:t>
            </a:r>
            <a:r>
              <a:rPr lang="en-US" sz="2800" dirty="0"/>
              <a:t>.</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Finding Bounds of Real Zeros</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We continue by testing a value for the lower bound.</a:t>
            </a:r>
          </a:p>
        </p:txBody>
      </p:sp>
      <mc:AlternateContent xmlns:mc="http://schemas.openxmlformats.org/markup-compatibility/2006">
        <mc:Choice xmlns:a14="http://schemas.microsoft.com/office/drawing/2010/main" Requires="a14">
          <p:graphicFrame>
            <p:nvGraphicFramePr>
              <p:cNvPr id="4" name="Table Placeholder 2" descr="This represents a synthetic division:&#10;Place the value of divisor in the upper left corner, then write the coefficients of x on the top line.&#10;So, the divisor is negative 3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3 gives negative 6, which is written below 3. Adding 3 and negative 6 results in negative 3, the next coefficient in the bottom row.&#10;By continuing the process, The third step of the synthetic division is multiplying negative 3 by the divisor negative 3 gives 9, which is written below negative 14. Adding negative 14 and 9 results in negative 5.&#10;The synthetic division has not been completed, because as soon as the signs in the last row cease to alternate, we know negative 3 is not a lower bound.">
                <a:extLst>
                  <a:ext uri="{FF2B5EF4-FFF2-40B4-BE49-F238E27FC236}">
                    <a16:creationId xmlns:a16="http://schemas.microsoft.com/office/drawing/2014/main" id="{DA91CEA6-E92D-40DF-A3D0-B3B1308AAD89}"/>
                  </a:ext>
                </a:extLst>
              </p:cNvPr>
              <p:cNvGraphicFramePr>
                <a:graphicFrameLocks/>
              </p:cNvGraphicFramePr>
              <p:nvPr>
                <p:extLst>
                  <p:ext uri="{D42A27DB-BD31-4B8C-83A1-F6EECF244321}">
                    <p14:modId xmlns:p14="http://schemas.microsoft.com/office/powerpoint/2010/main" val="1898676996"/>
                  </p:ext>
                </p:extLst>
              </p:nvPr>
            </p:nvGraphicFramePr>
            <p:xfrm>
              <a:off x="838200" y="1905000"/>
              <a:ext cx="7810500" cy="1970470"/>
            </p:xfrm>
            <a:graphic>
              <a:graphicData uri="http://schemas.openxmlformats.org/drawingml/2006/table">
                <a:tbl>
                  <a:tblPr firstRow="1" bandRow="1">
                    <a:tableStyleId>{2D5ABB26-0587-4C30-8999-92F81FD0307C}</a:tableStyleId>
                  </a:tblPr>
                  <a:tblGrid>
                    <a:gridCol w="4763546">
                      <a:extLst>
                        <a:ext uri="{9D8B030D-6E8A-4147-A177-3AD203B41FA5}">
                          <a16:colId xmlns:a16="http://schemas.microsoft.com/office/drawing/2014/main" val="20000"/>
                        </a:ext>
                      </a:extLst>
                    </a:gridCol>
                    <a:gridCol w="3046954">
                      <a:extLst>
                        <a:ext uri="{9D8B030D-6E8A-4147-A177-3AD203B41FA5}">
                          <a16:colId xmlns:a16="http://schemas.microsoft.com/office/drawing/2014/main" val="20001"/>
                        </a:ext>
                      </a:extLst>
                    </a:gridCol>
                  </a:tblGrid>
                  <a:tr h="197047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r>
                                            <m:rPr>
                                              <m:brk m:alnAt="7"/>
                                            </m:rPr>
                                            <a:rPr lang="en-US" sz="2400" b="0" i="1" smtClean="0">
                                              <a:latin typeface="Cambria Math" panose="02040503050406030204" pitchFamily="18" charset="0"/>
                                            </a:rPr>
                                            <m:t>−</m:t>
                                          </m:r>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3</m:t>
                                              </m:r>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14</m:t>
                                          </m:r>
                                        </m:e>
                                        <m:e>
                                          <m:r>
                                            <a:rPr lang="en-US" sz="2400" b="0" i="1" smtClean="0">
                                              <a:latin typeface="Cambria Math" panose="02040503050406030204" pitchFamily="18" charset="0"/>
                                            </a:rPr>
                                            <m:t>−</m:t>
                                          </m:r>
                                          <m:r>
                                            <a:rPr lang="en-US" sz="2400" b="0" i="1" smtClean="0">
                                              <a:latin typeface="Cambria Math" panose="02040503050406030204" pitchFamily="18" charset="0"/>
                                            </a:rPr>
                                            <m:t>21</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6</m:t>
                                          </m:r>
                                        </m:e>
                                        <m:e>
                                          <m:r>
                                            <a:rPr lang="en-US" sz="2400" b="0" i="1" smtClean="0">
                                              <a:latin typeface="Cambria Math" panose="02040503050406030204" pitchFamily="18" charset="0"/>
                                            </a:rPr>
                                            <m:t>   </m:t>
                                          </m:r>
                                          <m:r>
                                            <a:rPr lang="en-US" sz="2400" b="0" i="1" smtClean="0">
                                              <a:latin typeface="Cambria Math" panose="02040503050406030204" pitchFamily="18" charset="0"/>
                                            </a:rPr>
                                            <m:t>9</m:t>
                                          </m:r>
                                        </m:e>
                                        <m:e>
                                          <m:r>
                                            <a:rPr lang="en-US" sz="2400" b="0" i="1" smtClean="0">
                                              <a:latin typeface="Cambria Math" panose="02040503050406030204" pitchFamily="18" charset="0"/>
                                            </a:rPr>
                                            <m:t>   −</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5</m:t>
                                      </m:r>
                                    </m:e>
                                    <m:e>
                                      <m:r>
                                        <a:rPr lang="en-US" sz="2400" b="0" i="1" smtClean="0">
                                          <a:latin typeface="Cambria Math" panose="02040503050406030204" pitchFamily="18" charset="0"/>
                                        </a:rPr>
                                        <m:t>    −</m:t>
                                      </m:r>
                                    </m:e>
                                  </m:mr>
                                </m:m>
                              </m:oMath>
                            </m:oMathPara>
                          </a14:m>
                          <a:endParaRPr sz="2200" b="0" dirty="0"/>
                        </a:p>
                      </a:txBody>
                      <a:tcPr anchor="ctr"/>
                    </a:tc>
                    <a:tc>
                      <a:txBody>
                        <a:bodyPr/>
                        <a:lstStyle/>
                        <a:p>
                          <a:pPr algn="l">
                            <a:defRPr sz="1100"/>
                          </a:pPr>
                          <a:r>
                            <a:rPr lang="en-US" sz="2000" b="0" dirty="0"/>
                            <a:t>The synthetic division has not been completed, because as soon as the signs in the last row cease to alternate, we know </a:t>
                          </a:r>
                          <a14:m>
                            <m:oMath xmlns:m="http://schemas.openxmlformats.org/officeDocument/2006/math">
                              <m:r>
                                <a:rPr lang="en-US" sz="2000" b="0" i="1" smtClean="0">
                                  <a:latin typeface="Cambria Math" panose="02040503050406030204" pitchFamily="18" charset="0"/>
                                </a:rPr>
                                <m:t>−</m:t>
                              </m:r>
                              <m:r>
                                <a:rPr lang="en-US" sz="2000" b="0" i="1" smtClean="0">
                                  <a:latin typeface="Cambria Math" panose="02040503050406030204" pitchFamily="18" charset="0"/>
                                </a:rPr>
                                <m:t>3</m:t>
                              </m:r>
                            </m:oMath>
                          </a14:m>
                          <a:r>
                            <a:rPr lang="en-US" sz="2000" b="0" dirty="0"/>
                            <a:t> is not a lower bound.</a:t>
                          </a:r>
                          <a:endParaRPr sz="2000" b="0" dirty="0"/>
                        </a:p>
                      </a:txBody>
                      <a:tcPr/>
                    </a:tc>
                    <a:extLst>
                      <a:ext uri="{0D108BD9-81ED-4DB2-BD59-A6C34878D82A}">
                        <a16:rowId xmlns:a16="http://schemas.microsoft.com/office/drawing/2014/main" val="10000"/>
                      </a:ext>
                    </a:extLst>
                  </a:tr>
                </a:tbl>
              </a:graphicData>
            </a:graphic>
          </p:graphicFrame>
        </mc:Choice>
        <mc:Fallback>
          <p:graphicFrame>
            <p:nvGraphicFramePr>
              <p:cNvPr id="4" name="Table Placeholder 2" descr="This represents a synthetic division:&#10;Place the value of divisor in the upper left corner, then write the coefficients of x on the top line.&#10;So, the divisor is negative 3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3 gives negative 6, which is written below 3. Adding 3 and negative 6 results in negative 3, the next coefficient in the bottom row.&#10;By continuing the process, The third step of the synthetic division is multiplying negative 3 by the divisor negative 3 gives 9, which is written below negative 14. Adding negative 14 and 9 results in negative 5.&#10;The synthetic division has not been completed, because as soon as the signs in the last row cease to alternate, we know negative 3 is not a lower bound.">
                <a:extLst>
                  <a:ext uri="{FF2B5EF4-FFF2-40B4-BE49-F238E27FC236}">
                    <a16:creationId xmlns:a16="http://schemas.microsoft.com/office/drawing/2014/main" id="{DA91CEA6-E92D-40DF-A3D0-B3B1308AAD89}"/>
                  </a:ext>
                </a:extLst>
              </p:cNvPr>
              <p:cNvGraphicFramePr>
                <a:graphicFrameLocks/>
              </p:cNvGraphicFramePr>
              <p:nvPr>
                <p:extLst>
                  <p:ext uri="{D42A27DB-BD31-4B8C-83A1-F6EECF244321}">
                    <p14:modId xmlns:p14="http://schemas.microsoft.com/office/powerpoint/2010/main" val="1898676996"/>
                  </p:ext>
                </p:extLst>
              </p:nvPr>
            </p:nvGraphicFramePr>
            <p:xfrm>
              <a:off x="838200" y="1905000"/>
              <a:ext cx="7810500" cy="1970470"/>
            </p:xfrm>
            <a:graphic>
              <a:graphicData uri="http://schemas.openxmlformats.org/drawingml/2006/table">
                <a:tbl>
                  <a:tblPr firstRow="1" bandRow="1">
                    <a:tableStyleId>{2D5ABB26-0587-4C30-8999-92F81FD0307C}</a:tableStyleId>
                  </a:tblPr>
                  <a:tblGrid>
                    <a:gridCol w="4763546">
                      <a:extLst>
                        <a:ext uri="{9D8B030D-6E8A-4147-A177-3AD203B41FA5}">
                          <a16:colId xmlns:a16="http://schemas.microsoft.com/office/drawing/2014/main" val="20000"/>
                        </a:ext>
                      </a:extLst>
                    </a:gridCol>
                    <a:gridCol w="3046954">
                      <a:extLst>
                        <a:ext uri="{9D8B030D-6E8A-4147-A177-3AD203B41FA5}">
                          <a16:colId xmlns:a16="http://schemas.microsoft.com/office/drawing/2014/main" val="20001"/>
                        </a:ext>
                      </a:extLst>
                    </a:gridCol>
                  </a:tblGrid>
                  <a:tr h="1970470">
                    <a:tc>
                      <a:txBody>
                        <a:bodyPr/>
                        <a:lstStyle/>
                        <a:p>
                          <a:endParaRPr lang="en-US"/>
                        </a:p>
                      </a:txBody>
                      <a:tcPr anchor="ctr">
                        <a:blipFill>
                          <a:blip r:embed="rId3"/>
                          <a:stretch>
                            <a:fillRect t="-1543" r="-63939" b="-2778"/>
                          </a:stretch>
                        </a:blipFill>
                      </a:tcPr>
                    </a:tc>
                    <a:tc>
                      <a:txBody>
                        <a:bodyPr/>
                        <a:lstStyle/>
                        <a:p>
                          <a:endParaRPr lang="en-US"/>
                        </a:p>
                      </a:txBody>
                      <a:tcPr>
                        <a:blipFill>
                          <a:blip r:embed="rId3"/>
                          <a:stretch>
                            <a:fillRect l="-156400" t="-1543" b="-2778"/>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Note</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Remember that if a </a:t>
            </a:r>
            <a:r>
              <a:rPr sz="2800" dirty="0">
                <a:latin typeface="Cambria Math"/>
              </a:rPr>
              <a:t>0</a:t>
            </a:r>
            <a:r>
              <a:rPr sz="2800" dirty="0"/>
              <a:t> appears</a:t>
            </a:r>
            <a:r>
              <a:rPr lang="en-US" sz="2800" dirty="0"/>
              <a:t> in the last row</a:t>
            </a:r>
            <a:r>
              <a:rPr sz="2800" dirty="0"/>
              <a:t>, it can be counted as either positive or negative, whichever leads to a sequence of alternating signs.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Finding Bounds of Real Zeros</a:t>
                </a:r>
                <a14:m>
                  <m:oMath xmlns:m="http://schemas.openxmlformats.org/officeDocument/2006/math">
                    <m:r>
                      <m:rPr>
                        <m:nor/>
                      </m:rPr>
                      <a:rPr lang="en-US" sz="3200" b="0" i="0" baseline="-25000" dirty="0" smtClean="0"/>
                      <m:t>5</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Move on by testing a lower number.</a:t>
            </a:r>
          </a:p>
        </p:txBody>
      </p:sp>
      <mc:AlternateContent xmlns:mc="http://schemas.openxmlformats.org/markup-compatibility/2006">
        <mc:Choice xmlns:a14="http://schemas.microsoft.com/office/drawing/2010/main" Requires="a14">
          <p:graphicFrame>
            <p:nvGraphicFramePr>
              <p:cNvPr id="5" name="Table Placeholder 2" descr="This represents a synthetic division:&#10;Place the value of divisor in the upper left corner, then write the coefficients of x on the top line.&#10;So, the divisor is negative 4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4 gives negative 8, which is written below 3. Adding 3 and negative 8 results in negative 5, the next coefficient in the bottom row.&#10;By continuing the process, we get the intermediate row contains the products negative 8, 20, negative 24, which are obtained by multiplying the divisor with the current quotient values. The final row results in 2, negative 5, 6, negative 45. &#10;We find that negative 4 is a lower bound, as the signs in the last row alternate.">
                <a:extLst>
                  <a:ext uri="{FF2B5EF4-FFF2-40B4-BE49-F238E27FC236}">
                    <a16:creationId xmlns:a16="http://schemas.microsoft.com/office/drawing/2014/main" id="{D7F311D6-C98C-4474-BB5D-9096D9855DBE}"/>
                  </a:ext>
                </a:extLst>
              </p:cNvPr>
              <p:cNvGraphicFramePr>
                <a:graphicFrameLocks/>
              </p:cNvGraphicFramePr>
              <p:nvPr>
                <p:extLst>
                  <p:ext uri="{D42A27DB-BD31-4B8C-83A1-F6EECF244321}">
                    <p14:modId xmlns:p14="http://schemas.microsoft.com/office/powerpoint/2010/main" val="3462473455"/>
                  </p:ext>
                </p:extLst>
              </p:nvPr>
            </p:nvGraphicFramePr>
            <p:xfrm>
              <a:off x="1066800" y="1905000"/>
              <a:ext cx="7391400" cy="1225995"/>
            </p:xfrm>
            <a:graphic>
              <a:graphicData uri="http://schemas.openxmlformats.org/drawingml/2006/table">
                <a:tbl>
                  <a:tblPr firstRow="1" bandRow="1">
                    <a:tableStyleId>{2D5ABB26-0587-4C30-8999-92F81FD0307C}</a:tableStyleId>
                  </a:tblPr>
                  <a:tblGrid>
                    <a:gridCol w="4507942">
                      <a:extLst>
                        <a:ext uri="{9D8B030D-6E8A-4147-A177-3AD203B41FA5}">
                          <a16:colId xmlns:a16="http://schemas.microsoft.com/office/drawing/2014/main" val="20000"/>
                        </a:ext>
                      </a:extLst>
                    </a:gridCol>
                    <a:gridCol w="2883458">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r>
                                            <m:rPr>
                                              <m:brk m:alnAt="7"/>
                                            </m:rPr>
                                            <a:rPr lang="en-US" sz="2400" b="0" i="1" smtClean="0">
                                              <a:latin typeface="Cambria Math" panose="02040503050406030204" pitchFamily="18" charset="0"/>
                                            </a:rPr>
                                            <m:t>−</m:t>
                                          </m:r>
                                          <m:borderBox>
                                            <m:borderBoxPr>
                                              <m:hideTop m:val="on"/>
                                              <m:hideLeft m:val="on"/>
                                              <m:ctrlPr>
                                                <a:rPr lang="ar-AE" sz="2400" i="1">
                                                  <a:latin typeface="Cambria Math" panose="02040503050406030204" pitchFamily="18" charset="0"/>
                                                </a:rPr>
                                              </m:ctrlPr>
                                            </m:borderBoxPr>
                                            <m:e>
                                              <m:r>
                                                <m:rPr>
                                                  <m:brk m:alnAt="4"/>
                                                </m:rPr>
                                                <a:rPr lang="en-US" sz="2400" b="0" i="0" smtClean="0">
                                                  <a:latin typeface="Cambria Math" panose="02040503050406030204" pitchFamily="18" charset="0"/>
                                                </a:rPr>
                                                <m:t>4</m:t>
                                              </m:r>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14</m:t>
                                          </m:r>
                                        </m:e>
                                        <m:e>
                                          <m:r>
                                            <a:rPr lang="en-US" sz="2400" b="0" i="1" smtClean="0">
                                              <a:latin typeface="Cambria Math" panose="02040503050406030204" pitchFamily="18" charset="0"/>
                                            </a:rPr>
                                            <m:t>−</m:t>
                                          </m:r>
                                          <m:r>
                                            <a:rPr lang="en-US" sz="2400" b="0" i="1" smtClean="0">
                                              <a:latin typeface="Cambria Math" panose="02040503050406030204" pitchFamily="18" charset="0"/>
                                            </a:rPr>
                                            <m:t>21</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8</m:t>
                                          </m:r>
                                        </m:e>
                                        <m:e>
                                          <m:r>
                                            <a:rPr lang="en-US" sz="2400" b="0" i="1" smtClean="0">
                                              <a:latin typeface="Cambria Math" panose="02040503050406030204" pitchFamily="18" charset="0"/>
                                            </a:rPr>
                                            <m:t>   </m:t>
                                          </m:r>
                                          <m:r>
                                            <a:rPr lang="en-US" sz="2400" b="0" i="1" smtClean="0">
                                              <a:latin typeface="Cambria Math" panose="02040503050406030204" pitchFamily="18" charset="0"/>
                                            </a:rPr>
                                            <m:t>20</m:t>
                                          </m:r>
                                        </m:e>
                                        <m:e>
                                          <m:r>
                                            <a:rPr lang="en-US" sz="2400" b="0" i="1" smtClean="0">
                                              <a:latin typeface="Cambria Math" panose="02040503050406030204" pitchFamily="18" charset="0"/>
                                            </a:rPr>
                                            <m:t>−</m:t>
                                          </m:r>
                                          <m:r>
                                            <a:rPr lang="en-US" sz="2400" b="0" i="1" smtClean="0">
                                              <a:latin typeface="Cambria Math" panose="02040503050406030204" pitchFamily="18" charset="0"/>
                                            </a:rPr>
                                            <m:t>24</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5</m:t>
                                      </m:r>
                                    </m:e>
                                    <m:e>
                                      <m:r>
                                        <a:rPr lang="en-US" sz="2400" b="0" i="1" smtClean="0">
                                          <a:latin typeface="Cambria Math" panose="02040503050406030204" pitchFamily="18" charset="0"/>
                                        </a:rPr>
                                        <m:t>     </m:t>
                                      </m:r>
                                      <m:r>
                                        <a:rPr lang="en-US" sz="2400" b="0" i="1" smtClean="0">
                                          <a:latin typeface="Cambria Math" panose="02040503050406030204" pitchFamily="18" charset="0"/>
                                        </a:rPr>
                                        <m:t>6</m:t>
                                      </m:r>
                                    </m:e>
                                    <m:e>
                                      <m:r>
                                        <a:rPr lang="en-US" sz="2400" b="0" i="1" smtClean="0">
                                          <a:latin typeface="Cambria Math" panose="02040503050406030204" pitchFamily="18" charset="0"/>
                                        </a:rPr>
                                        <m:t>−</m:t>
                                      </m:r>
                                      <m:r>
                                        <a:rPr lang="en-US" sz="2400" b="0" i="1" smtClean="0">
                                          <a:latin typeface="Cambria Math" panose="02040503050406030204" pitchFamily="18" charset="0"/>
                                        </a:rPr>
                                        <m:t>45</m:t>
                                      </m:r>
                                    </m:e>
                                  </m:mr>
                                </m:m>
                              </m:oMath>
                            </m:oMathPara>
                          </a14:m>
                          <a:endParaRPr sz="2200" b="0" dirty="0"/>
                        </a:p>
                      </a:txBody>
                      <a:tcPr anchor="ctr"/>
                    </a:tc>
                    <a:tc>
                      <a:txBody>
                        <a:bodyPr/>
                        <a:lstStyle/>
                        <a:p>
                          <a:pPr algn="l">
                            <a:defRPr sz="1100"/>
                          </a:pPr>
                          <a:r>
                            <a:rPr lang="en-US" sz="2000" b="0" dirty="0"/>
                            <a:t>We find that </a:t>
                          </a:r>
                          <a14:m>
                            <m:oMath xmlns:m="http://schemas.openxmlformats.org/officeDocument/2006/math">
                              <m:r>
                                <a:rPr lang="en-US" sz="2000" b="0" i="1" smtClean="0">
                                  <a:latin typeface="Cambria Math" panose="02040503050406030204" pitchFamily="18" charset="0"/>
                                </a:rPr>
                                <m:t>−</m:t>
                              </m:r>
                              <m:r>
                                <a:rPr lang="en-US" sz="2000" b="0" i="1" smtClean="0">
                                  <a:latin typeface="Cambria Math" panose="02040503050406030204" pitchFamily="18" charset="0"/>
                                </a:rPr>
                                <m:t>4</m:t>
                              </m:r>
                            </m:oMath>
                          </a14:m>
                          <a:r>
                            <a:rPr lang="en-US" sz="2000" b="0" dirty="0"/>
                            <a:t> is a lower bound, as the signs in the last row alternate.</a:t>
                          </a:r>
                          <a:endParaRPr sz="2000" b="0" dirty="0"/>
                        </a:p>
                      </a:txBody>
                      <a:tcPr/>
                    </a:tc>
                    <a:extLst>
                      <a:ext uri="{0D108BD9-81ED-4DB2-BD59-A6C34878D82A}">
                        <a16:rowId xmlns:a16="http://schemas.microsoft.com/office/drawing/2014/main" val="10000"/>
                      </a:ext>
                    </a:extLst>
                  </a:tr>
                </a:tbl>
              </a:graphicData>
            </a:graphic>
          </p:graphicFrame>
        </mc:Choice>
        <mc:Fallback>
          <p:graphicFrame>
            <p:nvGraphicFramePr>
              <p:cNvPr id="5" name="Table Placeholder 2" descr="This represents a synthetic division:&#10;Place the value of divisor in the upper left corner, then write the coefficients of x on the top line.&#10;So, the divisor is negative 4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4 gives negative 8, which is written below 3. Adding 3 and negative 8 results in negative 5, the next coefficient in the bottom row.&#10;By continuing the process, we get the intermediate row contains the products negative 8, 20, negative 24, which are obtained by multiplying the divisor with the current quotient values. The final row results in 2, negative 5, 6, negative 45. &#10;We find that negative 4 is a lower bound, as the signs in the last row alternate.">
                <a:extLst>
                  <a:ext uri="{FF2B5EF4-FFF2-40B4-BE49-F238E27FC236}">
                    <a16:creationId xmlns:a16="http://schemas.microsoft.com/office/drawing/2014/main" id="{D7F311D6-C98C-4474-BB5D-9096D9855DBE}"/>
                  </a:ext>
                </a:extLst>
              </p:cNvPr>
              <p:cNvGraphicFramePr>
                <a:graphicFrameLocks/>
              </p:cNvGraphicFramePr>
              <p:nvPr>
                <p:extLst>
                  <p:ext uri="{D42A27DB-BD31-4B8C-83A1-F6EECF244321}">
                    <p14:modId xmlns:p14="http://schemas.microsoft.com/office/powerpoint/2010/main" val="3462473455"/>
                  </p:ext>
                </p:extLst>
              </p:nvPr>
            </p:nvGraphicFramePr>
            <p:xfrm>
              <a:off x="1066800" y="1905000"/>
              <a:ext cx="7391400" cy="1225995"/>
            </p:xfrm>
            <a:graphic>
              <a:graphicData uri="http://schemas.openxmlformats.org/drawingml/2006/table">
                <a:tbl>
                  <a:tblPr firstRow="1" bandRow="1">
                    <a:tableStyleId>{2D5ABB26-0587-4C30-8999-92F81FD0307C}</a:tableStyleId>
                  </a:tblPr>
                  <a:tblGrid>
                    <a:gridCol w="4507942">
                      <a:extLst>
                        <a:ext uri="{9D8B030D-6E8A-4147-A177-3AD203B41FA5}">
                          <a16:colId xmlns:a16="http://schemas.microsoft.com/office/drawing/2014/main" val="20000"/>
                        </a:ext>
                      </a:extLst>
                    </a:gridCol>
                    <a:gridCol w="2883458">
                      <a:extLst>
                        <a:ext uri="{9D8B030D-6E8A-4147-A177-3AD203B41FA5}">
                          <a16:colId xmlns:a16="http://schemas.microsoft.com/office/drawing/2014/main" val="20001"/>
                        </a:ext>
                      </a:extLst>
                    </a:gridCol>
                  </a:tblGrid>
                  <a:tr h="1225995">
                    <a:tc>
                      <a:txBody>
                        <a:bodyPr/>
                        <a:lstStyle/>
                        <a:p>
                          <a:endParaRPr lang="en-US"/>
                        </a:p>
                      </a:txBody>
                      <a:tcPr anchor="ctr">
                        <a:blipFill>
                          <a:blip r:embed="rId3"/>
                          <a:stretch>
                            <a:fillRect t="-2475" r="-63919" b="-990"/>
                          </a:stretch>
                        </a:blipFill>
                      </a:tcPr>
                    </a:tc>
                    <a:tc>
                      <a:txBody>
                        <a:bodyPr/>
                        <a:lstStyle/>
                        <a:p>
                          <a:endParaRPr lang="en-US"/>
                        </a:p>
                      </a:txBody>
                      <a:tcPr>
                        <a:blipFill>
                          <a:blip r:embed="rId3"/>
                          <a:stretch>
                            <a:fillRect l="-156448" t="-2475" b="-990"/>
                          </a:stretch>
                        </a:blipFill>
                      </a:tcPr>
                    </a:tc>
                    <a:extLst>
                      <a:ext uri="{0D108BD9-81ED-4DB2-BD59-A6C34878D82A}">
                        <a16:rowId xmlns:a16="http://schemas.microsoft.com/office/drawing/2014/main" val="10000"/>
                      </a:ext>
                    </a:extLst>
                  </a:tr>
                </a:tbl>
              </a:graphicData>
            </a:graphic>
          </p:graphicFrame>
        </mc:Fallback>
      </mc:AlternateContent>
      <p:sp>
        <p:nvSpPr>
          <p:cNvPr id="6" name="Text Placeholder 2">
            <a:extLst>
              <a:ext uri="{FF2B5EF4-FFF2-40B4-BE49-F238E27FC236}">
                <a16:creationId xmlns:a16="http://schemas.microsoft.com/office/drawing/2014/main" id="{97C39993-2B98-4B1D-999C-3388A89255FB}"/>
              </a:ext>
            </a:extLst>
          </p:cNvPr>
          <p:cNvSpPr txBox="1">
            <a:spLocks/>
          </p:cNvSpPr>
          <p:nvPr/>
        </p:nvSpPr>
        <p:spPr>
          <a:xfrm>
            <a:off x="457200" y="3657600"/>
            <a:ext cx="8229600" cy="15840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Thus, we see that </a:t>
            </a:r>
            <a:r>
              <a:rPr lang="en-US" dirty="0">
                <a:latin typeface="Calibri" panose="020F0502020204030204" pitchFamily="34" charset="0"/>
                <a:ea typeface="Calibri" panose="020F0502020204030204" pitchFamily="34" charset="0"/>
                <a:cs typeface="Calibri" panose="020F0502020204030204" pitchFamily="34" charset="0"/>
              </a:rPr>
              <a:t>−4</a:t>
            </a:r>
            <a:r>
              <a:rPr lang="en-US" dirty="0"/>
              <a:t> is a lower bound. Combined with the upper bound, we now know that all real zeros of </a:t>
            </a:r>
            <a:r>
              <a:rPr lang="en-US" i="1" dirty="0"/>
              <a:t>f</a:t>
            </a:r>
            <a:r>
              <a:rPr lang="en-US" dirty="0"/>
              <a:t> lie in the interval</a:t>
            </a:r>
          </a:p>
        </p:txBody>
      </p:sp>
      <p:pic>
        <p:nvPicPr>
          <p:cNvPr id="9" name="Picture 8" descr="open bracket  minus 4  to 3 close bracket.">
            <a:extLst>
              <a:ext uri="{FF2B5EF4-FFF2-40B4-BE49-F238E27FC236}">
                <a16:creationId xmlns:a16="http://schemas.microsoft.com/office/drawing/2014/main" id="{57134306-9F65-6D2E-6CA5-34AF394E3E65}"/>
              </a:ext>
            </a:extLst>
          </p:cNvPr>
          <p:cNvPicPr>
            <a:picLocks noChangeAspect="1"/>
          </p:cNvPicPr>
          <p:nvPr/>
        </p:nvPicPr>
        <p:blipFill>
          <a:blip r:embed="rId4"/>
          <a:stretch>
            <a:fillRect/>
          </a:stretch>
        </p:blipFill>
        <p:spPr>
          <a:xfrm>
            <a:off x="3048000" y="4572000"/>
            <a:ext cx="1025408" cy="47326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4: Finding the Zeros of a Polynomial</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Use the results of Example 3, in conjunction with the Rational Zero Theorem, to find the actual zeros of </a:t>
            </a:r>
            <a:br>
              <a:rPr lang="en-US" sz="2800" dirty="0"/>
            </a:br>
            <a:endParaRPr sz="2800" dirty="0"/>
          </a:p>
        </p:txBody>
      </p:sp>
      <p:pic>
        <p:nvPicPr>
          <p:cNvPr id="6" name="Picture 5" descr="f of x equals two times x cubed plus three times x squared minus fourteen x minus twenty one.">
            <a:extLst>
              <a:ext uri="{FF2B5EF4-FFF2-40B4-BE49-F238E27FC236}">
                <a16:creationId xmlns:a16="http://schemas.microsoft.com/office/drawing/2014/main" id="{F6857DBA-F480-045B-9F9D-2F0F999281FA}"/>
              </a:ext>
            </a:extLst>
          </p:cNvPr>
          <p:cNvPicPr>
            <a:picLocks noChangeAspect="1"/>
          </p:cNvPicPr>
          <p:nvPr/>
        </p:nvPicPr>
        <p:blipFill>
          <a:blip r:embed="rId3"/>
          <a:stretch>
            <a:fillRect/>
          </a:stretch>
        </p:blipFill>
        <p:spPr>
          <a:xfrm>
            <a:off x="533400" y="1943687"/>
            <a:ext cx="4143375" cy="5334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4: Finding the Zeros of a Polynomial</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US" sz="2600" b="1" dirty="0"/>
              <a:t>Solution</a:t>
            </a:r>
          </a:p>
          <a:p>
            <a:r>
              <a:rPr lang="en-US" sz="2600" dirty="0"/>
              <a:t>Start by finding the potential rational zeros.</a:t>
            </a:r>
          </a:p>
        </p:txBody>
      </p:sp>
      <p:pic>
        <p:nvPicPr>
          <p:cNvPr id="6" name="Picture 5" descr="Factors of a sub zero: plus or minus the set containing one comma three comma seven comma and twenty one.&#10;&#10;Factors of a sub three: plus or minus the set containing one and two.">
            <a:extLst>
              <a:ext uri="{FF2B5EF4-FFF2-40B4-BE49-F238E27FC236}">
                <a16:creationId xmlns:a16="http://schemas.microsoft.com/office/drawing/2014/main" id="{C862941D-F52D-6ABD-0866-9D8A8A4C9FDE}"/>
              </a:ext>
            </a:extLst>
          </p:cNvPr>
          <p:cNvPicPr>
            <a:picLocks noChangeAspect="1"/>
          </p:cNvPicPr>
          <p:nvPr/>
        </p:nvPicPr>
        <p:blipFill>
          <a:blip r:embed="rId3"/>
          <a:stretch>
            <a:fillRect/>
          </a:stretch>
        </p:blipFill>
        <p:spPr>
          <a:xfrm>
            <a:off x="1143000" y="2133600"/>
            <a:ext cx="3181350" cy="885825"/>
          </a:xfrm>
          <a:prstGeom prst="rect">
            <a:avLst/>
          </a:prstGeom>
        </p:spPr>
      </p:pic>
      <p:pic>
        <p:nvPicPr>
          <p:cNvPr id="9" name="Picture 8" descr="Possible rational zeros: plus or minus the set containing 1 comma 3 comma 7 comma 21 comma one half comma three halves comma seven halves comma and twenty one halves.">
            <a:extLst>
              <a:ext uri="{FF2B5EF4-FFF2-40B4-BE49-F238E27FC236}">
                <a16:creationId xmlns:a16="http://schemas.microsoft.com/office/drawing/2014/main" id="{DE0C1126-E1DF-3AFD-35D1-69464AA96FA8}"/>
              </a:ext>
            </a:extLst>
          </p:cNvPr>
          <p:cNvPicPr>
            <a:picLocks noChangeAspect="1"/>
          </p:cNvPicPr>
          <p:nvPr/>
        </p:nvPicPr>
        <p:blipFill>
          <a:blip r:embed="rId4"/>
          <a:stretch>
            <a:fillRect/>
          </a:stretch>
        </p:blipFill>
        <p:spPr>
          <a:xfrm>
            <a:off x="557593" y="2957512"/>
            <a:ext cx="7067550" cy="942975"/>
          </a:xfrm>
          <a:prstGeom prst="rect">
            <a:avLst/>
          </a:prstGeom>
        </p:spPr>
      </p:pic>
      <p:sp>
        <p:nvSpPr>
          <p:cNvPr id="14" name="TextBox 13">
            <a:extLst>
              <a:ext uri="{FF2B5EF4-FFF2-40B4-BE49-F238E27FC236}">
                <a16:creationId xmlns:a16="http://schemas.microsoft.com/office/drawing/2014/main" id="{A613BA28-51C1-B35F-6E9F-56296198FFC7}"/>
              </a:ext>
            </a:extLst>
          </p:cNvPr>
          <p:cNvSpPr txBox="1"/>
          <p:nvPr/>
        </p:nvSpPr>
        <p:spPr>
          <a:xfrm>
            <a:off x="472440" y="3896022"/>
            <a:ext cx="8214360" cy="892552"/>
          </a:xfrm>
          <a:prstGeom prst="rect">
            <a:avLst/>
          </a:prstGeom>
          <a:noFill/>
        </p:spPr>
        <p:txBody>
          <a:bodyPr wrap="square">
            <a:spAutoFit/>
          </a:bodyPr>
          <a:lstStyle/>
          <a:p>
            <a:r>
              <a:rPr lang="en-US" sz="2600" dirty="0"/>
              <a:t>Now, apply the lower and upper bounds. This allows us to eliminate any potential zeros greater than </a:t>
            </a:r>
            <a:r>
              <a:rPr lang="en-US" sz="2600" dirty="0">
                <a:latin typeface="Cambria Math"/>
              </a:rPr>
              <a:t>3</a:t>
            </a:r>
            <a:r>
              <a:rPr lang="en-US" sz="2600" dirty="0"/>
              <a:t> or less than </a:t>
            </a:r>
            <a:r>
              <a:rPr lang="en-US" sz="2600" dirty="0">
                <a:latin typeface="Calibri" panose="020F0502020204030204" pitchFamily="34" charset="0"/>
                <a:ea typeface="Calibri" panose="020F0502020204030204" pitchFamily="34" charset="0"/>
                <a:cs typeface="Calibri" panose="020F0502020204030204" pitchFamily="34" charset="0"/>
              </a:rPr>
              <a:t>−4</a:t>
            </a:r>
            <a:r>
              <a:rPr lang="en-US" sz="2600" dirty="0"/>
              <a:t>.</a:t>
            </a:r>
            <a:endParaRPr lang="en-IN" sz="2600" dirty="0"/>
          </a:p>
        </p:txBody>
      </p:sp>
      <p:pic>
        <p:nvPicPr>
          <p:cNvPr id="12" name="Picture 11" descr="Possible rational zeros: the set containing 1 comma negative 1 comma 3 comma negative 3 comma one half comma negative one half  comma three halves comma negative three halves comma and negative seven halves.">
            <a:extLst>
              <a:ext uri="{FF2B5EF4-FFF2-40B4-BE49-F238E27FC236}">
                <a16:creationId xmlns:a16="http://schemas.microsoft.com/office/drawing/2014/main" id="{CD0A98B9-1E3F-67EA-D7C5-38CCB43CDEE5}"/>
              </a:ext>
            </a:extLst>
          </p:cNvPr>
          <p:cNvPicPr>
            <a:picLocks noChangeAspect="1"/>
          </p:cNvPicPr>
          <p:nvPr/>
        </p:nvPicPr>
        <p:blipFill>
          <a:blip r:embed="rId5"/>
          <a:stretch>
            <a:fillRect/>
          </a:stretch>
        </p:blipFill>
        <p:spPr>
          <a:xfrm>
            <a:off x="557593" y="4814887"/>
            <a:ext cx="7000875" cy="8763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4: Finding the Zeros of a Polynomial</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US" sz="2800" dirty="0"/>
              <a:t>Now, use synthetic division to test potential rational zeros.</a:t>
            </a:r>
          </a:p>
          <a:p>
            <a:r>
              <a:rPr lang="en-US" sz="2800" dirty="0"/>
              <a:t> </a:t>
            </a:r>
          </a:p>
          <a:p>
            <a:pPr fontAlgn="ctr"/>
            <a:endParaRPr lang="ar-AE" dirty="0"/>
          </a:p>
        </p:txBody>
      </p:sp>
      <mc:AlternateContent xmlns:mc="http://schemas.openxmlformats.org/markup-compatibility/2006">
        <mc:Choice xmlns:a14="http://schemas.microsoft.com/office/drawing/2010/main" Requires="a14">
          <p:graphicFrame>
            <p:nvGraphicFramePr>
              <p:cNvPr id="5" name="Table Placeholder 2" descr="This represents a synthetic division:&#10;Place the value of divisor in the upper left corner, then write the coefficients of x on the top line.&#10;So, the divisor is negative 3 over 2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3 over 2 gives negative 3, which is written below 3. Adding 3 and negative 3 results in 0, the next coefficient in the bottom row.&#10;By continuing the process, we get the intermediate row contains the products negative 3, 0, 21 which are obtained by multiplying the divisor with the current quotient values. The final row results in 2, 0, negative 14, 0. The remainder is 0.">
                <a:extLst>
                  <a:ext uri="{FF2B5EF4-FFF2-40B4-BE49-F238E27FC236}">
                    <a16:creationId xmlns:a16="http://schemas.microsoft.com/office/drawing/2014/main" id="{D471F54B-EB41-86B0-2DB6-B3FF37FC40C5}"/>
                  </a:ext>
                </a:extLst>
              </p:cNvPr>
              <p:cNvGraphicFramePr>
                <a:graphicFrameLocks/>
              </p:cNvGraphicFramePr>
              <p:nvPr>
                <p:extLst>
                  <p:ext uri="{D42A27DB-BD31-4B8C-83A1-F6EECF244321}">
                    <p14:modId xmlns:p14="http://schemas.microsoft.com/office/powerpoint/2010/main" val="3071516366"/>
                  </p:ext>
                </p:extLst>
              </p:nvPr>
            </p:nvGraphicFramePr>
            <p:xfrm>
              <a:off x="1981200" y="2438400"/>
              <a:ext cx="4507942" cy="1660589"/>
            </p:xfrm>
            <a:graphic>
              <a:graphicData uri="http://schemas.openxmlformats.org/drawingml/2006/table">
                <a:tbl>
                  <a:tblPr firstRow="1" bandRow="1">
                    <a:tableStyleId>{2D5ABB26-0587-4C30-8999-92F81FD0307C}</a:tableStyleId>
                  </a:tblPr>
                  <a:tblGrid>
                    <a:gridCol w="4507942">
                      <a:extLst>
                        <a:ext uri="{9D8B030D-6E8A-4147-A177-3AD203B41FA5}">
                          <a16:colId xmlns:a16="http://schemas.microsoft.com/office/drawing/2014/main" val="20000"/>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r>
                                            <m:rPr>
                                              <m:brk m:alnAt="7"/>
                                            </m:rPr>
                                            <a:rPr lang="en-US" sz="2400" b="0" i="1" smtClean="0">
                                              <a:latin typeface="Cambria Math" panose="02040503050406030204" pitchFamily="18" charset="0"/>
                                            </a:rPr>
                                            <m:t>−</m:t>
                                          </m:r>
                                          <m:borderBox>
                                            <m:borderBoxPr>
                                              <m:hideTop m:val="on"/>
                                              <m:hideLeft m:val="on"/>
                                              <m:ctrlPr>
                                                <a:rPr lang="ar-AE" sz="2400" i="1">
                                                  <a:latin typeface="Cambria Math" panose="02040503050406030204" pitchFamily="18" charset="0"/>
                                                </a:rPr>
                                              </m:ctrlPr>
                                            </m:borderBoxPr>
                                            <m:e>
                                              <m:f>
                                                <m:fPr>
                                                  <m:ctrlPr>
                                                    <a:rPr lang="ar-AE" sz="2400" i="1">
                                                      <a:latin typeface="Cambria Math" panose="02040503050406030204" pitchFamily="18" charset="0"/>
                                                    </a:rPr>
                                                  </m:ctrlPr>
                                                </m:fPr>
                                                <m:num>
                                                  <m:r>
                                                    <a:rPr lang="en-US" sz="2400" b="0" i="1" smtClean="0">
                                                      <a:latin typeface="Cambria Math" panose="02040503050406030204" pitchFamily="18" charset="0"/>
                                                    </a:rPr>
                                                    <m:t>3</m:t>
                                                  </m:r>
                                                </m:num>
                                                <m:den>
                                                  <m:r>
                                                    <a:rPr lang="en-US" sz="2400" b="0" i="1" smtClean="0">
                                                      <a:latin typeface="Cambria Math" panose="02040503050406030204" pitchFamily="18" charset="0"/>
                                                    </a:rPr>
                                                    <m:t>2</m:t>
                                                  </m:r>
                                                </m:den>
                                              </m:f>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m:t>
                                          </m:r>
                                          <m:r>
                                            <a:rPr lang="en-US" sz="2400" b="0" i="1" smtClean="0">
                                              <a:latin typeface="Cambria Math" panose="02040503050406030204" pitchFamily="18" charset="0"/>
                                            </a:rPr>
                                            <m:t>14</m:t>
                                          </m:r>
                                        </m:e>
                                        <m:e>
                                          <m:r>
                                            <a:rPr lang="en-US" sz="2400" b="0" i="1" smtClean="0">
                                              <a:latin typeface="Cambria Math" panose="02040503050406030204" pitchFamily="18" charset="0"/>
                                            </a:rPr>
                                            <m:t>−</m:t>
                                          </m:r>
                                          <m:r>
                                            <a:rPr lang="en-US" sz="2400" b="0" i="1" smtClean="0">
                                              <a:latin typeface="Cambria Math" panose="02040503050406030204" pitchFamily="18" charset="0"/>
                                            </a:rPr>
                                            <m:t>21</m:t>
                                          </m:r>
                                        </m:e>
                                      </m:mr>
                                      <m:mr>
                                        <m:e/>
                                        <m:e/>
                                        <m:e>
                                          <m:r>
                                            <a:rPr lang="en-US" sz="2400" b="0" i="1" smtClean="0">
                                              <a:latin typeface="Cambria Math" panose="02040503050406030204" pitchFamily="18" charset="0"/>
                                            </a:rPr>
                                            <m:t>−</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e>
                                          <m:r>
                                            <a:rPr lang="en-US" sz="2400" b="0" i="1" smtClean="0">
                                              <a:latin typeface="Cambria Math" panose="02040503050406030204" pitchFamily="18" charset="0"/>
                                            </a:rPr>
                                            <m:t>21</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e>
                                      <m:r>
                                        <a:rPr lang="en-US" sz="2400" b="0" i="1" smtClean="0">
                                          <a:latin typeface="Cambria Math" panose="02040503050406030204" pitchFamily="18" charset="0"/>
                                        </a:rPr>
                                        <m:t>     −</m:t>
                                      </m:r>
                                      <m:r>
                                        <a:rPr lang="en-US" sz="2400" b="0" i="1" smtClean="0">
                                          <a:latin typeface="Cambria Math" panose="02040503050406030204" pitchFamily="18" charset="0"/>
                                        </a:rPr>
                                        <m:t>14</m:t>
                                      </m:r>
                                    </m:e>
                                    <m:e>
                                      <m:r>
                                        <a:rPr lang="en-US" sz="2400" b="0" i="1" smtClean="0">
                                          <a:latin typeface="Cambria Math" panose="02040503050406030204" pitchFamily="18" charset="0"/>
                                        </a:rPr>
                                        <m:t>0</m:t>
                                      </m:r>
                                    </m:e>
                                  </m:mr>
                                </m:m>
                              </m:oMath>
                            </m:oMathPara>
                          </a14:m>
                          <a:endParaRPr sz="2200" b="0" dirty="0"/>
                        </a:p>
                      </a:txBody>
                      <a:tcPr anchor="ctr"/>
                    </a:tc>
                    <a:extLst>
                      <a:ext uri="{0D108BD9-81ED-4DB2-BD59-A6C34878D82A}">
                        <a16:rowId xmlns:a16="http://schemas.microsoft.com/office/drawing/2014/main" val="10000"/>
                      </a:ext>
                    </a:extLst>
                  </a:tr>
                </a:tbl>
              </a:graphicData>
            </a:graphic>
          </p:graphicFrame>
        </mc:Choice>
        <mc:Fallback>
          <p:graphicFrame>
            <p:nvGraphicFramePr>
              <p:cNvPr id="5" name="Table Placeholder 2" descr="This represents a synthetic division:&#10;Place the value of divisor in the upper left corner, then write the coefficients of x on the top line.&#10;So, the divisor is negative 3 over 2 placed in the upper left corner divides the coefficients of the polynomial 2, 3, negative14, negative 21 written across the top row.&#10;The first step of the synthetic division is shown, where first coefficient, 2 is brought down to the bottom row.&#10;The second step of the synthetic division is multiplying 2 by the divisor negative 3 over 2 gives negative 3, which is written below 3. Adding 3 and negative 3 results in 0, the next coefficient in the bottom row.&#10;By continuing the process, we get the intermediate row contains the products negative 3, 0, 21 which are obtained by multiplying the divisor with the current quotient values. The final row results in 2, 0, negative 14, 0. The remainder is 0.">
                <a:extLst>
                  <a:ext uri="{FF2B5EF4-FFF2-40B4-BE49-F238E27FC236}">
                    <a16:creationId xmlns:a16="http://schemas.microsoft.com/office/drawing/2014/main" id="{D471F54B-EB41-86B0-2DB6-B3FF37FC40C5}"/>
                  </a:ext>
                </a:extLst>
              </p:cNvPr>
              <p:cNvGraphicFramePr>
                <a:graphicFrameLocks/>
              </p:cNvGraphicFramePr>
              <p:nvPr>
                <p:extLst>
                  <p:ext uri="{D42A27DB-BD31-4B8C-83A1-F6EECF244321}">
                    <p14:modId xmlns:p14="http://schemas.microsoft.com/office/powerpoint/2010/main" val="3071516366"/>
                  </p:ext>
                </p:extLst>
              </p:nvPr>
            </p:nvGraphicFramePr>
            <p:xfrm>
              <a:off x="1981200" y="2438400"/>
              <a:ext cx="4507942" cy="1660589"/>
            </p:xfrm>
            <a:graphic>
              <a:graphicData uri="http://schemas.openxmlformats.org/drawingml/2006/table">
                <a:tbl>
                  <a:tblPr firstRow="1" bandRow="1">
                    <a:tableStyleId>{2D5ABB26-0587-4C30-8999-92F81FD0307C}</a:tableStyleId>
                  </a:tblPr>
                  <a:tblGrid>
                    <a:gridCol w="4507942">
                      <a:extLst>
                        <a:ext uri="{9D8B030D-6E8A-4147-A177-3AD203B41FA5}">
                          <a16:colId xmlns:a16="http://schemas.microsoft.com/office/drawing/2014/main" val="20000"/>
                        </a:ext>
                      </a:extLst>
                    </a:gridCol>
                  </a:tblGrid>
                  <a:tr h="1660589">
                    <a:tc>
                      <a:txBody>
                        <a:bodyPr/>
                        <a:lstStyle/>
                        <a:p>
                          <a:endParaRPr lang="en-US"/>
                        </a:p>
                      </a:txBody>
                      <a:tcPr anchor="ctr">
                        <a:blipFill>
                          <a:blip r:embed="rId3"/>
                          <a:stretch>
                            <a:fillRect b="-366"/>
                          </a:stretch>
                        </a:blipFill>
                      </a:tcPr>
                    </a:tc>
                    <a:extLst>
                      <a:ext uri="{0D108BD9-81ED-4DB2-BD59-A6C34878D82A}">
                        <a16:rowId xmlns:a16="http://schemas.microsoft.com/office/drawing/2014/main" val="10000"/>
                      </a:ext>
                    </a:extLst>
                  </a:tr>
                </a:tbl>
              </a:graphicData>
            </a:graphic>
          </p:graphicFrame>
        </mc:Fallback>
      </mc:AlternateContent>
    </p:spTree>
    <p:extLst>
      <p:ext uri="{BB962C8B-B14F-4D97-AF65-F5344CB8AC3E}">
        <p14:creationId xmlns:p14="http://schemas.microsoft.com/office/powerpoint/2010/main" val="3803936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4: Finding the Zeros of a Polynomial</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lang="en-US" sz="2800" dirty="0"/>
              <a:t>The quotient is 		</a:t>
            </a:r>
          </a:p>
          <a:p>
            <a:endParaRPr lang="en-US" sz="2800" dirty="0"/>
          </a:p>
          <a:p>
            <a:endParaRPr lang="en-US" dirty="0"/>
          </a:p>
          <a:p>
            <a:endParaRPr lang="en-US" sz="2800" dirty="0"/>
          </a:p>
          <a:p>
            <a:endParaRPr lang="ar-AE" sz="2800" dirty="0"/>
          </a:p>
          <a:p>
            <a:pPr>
              <a:defRPr sz="2800"/>
            </a:pPr>
            <a:endParaRPr lang="ar-AE" sz="2800" dirty="0"/>
          </a:p>
        </p:txBody>
      </p:sp>
      <p:pic>
        <p:nvPicPr>
          <p:cNvPr id="6" name="Picture 5" descr="Two times x squared minus fourteen.">
            <a:extLst>
              <a:ext uri="{FF2B5EF4-FFF2-40B4-BE49-F238E27FC236}">
                <a16:creationId xmlns:a16="http://schemas.microsoft.com/office/drawing/2014/main" id="{3F594327-8B37-C81D-D060-1989B2E8E3D1}"/>
              </a:ext>
            </a:extLst>
          </p:cNvPr>
          <p:cNvPicPr>
            <a:picLocks noChangeAspect="1"/>
          </p:cNvPicPr>
          <p:nvPr/>
        </p:nvPicPr>
        <p:blipFill>
          <a:blip r:embed="rId3"/>
          <a:stretch>
            <a:fillRect/>
          </a:stretch>
        </p:blipFill>
        <p:spPr>
          <a:xfrm>
            <a:off x="2819400" y="1047750"/>
            <a:ext cx="1323975" cy="400050"/>
          </a:xfrm>
          <a:prstGeom prst="rect">
            <a:avLst/>
          </a:prstGeom>
        </p:spPr>
      </p:pic>
      <p:sp>
        <p:nvSpPr>
          <p:cNvPr id="9" name="TextBox 8">
            <a:extLst>
              <a:ext uri="{FF2B5EF4-FFF2-40B4-BE49-F238E27FC236}">
                <a16:creationId xmlns:a16="http://schemas.microsoft.com/office/drawing/2014/main" id="{78873A55-482D-F5B2-80BC-8C674C1E1BF4}"/>
              </a:ext>
            </a:extLst>
          </p:cNvPr>
          <p:cNvSpPr txBox="1"/>
          <p:nvPr/>
        </p:nvSpPr>
        <p:spPr>
          <a:xfrm>
            <a:off x="457200" y="1408093"/>
            <a:ext cx="8229600" cy="954107"/>
          </a:xfrm>
          <a:prstGeom prst="rect">
            <a:avLst/>
          </a:prstGeom>
          <a:noFill/>
        </p:spPr>
        <p:txBody>
          <a:bodyPr wrap="square">
            <a:spAutoFit/>
          </a:bodyPr>
          <a:lstStyle/>
          <a:p>
            <a:r>
              <a:rPr lang="en-US" sz="2800" dirty="0"/>
              <a:t>We can find the remaining two zeros by using the square root method.</a:t>
            </a:r>
            <a:endParaRPr lang="en-IN" sz="2800" dirty="0"/>
          </a:p>
        </p:txBody>
      </p:sp>
      <p:pic>
        <p:nvPicPr>
          <p:cNvPr id="7" name="Picture 6" descr="Two times x squared minus fourteen equals zero.&#10;Two times x squared equals fourteen.&#10;X squared equals seven.&#10;X equals plus or minus the square root of seven.">
            <a:extLst>
              <a:ext uri="{FF2B5EF4-FFF2-40B4-BE49-F238E27FC236}">
                <a16:creationId xmlns:a16="http://schemas.microsoft.com/office/drawing/2014/main" id="{D3C83DE3-C55C-2AB8-FB84-1B2D9530FA34}"/>
              </a:ext>
            </a:extLst>
          </p:cNvPr>
          <p:cNvPicPr>
            <a:picLocks noChangeAspect="1"/>
          </p:cNvPicPr>
          <p:nvPr/>
        </p:nvPicPr>
        <p:blipFill>
          <a:blip r:embed="rId4"/>
          <a:stretch>
            <a:fillRect/>
          </a:stretch>
        </p:blipFill>
        <p:spPr>
          <a:xfrm>
            <a:off x="3276600" y="2390775"/>
            <a:ext cx="2295525" cy="2333625"/>
          </a:xfrm>
          <a:prstGeom prst="rect">
            <a:avLst/>
          </a:prstGeom>
        </p:spPr>
      </p:pic>
      <p:sp>
        <p:nvSpPr>
          <p:cNvPr id="13" name="TextBox 12">
            <a:extLst>
              <a:ext uri="{FF2B5EF4-FFF2-40B4-BE49-F238E27FC236}">
                <a16:creationId xmlns:a16="http://schemas.microsoft.com/office/drawing/2014/main" id="{B8230AAC-B5AB-B29E-5810-B735817B08CC}"/>
              </a:ext>
            </a:extLst>
          </p:cNvPr>
          <p:cNvSpPr txBox="1"/>
          <p:nvPr/>
        </p:nvSpPr>
        <p:spPr>
          <a:xfrm>
            <a:off x="457200" y="5018214"/>
            <a:ext cx="4800600" cy="523220"/>
          </a:xfrm>
          <a:prstGeom prst="rect">
            <a:avLst/>
          </a:prstGeom>
          <a:noFill/>
        </p:spPr>
        <p:txBody>
          <a:bodyPr wrap="square">
            <a:spAutoFit/>
          </a:bodyPr>
          <a:lstStyle/>
          <a:p>
            <a:pPr>
              <a:defRPr sz="2800"/>
            </a:pPr>
            <a:r>
              <a:rPr lang="en-US" sz="2800" dirty="0"/>
              <a:t>Thus, the actual zeros of </a:t>
            </a:r>
            <a:r>
              <a:rPr lang="en-US" sz="2800" i="1" dirty="0"/>
              <a:t>f</a:t>
            </a:r>
            <a:r>
              <a:rPr lang="en-US" sz="2800" dirty="0"/>
              <a:t>(</a:t>
            </a:r>
            <a:r>
              <a:rPr lang="en-US" sz="2800" i="1" dirty="0"/>
              <a:t>x</a:t>
            </a:r>
            <a:r>
              <a:rPr lang="en-US" sz="2800" dirty="0"/>
              <a:t>) are </a:t>
            </a:r>
          </a:p>
        </p:txBody>
      </p:sp>
      <p:pic>
        <p:nvPicPr>
          <p:cNvPr id="11" name="Picture 10" descr="Set containing negative three over two comma square root of seven comma and negative square root of seven.">
            <a:extLst>
              <a:ext uri="{FF2B5EF4-FFF2-40B4-BE49-F238E27FC236}">
                <a16:creationId xmlns:a16="http://schemas.microsoft.com/office/drawing/2014/main" id="{21EF8587-B32E-ABE2-0C95-515A3B33BA22}"/>
              </a:ext>
            </a:extLst>
          </p:cNvPr>
          <p:cNvPicPr>
            <a:picLocks noChangeAspect="1"/>
          </p:cNvPicPr>
          <p:nvPr/>
        </p:nvPicPr>
        <p:blipFill>
          <a:blip r:embed="rId5"/>
          <a:stretch>
            <a:fillRect/>
          </a:stretch>
        </p:blipFill>
        <p:spPr>
          <a:xfrm>
            <a:off x="5257800" y="4838700"/>
            <a:ext cx="2095500" cy="876300"/>
          </a:xfrm>
          <a:prstGeom prst="rect">
            <a:avLst/>
          </a:prstGeom>
        </p:spPr>
      </p:pic>
    </p:spTree>
    <p:extLst>
      <p:ext uri="{BB962C8B-B14F-4D97-AF65-F5344CB8AC3E}">
        <p14:creationId xmlns:p14="http://schemas.microsoft.com/office/powerpoint/2010/main" val="2809537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r>
              <a:rPr sz="2800" dirty="0"/>
              <a:t>Before applying the Rational Zero Theorem, we note two things it </a:t>
            </a:r>
            <a:r>
              <a:rPr sz="2800" i="1" dirty="0"/>
              <a:t>doesn't</a:t>
            </a:r>
            <a:r>
              <a:rPr sz="2800" dirty="0"/>
              <a:t> do:</a:t>
            </a:r>
            <a:endParaRPr lang="en-US" sz="2800" dirty="0"/>
          </a:p>
          <a:p>
            <a:endParaRPr sz="2800" dirty="0"/>
          </a:p>
          <a:p>
            <a:pPr marL="442913" indent="-442913">
              <a:defRPr sz="2800"/>
            </a:pPr>
            <a:r>
              <a:rPr lang="en-US" sz="2800" dirty="0"/>
              <a:t>1.  </a:t>
            </a:r>
            <a:r>
              <a:rPr sz="2800" dirty="0"/>
              <a:t>The theorem doesn't necessarily find even a single zero of a polynomial; instead, it identifies a list of rational numbers that could </a:t>
            </a:r>
            <a:r>
              <a:rPr sz="2800" i="1" dirty="0"/>
              <a:t>potentially</a:t>
            </a:r>
            <a:r>
              <a:rPr sz="2800" dirty="0"/>
              <a:t> be zeros.</a:t>
            </a:r>
            <a:endParaRPr lang="en-US" sz="2800" dirty="0"/>
          </a:p>
          <a:p>
            <a:pPr marL="442913" indent="-442913">
              <a:defRPr sz="2800"/>
            </a:pPr>
            <a:r>
              <a:rPr lang="en-US" dirty="0"/>
              <a:t>2.  </a:t>
            </a:r>
            <a:r>
              <a:rPr dirty="0"/>
              <a:t>​</a:t>
            </a:r>
            <a:r>
              <a:rPr sz="2800" dirty="0"/>
              <a:t>The theorem says nothing about irrational or complex zeros. If a polynomial has zeros that are either irrational or complex, we must resort to other means to find them.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CAUTION</a:t>
                </a:r>
                <a:r>
                  <a:rPr lang="en-US" dirty="0"/>
                  <a:t>!</a:t>
                </a:r>
                <a14:m>
                  <m:oMath xmlns:m="http://schemas.openxmlformats.org/officeDocument/2006/math">
                    <m:r>
                      <m:rPr>
                        <m:nor/>
                      </m:rPr>
                      <a:rPr lang="en-US" sz="3200" b="0" i="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82078"/>
            <a:ext cx="8305800" cy="4861484"/>
          </a:xfrm>
        </p:spPr>
        <p:txBody>
          <a:bodyPr>
            <a:normAutofit/>
          </a:bodyPr>
          <a:lstStyle/>
          <a:p>
            <a:pPr>
              <a:defRPr sz="2800"/>
            </a:pPr>
            <a:r>
              <a:rPr sz="2800" dirty="0"/>
              <a:t>Don't read more into the Upper and Lower Bounds Theorem than is actually there. For instance, </a:t>
            </a:r>
            <a:r>
              <a:rPr lang="en-IN" sz="2800" dirty="0">
                <a:latin typeface="Calibri" panose="020F0502020204030204" pitchFamily="34" charset="0"/>
                <a:ea typeface="Calibri" panose="020F0502020204030204" pitchFamily="34" charset="0"/>
                <a:cs typeface="Calibri" panose="020F0502020204030204" pitchFamily="34" charset="0"/>
              </a:rPr>
              <a:t>−3</a:t>
            </a:r>
            <a:r>
              <a:rPr sz="2800" dirty="0"/>
              <a:t> actually </a:t>
            </a:r>
            <a:r>
              <a:rPr sz="2800" i="1" dirty="0"/>
              <a:t>is</a:t>
            </a:r>
            <a:r>
              <a:rPr sz="2800" dirty="0"/>
              <a:t> a lower bound of the zeros of </a:t>
            </a:r>
            <a:r>
              <a:rPr lang="en-US" sz="2800" dirty="0"/>
              <a:t>			</a:t>
            </a:r>
            <a:endParaRPr sz="2800" dirty="0"/>
          </a:p>
        </p:txBody>
      </p:sp>
      <p:pic>
        <p:nvPicPr>
          <p:cNvPr id="6" name="Picture 5" descr="f of x equals two times x cubed plus three times x squared minus fourteen x minus twenty one.">
            <a:extLst>
              <a:ext uri="{FF2B5EF4-FFF2-40B4-BE49-F238E27FC236}">
                <a16:creationId xmlns:a16="http://schemas.microsoft.com/office/drawing/2014/main" id="{A768D080-92F3-BFCA-9CE6-07F189FD49FD}"/>
              </a:ext>
            </a:extLst>
          </p:cNvPr>
          <p:cNvPicPr>
            <a:picLocks noChangeAspect="1"/>
          </p:cNvPicPr>
          <p:nvPr/>
        </p:nvPicPr>
        <p:blipFill>
          <a:blip r:embed="rId3"/>
          <a:stretch>
            <a:fillRect/>
          </a:stretch>
        </p:blipFill>
        <p:spPr>
          <a:xfrm>
            <a:off x="5095875" y="1981200"/>
            <a:ext cx="3590925" cy="485775"/>
          </a:xfrm>
          <a:prstGeom prst="rect">
            <a:avLst/>
          </a:prstGeom>
        </p:spPr>
      </p:pic>
      <p:sp>
        <p:nvSpPr>
          <p:cNvPr id="8" name="TextBox 7">
            <a:extLst>
              <a:ext uri="{FF2B5EF4-FFF2-40B4-BE49-F238E27FC236}">
                <a16:creationId xmlns:a16="http://schemas.microsoft.com/office/drawing/2014/main" id="{A99AC7D0-6F49-845C-BF38-BA54AB6A5AF0}"/>
              </a:ext>
            </a:extLst>
          </p:cNvPr>
          <p:cNvSpPr txBox="1"/>
          <p:nvPr/>
        </p:nvSpPr>
        <p:spPr>
          <a:xfrm>
            <a:off x="447674" y="2362200"/>
            <a:ext cx="8229599" cy="2246769"/>
          </a:xfrm>
          <a:prstGeom prst="rect">
            <a:avLst/>
          </a:prstGeom>
          <a:noFill/>
        </p:spPr>
        <p:txBody>
          <a:bodyPr wrap="square">
            <a:spAutoFit/>
          </a:bodyPr>
          <a:lstStyle/>
          <a:p>
            <a:r>
              <a:rPr lang="en-US" sz="2800" dirty="0"/>
              <a:t>but the theorem is not powerful enough to indicate this. The work in Example 3 shows that </a:t>
            </a:r>
            <a:r>
              <a:rPr lang="en-US" sz="2800" dirty="0">
                <a:latin typeface="Calibri" panose="020F0502020204030204" pitchFamily="34" charset="0"/>
                <a:ea typeface="Calibri" panose="020F0502020204030204" pitchFamily="34" charset="0"/>
                <a:cs typeface="Calibri" panose="020F0502020204030204" pitchFamily="34" charset="0"/>
              </a:rPr>
              <a:t>−4</a:t>
            </a:r>
            <a:r>
              <a:rPr lang="en-US" sz="2800" dirty="0"/>
              <a:t> is a lower bound, but the theorem fails to spot the fact that </a:t>
            </a:r>
            <a:r>
              <a:rPr lang="en-US" sz="2800" dirty="0">
                <a:latin typeface="Calibri" panose="020F0502020204030204" pitchFamily="34" charset="0"/>
                <a:ea typeface="Calibri" panose="020F0502020204030204" pitchFamily="34" charset="0"/>
                <a:cs typeface="Calibri" panose="020F0502020204030204" pitchFamily="34" charset="0"/>
              </a:rPr>
              <a:t>−3 </a:t>
            </a:r>
            <a:r>
              <a:rPr lang="en-US" sz="2800" dirty="0"/>
              <a:t>is a better lower bound. The trade-off for this weakness in the theorem is that it is quickly and easily applied.</a:t>
            </a:r>
            <a:endParaRPr lang="en-IN"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Theorem: </a:t>
                </a:r>
                <a:r>
                  <a:rPr dirty="0"/>
                  <a:t>Intermediate Value Theorem</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Assume that</a:t>
            </a:r>
            <a:r>
              <a:rPr lang="en-US" sz="2800" dirty="0"/>
              <a:t> </a:t>
            </a:r>
            <a:r>
              <a:rPr lang="en-US" sz="2800" i="1" dirty="0"/>
              <a:t>f</a:t>
            </a:r>
            <a:r>
              <a:rPr lang="en-US" sz="2800" dirty="0"/>
              <a:t>(</a:t>
            </a:r>
            <a:r>
              <a:rPr lang="en-US" sz="2800" i="1" dirty="0"/>
              <a:t>x</a:t>
            </a:r>
            <a:r>
              <a:rPr lang="en-US" sz="2800" dirty="0"/>
              <a:t>)</a:t>
            </a:r>
            <a:r>
              <a:rPr sz="2800" dirty="0"/>
              <a:t> is a polynomial with real coefficients, and that</a:t>
            </a:r>
            <a:r>
              <a:rPr lang="en-US" sz="2800" dirty="0"/>
              <a:t> </a:t>
            </a:r>
            <a:r>
              <a:rPr lang="en-US" sz="2800" i="1" dirty="0"/>
              <a:t>a</a:t>
            </a:r>
            <a:r>
              <a:rPr sz="2800" dirty="0"/>
              <a:t> and</a:t>
            </a:r>
            <a:r>
              <a:rPr lang="en-US" sz="2800" dirty="0"/>
              <a:t> </a:t>
            </a:r>
            <a:r>
              <a:rPr lang="en-US" sz="2800" i="1" dirty="0"/>
              <a:t>b</a:t>
            </a:r>
            <a:r>
              <a:rPr sz="2800" dirty="0"/>
              <a:t> are real numbers with</a:t>
            </a:r>
            <a:r>
              <a:rPr lang="en-US" sz="2800" dirty="0"/>
              <a:t> </a:t>
            </a:r>
            <a:r>
              <a:rPr lang="en-US" sz="2800" i="1" dirty="0"/>
              <a:t>a</a:t>
            </a:r>
            <a:r>
              <a:rPr lang="en-US" sz="2800" dirty="0"/>
              <a:t> &lt; </a:t>
            </a:r>
            <a:r>
              <a:rPr lang="en-US" sz="2800" i="1" dirty="0"/>
              <a:t>b.</a:t>
            </a:r>
            <a:r>
              <a:rPr sz="2800" dirty="0"/>
              <a:t> </a:t>
            </a:r>
            <a:r>
              <a:rPr dirty="0"/>
              <a:t>If</a:t>
            </a:r>
            <a:r>
              <a:rPr lang="en-US" dirty="0"/>
              <a:t> </a:t>
            </a:r>
            <a:r>
              <a:rPr lang="en-US" i="1" dirty="0"/>
              <a:t>f</a:t>
            </a:r>
            <a:r>
              <a:rPr lang="en-US" dirty="0"/>
              <a:t>(</a:t>
            </a:r>
            <a:r>
              <a:rPr lang="en-US" i="1" dirty="0"/>
              <a:t>a</a:t>
            </a:r>
            <a:r>
              <a:rPr lang="en-US" dirty="0"/>
              <a:t>)</a:t>
            </a:r>
            <a:r>
              <a:rPr sz="2800" dirty="0"/>
              <a:t> </a:t>
            </a:r>
            <a:r>
              <a:rPr dirty="0"/>
              <a:t>and</a:t>
            </a:r>
            <a:r>
              <a:rPr sz="2800" dirty="0"/>
              <a:t> </a:t>
            </a:r>
            <a:r>
              <a:rPr lang="en-US" sz="2800" i="1" dirty="0"/>
              <a:t>f</a:t>
            </a:r>
            <a:r>
              <a:rPr lang="en-US" sz="2800" dirty="0"/>
              <a:t>(</a:t>
            </a:r>
            <a:r>
              <a:rPr lang="en-US" sz="2800" i="1" dirty="0"/>
              <a:t>b</a:t>
            </a:r>
            <a:r>
              <a:rPr lang="en-US" sz="2800" dirty="0"/>
              <a:t>)</a:t>
            </a:r>
            <a:r>
              <a:rPr sz="2800" dirty="0"/>
              <a:t> </a:t>
            </a:r>
            <a:r>
              <a:rPr dirty="0"/>
              <a:t>differ in sign, then there is at least one point</a:t>
            </a:r>
            <a:r>
              <a:rPr lang="en-US" dirty="0"/>
              <a:t> </a:t>
            </a:r>
            <a:r>
              <a:rPr lang="en-US" i="1" dirty="0"/>
              <a:t>c</a:t>
            </a:r>
            <a:r>
              <a:rPr sz="2800" dirty="0"/>
              <a:t> </a:t>
            </a:r>
            <a:r>
              <a:rPr dirty="0"/>
              <a:t>such that</a:t>
            </a:r>
            <a:r>
              <a:rPr lang="en-US" dirty="0"/>
              <a:t> </a:t>
            </a:r>
            <a:r>
              <a:rPr lang="en-US" i="1" dirty="0"/>
              <a:t>a</a:t>
            </a:r>
            <a:r>
              <a:rPr lang="en-US" dirty="0"/>
              <a:t> &lt; </a:t>
            </a:r>
            <a:r>
              <a:rPr lang="en-US" i="1" dirty="0"/>
              <a:t>c </a:t>
            </a:r>
            <a:r>
              <a:rPr lang="en-US" dirty="0"/>
              <a:t>&lt; </a:t>
            </a:r>
            <a:r>
              <a:rPr lang="en-US" i="1" dirty="0"/>
              <a:t>b</a:t>
            </a:r>
            <a:r>
              <a:rPr sz="2800" dirty="0"/>
              <a:t> </a:t>
            </a:r>
            <a:r>
              <a:rPr dirty="0"/>
              <a:t>and</a:t>
            </a:r>
            <a:r>
              <a:rPr lang="en-US" dirty="0"/>
              <a:t> </a:t>
            </a:r>
            <a:r>
              <a:rPr lang="en-US" i="1" dirty="0"/>
              <a:t>f</a:t>
            </a:r>
            <a:r>
              <a:rPr lang="en-US" dirty="0"/>
              <a:t>(</a:t>
            </a:r>
            <a:r>
              <a:rPr lang="en-US" i="1" dirty="0"/>
              <a:t>c</a:t>
            </a:r>
            <a:r>
              <a:rPr lang="en-US" dirty="0"/>
              <a:t>) = 0.</a:t>
            </a:r>
            <a:r>
              <a:rPr sz="2800" dirty="0"/>
              <a:t> That is, at least one zero of</a:t>
            </a:r>
            <a:r>
              <a:rPr lang="en-US" sz="2800" dirty="0"/>
              <a:t> </a:t>
            </a:r>
            <a:r>
              <a:rPr lang="en-US" sz="2800" i="1" dirty="0"/>
              <a:t>f</a:t>
            </a:r>
            <a:r>
              <a:rPr sz="2800" dirty="0"/>
              <a:t> lies between</a:t>
            </a:r>
            <a:r>
              <a:rPr lang="en-US" sz="2800" dirty="0"/>
              <a:t> </a:t>
            </a:r>
            <a:r>
              <a:rPr lang="en-US" sz="2800" i="1" dirty="0"/>
              <a:t>a</a:t>
            </a:r>
            <a:r>
              <a:rPr sz="2800" dirty="0"/>
              <a:t> and</a:t>
            </a:r>
            <a:r>
              <a:rPr lang="en-US" sz="2800" dirty="0"/>
              <a:t> </a:t>
            </a:r>
            <a:r>
              <a:rPr lang="en-US" sz="2800" i="1" dirty="0"/>
              <a:t>b</a:t>
            </a:r>
            <a:r>
              <a:rPr sz="2800"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Theorem: </a:t>
                </a:r>
                <a:r>
                  <a:rPr dirty="0"/>
                  <a:t>Intermediate Value Theorem</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pic>
        <p:nvPicPr>
          <p:cNvPr id="5" name="Content Placeholder 4" descr="The image shows a graph of a polynomial function on a coordinate plane with a light yellow background.&#10;The curve has three critical points, marked with red dots:&#10;first point, A local minimum at x equal to a.&#10;second point, A local maximum at x equal to b.&#10;third point, A zero (x intercept) at x equal to c.&#10;The function decreases before reaching a, increases after a, decreases after c, and then increases again after b.&#10;and The arrows at both ends indicate the end behavior of the function.&#10;and The y values f of a and f of b are labeled, indicating the function values at the respective critical points.&#10;This graph represents a polynomial with at least degree 3 due to its turning points.">
            <a:extLst>
              <a:ext uri="{FF2B5EF4-FFF2-40B4-BE49-F238E27FC236}">
                <a16:creationId xmlns:a16="http://schemas.microsoft.com/office/drawing/2014/main" id="{5E0EDCB9-F196-4683-B2FC-740C7E416564}"/>
              </a:ext>
            </a:extLst>
          </p:cNvPr>
          <p:cNvPicPr>
            <a:picLocks noGrp="1" noChangeAspect="1"/>
          </p:cNvPicPr>
          <p:nvPr>
            <p:ph sz="quarter" idx="11"/>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58206" y="1127125"/>
            <a:ext cx="4827588" cy="4250065"/>
          </a:xfrm>
        </p:spPr>
      </p:pic>
      <p:sp>
        <p:nvSpPr>
          <p:cNvPr id="3" name="Rectangle 2">
            <a:extLst>
              <a:ext uri="{FF2B5EF4-FFF2-40B4-BE49-F238E27FC236}">
                <a16:creationId xmlns:a16="http://schemas.microsoft.com/office/drawing/2014/main" id="{EDCA4809-63D7-4576-88A6-D4AE6063364B}"/>
              </a:ext>
            </a:extLst>
          </p:cNvPr>
          <p:cNvSpPr/>
          <p:nvPr/>
        </p:nvSpPr>
        <p:spPr>
          <a:xfrm>
            <a:off x="3657600" y="5377190"/>
            <a:ext cx="1351717" cy="523220"/>
          </a:xfrm>
          <a:prstGeom prst="rect">
            <a:avLst/>
          </a:prstGeom>
        </p:spPr>
        <p:txBody>
          <a:bodyPr wrap="none">
            <a:spAutoFit/>
          </a:bodyPr>
          <a:lstStyle/>
          <a:p>
            <a:r>
              <a:rPr lang="en-US" sz="2800" dirty="0"/>
              <a:t>Figure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CAUTION</a:t>
                </a:r>
                <a:r>
                  <a:rPr lang="en-US" dirty="0"/>
                  <a:t>!</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The Intermediate Value Theorem can only tell us that there </a:t>
            </a:r>
            <a:r>
              <a:rPr sz="2800" i="1" dirty="0"/>
              <a:t>is</a:t>
            </a:r>
            <a:r>
              <a:rPr sz="2800" dirty="0"/>
              <a:t> a zero between two </a:t>
            </a:r>
            <a:r>
              <a:rPr lang="en-US" sz="2800" i="1" dirty="0"/>
              <a:t>x</a:t>
            </a:r>
            <a:r>
              <a:rPr sz="2800" dirty="0"/>
              <a:t>-values, it can not prove that a zero </a:t>
            </a:r>
            <a:r>
              <a:rPr sz="2800" i="1" dirty="0"/>
              <a:t>does not </a:t>
            </a:r>
            <a:r>
              <a:rPr sz="2800" dirty="0"/>
              <a:t>exist between two values. If</a:t>
            </a:r>
            <a:r>
              <a:rPr lang="en-US" sz="2800" dirty="0"/>
              <a:t> </a:t>
            </a:r>
            <a:r>
              <a:rPr lang="en-US" sz="2800" i="1" dirty="0"/>
              <a:t>f</a:t>
            </a:r>
            <a:r>
              <a:rPr lang="en-US" sz="2800" dirty="0"/>
              <a:t>(</a:t>
            </a:r>
            <a:r>
              <a:rPr lang="en-US" sz="2800" i="1" dirty="0"/>
              <a:t>a</a:t>
            </a:r>
            <a:r>
              <a:rPr lang="en-US" sz="2800" dirty="0"/>
              <a:t>)</a:t>
            </a:r>
            <a:r>
              <a:rPr sz="2800" dirty="0"/>
              <a:t> and</a:t>
            </a:r>
            <a:r>
              <a:rPr lang="en-US" sz="2800" dirty="0"/>
              <a:t> </a:t>
            </a:r>
            <a:r>
              <a:rPr lang="en-US" sz="2800" i="1" dirty="0"/>
              <a:t>f</a:t>
            </a:r>
            <a:r>
              <a:rPr lang="en-US" sz="2800" dirty="0"/>
              <a:t>(</a:t>
            </a:r>
            <a:r>
              <a:rPr lang="en-US" sz="2800" i="1" dirty="0"/>
              <a:t>b</a:t>
            </a:r>
            <a:r>
              <a:rPr lang="en-US" sz="2800" dirty="0"/>
              <a:t>)</a:t>
            </a:r>
            <a:r>
              <a:rPr sz="2800" dirty="0"/>
              <a:t> do not differ in sign, there may still be one or more zeros between</a:t>
            </a:r>
            <a:r>
              <a:rPr lang="en-US" sz="2800" dirty="0"/>
              <a:t> </a:t>
            </a:r>
            <a:r>
              <a:rPr lang="en-US" sz="2800" i="1" dirty="0"/>
              <a:t>a</a:t>
            </a:r>
            <a:r>
              <a:rPr sz="2800" dirty="0"/>
              <a:t> and</a:t>
            </a:r>
            <a:r>
              <a:rPr lang="en-US" sz="2800" dirty="0"/>
              <a:t> </a:t>
            </a:r>
            <a:r>
              <a:rPr lang="en-US" sz="2800" i="1" dirty="0"/>
              <a:t>b</a:t>
            </a:r>
            <a:r>
              <a:rPr sz="2800"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5: Intermediate Value Theorem</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lang="en-US" sz="2800" dirty="0"/>
              <a:t>a.  </a:t>
            </a:r>
            <a:r>
              <a:rPr sz="2800" dirty="0"/>
              <a:t>Show that</a:t>
            </a:r>
            <a:r>
              <a:rPr lang="en-US" sz="2800" dirty="0"/>
              <a:t> 		</a:t>
            </a:r>
          </a:p>
          <a:p>
            <a:pPr>
              <a:defRPr sz="2800"/>
            </a:pPr>
            <a:endParaRPr sz="2800" dirty="0"/>
          </a:p>
        </p:txBody>
      </p:sp>
      <p:pic>
        <p:nvPicPr>
          <p:cNvPr id="7" name="Picture 6" descr="f of x equals x cubed plus three x minus seven.">
            <a:extLst>
              <a:ext uri="{FF2B5EF4-FFF2-40B4-BE49-F238E27FC236}">
                <a16:creationId xmlns:a16="http://schemas.microsoft.com/office/drawing/2014/main" id="{061990E4-22C2-CFA4-D726-45B55E391DCC}"/>
              </a:ext>
            </a:extLst>
          </p:cNvPr>
          <p:cNvPicPr>
            <a:picLocks noChangeAspect="1"/>
          </p:cNvPicPr>
          <p:nvPr/>
        </p:nvPicPr>
        <p:blipFill>
          <a:blip r:embed="rId3"/>
          <a:stretch>
            <a:fillRect/>
          </a:stretch>
        </p:blipFill>
        <p:spPr>
          <a:xfrm>
            <a:off x="2619375" y="1041479"/>
            <a:ext cx="2486025" cy="523875"/>
          </a:xfrm>
          <a:prstGeom prst="rect">
            <a:avLst/>
          </a:prstGeom>
        </p:spPr>
      </p:pic>
      <p:sp>
        <p:nvSpPr>
          <p:cNvPr id="9" name="TextBox 8">
            <a:extLst>
              <a:ext uri="{FF2B5EF4-FFF2-40B4-BE49-F238E27FC236}">
                <a16:creationId xmlns:a16="http://schemas.microsoft.com/office/drawing/2014/main" id="{A5F49D98-3803-9671-F966-89247CB2AAE4}"/>
              </a:ext>
            </a:extLst>
          </p:cNvPr>
          <p:cNvSpPr txBox="1"/>
          <p:nvPr/>
        </p:nvSpPr>
        <p:spPr>
          <a:xfrm>
            <a:off x="914400" y="1457980"/>
            <a:ext cx="4572000" cy="523220"/>
          </a:xfrm>
          <a:prstGeom prst="rect">
            <a:avLst/>
          </a:prstGeom>
          <a:noFill/>
        </p:spPr>
        <p:txBody>
          <a:bodyPr wrap="square">
            <a:spAutoFit/>
          </a:bodyPr>
          <a:lstStyle/>
          <a:p>
            <a:r>
              <a:rPr lang="en-US" sz="2800" dirty="0"/>
              <a:t>has a zero between </a:t>
            </a:r>
            <a:r>
              <a:rPr lang="en-US" sz="2800" dirty="0">
                <a:latin typeface="Cambria Math"/>
              </a:rPr>
              <a:t>1</a:t>
            </a:r>
            <a:r>
              <a:rPr lang="en-US" sz="2800" dirty="0"/>
              <a:t> and </a:t>
            </a:r>
            <a:r>
              <a:rPr lang="en-US" sz="2800" dirty="0">
                <a:latin typeface="Cambria Math"/>
              </a:rPr>
              <a:t>2</a:t>
            </a:r>
            <a:r>
              <a:rPr lang="en-US" sz="2800" dirty="0"/>
              <a:t>.</a:t>
            </a:r>
            <a:endParaRPr lang="en-IN" sz="2800" dirty="0"/>
          </a:p>
        </p:txBody>
      </p:sp>
      <p:sp>
        <p:nvSpPr>
          <p:cNvPr id="11" name="TextBox 10">
            <a:extLst>
              <a:ext uri="{FF2B5EF4-FFF2-40B4-BE49-F238E27FC236}">
                <a16:creationId xmlns:a16="http://schemas.microsoft.com/office/drawing/2014/main" id="{BA909710-C1C6-DCD2-F210-665BE964D94C}"/>
              </a:ext>
            </a:extLst>
          </p:cNvPr>
          <p:cNvSpPr txBox="1"/>
          <p:nvPr/>
        </p:nvSpPr>
        <p:spPr>
          <a:xfrm>
            <a:off x="460248" y="2002700"/>
            <a:ext cx="8226552" cy="954107"/>
          </a:xfrm>
          <a:prstGeom prst="rect">
            <a:avLst/>
          </a:prstGeom>
          <a:noFill/>
        </p:spPr>
        <p:txBody>
          <a:bodyPr wrap="square">
            <a:spAutoFit/>
          </a:bodyPr>
          <a:lstStyle/>
          <a:p>
            <a:pPr marL="442913" indent="-442913">
              <a:defRPr sz="2800"/>
            </a:pPr>
            <a:r>
              <a:rPr lang="en-US" sz="2800" dirty="0"/>
              <a:t>b.  ​Find an approximation of the zero to the nearest tenth.</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 Intermediate Value Theorem</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marL="536575" indent="-536575">
              <a:defRPr sz="2800"/>
            </a:pPr>
            <a:r>
              <a:rPr lang="en-US" dirty="0"/>
              <a:t>a.   </a:t>
            </a:r>
            <a:r>
              <a:rPr dirty="0"/>
              <a:t>​</a:t>
            </a:r>
            <a:r>
              <a:rPr sz="2800" dirty="0"/>
              <a:t>To use Intermediate Value Theorem, we need to calculate</a:t>
            </a:r>
            <a:r>
              <a:rPr lang="en-US" sz="2800" dirty="0"/>
              <a:t> </a:t>
            </a:r>
            <a:r>
              <a:rPr lang="en-US" sz="2800" i="1" dirty="0"/>
              <a:t>f</a:t>
            </a:r>
            <a:r>
              <a:rPr lang="en-US" sz="2800" dirty="0"/>
              <a:t>(1)</a:t>
            </a:r>
            <a:r>
              <a:rPr sz="2800" dirty="0"/>
              <a:t> and</a:t>
            </a:r>
            <a:r>
              <a:rPr lang="en-US" sz="2800" dirty="0"/>
              <a:t> </a:t>
            </a:r>
            <a:r>
              <a:rPr lang="en-US" sz="2800" i="1" dirty="0"/>
              <a:t>f</a:t>
            </a:r>
            <a:r>
              <a:rPr lang="en-US" sz="2800" dirty="0"/>
              <a:t>(2)</a:t>
            </a:r>
            <a:r>
              <a:rPr sz="2800" dirty="0"/>
              <a:t>.</a:t>
            </a:r>
          </a:p>
        </p:txBody>
      </p:sp>
      <mc:AlternateContent xmlns:mc="http://schemas.openxmlformats.org/markup-compatibility/2006" xmlns:a14="http://schemas.microsoft.com/office/drawing/2010/main">
        <mc:Choice Requires="a14">
          <p:graphicFrame>
            <p:nvGraphicFramePr>
              <p:cNvPr id="4" name="Table Placeholder 2" descr="f of one equals one cubed plus three times open parentheses one close parentheses minus seven equals negative three. &#10;with a side note: f of one is negative.&#10;f of two equals two cubed plus three times open parentheses two close parentheses minus seven equals seven. &#10;with a side note: f of two is positive.">
                <a:extLst>
                  <a:ext uri="{FF2B5EF4-FFF2-40B4-BE49-F238E27FC236}">
                    <a16:creationId xmlns:a16="http://schemas.microsoft.com/office/drawing/2014/main" id="{33878289-8DB1-4A1D-BC44-F955887EA5DE}"/>
                  </a:ext>
                </a:extLst>
              </p:cNvPr>
              <p:cNvGraphicFramePr>
                <a:graphicFrameLocks/>
              </p:cNvGraphicFramePr>
              <p:nvPr>
                <p:extLst>
                  <p:ext uri="{D42A27DB-BD31-4B8C-83A1-F6EECF244321}">
                    <p14:modId xmlns:p14="http://schemas.microsoft.com/office/powerpoint/2010/main" val="3636976775"/>
                  </p:ext>
                </p:extLst>
              </p:nvPr>
            </p:nvGraphicFramePr>
            <p:xfrm>
              <a:off x="1295400" y="2819400"/>
              <a:ext cx="7391400" cy="1036320"/>
            </p:xfrm>
            <a:graphic>
              <a:graphicData uri="http://schemas.openxmlformats.org/drawingml/2006/table">
                <a:tbl>
                  <a:tblPr firstRow="1" bandRow="1">
                    <a:tableStyleId>{2D5ABB26-0587-4C30-8999-92F81FD0307C}</a:tableStyleId>
                  </a:tblPr>
                  <a:tblGrid>
                    <a:gridCol w="50292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tblGrid>
                  <a:tr h="370840">
                    <a:tc>
                      <a:txBody>
                        <a:bodyPr/>
                        <a:lstStyle/>
                        <a:p>
                          <a:pPr algn="l">
                            <a:defRPr sz="1800"/>
                          </a:pPr>
                          <a:r>
                            <a:rPr sz="2800" dirty="0"/>
                            <a:t>​</a:t>
                          </a:r>
                          <a14:m>
                            <m:oMath xmlns:m="http://schemas.openxmlformats.org/officeDocument/2006/math">
                              <m:func>
                                <m:funcPr>
                                  <m:ctrlPr>
                                    <a:rPr sz="2800" i="1">
                                      <a:latin typeface="Cambria Math" panose="02040503050406030204" pitchFamily="18" charset="0"/>
                                    </a:rPr>
                                  </m:ctrlPr>
                                </m:funcPr>
                                <m:fName>
                                  <m:r>
                                    <a:rPr sz="2800">
                                      <a:latin typeface="Cambria Math"/>
                                    </a:rPr>
                                    <m:t>𝑓</m:t>
                                  </m:r>
                                </m:fName>
                                <m:e>
                                  <m:d>
                                    <m:dPr>
                                      <m:ctrlPr>
                                        <a:rPr sz="2800" i="1">
                                          <a:latin typeface="Cambria Math" panose="02040503050406030204" pitchFamily="18" charset="0"/>
                                        </a:rPr>
                                      </m:ctrlPr>
                                    </m:dPr>
                                    <m:e>
                                      <m:r>
                                        <a:rPr sz="2800">
                                          <a:latin typeface="Cambria Math"/>
                                        </a:rPr>
                                        <m:t>1</m:t>
                                      </m:r>
                                    </m:e>
                                  </m:d>
                                </m:e>
                              </m:func>
                              <m:r>
                                <a:rPr sz="2800">
                                  <a:latin typeface="Cambria Math"/>
                                </a:rPr>
                                <m:t>=</m:t>
                              </m:r>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1</m:t>
                                      </m:r>
                                    </m:e>
                                  </m:d>
                                </m:e>
                                <m:sup>
                                  <m:r>
                                    <a:rPr sz="2800">
                                      <a:latin typeface="Cambria Math"/>
                                    </a:rPr>
                                    <m:t>3</m:t>
                                  </m:r>
                                </m:sup>
                              </m:sSup>
                              <m:r>
                                <a:rPr sz="2800">
                                  <a:latin typeface="Cambria Math"/>
                                </a:rPr>
                                <m:t>+3</m:t>
                              </m:r>
                              <m:d>
                                <m:dPr>
                                  <m:ctrlPr>
                                    <a:rPr sz="2800" i="1">
                                      <a:latin typeface="Cambria Math" panose="02040503050406030204" pitchFamily="18" charset="0"/>
                                    </a:rPr>
                                  </m:ctrlPr>
                                </m:dPr>
                                <m:e>
                                  <m:r>
                                    <a:rPr sz="2800">
                                      <a:latin typeface="Cambria Math"/>
                                    </a:rPr>
                                    <m:t>1</m:t>
                                  </m:r>
                                </m:e>
                              </m:d>
                              <m:r>
                                <a:rPr sz="2800">
                                  <a:latin typeface="Cambria Math"/>
                                </a:rPr>
                                <m:t>−7=−3</m:t>
                              </m:r>
                            </m:oMath>
                          </a14:m>
                          <a:endParaRPr sz="2800" dirty="0"/>
                        </a:p>
                      </a:txBody>
                      <a:tcPr/>
                    </a:tc>
                    <a:tc>
                      <a:txBody>
                        <a:bodyPr/>
                        <a:lstStyle/>
                        <a:p>
                          <a:pPr algn="l">
                            <a:defRPr sz="1800" b="1"/>
                          </a:pPr>
                          <a:r>
                            <a:rPr sz="2000" b="0" dirty="0"/>
                            <a:t>​</a:t>
                          </a:r>
                          <a14:m>
                            <m:oMath xmlns:m="http://schemas.openxmlformats.org/officeDocument/2006/math">
                              <m:r>
                                <a:rPr sz="2000" b="0" i="1">
                                  <a:latin typeface="Cambria Math"/>
                                </a:rPr>
                                <m:t>𝑓</m:t>
                              </m:r>
                              <m:r>
                                <a:rPr sz="2000" b="0">
                                  <a:latin typeface="Cambria Math"/>
                                </a:rPr>
                                <m:t>⁡</m:t>
                              </m:r>
                              <m:d>
                                <m:dPr>
                                  <m:ctrlPr>
                                    <a:rPr sz="2000" b="0" i="1">
                                      <a:latin typeface="Cambria Math" panose="02040503050406030204" pitchFamily="18" charset="0"/>
                                    </a:rPr>
                                  </m:ctrlPr>
                                </m:dPr>
                                <m:e>
                                  <m:r>
                                    <a:rPr sz="2000" b="0" i="1">
                                      <a:latin typeface="Cambria Math"/>
                                    </a:rPr>
                                    <m:t>1</m:t>
                                  </m:r>
                                </m:e>
                              </m:d>
                            </m:oMath>
                          </a14:m>
                          <a:r>
                            <a:rPr sz="2000" b="0" dirty="0"/>
                            <a:t> is negative.</a:t>
                          </a:r>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func>
                                <m:funcPr>
                                  <m:ctrlPr>
                                    <a:rPr sz="2800" i="1">
                                      <a:latin typeface="Cambria Math" panose="02040503050406030204" pitchFamily="18" charset="0"/>
                                    </a:rPr>
                                  </m:ctrlPr>
                                </m:funcPr>
                                <m:fName>
                                  <m:r>
                                    <a:rPr sz="2800">
                                      <a:latin typeface="Cambria Math"/>
                                    </a:rPr>
                                    <m:t>𝑓</m:t>
                                  </m:r>
                                </m:fName>
                                <m:e>
                                  <m:d>
                                    <m:dPr>
                                      <m:ctrlPr>
                                        <a:rPr sz="2800" i="1">
                                          <a:latin typeface="Cambria Math" panose="02040503050406030204" pitchFamily="18" charset="0"/>
                                        </a:rPr>
                                      </m:ctrlPr>
                                    </m:dPr>
                                    <m:e>
                                      <m:r>
                                        <a:rPr sz="2800">
                                          <a:latin typeface="Cambria Math"/>
                                        </a:rPr>
                                        <m:t>2</m:t>
                                      </m:r>
                                    </m:e>
                                  </m:d>
                                </m:e>
                              </m:func>
                              <m:r>
                                <a:rPr sz="2800">
                                  <a:latin typeface="Cambria Math"/>
                                </a:rPr>
                                <m:t>=</m:t>
                              </m:r>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2</m:t>
                                      </m:r>
                                    </m:e>
                                  </m:d>
                                </m:e>
                                <m:sup>
                                  <m:r>
                                    <a:rPr sz="2800">
                                      <a:latin typeface="Cambria Math"/>
                                    </a:rPr>
                                    <m:t>3</m:t>
                                  </m:r>
                                </m:sup>
                              </m:sSup>
                              <m:r>
                                <a:rPr sz="2800">
                                  <a:latin typeface="Cambria Math"/>
                                </a:rPr>
                                <m:t>+3</m:t>
                              </m:r>
                              <m:d>
                                <m:dPr>
                                  <m:ctrlPr>
                                    <a:rPr sz="2800" i="1">
                                      <a:latin typeface="Cambria Math" panose="02040503050406030204" pitchFamily="18" charset="0"/>
                                    </a:rPr>
                                  </m:ctrlPr>
                                </m:dPr>
                                <m:e>
                                  <m:r>
                                    <a:rPr sz="2800">
                                      <a:latin typeface="Cambria Math"/>
                                    </a:rPr>
                                    <m:t>2</m:t>
                                  </m:r>
                                </m:e>
                              </m:d>
                              <m:r>
                                <a:rPr sz="2800">
                                  <a:latin typeface="Cambria Math"/>
                                </a:rPr>
                                <m:t>−7=7</m:t>
                              </m:r>
                            </m:oMath>
                          </a14:m>
                          <a:endParaRPr sz="2800" dirty="0"/>
                        </a:p>
                      </a:txBody>
                      <a:tcPr/>
                    </a:tc>
                    <a:tc>
                      <a:txBody>
                        <a:bodyPr/>
                        <a:lstStyle/>
                        <a:p>
                          <a:pPr algn="l">
                            <a:defRPr sz="1800" b="1"/>
                          </a:pPr>
                          <a:r>
                            <a:rPr sz="2000" b="0" dirty="0"/>
                            <a:t>​</a:t>
                          </a:r>
                          <a14:m>
                            <m:oMath xmlns:m="http://schemas.openxmlformats.org/officeDocument/2006/math">
                              <m:r>
                                <a:rPr sz="2000" b="0" i="1">
                                  <a:latin typeface="Cambria Math"/>
                                </a:rPr>
                                <m:t>𝑓</m:t>
                              </m:r>
                              <m:r>
                                <a:rPr sz="2000" b="0">
                                  <a:latin typeface="Cambria Math"/>
                                </a:rPr>
                                <m:t>⁡</m:t>
                              </m:r>
                              <m:d>
                                <m:dPr>
                                  <m:ctrlPr>
                                    <a:rPr sz="2000" b="0" i="1">
                                      <a:latin typeface="Cambria Math" panose="02040503050406030204" pitchFamily="18" charset="0"/>
                                    </a:rPr>
                                  </m:ctrlPr>
                                </m:dPr>
                                <m:e>
                                  <m:r>
                                    <a:rPr sz="2000" b="0" i="1">
                                      <a:latin typeface="Cambria Math"/>
                                    </a:rPr>
                                    <m:t>2</m:t>
                                  </m:r>
                                </m:e>
                              </m:d>
                            </m:oMath>
                          </a14:m>
                          <a:r>
                            <a:rPr sz="2000" b="0" dirty="0"/>
                            <a:t> is positive.</a:t>
                          </a:r>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descr="f of one equals one cubed plus three times open parentheses one close parentheses minus seven equals negative three. &#10;with a side note: f of one is negative.&#10;f of two equals two cubed plus three times open parentheses two close parentheses minus seven equals seven. &#10;with a side note: f of two is positive.">
                <a:extLst>
                  <a:ext uri="{FF2B5EF4-FFF2-40B4-BE49-F238E27FC236}">
                    <a16:creationId xmlns:a16="http://schemas.microsoft.com/office/drawing/2014/main" id="{33878289-8DB1-4A1D-BC44-F955887EA5DE}"/>
                  </a:ext>
                </a:extLst>
              </p:cNvPr>
              <p:cNvGraphicFramePr>
                <a:graphicFrameLocks/>
              </p:cNvGraphicFramePr>
              <p:nvPr>
                <p:extLst>
                  <p:ext uri="{D42A27DB-BD31-4B8C-83A1-F6EECF244321}">
                    <p14:modId xmlns:p14="http://schemas.microsoft.com/office/powerpoint/2010/main" val="3636976775"/>
                  </p:ext>
                </p:extLst>
              </p:nvPr>
            </p:nvGraphicFramePr>
            <p:xfrm>
              <a:off x="1295400" y="2819400"/>
              <a:ext cx="7391400" cy="1036320"/>
            </p:xfrm>
            <a:graphic>
              <a:graphicData uri="http://schemas.openxmlformats.org/drawingml/2006/table">
                <a:tbl>
                  <a:tblPr firstRow="1" bandRow="1">
                    <a:tableStyleId>{2D5ABB26-0587-4C30-8999-92F81FD0307C}</a:tableStyleId>
                  </a:tblPr>
                  <a:tblGrid>
                    <a:gridCol w="50292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tblGrid>
                  <a:tr h="518160">
                    <a:tc>
                      <a:txBody>
                        <a:bodyPr/>
                        <a:lstStyle/>
                        <a:p>
                          <a:endParaRPr lang="en-US"/>
                        </a:p>
                      </a:txBody>
                      <a:tcPr>
                        <a:blipFill>
                          <a:blip r:embed="rId3"/>
                          <a:stretch>
                            <a:fillRect t="-10465" r="-47030" b="-131395"/>
                          </a:stretch>
                        </a:blipFill>
                      </a:tcPr>
                    </a:tc>
                    <a:tc>
                      <a:txBody>
                        <a:bodyPr/>
                        <a:lstStyle/>
                        <a:p>
                          <a:endParaRPr lang="en-US"/>
                        </a:p>
                      </a:txBody>
                      <a:tcPr>
                        <a:blipFill>
                          <a:blip r:embed="rId3"/>
                          <a:stretch>
                            <a:fillRect l="-212629" t="-10465" b="-131395"/>
                          </a:stretch>
                        </a:blipFill>
                      </a:tcPr>
                    </a:tc>
                    <a:extLst>
                      <a:ext uri="{0D108BD9-81ED-4DB2-BD59-A6C34878D82A}">
                        <a16:rowId xmlns:a16="http://schemas.microsoft.com/office/drawing/2014/main" val="10000"/>
                      </a:ext>
                    </a:extLst>
                  </a:tr>
                  <a:tr h="518160">
                    <a:tc>
                      <a:txBody>
                        <a:bodyPr/>
                        <a:lstStyle/>
                        <a:p>
                          <a:endParaRPr lang="en-US"/>
                        </a:p>
                      </a:txBody>
                      <a:tcPr>
                        <a:blipFill>
                          <a:blip r:embed="rId3"/>
                          <a:stretch>
                            <a:fillRect t="-111765" r="-47030" b="-32941"/>
                          </a:stretch>
                        </a:blipFill>
                      </a:tcPr>
                    </a:tc>
                    <a:tc>
                      <a:txBody>
                        <a:bodyPr/>
                        <a:lstStyle/>
                        <a:p>
                          <a:endParaRPr lang="en-US"/>
                        </a:p>
                      </a:txBody>
                      <a:tcPr>
                        <a:blipFill>
                          <a:blip r:embed="rId3"/>
                          <a:stretch>
                            <a:fillRect l="-212629" t="-111765" b="-32941"/>
                          </a:stretch>
                        </a:blipFill>
                      </a:tcPr>
                    </a:tc>
                    <a:extLst>
                      <a:ext uri="{0D108BD9-81ED-4DB2-BD59-A6C34878D82A}">
                        <a16:rowId xmlns:a16="http://schemas.microsoft.com/office/drawing/2014/main" val="10001"/>
                      </a:ext>
                    </a:extLst>
                  </a:tr>
                </a:tbl>
              </a:graphicData>
            </a:graphic>
          </p:graphicFrame>
        </mc:Fallback>
      </mc:AlternateContent>
      <p:sp>
        <p:nvSpPr>
          <p:cNvPr id="5" name="Text Placeholder 2">
            <a:extLst>
              <a:ext uri="{FF2B5EF4-FFF2-40B4-BE49-F238E27FC236}">
                <a16:creationId xmlns:a16="http://schemas.microsoft.com/office/drawing/2014/main" id="{D4288C0E-5A04-486B-9BFC-92634E7F8CB3}"/>
              </a:ext>
            </a:extLst>
          </p:cNvPr>
          <p:cNvSpPr txBox="1">
            <a:spLocks/>
          </p:cNvSpPr>
          <p:nvPr/>
        </p:nvSpPr>
        <p:spPr>
          <a:xfrm>
            <a:off x="990600" y="4114801"/>
            <a:ext cx="7696200" cy="1371600"/>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​Because </a:t>
            </a:r>
            <a:r>
              <a:rPr lang="en-US" i="1" dirty="0"/>
              <a:t>f</a:t>
            </a:r>
            <a:r>
              <a:rPr lang="en-US" dirty="0"/>
              <a:t>(1)</a:t>
            </a:r>
            <a:r>
              <a:rPr lang="ar-AE" dirty="0"/>
              <a:t> </a:t>
            </a:r>
            <a:r>
              <a:rPr lang="en-US" dirty="0"/>
              <a:t>and </a:t>
            </a:r>
            <a:r>
              <a:rPr lang="en-US" i="1" dirty="0"/>
              <a:t>f</a:t>
            </a:r>
            <a:r>
              <a:rPr lang="en-US" dirty="0"/>
              <a:t>(2)</a:t>
            </a:r>
            <a:r>
              <a:rPr lang="ar-AE" dirty="0"/>
              <a:t> </a:t>
            </a:r>
            <a:r>
              <a:rPr lang="en-US" dirty="0"/>
              <a:t>differ in sign, the Intermediate Value Theorem states that </a:t>
            </a:r>
            <a:r>
              <a:rPr lang="en-US" i="1" dirty="0"/>
              <a:t>f</a:t>
            </a:r>
            <a:r>
              <a:rPr lang="en-US" dirty="0"/>
              <a:t> has a zero between </a:t>
            </a:r>
            <a:r>
              <a:rPr lang="en-US" dirty="0">
                <a:latin typeface="Cambria Math"/>
              </a:rPr>
              <a:t>1</a:t>
            </a:r>
            <a:r>
              <a:rPr lang="en-US" dirty="0"/>
              <a:t> and </a:t>
            </a:r>
            <a:r>
              <a:rPr lang="en-US" dirty="0">
                <a:latin typeface="Cambria Math"/>
              </a:rPr>
              <a:t>2.</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5: Intermediate Value Theorem</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442913" indent="-442913">
              <a:defRPr sz="2800"/>
            </a:pPr>
            <a:r>
              <a:rPr lang="en-IN" sz="2800" dirty="0"/>
              <a:t>b.  To </a:t>
            </a:r>
            <a:r>
              <a:rPr sz="2800" dirty="0"/>
              <a:t>estimate this zero to the nearest tenth, we plug in</a:t>
            </a:r>
            <a:r>
              <a:rPr lang="en-US" sz="2800" dirty="0"/>
              <a:t> </a:t>
            </a:r>
            <a:r>
              <a:rPr sz="2800" dirty="0"/>
              <a:t>more values to shrink the interval where the zero</a:t>
            </a:r>
            <a:r>
              <a:rPr lang="en-US" sz="2800" dirty="0"/>
              <a:t> </a:t>
            </a:r>
            <a:r>
              <a:rPr sz="2800" dirty="0"/>
              <a:t>could potentially lie. We begin with </a:t>
            </a:r>
            <a:r>
              <a:rPr lang="en-US" sz="2800" dirty="0">
                <a:latin typeface="Cambria Math"/>
              </a:rPr>
              <a:t>1.5</a:t>
            </a:r>
            <a:r>
              <a:rPr sz="2800" dirty="0"/>
              <a:t>.</a:t>
            </a:r>
            <a:endParaRPr lang="en-US" sz="2800" dirty="0"/>
          </a:p>
          <a:p>
            <a:pPr>
              <a:defRPr sz="2800"/>
            </a:pPr>
            <a:r>
              <a:rPr lang="en-US" dirty="0"/>
              <a:t>		</a:t>
            </a:r>
          </a:p>
          <a:p>
            <a:pPr>
              <a:defRPr sz="2800"/>
            </a:pPr>
            <a:endParaRPr sz="2800" dirty="0"/>
          </a:p>
          <a:p>
            <a:pPr>
              <a:defRPr sz="2800"/>
            </a:pPr>
            <a:r>
              <a:rPr dirty="0"/>
              <a:t>​</a:t>
            </a:r>
            <a:endParaRPr sz="2800" dirty="0"/>
          </a:p>
        </p:txBody>
      </p:sp>
      <p:pic>
        <p:nvPicPr>
          <p:cNvPr id="6" name="Picture 5" descr="f of 1.5 equals open parentheses 1.5 close parentheses cubed plus 3 times open parentheses 1.5 close parentheses minus 7 equals 0.875.">
            <a:extLst>
              <a:ext uri="{FF2B5EF4-FFF2-40B4-BE49-F238E27FC236}">
                <a16:creationId xmlns:a16="http://schemas.microsoft.com/office/drawing/2014/main" id="{D8C5B39E-CF6B-8628-4C9F-23263BD2B3E1}"/>
              </a:ext>
            </a:extLst>
          </p:cNvPr>
          <p:cNvPicPr>
            <a:picLocks noChangeAspect="1"/>
          </p:cNvPicPr>
          <p:nvPr/>
        </p:nvPicPr>
        <p:blipFill>
          <a:blip r:embed="rId3"/>
          <a:stretch>
            <a:fillRect/>
          </a:stretch>
        </p:blipFill>
        <p:spPr>
          <a:xfrm>
            <a:off x="1981200" y="2619375"/>
            <a:ext cx="4848225" cy="581025"/>
          </a:xfrm>
          <a:prstGeom prst="rect">
            <a:avLst/>
          </a:prstGeom>
        </p:spPr>
      </p:pic>
      <p:sp>
        <p:nvSpPr>
          <p:cNvPr id="8" name="TextBox 7">
            <a:extLst>
              <a:ext uri="{FF2B5EF4-FFF2-40B4-BE49-F238E27FC236}">
                <a16:creationId xmlns:a16="http://schemas.microsoft.com/office/drawing/2014/main" id="{D826EE6E-481B-C823-09E4-D0502325C620}"/>
              </a:ext>
            </a:extLst>
          </p:cNvPr>
          <p:cNvSpPr txBox="1"/>
          <p:nvPr/>
        </p:nvSpPr>
        <p:spPr>
          <a:xfrm>
            <a:off x="381000" y="3339405"/>
            <a:ext cx="8153400" cy="1384995"/>
          </a:xfrm>
          <a:prstGeom prst="rect">
            <a:avLst/>
          </a:prstGeom>
          <a:noFill/>
        </p:spPr>
        <p:txBody>
          <a:bodyPr wrap="square">
            <a:spAutoFit/>
          </a:bodyPr>
          <a:lstStyle/>
          <a:p>
            <a:pPr marL="457200" lvl="1" indent="0">
              <a:buNone/>
              <a:defRPr sz="2800"/>
            </a:pPr>
            <a:r>
              <a:rPr lang="en-US" dirty="0"/>
              <a:t>We see that </a:t>
            </a:r>
            <a:r>
              <a:rPr lang="en-US" i="1" dirty="0"/>
              <a:t>f</a:t>
            </a:r>
            <a:r>
              <a:rPr lang="en-US" dirty="0"/>
              <a:t>(1.5)</a:t>
            </a:r>
            <a:r>
              <a:rPr lang="ar-AE" dirty="0"/>
              <a:t> </a:t>
            </a:r>
            <a:r>
              <a:rPr lang="en-US" dirty="0"/>
              <a:t>is positive, but small. Since </a:t>
            </a:r>
            <a:r>
              <a:rPr lang="en-US" i="1" dirty="0"/>
              <a:t>f</a:t>
            </a:r>
            <a:r>
              <a:rPr lang="en-US" dirty="0"/>
              <a:t>(1) is negative, we might expect that the zero is slightly less than </a:t>
            </a:r>
            <a:r>
              <a:rPr lang="en-US" dirty="0">
                <a:latin typeface="Cambria Math"/>
              </a:rPr>
              <a:t>1.5</a:t>
            </a:r>
            <a:r>
              <a:rPr lang="en-US"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5: Intermediate Value Theorem</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pic>
        <p:nvPicPr>
          <p:cNvPr id="6" name="Picture 5" descr="f of 1 point 4 equals open parentheses 1 point 4 close parentheses cubed plus 3 times open parentheses 1.4 close parentheses minus 7 equals negative 0.056.">
            <a:extLst>
              <a:ext uri="{FF2B5EF4-FFF2-40B4-BE49-F238E27FC236}">
                <a16:creationId xmlns:a16="http://schemas.microsoft.com/office/drawing/2014/main" id="{0D13400A-D339-B9FC-53C3-5DC7BB8117F6}"/>
              </a:ext>
            </a:extLst>
          </p:cNvPr>
          <p:cNvPicPr>
            <a:picLocks noChangeAspect="1"/>
          </p:cNvPicPr>
          <p:nvPr/>
        </p:nvPicPr>
        <p:blipFill>
          <a:blip r:embed="rId3"/>
          <a:stretch>
            <a:fillRect/>
          </a:stretch>
        </p:blipFill>
        <p:spPr>
          <a:xfrm>
            <a:off x="1905000" y="1095375"/>
            <a:ext cx="5105400" cy="581025"/>
          </a:xfrm>
          <a:prstGeom prst="rect">
            <a:avLst/>
          </a:prstGeom>
        </p:spPr>
      </p:pic>
      <p:sp>
        <p:nvSpPr>
          <p:cNvPr id="11" name="TextBox 10">
            <a:extLst>
              <a:ext uri="{FF2B5EF4-FFF2-40B4-BE49-F238E27FC236}">
                <a16:creationId xmlns:a16="http://schemas.microsoft.com/office/drawing/2014/main" id="{2061C446-382F-FD97-B7CE-83FBE947E5DA}"/>
              </a:ext>
            </a:extLst>
          </p:cNvPr>
          <p:cNvSpPr txBox="1"/>
          <p:nvPr/>
        </p:nvSpPr>
        <p:spPr>
          <a:xfrm>
            <a:off x="457200" y="1716990"/>
            <a:ext cx="8229600" cy="1384995"/>
          </a:xfrm>
          <a:prstGeom prst="rect">
            <a:avLst/>
          </a:prstGeom>
          <a:noFill/>
        </p:spPr>
        <p:txBody>
          <a:bodyPr wrap="square">
            <a:spAutoFit/>
          </a:bodyPr>
          <a:lstStyle/>
          <a:p>
            <a:r>
              <a:rPr lang="en-US" sz="2800" dirty="0"/>
              <a:t>Now the Intermediate Value Theorem tells us that the zero lies between </a:t>
            </a:r>
            <a:r>
              <a:rPr lang="en-US" sz="2800" dirty="0">
                <a:latin typeface="Cambria Math"/>
              </a:rPr>
              <a:t>1.4</a:t>
            </a:r>
            <a:r>
              <a:rPr lang="en-US" sz="2800" dirty="0"/>
              <a:t> and </a:t>
            </a:r>
            <a:r>
              <a:rPr lang="en-US" sz="2800" dirty="0">
                <a:latin typeface="Cambria Math"/>
              </a:rPr>
              <a:t>1.5</a:t>
            </a:r>
            <a:r>
              <a:rPr lang="en-US" sz="2800" dirty="0"/>
              <a:t>. We need to test one more point to determine the zero to the nearest tenth.</a:t>
            </a:r>
            <a:endParaRPr lang="en-IN" sz="2800" dirty="0"/>
          </a:p>
        </p:txBody>
      </p:sp>
      <p:pic>
        <p:nvPicPr>
          <p:cNvPr id="9" name="Picture 8" descr="f of 1.45 equals open parentheses 1.45 close parentheses cubed plus 3 times open parentheses 1.45 close parentheses minus 7 equals 0.398625.">
            <a:extLst>
              <a:ext uri="{FF2B5EF4-FFF2-40B4-BE49-F238E27FC236}">
                <a16:creationId xmlns:a16="http://schemas.microsoft.com/office/drawing/2014/main" id="{E05EE030-79A2-8639-4EF4-05910DA5028E}"/>
              </a:ext>
            </a:extLst>
          </p:cNvPr>
          <p:cNvPicPr>
            <a:picLocks noChangeAspect="1"/>
          </p:cNvPicPr>
          <p:nvPr/>
        </p:nvPicPr>
        <p:blipFill>
          <a:blip r:embed="rId4"/>
          <a:stretch>
            <a:fillRect/>
          </a:stretch>
        </p:blipFill>
        <p:spPr>
          <a:xfrm>
            <a:off x="1504950" y="3152775"/>
            <a:ext cx="5905500" cy="581025"/>
          </a:xfrm>
          <a:prstGeom prst="rect">
            <a:avLst/>
          </a:prstGeom>
        </p:spPr>
      </p:pic>
      <p:sp>
        <p:nvSpPr>
          <p:cNvPr id="13" name="TextBox 12">
            <a:extLst>
              <a:ext uri="{FF2B5EF4-FFF2-40B4-BE49-F238E27FC236}">
                <a16:creationId xmlns:a16="http://schemas.microsoft.com/office/drawing/2014/main" id="{4C8A218A-98FE-E504-3F4B-78CDF7494BA2}"/>
              </a:ext>
            </a:extLst>
          </p:cNvPr>
          <p:cNvSpPr txBox="1"/>
          <p:nvPr/>
        </p:nvSpPr>
        <p:spPr>
          <a:xfrm>
            <a:off x="457200" y="3774448"/>
            <a:ext cx="8153400" cy="1384995"/>
          </a:xfrm>
          <a:prstGeom prst="rect">
            <a:avLst/>
          </a:prstGeom>
          <a:noFill/>
        </p:spPr>
        <p:txBody>
          <a:bodyPr wrap="square">
            <a:spAutoFit/>
          </a:bodyPr>
          <a:lstStyle/>
          <a:p>
            <a:r>
              <a:rPr lang="en-US" sz="2800" dirty="0"/>
              <a:t>Once more, the Intermediate Value Theorem narrows the interval to (1.4, 1.45), which shows that the value of the zero, to the nearest tenth, is </a:t>
            </a:r>
            <a:r>
              <a:rPr lang="en-US" sz="2800" dirty="0">
                <a:latin typeface="Cambria Math"/>
              </a:rPr>
              <a:t>1.4</a:t>
            </a:r>
            <a:r>
              <a:rPr lang="en-US" sz="2800" dirty="0"/>
              <a:t>.</a:t>
            </a:r>
            <a:endParaRPr lang="en-IN" sz="2800" dirty="0"/>
          </a:p>
        </p:txBody>
      </p:sp>
    </p:spTree>
    <p:extLst>
      <p:ext uri="{BB962C8B-B14F-4D97-AF65-F5344CB8AC3E}">
        <p14:creationId xmlns:p14="http://schemas.microsoft.com/office/powerpoint/2010/main" val="2466407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1: The Rational Zero Theorem</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For each of the polynomials that follow, list all of the potential rational zeros. Then write the polynomial in factored form and identify the actual zeros.</a:t>
            </a:r>
          </a:p>
        </p:txBody>
      </p:sp>
      <p:pic>
        <p:nvPicPr>
          <p:cNvPr id="6" name="Picture 5" descr="Example a. f of x equals two times x cubed plus five times x squared minus four x minus three.">
            <a:extLst>
              <a:ext uri="{FF2B5EF4-FFF2-40B4-BE49-F238E27FC236}">
                <a16:creationId xmlns:a16="http://schemas.microsoft.com/office/drawing/2014/main" id="{58BC9A66-ACB9-0161-DAD3-929CA125A47C}"/>
              </a:ext>
            </a:extLst>
          </p:cNvPr>
          <p:cNvPicPr>
            <a:picLocks noChangeAspect="1"/>
          </p:cNvPicPr>
          <p:nvPr/>
        </p:nvPicPr>
        <p:blipFill>
          <a:blip r:embed="rId3"/>
          <a:stretch>
            <a:fillRect/>
          </a:stretch>
        </p:blipFill>
        <p:spPr>
          <a:xfrm>
            <a:off x="609600" y="2432684"/>
            <a:ext cx="4032000" cy="524574"/>
          </a:xfrm>
          <a:prstGeom prst="rect">
            <a:avLst/>
          </a:prstGeom>
        </p:spPr>
      </p:pic>
      <p:pic>
        <p:nvPicPr>
          <p:cNvPr id="9" name="Picture 8" descr="Example b. g of x equals twenty seven times x to the power of 4 minus nine times x cubed minus thirty three times x squared minus x minus four.">
            <a:extLst>
              <a:ext uri="{FF2B5EF4-FFF2-40B4-BE49-F238E27FC236}">
                <a16:creationId xmlns:a16="http://schemas.microsoft.com/office/drawing/2014/main" id="{C493C13D-96A2-B712-1EEE-A3438AB22037}"/>
              </a:ext>
            </a:extLst>
          </p:cNvPr>
          <p:cNvPicPr>
            <a:picLocks noChangeAspect="1"/>
          </p:cNvPicPr>
          <p:nvPr/>
        </p:nvPicPr>
        <p:blipFill>
          <a:blip r:embed="rId4"/>
          <a:stretch>
            <a:fillRect/>
          </a:stretch>
        </p:blipFill>
        <p:spPr>
          <a:xfrm>
            <a:off x="609600" y="3042285"/>
            <a:ext cx="4860000" cy="51000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Note</a:t>
                </a:r>
                <a14:m>
                  <m:oMath xmlns:m="http://schemas.openxmlformats.org/officeDocument/2006/math">
                    <m:r>
                      <m:rPr>
                        <m:nor/>
                      </m:rPr>
                      <a:rPr lang="en-US" sz="3200" b="0" i="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a:t>After generating the list of possible rational zeros, it's easiest to use synthetic division to check the zeros.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The Rational Zero Theorem</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marL="442913" indent="-442913">
              <a:defRPr sz="2800"/>
            </a:pPr>
            <a:r>
              <a:rPr lang="en-US" dirty="0"/>
              <a:t>a.   </a:t>
            </a:r>
            <a:r>
              <a:rPr dirty="0"/>
              <a:t>​</a:t>
            </a:r>
            <a:r>
              <a:rPr sz="2800" dirty="0"/>
              <a:t>To apply the Rational Zero Theorem, find the factors</a:t>
            </a:r>
            <a:r>
              <a:rPr lang="en-US" sz="2800" dirty="0"/>
              <a:t> </a:t>
            </a:r>
            <a:r>
              <a:rPr sz="2800" dirty="0"/>
              <a:t>of</a:t>
            </a:r>
            <a:r>
              <a:rPr lang="en-US" sz="2800" dirty="0"/>
              <a:t> </a:t>
            </a:r>
            <a:r>
              <a:rPr lang="en-US" sz="2800" i="1" dirty="0"/>
              <a:t>a</a:t>
            </a:r>
            <a:r>
              <a:rPr lang="en-US" sz="1050" dirty="0"/>
              <a:t> </a:t>
            </a:r>
            <a:r>
              <a:rPr lang="en-US" sz="2800" baseline="-25000" dirty="0"/>
              <a:t>0</a:t>
            </a:r>
            <a:r>
              <a:rPr sz="2800" dirty="0"/>
              <a:t> </a:t>
            </a:r>
            <a:r>
              <a:rPr lang="en-US" sz="2800" dirty="0"/>
              <a:t>a</a:t>
            </a:r>
            <a:r>
              <a:rPr sz="2800" dirty="0"/>
              <a:t>nd</a:t>
            </a:r>
            <a:r>
              <a:rPr lang="en-US" sz="2800" dirty="0"/>
              <a:t> </a:t>
            </a:r>
            <a:r>
              <a:rPr lang="en-US" sz="2800" i="1" dirty="0"/>
              <a:t>a</a:t>
            </a:r>
            <a:r>
              <a:rPr lang="en-US" sz="1050" dirty="0"/>
              <a:t> </a:t>
            </a:r>
            <a:r>
              <a:rPr lang="en-US" sz="2800" baseline="-25000" dirty="0"/>
              <a:t>3</a:t>
            </a:r>
            <a:r>
              <a:rPr sz="2800" dirty="0"/>
              <a:t>.</a:t>
            </a:r>
          </a:p>
        </p:txBody>
      </p:sp>
      <mc:AlternateContent xmlns:mc="http://schemas.openxmlformats.org/markup-compatibility/2006" xmlns:a14="http://schemas.microsoft.com/office/drawing/2010/main">
        <mc:Choice Requires="a14">
          <p:graphicFrame>
            <p:nvGraphicFramePr>
              <p:cNvPr id="4" name="Table Placeholder 2" descr="Factors of a sub zero:  plus or minus set containing one comma three.&#10;&#10;Factors of a sub three: plus or minus set containing one comma two.&#10;Note that we take both the positive and negative factors into consideration.&#10;&#10;Possible rational zeros: plus or minus set containing one comma three comma one half comma three halves.&#10;with a side note of, If there are any rational zeros, they will come from this set of 8 numbers. &#10;Factors of a sub zero: plus or minus set containing one comma three.">
                <a:extLst>
                  <a:ext uri="{FF2B5EF4-FFF2-40B4-BE49-F238E27FC236}">
                    <a16:creationId xmlns:a16="http://schemas.microsoft.com/office/drawing/2014/main" id="{0B71271D-DFD7-93BB-2CCF-580B0746133E}"/>
                  </a:ext>
                </a:extLst>
              </p:cNvPr>
              <p:cNvGraphicFramePr>
                <a:graphicFrameLocks/>
              </p:cNvGraphicFramePr>
              <p:nvPr>
                <p:extLst>
                  <p:ext uri="{D42A27DB-BD31-4B8C-83A1-F6EECF244321}">
                    <p14:modId xmlns:p14="http://schemas.microsoft.com/office/powerpoint/2010/main" val="3685001048"/>
                  </p:ext>
                </p:extLst>
              </p:nvPr>
            </p:nvGraphicFramePr>
            <p:xfrm>
              <a:off x="914400" y="2743200"/>
              <a:ext cx="7924800" cy="2628900"/>
            </p:xfrm>
            <a:graphic>
              <a:graphicData uri="http://schemas.openxmlformats.org/drawingml/2006/table">
                <a:tbl>
                  <a:tblPr firstRow="1" bandRow="1">
                    <a:tableStyleId>{2D5ABB26-0587-4C30-8999-92F81FD0307C}</a:tableStyleId>
                  </a:tblPr>
                  <a:tblGrid>
                    <a:gridCol w="48768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571500">
                    <a:tc>
                      <a:txBody>
                        <a:bodyPr/>
                        <a:lstStyle/>
                        <a:p>
                          <a:pPr algn="l">
                            <a:defRPr sz="1800"/>
                          </a:pPr>
                          <a:r>
                            <a:rPr lang="en-US" sz="2400" dirty="0"/>
                            <a:t>Factors of </a:t>
                          </a:r>
                          <a14:m>
                            <m:oMath xmlns:m="http://schemas.openxmlformats.org/officeDocument/2006/math">
                              <m:sSub>
                                <m:sSubPr>
                                  <m:ctrlPr>
                                    <a:rPr lang="ar-AE" sz="2400" i="1">
                                      <a:latin typeface="Cambria Math" panose="02040503050406030204" pitchFamily="18" charset="0"/>
                                    </a:rPr>
                                  </m:ctrlPr>
                                </m:sSubPr>
                                <m:e>
                                  <m:r>
                                    <a:rPr lang="ar-AE" sz="2400">
                                      <a:latin typeface="Cambria Math"/>
                                    </a:rPr>
                                    <m:t>𝑎</m:t>
                                  </m:r>
                                </m:e>
                                <m:sub>
                                  <m:r>
                                    <a:rPr lang="ar-AE" sz="2400">
                                      <a:latin typeface="Cambria Math"/>
                                    </a:rPr>
                                    <m:t>0</m:t>
                                  </m:r>
                                </m:sub>
                              </m:sSub>
                              <m:r>
                                <a:rPr lang="en-US" sz="2400" b="0" i="0" smtClean="0">
                                  <a:latin typeface="Cambria Math" panose="02040503050406030204" pitchFamily="18" charset="0"/>
                                </a:rPr>
                                <m:t>:</m:t>
                              </m:r>
                            </m:oMath>
                          </a14:m>
                          <a:r>
                            <a:rPr lang="ar-AE" sz="2400" dirty="0"/>
                            <a:t> </a:t>
                          </a:r>
                          <a14:m>
                            <m:oMath xmlns:m="http://schemas.openxmlformats.org/officeDocument/2006/math">
                              <m:r>
                                <a:rPr lang="ar-AE" sz="2400">
                                  <a:latin typeface="Cambria Math"/>
                                </a:rPr>
                                <m:t>±</m:t>
                              </m:r>
                              <m:d>
                                <m:dPr>
                                  <m:begChr m:val="{"/>
                                  <m:endChr m:val="}"/>
                                  <m:ctrlPr>
                                    <a:rPr lang="ar-AE" sz="2400" i="1">
                                      <a:latin typeface="Cambria Math" panose="02040503050406030204" pitchFamily="18" charset="0"/>
                                    </a:rPr>
                                  </m:ctrlPr>
                                </m:dPr>
                                <m:e>
                                  <m:r>
                                    <a:rPr lang="ar-AE" sz="2400">
                                      <a:latin typeface="Cambria Math"/>
                                    </a:rPr>
                                    <m:t>1</m:t>
                                  </m:r>
                                  <m:r>
                                    <a:rPr lang="ar-AE" sz="2400">
                                      <a:latin typeface="Cambria Math"/>
                                    </a:rPr>
                                    <m:t>, </m:t>
                                  </m:r>
                                  <m:r>
                                    <a:rPr lang="ar-AE" sz="2400">
                                      <a:latin typeface="Cambria Math"/>
                                    </a:rPr>
                                    <m:t>3</m:t>
                                  </m:r>
                                </m:e>
                              </m:d>
                            </m:oMath>
                          </a14:m>
                          <a:endParaRPr sz="2400" dirty="0"/>
                        </a:p>
                      </a:txBody>
                      <a:tcPr/>
                    </a:tc>
                    <a:tc>
                      <a:txBody>
                        <a:bodyPr/>
                        <a:lstStyle/>
                        <a:p>
                          <a:r>
                            <a:rPr lang="en-US" sz="1800" b="0" i="0" u="none" strike="noStrike" kern="1200" baseline="0" dirty="0">
                              <a:solidFill>
                                <a:schemeClr val="tx1"/>
                              </a:solidFill>
                              <a:latin typeface="+mn-lt"/>
                              <a:ea typeface="+mn-ea"/>
                              <a:cs typeface="+mn-cs"/>
                            </a:rPr>
                            <a:t>Note that we take both the</a:t>
                          </a:r>
                        </a:p>
                        <a:p>
                          <a:r>
                            <a:rPr lang="en-US" sz="1800" b="0" i="0" u="none" strike="noStrike" kern="1200" baseline="0" dirty="0">
                              <a:solidFill>
                                <a:schemeClr val="tx1"/>
                              </a:solidFill>
                              <a:latin typeface="+mn-lt"/>
                              <a:ea typeface="+mn-ea"/>
                              <a:cs typeface="+mn-cs"/>
                            </a:rPr>
                            <a:t>positive and negative factors into consideration.</a:t>
                          </a:r>
                          <a:r>
                            <a:rPr sz="1800" dirty="0"/>
                            <a:t> </a:t>
                          </a:r>
                        </a:p>
                      </a:txBody>
                      <a:tcPr/>
                    </a:tc>
                    <a:extLst>
                      <a:ext uri="{0D108BD9-81ED-4DB2-BD59-A6C34878D82A}">
                        <a16:rowId xmlns:a16="http://schemas.microsoft.com/office/drawing/2014/main" val="10000"/>
                      </a:ext>
                    </a:extLst>
                  </a:tr>
                  <a:tr h="571500">
                    <a:tc>
                      <a:txBody>
                        <a:bodyPr/>
                        <a:lstStyle/>
                        <a:p>
                          <a:pPr algn="l">
                            <a:defRPr sz="1800"/>
                          </a:pPr>
                          <a:r>
                            <a:rPr lang="en-US" sz="2400" dirty="0"/>
                            <a:t>Factors of </a:t>
                          </a:r>
                          <a14:m>
                            <m:oMath xmlns:m="http://schemas.openxmlformats.org/officeDocument/2006/math">
                              <m:sSub>
                                <m:sSubPr>
                                  <m:ctrlPr>
                                    <a:rPr lang="ar-AE" sz="2400" i="1">
                                      <a:latin typeface="Cambria Math" panose="02040503050406030204" pitchFamily="18" charset="0"/>
                                    </a:rPr>
                                  </m:ctrlPr>
                                </m:sSubPr>
                                <m:e>
                                  <m:r>
                                    <a:rPr lang="ar-AE" sz="2400">
                                      <a:latin typeface="Cambria Math"/>
                                    </a:rPr>
                                    <m:t>𝑎</m:t>
                                  </m:r>
                                </m:e>
                                <m:sub>
                                  <m:r>
                                    <a:rPr lang="ar-AE" sz="2400">
                                      <a:latin typeface="Cambria Math"/>
                                    </a:rPr>
                                    <m:t>3</m:t>
                                  </m:r>
                                </m:sub>
                              </m:sSub>
                              <m:r>
                                <a:rPr lang="en-US" sz="2400" b="0" i="0" smtClean="0">
                                  <a:latin typeface="Cambria Math" panose="02040503050406030204" pitchFamily="18" charset="0"/>
                                </a:rPr>
                                <m:t>:</m:t>
                              </m:r>
                              <m:r>
                                <a:rPr lang="ar-AE" sz="2400" smtClean="0">
                                  <a:latin typeface="Cambria Math"/>
                                </a:rPr>
                                <m:t>±</m:t>
                              </m:r>
                              <m:d>
                                <m:dPr>
                                  <m:begChr m:val="{"/>
                                  <m:endChr m:val="}"/>
                                  <m:ctrlPr>
                                    <a:rPr lang="ar-AE" sz="2400" i="1">
                                      <a:latin typeface="Cambria Math" panose="02040503050406030204" pitchFamily="18" charset="0"/>
                                    </a:rPr>
                                  </m:ctrlPr>
                                </m:dPr>
                                <m:e>
                                  <m:r>
                                    <a:rPr lang="ar-AE" sz="2400">
                                      <a:latin typeface="Cambria Math"/>
                                    </a:rPr>
                                    <m:t>1</m:t>
                                  </m:r>
                                  <m:r>
                                    <a:rPr lang="ar-AE" sz="2400">
                                      <a:latin typeface="Cambria Math"/>
                                    </a:rPr>
                                    <m:t>, </m:t>
                                  </m:r>
                                  <m:r>
                                    <a:rPr lang="ar-AE" sz="2400">
                                      <a:latin typeface="Cambria Math"/>
                                    </a:rPr>
                                    <m:t>2</m:t>
                                  </m:r>
                                </m:e>
                              </m:d>
                            </m:oMath>
                          </a14:m>
                          <a:endParaRPr sz="2400" dirty="0"/>
                        </a:p>
                      </a:txBody>
                      <a:tcPr/>
                    </a:tc>
                    <a:tc>
                      <a:txBody>
                        <a:bodyPr/>
                        <a:lstStyle/>
                        <a:p>
                          <a:endParaRPr sz="1800" dirty="0"/>
                        </a:p>
                      </a:txBody>
                      <a:tcPr/>
                    </a:tc>
                    <a:extLst>
                      <a:ext uri="{0D108BD9-81ED-4DB2-BD59-A6C34878D82A}">
                        <a16:rowId xmlns:a16="http://schemas.microsoft.com/office/drawing/2014/main" val="10001"/>
                      </a:ext>
                    </a:extLst>
                  </a:tr>
                  <a:tr h="1143000">
                    <a:tc>
                      <a:txBody>
                        <a:bodyPr/>
                        <a:lstStyle/>
                        <a:p>
                          <a:pPr algn="l">
                            <a:defRPr sz="1800"/>
                          </a:pPr>
                          <a:r>
                            <a:rPr lang="en-US" sz="2400" dirty="0"/>
                            <a:t>Possible rational zeros: </a:t>
                          </a:r>
                          <a14:m>
                            <m:oMath xmlns:m="http://schemas.openxmlformats.org/officeDocument/2006/math">
                              <m:r>
                                <a:rPr lang="en-US" sz="2400">
                                  <a:latin typeface="Cambria Math"/>
                                </a:rPr>
                                <m:t>±</m:t>
                              </m:r>
                              <m:d>
                                <m:dPr>
                                  <m:begChr m:val="{"/>
                                  <m:endChr m:val="}"/>
                                  <m:ctrlPr>
                                    <a:rPr lang="en-US" sz="2400" i="1">
                                      <a:latin typeface="Cambria Math" panose="02040503050406030204" pitchFamily="18" charset="0"/>
                                    </a:rPr>
                                  </m:ctrlPr>
                                </m:dPr>
                                <m:e>
                                  <m:r>
                                    <a:rPr lang="en-US" sz="2400">
                                      <a:latin typeface="Cambria Math"/>
                                    </a:rPr>
                                    <m:t>1</m:t>
                                  </m:r>
                                  <m:r>
                                    <a:rPr lang="en-US" sz="2400">
                                      <a:latin typeface="Cambria Math"/>
                                    </a:rPr>
                                    <m:t>, </m:t>
                                  </m:r>
                                  <m:r>
                                    <a:rPr lang="en-US" sz="2400">
                                      <a:latin typeface="Cambria Math"/>
                                    </a:rPr>
                                    <m:t>3</m:t>
                                  </m:r>
                                  <m:r>
                                    <a:rPr lang="en-US" sz="2400">
                                      <a:latin typeface="Cambria Math"/>
                                    </a:rPr>
                                    <m:t>,  </m:t>
                                  </m:r>
                                  <m:f>
                                    <m:fPr>
                                      <m:ctrlPr>
                                        <a:rPr lang="ar-AE" sz="2400" i="1">
                                          <a:latin typeface="Cambria Math" panose="02040503050406030204" pitchFamily="18" charset="0"/>
                                        </a:rPr>
                                      </m:ctrlPr>
                                    </m:fPr>
                                    <m:num>
                                      <m:r>
                                        <a:rPr lang="ar-AE" sz="2400">
                                          <a:latin typeface="Cambria Math"/>
                                        </a:rPr>
                                        <m:t>1</m:t>
                                      </m:r>
                                    </m:num>
                                    <m:den>
                                      <m:r>
                                        <a:rPr lang="ar-AE" sz="2400">
                                          <a:latin typeface="Cambria Math"/>
                                        </a:rPr>
                                        <m:t>2</m:t>
                                      </m:r>
                                    </m:den>
                                  </m:f>
                                  <m:r>
                                    <a:rPr lang="ar-AE" sz="2400">
                                      <a:latin typeface="Cambria Math"/>
                                    </a:rPr>
                                    <m:t>,</m:t>
                                  </m:r>
                                  <m:r>
                                    <a:rPr lang="en-US" sz="2400" b="0" i="0" smtClean="0">
                                      <a:latin typeface="Cambria Math" panose="02040503050406030204" pitchFamily="18" charset="0"/>
                                    </a:rPr>
                                    <m:t>  </m:t>
                                  </m:r>
                                  <m:f>
                                    <m:fPr>
                                      <m:ctrlPr>
                                        <a:rPr lang="ar-AE" sz="2400" i="1">
                                          <a:latin typeface="Cambria Math" panose="02040503050406030204" pitchFamily="18" charset="0"/>
                                        </a:rPr>
                                      </m:ctrlPr>
                                    </m:fPr>
                                    <m:num>
                                      <m:r>
                                        <a:rPr lang="ar-AE" sz="2400">
                                          <a:latin typeface="Cambria Math"/>
                                        </a:rPr>
                                        <m:t>3</m:t>
                                      </m:r>
                                    </m:num>
                                    <m:den>
                                      <m:r>
                                        <a:rPr lang="ar-AE" sz="2400">
                                          <a:latin typeface="Cambria Math"/>
                                        </a:rPr>
                                        <m:t>2</m:t>
                                      </m:r>
                                    </m:den>
                                  </m:f>
                                </m:e>
                              </m:d>
                            </m:oMath>
                          </a14:m>
                          <a:endParaRPr sz="2400" dirty="0"/>
                        </a:p>
                      </a:txBody>
                      <a:tcPr/>
                    </a:tc>
                    <a:tc>
                      <a:txBody>
                        <a:bodyPr/>
                        <a:lstStyle/>
                        <a:p>
                          <a:pPr algn="l">
                            <a:defRPr b="1"/>
                          </a:pPr>
                          <a:r>
                            <a:rPr sz="1800" b="0" dirty="0"/>
                            <a:t>If there are any rational zeros, they will come from this set of </a:t>
                          </a:r>
                          <a:r>
                            <a:rPr sz="1800" b="0" dirty="0">
                              <a:latin typeface="Cambria Math"/>
                            </a:rPr>
                            <a:t>8</a:t>
                          </a:r>
                          <a:r>
                            <a:rPr sz="1800" b="0" dirty="0"/>
                            <a:t> numbers.</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Factors of a sub zero:  plus or minus set containing one comma three.&#10;&#10;Factors of a sub three: plus or minus set containing one comma two.&#10;Note that we take both the positive and negative factors into consideration.&#10;&#10;Possible rational zeros: plus or minus set containing one comma three comma one half comma three halves.&#10;with a side note of, If there are any rational zeros, they will come from this set of 8 numbers. &#10;Factors of a sub zero: plus or minus set containing one comma three.">
                <a:extLst>
                  <a:ext uri="{FF2B5EF4-FFF2-40B4-BE49-F238E27FC236}">
                    <a16:creationId xmlns:a16="http://schemas.microsoft.com/office/drawing/2014/main" id="{0B71271D-DFD7-93BB-2CCF-580B0746133E}"/>
                  </a:ext>
                </a:extLst>
              </p:cNvPr>
              <p:cNvGraphicFramePr>
                <a:graphicFrameLocks/>
              </p:cNvGraphicFramePr>
              <p:nvPr>
                <p:extLst>
                  <p:ext uri="{D42A27DB-BD31-4B8C-83A1-F6EECF244321}">
                    <p14:modId xmlns:p14="http://schemas.microsoft.com/office/powerpoint/2010/main" val="3685001048"/>
                  </p:ext>
                </p:extLst>
              </p:nvPr>
            </p:nvGraphicFramePr>
            <p:xfrm>
              <a:off x="914400" y="2743200"/>
              <a:ext cx="7924800" cy="2628900"/>
            </p:xfrm>
            <a:graphic>
              <a:graphicData uri="http://schemas.openxmlformats.org/drawingml/2006/table">
                <a:tbl>
                  <a:tblPr firstRow="1" bandRow="1">
                    <a:tableStyleId>{2D5ABB26-0587-4C30-8999-92F81FD0307C}</a:tableStyleId>
                  </a:tblPr>
                  <a:tblGrid>
                    <a:gridCol w="48768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914400">
                    <a:tc>
                      <a:txBody>
                        <a:bodyPr/>
                        <a:lstStyle/>
                        <a:p>
                          <a:endParaRPr lang="en-US"/>
                        </a:p>
                      </a:txBody>
                      <a:tcPr>
                        <a:blipFill>
                          <a:blip r:embed="rId3"/>
                          <a:stretch>
                            <a:fillRect t="-6000" r="-62500" b="-188000"/>
                          </a:stretch>
                        </a:blipFill>
                      </a:tcPr>
                    </a:tc>
                    <a:tc>
                      <a:txBody>
                        <a:bodyPr/>
                        <a:lstStyle/>
                        <a:p>
                          <a:r>
                            <a:rPr lang="en-US" sz="1800" b="0" i="0" u="none" strike="noStrike" kern="1200" baseline="0" dirty="0">
                              <a:solidFill>
                                <a:schemeClr val="tx1"/>
                              </a:solidFill>
                              <a:latin typeface="+mn-lt"/>
                              <a:ea typeface="+mn-ea"/>
                              <a:cs typeface="+mn-cs"/>
                            </a:rPr>
                            <a:t>Note that we take both the</a:t>
                          </a:r>
                        </a:p>
                        <a:p>
                          <a:r>
                            <a:rPr lang="en-US" sz="1800" b="0" i="0" u="none" strike="noStrike" kern="1200" baseline="0" dirty="0">
                              <a:solidFill>
                                <a:schemeClr val="tx1"/>
                              </a:solidFill>
                              <a:latin typeface="+mn-lt"/>
                              <a:ea typeface="+mn-ea"/>
                              <a:cs typeface="+mn-cs"/>
                            </a:rPr>
                            <a:t>positive and negative factors into consideration.</a:t>
                          </a:r>
                          <a:r>
                            <a:rPr sz="1800" dirty="0"/>
                            <a:t> </a:t>
                          </a:r>
                        </a:p>
                      </a:txBody>
                      <a:tcPr/>
                    </a:tc>
                    <a:extLst>
                      <a:ext uri="{0D108BD9-81ED-4DB2-BD59-A6C34878D82A}">
                        <a16:rowId xmlns:a16="http://schemas.microsoft.com/office/drawing/2014/main" val="10000"/>
                      </a:ext>
                    </a:extLst>
                  </a:tr>
                  <a:tr h="571500">
                    <a:tc>
                      <a:txBody>
                        <a:bodyPr/>
                        <a:lstStyle/>
                        <a:p>
                          <a:endParaRPr lang="en-US"/>
                        </a:p>
                      </a:txBody>
                      <a:tcPr>
                        <a:blipFill>
                          <a:blip r:embed="rId3"/>
                          <a:stretch>
                            <a:fillRect t="-169149" r="-62500" b="-200000"/>
                          </a:stretch>
                        </a:blipFill>
                      </a:tcPr>
                    </a:tc>
                    <a:tc>
                      <a:txBody>
                        <a:bodyPr/>
                        <a:lstStyle/>
                        <a:p>
                          <a:endParaRPr sz="1800" dirty="0"/>
                        </a:p>
                      </a:txBody>
                      <a:tcPr/>
                    </a:tc>
                    <a:extLst>
                      <a:ext uri="{0D108BD9-81ED-4DB2-BD59-A6C34878D82A}">
                        <a16:rowId xmlns:a16="http://schemas.microsoft.com/office/drawing/2014/main" val="10001"/>
                      </a:ext>
                    </a:extLst>
                  </a:tr>
                  <a:tr h="1143000">
                    <a:tc>
                      <a:txBody>
                        <a:bodyPr/>
                        <a:lstStyle/>
                        <a:p>
                          <a:endParaRPr lang="en-US"/>
                        </a:p>
                      </a:txBody>
                      <a:tcPr>
                        <a:blipFill>
                          <a:blip r:embed="rId3"/>
                          <a:stretch>
                            <a:fillRect t="-134574" r="-62500"/>
                          </a:stretch>
                        </a:blipFill>
                      </a:tcPr>
                    </a:tc>
                    <a:tc>
                      <a:txBody>
                        <a:bodyPr/>
                        <a:lstStyle/>
                        <a:p>
                          <a:pPr algn="l">
                            <a:defRPr b="1"/>
                          </a:pPr>
                          <a:r>
                            <a:rPr sz="1800" b="0" dirty="0"/>
                            <a:t>If there are any rational zeros, they will come from this set of </a:t>
                          </a:r>
                          <a:r>
                            <a:rPr sz="1800" b="0" dirty="0">
                              <a:latin typeface="Cambria Math"/>
                            </a:rPr>
                            <a:t>8</a:t>
                          </a:r>
                          <a:r>
                            <a:rPr sz="1800" b="0" dirty="0"/>
                            <a:t> numbers.</a:t>
                          </a:r>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The Rational Zero Theorem</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US" dirty="0"/>
              <a:t>​</a:t>
            </a:r>
            <a:r>
              <a:rPr lang="en-US" sz="2800" dirty="0"/>
              <a:t>Now perform synthetic division on a trial-and-error basis with the potential rational zeros.</a:t>
            </a:r>
          </a:p>
          <a:p>
            <a:endParaRPr lang="en-US" dirty="0"/>
          </a:p>
          <a:p>
            <a:endParaRPr lang="en-US" dirty="0"/>
          </a:p>
          <a:p>
            <a:endParaRPr lang="ar-AE" dirty="0"/>
          </a:p>
          <a:p>
            <a:endParaRPr lang="ar-AE" sz="2800" dirty="0"/>
          </a:p>
          <a:p>
            <a:r>
              <a:rPr lang="ar-AE" dirty="0"/>
              <a:t>​</a:t>
            </a:r>
            <a:endParaRPr dirty="0"/>
          </a:p>
        </p:txBody>
      </p:sp>
      <mc:AlternateContent xmlns:mc="http://schemas.openxmlformats.org/markup-compatibility/2006">
        <mc:Choice xmlns:a14="http://schemas.microsoft.com/office/drawing/2010/main" Requires="a14">
          <p:graphicFrame>
            <p:nvGraphicFramePr>
              <p:cNvPr id="4" name="Table Placeholder 2" descr="This represents a synthetic division:&#10;Place the value of c in the upper left corner, then write the coefficients of x on the top line.&#10;So, the divisor is c equals 1 placed in the upper left corner divides the coefficients of the polynomial are 2, 5, negative 4, negative 3 written across the top row.&#10;The first step of the synthetic division is shown, where first coefficient, 2 is brought down to the bottom row.&#10;The second step of the synthetic division is multiplying 2 by the divisor 1 gives 2, which is written below 5. Adding 5 and 2 results in 7, the next coefficient in the bottom row.&#10;By continuing the process, we get the intermediate row contains the products 2, 7, 3, which are obtained by multiplying the divisor with the current quotient values. The final row results in 2, 7, 3, 0, Performing synthetic division with c equals 1 gives a remainder of 0.">
                <a:extLst>
                  <a:ext uri="{FF2B5EF4-FFF2-40B4-BE49-F238E27FC236}">
                    <a16:creationId xmlns:a16="http://schemas.microsoft.com/office/drawing/2014/main" id="{4CF36C9C-2A72-B797-1297-0B92CA842DE5}"/>
                  </a:ext>
                </a:extLst>
              </p:cNvPr>
              <p:cNvGraphicFramePr>
                <a:graphicFrameLocks/>
              </p:cNvGraphicFramePr>
              <p:nvPr>
                <p:extLst>
                  <p:ext uri="{D42A27DB-BD31-4B8C-83A1-F6EECF244321}">
                    <p14:modId xmlns:p14="http://schemas.microsoft.com/office/powerpoint/2010/main" val="2101997053"/>
                  </p:ext>
                </p:extLst>
              </p:nvPr>
            </p:nvGraphicFramePr>
            <p:xfrm>
              <a:off x="914400" y="2285492"/>
              <a:ext cx="7134988" cy="1233424"/>
            </p:xfrm>
            <a:graphic>
              <a:graphicData uri="http://schemas.openxmlformats.org/drawingml/2006/table">
                <a:tbl>
                  <a:tblPr firstRow="1" bandRow="1">
                    <a:tableStyleId>{2D5ABB26-0587-4C30-8999-92F81FD0307C}</a:tableStyleId>
                  </a:tblPr>
                  <a:tblGrid>
                    <a:gridCol w="3871370">
                      <a:extLst>
                        <a:ext uri="{9D8B030D-6E8A-4147-A177-3AD203B41FA5}">
                          <a16:colId xmlns:a16="http://schemas.microsoft.com/office/drawing/2014/main" val="20000"/>
                        </a:ext>
                      </a:extLst>
                    </a:gridCol>
                    <a:gridCol w="3263618">
                      <a:extLst>
                        <a:ext uri="{9D8B030D-6E8A-4147-A177-3AD203B41FA5}">
                          <a16:colId xmlns:a16="http://schemas.microsoft.com/office/drawing/2014/main" val="20001"/>
                        </a:ext>
                      </a:extLst>
                    </a:gridCol>
                  </a:tblGrid>
                  <a:tr h="370840">
                    <a:tc>
                      <a:txBody>
                        <a:bodyPr/>
                        <a:lstStyle/>
                        <a:p>
                          <a:pPr/>
                          <a14:m>
                            <m:oMathPara xmlns:m="http://schemas.openxmlformats.org/officeDocument/2006/math">
                              <m:oMathParaPr>
                                <m:jc m:val="left"/>
                              </m:oMathParaPr>
                              <m:oMath xmlns:m="http://schemas.openxmlformats.org/officeDocument/2006/math">
                                <m:bar>
                                  <m:barPr>
                                    <m:ctrlPr>
                                      <a:rPr lang="ar-AE" sz="2400" i="1" smtClean="0">
                                        <a:latin typeface="Cambria Math" panose="02040503050406030204" pitchFamily="18" charset="0"/>
                                      </a:rPr>
                                    </m:ctrlPr>
                                  </m:barPr>
                                  <m:e>
                                    <m:m>
                                      <m:mPr>
                                        <m:mcs>
                                          <m:mc>
                                            <m:mcPr>
                                              <m:count m:val="5"/>
                                              <m:mcJc m:val="center"/>
                                            </m:mcPr>
                                          </m:mc>
                                        </m:mcs>
                                        <m:ctrlPr>
                                          <a:rPr lang="ar-AE" sz="2400" i="1" smtClean="0">
                                            <a:latin typeface="Cambria Math" panose="02040503050406030204" pitchFamily="18" charset="0"/>
                                          </a:rPr>
                                        </m:ctrlPr>
                                      </m:mPr>
                                      <m:mr>
                                        <m:e>
                                          <m:borderBox>
                                            <m:borderBoxPr>
                                              <m:hideTop m:val="on"/>
                                              <m:hideLeft m:val="on"/>
                                              <m:ctrlPr>
                                                <a:rPr lang="ar-AE" sz="2400" i="1">
                                                  <a:latin typeface="Cambria Math" panose="02040503050406030204" pitchFamily="18" charset="0"/>
                                                </a:rPr>
                                              </m:ctrlPr>
                                            </m:borderBoxPr>
                                            <m:e>
                                              <m:r>
                                                <a:rPr lang="ar-AE" sz="2400">
                                                  <a:latin typeface="Cambria Math" panose="02040503050406030204" pitchFamily="18" charset="0"/>
                                                </a:rPr>
                                                <m:t>1</m:t>
                                              </m:r>
                                            </m:e>
                                          </m:borderBox>
                                        </m:e>
                                        <m:e>
                                          <m:r>
                                            <a:rPr lang="en-US" sz="2400" b="0" i="1" smtClean="0">
                                              <a:latin typeface="Cambria Math" panose="02040503050406030204" pitchFamily="18" charset="0"/>
                                            </a:rPr>
                                            <m:t>2</m:t>
                                          </m:r>
                                        </m:e>
                                        <m:e>
                                          <m:r>
                                            <a:rPr lang="en-US" sz="2400" b="0" i="1" smtClean="0">
                                              <a:latin typeface="Cambria Math" panose="02040503050406030204" pitchFamily="18" charset="0"/>
                                            </a:rPr>
                                            <m:t>5</m:t>
                                          </m:r>
                                        </m:e>
                                        <m:e>
                                          <m:r>
                                            <a:rPr lang="en-US" sz="2400" b="0" i="1" smtClean="0">
                                              <a:latin typeface="Cambria Math" panose="02040503050406030204" pitchFamily="18" charset="0"/>
                                            </a:rPr>
                                            <m:t>−</m:t>
                                          </m:r>
                                          <m:r>
                                            <a:rPr lang="en-US" sz="2400" b="0" i="1" smtClean="0">
                                              <a:latin typeface="Cambria Math" panose="02040503050406030204" pitchFamily="18" charset="0"/>
                                            </a:rPr>
                                            <m:t>4</m:t>
                                          </m:r>
                                        </m:e>
                                        <m:e>
                                          <m:r>
                                            <a:rPr lang="en-US" sz="2400" b="0" i="1" smtClean="0">
                                              <a:latin typeface="Cambria Math" panose="02040503050406030204" pitchFamily="18" charset="0"/>
                                            </a:rPr>
                                            <m:t>−</m:t>
                                          </m:r>
                                          <m:r>
                                            <a:rPr lang="en-US" sz="2400" b="0" i="1" smtClean="0">
                                              <a:latin typeface="Cambria Math" panose="02040503050406030204" pitchFamily="18" charset="0"/>
                                            </a:rPr>
                                            <m:t>3</m:t>
                                          </m:r>
                                        </m:e>
                                      </m:mr>
                                      <m:mr>
                                        <m:e/>
                                        <m:e/>
                                        <m:e>
                                          <m:r>
                                            <a:rPr lang="en-US" sz="2400" b="0" i="1" smtClean="0">
                                              <a:latin typeface="Cambria Math" panose="02040503050406030204" pitchFamily="18" charset="0"/>
                                            </a:rPr>
                                            <m:t>2</m:t>
                                          </m:r>
                                        </m:e>
                                        <m:e>
                                          <m:r>
                                            <a:rPr lang="en-US" sz="2400" b="0" i="1" smtClean="0">
                                              <a:latin typeface="Cambria Math" panose="02040503050406030204" pitchFamily="18" charset="0"/>
                                            </a:rPr>
                                            <m:t>7</m:t>
                                          </m:r>
                                        </m:e>
                                        <m:e>
                                          <m:r>
                                            <a:rPr lang="en-US" sz="2400" b="0" i="1" smtClean="0">
                                              <a:latin typeface="Cambria Math" panose="02040503050406030204" pitchFamily="18" charset="0"/>
                                            </a:rPr>
                                            <m:t>3</m:t>
                                          </m:r>
                                        </m:e>
                                      </m:mr>
                                    </m:m>
                                  </m:e>
                                </m:bar>
                              </m:oMath>
                            </m:oMathPara>
                          </a14:m>
                          <a:endParaRPr lang="en-US" sz="2400" dirty="0"/>
                        </a:p>
                        <a:p>
                          <a:pPr/>
                          <a14:m>
                            <m:oMathPara xmlns:m="http://schemas.openxmlformats.org/officeDocument/2006/math">
                              <m:oMathParaPr>
                                <m:jc m:val="left"/>
                              </m:oMathParaPr>
                              <m:oMath xmlns:m="http://schemas.openxmlformats.org/officeDocument/2006/math">
                                <m:m>
                                  <m:mPr>
                                    <m:mcs>
                                      <m:mc>
                                        <m:mcPr>
                                          <m:count m:val="5"/>
                                          <m:mcJc m:val="center"/>
                                        </m:mcPr>
                                      </m:mc>
                                    </m:mcs>
                                    <m:ctrlPr>
                                      <a:rPr lang="en-US" sz="2400" i="1" smtClean="0">
                                        <a:latin typeface="Cambria Math" panose="02040503050406030204" pitchFamily="18" charset="0"/>
                                      </a:rPr>
                                    </m:ctrlPr>
                                  </m:mPr>
                                  <m:mr>
                                    <m:e/>
                                    <m:e>
                                      <m:r>
                                        <a:rPr lang="en-US" sz="2400" b="0" i="1" smtClean="0">
                                          <a:latin typeface="Cambria Math" panose="02040503050406030204" pitchFamily="18" charset="0"/>
                                        </a:rPr>
                                        <m:t> </m:t>
                                      </m:r>
                                      <m:r>
                                        <a:rPr lang="en-US" sz="2400" b="0" i="1" smtClean="0">
                                          <a:latin typeface="Cambria Math" panose="02040503050406030204" pitchFamily="18" charset="0"/>
                                        </a:rPr>
                                        <m:t>2</m:t>
                                      </m:r>
                                    </m:e>
                                    <m:e>
                                      <m:r>
                                        <a:rPr lang="en-US" sz="2400" b="0" i="1" smtClean="0">
                                          <a:latin typeface="Cambria Math" panose="02040503050406030204" pitchFamily="18" charset="0"/>
                                        </a:rPr>
                                        <m:t> </m:t>
                                      </m:r>
                                      <m:r>
                                        <a:rPr lang="en-US" sz="2400" b="0" i="1" smtClean="0">
                                          <a:latin typeface="Cambria Math" panose="02040503050406030204" pitchFamily="18" charset="0"/>
                                        </a:rPr>
                                        <m:t>7</m:t>
                                      </m:r>
                                    </m:e>
                                    <m:e>
                                      <m:r>
                                        <a:rPr lang="en-US" sz="2400" b="0" i="1" smtClean="0">
                                          <a:latin typeface="Cambria Math" panose="02040503050406030204" pitchFamily="18" charset="0"/>
                                        </a:rPr>
                                        <m:t> </m:t>
                                      </m:r>
                                      <m:r>
                                        <a:rPr lang="en-US" sz="2400" b="0" i="1" smtClean="0">
                                          <a:latin typeface="Cambria Math" panose="02040503050406030204" pitchFamily="18" charset="0"/>
                                        </a:rPr>
                                        <m:t>3</m:t>
                                      </m:r>
                                    </m:e>
                                    <m:e>
                                      <m:r>
                                        <a:rPr lang="en-US" sz="2400" b="0" i="1" smtClean="0">
                                          <a:latin typeface="Cambria Math" panose="02040503050406030204" pitchFamily="18" charset="0"/>
                                        </a:rPr>
                                        <m:t>    </m:t>
                                      </m:r>
                                      <m:r>
                                        <a:rPr lang="en-US" sz="2400" b="0" i="1" smtClean="0">
                                          <a:latin typeface="Cambria Math" panose="02040503050406030204" pitchFamily="18" charset="0"/>
                                        </a:rPr>
                                        <m:t>0</m:t>
                                      </m:r>
                                    </m:e>
                                  </m:mr>
                                </m:m>
                              </m:oMath>
                            </m:oMathPara>
                          </a14:m>
                          <a:endParaRPr sz="2200" b="0" dirty="0"/>
                        </a:p>
                      </a:txBody>
                      <a:tcPr anchor="ctr"/>
                    </a:tc>
                    <a:tc>
                      <a:txBody>
                        <a:bodyPr/>
                        <a:lstStyle/>
                        <a:p>
                          <a:pPr algn="l">
                            <a:defRPr sz="1100"/>
                          </a:pPr>
                          <a:r>
                            <a:rPr lang="en-US" sz="2000" dirty="0"/>
                            <a:t>Performing synthetic division with </a:t>
                          </a:r>
                          <a14:m>
                            <m:oMath xmlns:m="http://schemas.openxmlformats.org/officeDocument/2006/math">
                              <m:r>
                                <a:rPr lang="en-US" sz="2000" b="0" i="1" smtClean="0">
                                  <a:latin typeface="Cambria Math" panose="02040503050406030204" pitchFamily="18" charset="0"/>
                                </a:rPr>
                                <m:t>𝑐</m:t>
                              </m:r>
                              <m:r>
                                <a:rPr lang="en-US" sz="2000">
                                  <a:latin typeface="Cambria Math" panose="02040503050406030204" pitchFamily="18" charset="0"/>
                                </a:rPr>
                                <m:t>=</m:t>
                              </m:r>
                              <m:r>
                                <a:rPr lang="en-US" sz="2000">
                                  <a:latin typeface="Cambria Math" panose="02040503050406030204" pitchFamily="18" charset="0"/>
                                </a:rPr>
                                <m:t>1</m:t>
                              </m:r>
                            </m:oMath>
                          </a14:m>
                          <a:r>
                            <a:rPr lang="en-US" sz="2000" dirty="0"/>
                            <a:t> gives a remainder of 0.</a:t>
                          </a:r>
                          <a:endParaRPr sz="2000" b="0" dirty="0"/>
                        </a:p>
                      </a:txBody>
                      <a:tcPr/>
                    </a:tc>
                    <a:extLst>
                      <a:ext uri="{0D108BD9-81ED-4DB2-BD59-A6C34878D82A}">
                        <a16:rowId xmlns:a16="http://schemas.microsoft.com/office/drawing/2014/main" val="10000"/>
                      </a:ext>
                    </a:extLst>
                  </a:tr>
                </a:tbl>
              </a:graphicData>
            </a:graphic>
          </p:graphicFrame>
        </mc:Choice>
        <mc:Fallback>
          <p:graphicFrame>
            <p:nvGraphicFramePr>
              <p:cNvPr id="4" name="Table Placeholder 2" descr="This represents a synthetic division:&#10;Place the value of c in the upper left corner, then write the coefficients of x on the top line.&#10;So, the divisor is c equals 1 placed in the upper left corner divides the coefficients of the polynomial are 2, 5, negative 4, negative 3 written across the top row.&#10;The first step of the synthetic division is shown, where first coefficient, 2 is brought down to the bottom row.&#10;The second step of the synthetic division is multiplying 2 by the divisor 1 gives 2, which is written below 5. Adding 5 and 2 results in 7, the next coefficient in the bottom row.&#10;By continuing the process, we get the intermediate row contains the products 2, 7, 3, which are obtained by multiplying the divisor with the current quotient values. The final row results in 2, 7, 3, 0, Performing synthetic division with c equals 1 gives a remainder of 0.">
                <a:extLst>
                  <a:ext uri="{FF2B5EF4-FFF2-40B4-BE49-F238E27FC236}">
                    <a16:creationId xmlns:a16="http://schemas.microsoft.com/office/drawing/2014/main" id="{4CF36C9C-2A72-B797-1297-0B92CA842DE5}"/>
                  </a:ext>
                </a:extLst>
              </p:cNvPr>
              <p:cNvGraphicFramePr>
                <a:graphicFrameLocks/>
              </p:cNvGraphicFramePr>
              <p:nvPr>
                <p:extLst>
                  <p:ext uri="{D42A27DB-BD31-4B8C-83A1-F6EECF244321}">
                    <p14:modId xmlns:p14="http://schemas.microsoft.com/office/powerpoint/2010/main" val="2101997053"/>
                  </p:ext>
                </p:extLst>
              </p:nvPr>
            </p:nvGraphicFramePr>
            <p:xfrm>
              <a:off x="914400" y="2285492"/>
              <a:ext cx="7134988" cy="1233424"/>
            </p:xfrm>
            <a:graphic>
              <a:graphicData uri="http://schemas.openxmlformats.org/drawingml/2006/table">
                <a:tbl>
                  <a:tblPr firstRow="1" bandRow="1">
                    <a:tableStyleId>{2D5ABB26-0587-4C30-8999-92F81FD0307C}</a:tableStyleId>
                  </a:tblPr>
                  <a:tblGrid>
                    <a:gridCol w="3871370">
                      <a:extLst>
                        <a:ext uri="{9D8B030D-6E8A-4147-A177-3AD203B41FA5}">
                          <a16:colId xmlns:a16="http://schemas.microsoft.com/office/drawing/2014/main" val="20000"/>
                        </a:ext>
                      </a:extLst>
                    </a:gridCol>
                    <a:gridCol w="3263618">
                      <a:extLst>
                        <a:ext uri="{9D8B030D-6E8A-4147-A177-3AD203B41FA5}">
                          <a16:colId xmlns:a16="http://schemas.microsoft.com/office/drawing/2014/main" val="20001"/>
                        </a:ext>
                      </a:extLst>
                    </a:gridCol>
                  </a:tblGrid>
                  <a:tr h="1233424">
                    <a:tc>
                      <a:txBody>
                        <a:bodyPr/>
                        <a:lstStyle/>
                        <a:p>
                          <a:endParaRPr lang="en-US"/>
                        </a:p>
                      </a:txBody>
                      <a:tcPr anchor="ctr">
                        <a:blipFill>
                          <a:blip r:embed="rId3"/>
                          <a:stretch>
                            <a:fillRect t="-2451" r="-84409" b="-490"/>
                          </a:stretch>
                        </a:blipFill>
                      </a:tcPr>
                    </a:tc>
                    <a:tc>
                      <a:txBody>
                        <a:bodyPr/>
                        <a:lstStyle/>
                        <a:p>
                          <a:endParaRPr lang="en-US"/>
                        </a:p>
                      </a:txBody>
                      <a:tcPr>
                        <a:blipFill>
                          <a:blip r:embed="rId3"/>
                          <a:stretch>
                            <a:fillRect l="-118470" t="-2451" b="-490"/>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The Rational Zero Theorem</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dirty="0"/>
              <a:t>​</a:t>
            </a:r>
            <a:r>
              <a:rPr sz="2800" dirty="0"/>
              <a:t>Thus, we can factor</a:t>
            </a:r>
            <a:r>
              <a:rPr lang="en-US" sz="2800" dirty="0"/>
              <a:t> </a:t>
            </a:r>
            <a:r>
              <a:rPr lang="en-US" sz="2800" i="1" dirty="0"/>
              <a:t>f</a:t>
            </a:r>
            <a:r>
              <a:rPr lang="en-US" sz="2800" dirty="0"/>
              <a:t>(</a:t>
            </a:r>
            <a:r>
              <a:rPr lang="en-US" sz="2800" i="1" dirty="0"/>
              <a:t>x</a:t>
            </a:r>
            <a:r>
              <a:rPr lang="en-US" sz="2800" dirty="0"/>
              <a:t>)</a:t>
            </a:r>
            <a:r>
              <a:rPr sz="2800" dirty="0"/>
              <a:t> as follows:</a:t>
            </a:r>
          </a:p>
          <a:p>
            <a:r>
              <a:rPr dirty="0"/>
              <a:t>​</a:t>
            </a:r>
          </a:p>
        </p:txBody>
      </p:sp>
      <mc:AlternateContent xmlns:mc="http://schemas.openxmlformats.org/markup-compatibility/2006" xmlns:a14="http://schemas.microsoft.com/office/drawing/2010/main">
        <mc:Choice Requires="a14">
          <p:graphicFrame>
            <p:nvGraphicFramePr>
              <p:cNvPr id="4" name="Table Placeholder 2" descr="f of x equals open parentheses x minus one close parentheses times open parentheses two times x squared plus seven x plus three close parentheses.&#10;with a side note: Use the result from synthetic division.&#10;Equals open parentheses x minus one close parentheses times open parentheses two x plus one  close parentheses times open parentheses x plus three close parentheses.&#10;with a side note: Factor the quadratic.&#10;Actual zeros of set containing one, negative one half, negative three.&#10;with a side note: Apply the Zero Factor Property to determine the actual zeros.">
                <a:extLst>
                  <a:ext uri="{FF2B5EF4-FFF2-40B4-BE49-F238E27FC236}">
                    <a16:creationId xmlns:a16="http://schemas.microsoft.com/office/drawing/2014/main" id="{D0C21A93-B333-4A1A-B468-C4A81CFC1658}"/>
                  </a:ext>
                </a:extLst>
              </p:cNvPr>
              <p:cNvGraphicFramePr>
                <a:graphicFrameLocks/>
              </p:cNvGraphicFramePr>
              <p:nvPr>
                <p:extLst>
                  <p:ext uri="{D42A27DB-BD31-4B8C-83A1-F6EECF244321}">
                    <p14:modId xmlns:p14="http://schemas.microsoft.com/office/powerpoint/2010/main" val="1015500846"/>
                  </p:ext>
                </p:extLst>
              </p:nvPr>
            </p:nvGraphicFramePr>
            <p:xfrm>
              <a:off x="685800" y="1691640"/>
              <a:ext cx="8229600" cy="2271562"/>
            </p:xfrm>
            <a:graphic>
              <a:graphicData uri="http://schemas.openxmlformats.org/drawingml/2006/table">
                <a:tbl>
                  <a:tblPr firstRow="1" bandRow="1">
                    <a:tableStyleId>{2D5ABB26-0587-4C30-8999-92F81FD0307C}</a:tableStyleId>
                  </a:tblPr>
                  <a:tblGrid>
                    <a:gridCol w="4632960">
                      <a:extLst>
                        <a:ext uri="{9D8B030D-6E8A-4147-A177-3AD203B41FA5}">
                          <a16:colId xmlns:a16="http://schemas.microsoft.com/office/drawing/2014/main" val="20000"/>
                        </a:ext>
                      </a:extLst>
                    </a:gridCol>
                    <a:gridCol w="3596640">
                      <a:extLst>
                        <a:ext uri="{9D8B030D-6E8A-4147-A177-3AD203B41FA5}">
                          <a16:colId xmlns:a16="http://schemas.microsoft.com/office/drawing/2014/main" val="20001"/>
                        </a:ext>
                      </a:extLst>
                    </a:gridCol>
                  </a:tblGrid>
                  <a:tr h="670560">
                    <a:tc>
                      <a:txBody>
                        <a:bodyPr/>
                        <a:lstStyle/>
                        <a:p>
                          <a:pPr algn="l">
                            <a:defRPr sz="1800"/>
                          </a:pPr>
                          <a:r>
                            <a:rPr sz="2400" dirty="0"/>
                            <a:t>​</a:t>
                          </a:r>
                          <a14:m>
                            <m:oMath xmlns:m="http://schemas.openxmlformats.org/officeDocument/2006/math">
                              <m:func>
                                <m:funcPr>
                                  <m:ctrlPr>
                                    <a:rPr sz="2400" i="1">
                                      <a:latin typeface="Cambria Math" panose="02040503050406030204" pitchFamily="18" charset="0"/>
                                    </a:rPr>
                                  </m:ctrlPr>
                                </m:funcPr>
                                <m:fName>
                                  <m:r>
                                    <a:rPr sz="2400">
                                      <a:latin typeface="Cambria Math"/>
                                    </a:rPr>
                                    <m:t>𝑓</m:t>
                                  </m:r>
                                </m:fName>
                                <m:e>
                                  <m:d>
                                    <m:dPr>
                                      <m:ctrlPr>
                                        <a:rPr sz="2400" i="1">
                                          <a:latin typeface="Cambria Math" panose="02040503050406030204" pitchFamily="18" charset="0"/>
                                        </a:rPr>
                                      </m:ctrlPr>
                                    </m:dPr>
                                    <m:e>
                                      <m:r>
                                        <a:rPr sz="2400">
                                          <a:latin typeface="Cambria Math"/>
                                        </a:rPr>
                                        <m:t>𝑥</m:t>
                                      </m:r>
                                    </m:e>
                                  </m:d>
                                </m:e>
                              </m:func>
                              <m:r>
                                <a:rPr sz="2400">
                                  <a:latin typeface="Cambria Math"/>
                                </a:rPr>
                                <m:t>=</m:t>
                              </m:r>
                              <m:d>
                                <m:dPr>
                                  <m:ctrlPr>
                                    <a:rPr sz="2400" i="1">
                                      <a:latin typeface="Cambria Math" panose="02040503050406030204" pitchFamily="18" charset="0"/>
                                    </a:rPr>
                                  </m:ctrlPr>
                                </m:dPr>
                                <m:e>
                                  <m:r>
                                    <a:rPr sz="2400">
                                      <a:latin typeface="Cambria Math"/>
                                    </a:rPr>
                                    <m:t>𝑥</m:t>
                                  </m:r>
                                  <m:r>
                                    <a:rPr sz="2400">
                                      <a:latin typeface="Cambria Math"/>
                                    </a:rPr>
                                    <m:t>−1</m:t>
                                  </m:r>
                                </m:e>
                              </m:d>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2</m:t>
                                      </m:r>
                                    </m:sup>
                                  </m:sSup>
                                  <m:r>
                                    <a:rPr sz="2400">
                                      <a:latin typeface="Cambria Math"/>
                                    </a:rPr>
                                    <m:t>+7</m:t>
                                  </m:r>
                                  <m:r>
                                    <a:rPr sz="2400">
                                      <a:latin typeface="Cambria Math"/>
                                    </a:rPr>
                                    <m:t>𝑥</m:t>
                                  </m:r>
                                  <m:r>
                                    <a:rPr sz="2400">
                                      <a:latin typeface="Cambria Math"/>
                                    </a:rPr>
                                    <m:t>+3</m:t>
                                  </m:r>
                                </m:e>
                              </m:d>
                            </m:oMath>
                          </a14:m>
                          <a:endParaRPr sz="2400" dirty="0"/>
                        </a:p>
                      </a:txBody>
                      <a:tcPr/>
                    </a:tc>
                    <a:tc>
                      <a:txBody>
                        <a:bodyPr/>
                        <a:lstStyle/>
                        <a:p>
                          <a:pPr algn="l">
                            <a:defRPr b="1"/>
                          </a:pPr>
                          <a:r>
                            <a:rPr lang="en-US" sz="2000" b="0" dirty="0"/>
                            <a:t>Use the result from synthetic division.</a:t>
                          </a:r>
                          <a:endParaRPr sz="2000" b="0" dirty="0"/>
                        </a:p>
                      </a:txBody>
                      <a:tcPr/>
                    </a:tc>
                    <a:extLst>
                      <a:ext uri="{0D108BD9-81ED-4DB2-BD59-A6C34878D82A}">
                        <a16:rowId xmlns:a16="http://schemas.microsoft.com/office/drawing/2014/main" val="10000"/>
                      </a:ext>
                    </a:extLst>
                  </a:tr>
                  <a:tr h="76200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r>
                                    <a:rPr sz="2400">
                                      <a:latin typeface="Cambria Math"/>
                                    </a:rPr>
                                    <m:t>𝑓</m:t>
                                  </m:r>
                                  <m:r>
                                    <a:rPr sz="2400">
                                      <a:latin typeface="Cambria Math"/>
                                    </a:rPr>
                                    <m:t>⁡</m:t>
                                  </m:r>
                                  <m:d>
                                    <m:dPr>
                                      <m:ctrlPr>
                                        <a:rPr sz="2400" i="1">
                                          <a:latin typeface="Cambria Math" panose="02040503050406030204" pitchFamily="18" charset="0"/>
                                        </a:rPr>
                                      </m:ctrlPr>
                                    </m:dPr>
                                    <m:e>
                                      <m:r>
                                        <a:rPr sz="2400">
                                          <a:latin typeface="Cambria Math"/>
                                        </a:rPr>
                                        <m:t>𝑥</m:t>
                                      </m:r>
                                    </m:e>
                                  </m:d>
                                </m:e>
                              </m:phant>
                              <m:r>
                                <a:rPr sz="2400">
                                  <a:latin typeface="Cambria Math"/>
                                </a:rPr>
                                <m:t>=</m:t>
                              </m:r>
                              <m:d>
                                <m:dPr>
                                  <m:ctrlPr>
                                    <a:rPr sz="2400" i="1">
                                      <a:latin typeface="Cambria Math" panose="02040503050406030204" pitchFamily="18" charset="0"/>
                                    </a:rPr>
                                  </m:ctrlPr>
                                </m:dPr>
                                <m:e>
                                  <m:r>
                                    <a:rPr sz="2400">
                                      <a:latin typeface="Cambria Math"/>
                                    </a:rPr>
                                    <m:t>𝑥</m:t>
                                  </m:r>
                                  <m:r>
                                    <a:rPr sz="2400">
                                      <a:latin typeface="Cambria Math"/>
                                    </a:rPr>
                                    <m:t>−1</m:t>
                                  </m:r>
                                </m:e>
                              </m:d>
                              <m:d>
                                <m:dPr>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+1</m:t>
                                  </m:r>
                                </m:e>
                              </m:d>
                              <m:d>
                                <m:dPr>
                                  <m:ctrlPr>
                                    <a:rPr sz="2400" i="1">
                                      <a:latin typeface="Cambria Math" panose="02040503050406030204" pitchFamily="18" charset="0"/>
                                    </a:rPr>
                                  </m:ctrlPr>
                                </m:dPr>
                                <m:e>
                                  <m:r>
                                    <a:rPr sz="2400">
                                      <a:latin typeface="Cambria Math"/>
                                    </a:rPr>
                                    <m:t>𝑥</m:t>
                                  </m:r>
                                  <m:r>
                                    <a:rPr sz="2400">
                                      <a:latin typeface="Cambria Math"/>
                                    </a:rPr>
                                    <m:t>+3</m:t>
                                  </m:r>
                                </m:e>
                              </m:d>
                            </m:oMath>
                          </a14:m>
                          <a:endParaRPr sz="2400" dirty="0"/>
                        </a:p>
                      </a:txBody>
                      <a:tcPr/>
                    </a:tc>
                    <a:tc>
                      <a:txBody>
                        <a:bodyPr/>
                        <a:lstStyle/>
                        <a:p>
                          <a:pPr algn="l">
                            <a:defRPr b="1"/>
                          </a:pPr>
                          <a:r>
                            <a:rPr lang="en-US" sz="2000" b="0" dirty="0"/>
                            <a:t>Factor the quadratic.</a:t>
                          </a:r>
                          <a:endParaRPr sz="2000" b="0" dirty="0"/>
                        </a:p>
                      </a:txBody>
                      <a:tcPr/>
                    </a:tc>
                    <a:extLst>
                      <a:ext uri="{0D108BD9-81ED-4DB2-BD59-A6C34878D82A}">
                        <a16:rowId xmlns:a16="http://schemas.microsoft.com/office/drawing/2014/main" val="10001"/>
                      </a:ext>
                    </a:extLst>
                  </a:tr>
                  <a:tr h="808522">
                    <a:tc>
                      <a:txBody>
                        <a:bodyPr/>
                        <a:lstStyle/>
                        <a:p>
                          <a:pPr algn="l">
                            <a:defRPr sz="1800"/>
                          </a:pPr>
                          <a:r>
                            <a:rPr lang="en-US" sz="2400" dirty="0"/>
                            <a:t>Actual zeros: </a:t>
                          </a:r>
                          <a14:m>
                            <m:oMath xmlns:m="http://schemas.openxmlformats.org/officeDocument/2006/math">
                              <m:d>
                                <m:dPr>
                                  <m:begChr m:val="{"/>
                                  <m:endChr m:val="}"/>
                                  <m:ctrlPr>
                                    <a:rPr lang="ar-AE" sz="2400" i="1">
                                      <a:latin typeface="Cambria Math" panose="02040503050406030204" pitchFamily="18" charset="0"/>
                                    </a:rPr>
                                  </m:ctrlPr>
                                </m:dPr>
                                <m:e>
                                  <m:r>
                                    <a:rPr lang="ar-AE" sz="2400">
                                      <a:latin typeface="Cambria Math"/>
                                    </a:rPr>
                                    <m:t>1</m:t>
                                  </m:r>
                                  <m:r>
                                    <a:rPr lang="ar-AE" sz="2400">
                                      <a:latin typeface="Cambria Math"/>
                                    </a:rPr>
                                    <m:t>,−</m:t>
                                  </m:r>
                                  <m:f>
                                    <m:fPr>
                                      <m:ctrlPr>
                                        <a:rPr lang="ar-AE" sz="2400" i="1">
                                          <a:latin typeface="Cambria Math" panose="02040503050406030204" pitchFamily="18" charset="0"/>
                                        </a:rPr>
                                      </m:ctrlPr>
                                    </m:fPr>
                                    <m:num>
                                      <m:r>
                                        <a:rPr lang="ar-AE" sz="2400">
                                          <a:latin typeface="Cambria Math"/>
                                        </a:rPr>
                                        <m:t>1</m:t>
                                      </m:r>
                                    </m:num>
                                    <m:den>
                                      <m:r>
                                        <a:rPr lang="ar-AE" sz="2400">
                                          <a:latin typeface="Cambria Math"/>
                                        </a:rPr>
                                        <m:t>2</m:t>
                                      </m:r>
                                    </m:den>
                                  </m:f>
                                  <m:r>
                                    <a:rPr lang="ar-AE" sz="2400">
                                      <a:latin typeface="Cambria Math"/>
                                    </a:rPr>
                                    <m:t>,−</m:t>
                                  </m:r>
                                  <m:r>
                                    <a:rPr lang="ar-AE" sz="2400">
                                      <a:latin typeface="Cambria Math"/>
                                    </a:rPr>
                                    <m:t>3</m:t>
                                  </m:r>
                                </m:e>
                              </m:d>
                            </m:oMath>
                          </a14:m>
                          <a:endParaRPr sz="2400" dirty="0"/>
                        </a:p>
                      </a:txBody>
                      <a:tcPr/>
                    </a:tc>
                    <a:tc>
                      <a:txBody>
                        <a:bodyPr/>
                        <a:lstStyle/>
                        <a:p>
                          <a:pPr algn="l">
                            <a:defRPr b="1"/>
                          </a:pPr>
                          <a:r>
                            <a:rPr lang="en-US" sz="2000" b="0" dirty="0"/>
                            <a:t>Apply the Zero-Factor Property to determine the actual zeros.</a:t>
                          </a:r>
                          <a:endParaRPr sz="20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f of x equals open parentheses x minus one close parentheses times open parentheses two times x squared plus seven x plus three close parentheses.&#10;with a side note: Use the result from synthetic division.&#10;Equals open parentheses x minus one close parentheses times open parentheses two x plus one  close parentheses times open parentheses x plus three close parentheses.&#10;with a side note: Factor the quadratic.&#10;Actual zeros of set containing one, negative one half, negative three.&#10;with a side note: Apply the Zero Factor Property to determine the actual zeros.">
                <a:extLst>
                  <a:ext uri="{FF2B5EF4-FFF2-40B4-BE49-F238E27FC236}">
                    <a16:creationId xmlns:a16="http://schemas.microsoft.com/office/drawing/2014/main" id="{D0C21A93-B333-4A1A-B468-C4A81CFC1658}"/>
                  </a:ext>
                </a:extLst>
              </p:cNvPr>
              <p:cNvGraphicFramePr>
                <a:graphicFrameLocks/>
              </p:cNvGraphicFramePr>
              <p:nvPr>
                <p:extLst>
                  <p:ext uri="{D42A27DB-BD31-4B8C-83A1-F6EECF244321}">
                    <p14:modId xmlns:p14="http://schemas.microsoft.com/office/powerpoint/2010/main" val="1015500846"/>
                  </p:ext>
                </p:extLst>
              </p:nvPr>
            </p:nvGraphicFramePr>
            <p:xfrm>
              <a:off x="685800" y="1691640"/>
              <a:ext cx="8229600" cy="2271562"/>
            </p:xfrm>
            <a:graphic>
              <a:graphicData uri="http://schemas.openxmlformats.org/drawingml/2006/table">
                <a:tbl>
                  <a:tblPr firstRow="1" bandRow="1">
                    <a:tableStyleId>{2D5ABB26-0587-4C30-8999-92F81FD0307C}</a:tableStyleId>
                  </a:tblPr>
                  <a:tblGrid>
                    <a:gridCol w="4632960">
                      <a:extLst>
                        <a:ext uri="{9D8B030D-6E8A-4147-A177-3AD203B41FA5}">
                          <a16:colId xmlns:a16="http://schemas.microsoft.com/office/drawing/2014/main" val="20000"/>
                        </a:ext>
                      </a:extLst>
                    </a:gridCol>
                    <a:gridCol w="3596640">
                      <a:extLst>
                        <a:ext uri="{9D8B030D-6E8A-4147-A177-3AD203B41FA5}">
                          <a16:colId xmlns:a16="http://schemas.microsoft.com/office/drawing/2014/main" val="20001"/>
                        </a:ext>
                      </a:extLst>
                    </a:gridCol>
                  </a:tblGrid>
                  <a:tr h="701040">
                    <a:tc>
                      <a:txBody>
                        <a:bodyPr/>
                        <a:lstStyle/>
                        <a:p>
                          <a:endParaRPr lang="en-US"/>
                        </a:p>
                      </a:txBody>
                      <a:tcPr>
                        <a:blipFill>
                          <a:blip r:embed="rId3"/>
                          <a:stretch>
                            <a:fillRect t="-6087" r="-77530" b="-225217"/>
                          </a:stretch>
                        </a:blipFill>
                      </a:tcPr>
                    </a:tc>
                    <a:tc>
                      <a:txBody>
                        <a:bodyPr/>
                        <a:lstStyle/>
                        <a:p>
                          <a:pPr algn="l">
                            <a:defRPr b="1"/>
                          </a:pPr>
                          <a:r>
                            <a:rPr lang="en-US" sz="2000" b="0" dirty="0"/>
                            <a:t>Use the result from synthetic division.</a:t>
                          </a:r>
                          <a:endParaRPr sz="2000" b="0" dirty="0"/>
                        </a:p>
                      </a:txBody>
                      <a:tcPr/>
                    </a:tc>
                    <a:extLst>
                      <a:ext uri="{0D108BD9-81ED-4DB2-BD59-A6C34878D82A}">
                        <a16:rowId xmlns:a16="http://schemas.microsoft.com/office/drawing/2014/main" val="10000"/>
                      </a:ext>
                    </a:extLst>
                  </a:tr>
                  <a:tr h="762000">
                    <a:tc>
                      <a:txBody>
                        <a:bodyPr/>
                        <a:lstStyle/>
                        <a:p>
                          <a:endParaRPr lang="en-US"/>
                        </a:p>
                      </a:txBody>
                      <a:tcPr>
                        <a:blipFill>
                          <a:blip r:embed="rId3"/>
                          <a:stretch>
                            <a:fillRect t="-96825" r="-77530" b="-105556"/>
                          </a:stretch>
                        </a:blipFill>
                      </a:tcPr>
                    </a:tc>
                    <a:tc>
                      <a:txBody>
                        <a:bodyPr/>
                        <a:lstStyle/>
                        <a:p>
                          <a:pPr algn="l">
                            <a:defRPr b="1"/>
                          </a:pPr>
                          <a:r>
                            <a:rPr lang="en-US" sz="2000" b="0" dirty="0"/>
                            <a:t>Factor the quadratic.</a:t>
                          </a:r>
                          <a:endParaRPr sz="2000" b="0" dirty="0"/>
                        </a:p>
                      </a:txBody>
                      <a:tcPr/>
                    </a:tc>
                    <a:extLst>
                      <a:ext uri="{0D108BD9-81ED-4DB2-BD59-A6C34878D82A}">
                        <a16:rowId xmlns:a16="http://schemas.microsoft.com/office/drawing/2014/main" val="10001"/>
                      </a:ext>
                    </a:extLst>
                  </a:tr>
                  <a:tr h="808522">
                    <a:tc>
                      <a:txBody>
                        <a:bodyPr/>
                        <a:lstStyle/>
                        <a:p>
                          <a:endParaRPr lang="en-US"/>
                        </a:p>
                      </a:txBody>
                      <a:tcPr>
                        <a:blipFill>
                          <a:blip r:embed="rId3"/>
                          <a:stretch>
                            <a:fillRect t="-186466" r="-77530"/>
                          </a:stretch>
                        </a:blipFill>
                      </a:tcPr>
                    </a:tc>
                    <a:tc>
                      <a:txBody>
                        <a:bodyPr/>
                        <a:lstStyle/>
                        <a:p>
                          <a:pPr algn="l">
                            <a:defRPr b="1"/>
                          </a:pPr>
                          <a:r>
                            <a:rPr lang="en-US" sz="2000" b="0" dirty="0"/>
                            <a:t>Apply the Zero-Factor Property to determine the actual zeros.</a:t>
                          </a:r>
                          <a:endParaRPr sz="2000" b="0"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Example 1: The Rational Zero Theorem</a:t>
                </a:r>
                <a14:m>
                  <m:oMath xmlns:m="http://schemas.openxmlformats.org/officeDocument/2006/math">
                    <m:r>
                      <m:rPr>
                        <m:nor/>
                      </m:rPr>
                      <a:rPr lang="en-US" sz="3200" b="0" i="0" baseline="-25000" dirty="0" smtClean="0"/>
                      <m:t>5</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marL="536575" indent="-536575">
              <a:defRPr sz="2800"/>
            </a:pPr>
            <a:r>
              <a:rPr lang="en-US" dirty="0"/>
              <a:t>b.   ​</a:t>
            </a:r>
            <a:r>
              <a:rPr lang="en-US" sz="2800" dirty="0"/>
              <a:t>Again, begin by listing the factors of the leading coefficient and the constant term.</a:t>
            </a:r>
          </a:p>
          <a:p>
            <a:pPr marL="457200" lvl="1" indent="0">
              <a:buNone/>
              <a:defRPr sz="2800"/>
            </a:pPr>
            <a:endParaRPr lang="ar-AE" dirty="0"/>
          </a:p>
          <a:p>
            <a:r>
              <a:rPr lang="ar-AE" dirty="0"/>
              <a:t>​</a:t>
            </a:r>
            <a:endParaRPr sz="2800" dirty="0"/>
          </a:p>
        </p:txBody>
      </p:sp>
      <p:pic>
        <p:nvPicPr>
          <p:cNvPr id="5" name="Picture 4" descr="Factors of a sub zero: plus or minus the set containing one comma two comma four.&#10;&#10;Factors of a sub four: plus or minus the set containing one comma three comma nine comma and twenty seven.">
            <a:extLst>
              <a:ext uri="{FF2B5EF4-FFF2-40B4-BE49-F238E27FC236}">
                <a16:creationId xmlns:a16="http://schemas.microsoft.com/office/drawing/2014/main" id="{D0C45C86-7FBA-F03A-4308-77C56A0FE718}"/>
              </a:ext>
            </a:extLst>
          </p:cNvPr>
          <p:cNvPicPr>
            <a:picLocks noChangeAspect="1"/>
          </p:cNvPicPr>
          <p:nvPr/>
        </p:nvPicPr>
        <p:blipFill>
          <a:blip r:embed="rId3"/>
          <a:stretch>
            <a:fillRect/>
          </a:stretch>
        </p:blipFill>
        <p:spPr>
          <a:xfrm>
            <a:off x="1066800" y="2180463"/>
            <a:ext cx="3605806" cy="972000"/>
          </a:xfrm>
          <a:prstGeom prst="rect">
            <a:avLst/>
          </a:prstGeom>
        </p:spPr>
      </p:pic>
      <p:pic>
        <p:nvPicPr>
          <p:cNvPr id="6" name="Picture 5" descr="Possible rational zeros: Plus or minus the set containing one comma two comma four comma one third comma two thirds comma four thirds comma one ninth comma two ninths comma four ninths comma one twenty seventh comma two twenty sevenths comma and four twenty sevenths.">
            <a:extLst>
              <a:ext uri="{FF2B5EF4-FFF2-40B4-BE49-F238E27FC236}">
                <a16:creationId xmlns:a16="http://schemas.microsoft.com/office/drawing/2014/main" id="{238D2CA4-79B2-FBFC-FC62-ECB6D9A6F808}"/>
              </a:ext>
            </a:extLst>
          </p:cNvPr>
          <p:cNvPicPr>
            <a:picLocks noChangeAspect="1"/>
          </p:cNvPicPr>
          <p:nvPr/>
        </p:nvPicPr>
        <p:blipFill>
          <a:blip r:embed="rId4"/>
          <a:stretch>
            <a:fillRect/>
          </a:stretch>
        </p:blipFill>
        <p:spPr>
          <a:xfrm>
            <a:off x="1066800" y="3358066"/>
            <a:ext cx="7277100" cy="80962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2420</TotalTime>
  <Words>2321</Words>
  <Application>Microsoft Office PowerPoint</Application>
  <PresentationFormat>On-screen Show (4:3)</PresentationFormat>
  <Paragraphs>199</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Calibri</vt:lpstr>
      <vt:lpstr>Courier New</vt:lpstr>
      <vt:lpstr>Cambria Math</vt:lpstr>
      <vt:lpstr>Arial</vt:lpstr>
      <vt:lpstr>Office Theme</vt:lpstr>
      <vt:lpstr>Section 6.3</vt:lpstr>
      <vt:lpstr>Theorem: The Rational Zero Theorem</vt:lpstr>
      <vt:lpstr>CAUTION!</vt:lpstr>
      <vt:lpstr>Example 1: The Rational Zero Theorem"1"</vt:lpstr>
      <vt:lpstr>Note"1"</vt:lpstr>
      <vt:lpstr>Example 1: The Rational Zero Theorem"2"</vt:lpstr>
      <vt:lpstr>Example 1: The Rational Zero Theorem"3"</vt:lpstr>
      <vt:lpstr>Example 1: The Rational Zero Theorem"4"</vt:lpstr>
      <vt:lpstr>Example 1: The Rational Zero Theorem"5"</vt:lpstr>
      <vt:lpstr>Example 1: The Rational Zero Theorem"6"</vt:lpstr>
      <vt:lpstr>Example 1: The Rational Zero Theorem"7"</vt:lpstr>
      <vt:lpstr>Example 1: The Rational Zero Theorem"8"</vt:lpstr>
      <vt:lpstr>Example 1: The Rational Zero Theorem"9"</vt:lpstr>
      <vt:lpstr>Theorem: Descartes' Rule of Signs</vt:lpstr>
      <vt:lpstr>Example 2: Descartes' Rule of Signs"1"</vt:lpstr>
      <vt:lpstr>Example 2: Descartes' Rule of Signs"2"</vt:lpstr>
      <vt:lpstr>Example 2: Descartes' Rule of Signs"3"</vt:lpstr>
      <vt:lpstr>Theorem: Upper and Lower Bounds of Zeros</vt:lpstr>
      <vt:lpstr>Example 3: Finding Bounds of Real Zeros"1"</vt:lpstr>
      <vt:lpstr>Note"2"</vt:lpstr>
      <vt:lpstr>Example 3: Finding Bounds of Real Zeros"2"</vt:lpstr>
      <vt:lpstr>Example 3: Finding Bounds of Real Zeros"3"</vt:lpstr>
      <vt:lpstr>Example 3: Finding Bounds of Real Zeros"4"</vt:lpstr>
      <vt:lpstr>Note"3"</vt:lpstr>
      <vt:lpstr>Example 3: Finding Bounds of Real Zeros"5"</vt:lpstr>
      <vt:lpstr>Example 4: Finding the Zeros of a Polynomial"1"</vt:lpstr>
      <vt:lpstr>Example 4: Finding the Zeros of a Polynomial"2"</vt:lpstr>
      <vt:lpstr>Example 4: Finding the Zeros of a Polynomial"3"</vt:lpstr>
      <vt:lpstr>Example 4: Finding the Zeros of a Polynomial"4"</vt:lpstr>
      <vt:lpstr>CAUTION!"1"</vt:lpstr>
      <vt:lpstr>Theorem: Intermediate Value Theorem"1"</vt:lpstr>
      <vt:lpstr>Theorem: Intermediate Value Theorem"2"</vt:lpstr>
      <vt:lpstr>CAUTION!"2"</vt:lpstr>
      <vt:lpstr>Example 5: Intermediate Value Theorem"1"</vt:lpstr>
      <vt:lpstr>Example 5: Intermediate Value Theorem"2"</vt:lpstr>
      <vt:lpstr>Example 5: Intermediate Value Theorem"3"</vt:lpstr>
      <vt:lpstr>Example 5: Intermediate Value Theorem"4"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Sangeetha Pallikala</cp:lastModifiedBy>
  <cp:revision>221</cp:revision>
  <dcterms:created xsi:type="dcterms:W3CDTF">2013-04-26T14:43:13Z</dcterms:created>
  <dcterms:modified xsi:type="dcterms:W3CDTF">2025-06-19T10:53:59Z</dcterms:modified>
</cp:coreProperties>
</file>