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5" r:id="rId9"/>
    <p:sldId id="268" r:id="rId10"/>
    <p:sldId id="308" r:id="rId11"/>
    <p:sldId id="309" r:id="rId12"/>
    <p:sldId id="275" r:id="rId13"/>
    <p:sldId id="279" r:id="rId14"/>
    <p:sldId id="276" r:id="rId15"/>
    <p:sldId id="311" r:id="rId16"/>
    <p:sldId id="315" r:id="rId17"/>
    <p:sldId id="310" r:id="rId18"/>
    <p:sldId id="312" r:id="rId19"/>
    <p:sldId id="277" r:id="rId20"/>
    <p:sldId id="313" r:id="rId21"/>
    <p:sldId id="314" r:id="rId22"/>
    <p:sldId id="316" r:id="rId23"/>
    <p:sldId id="280" r:id="rId24"/>
    <p:sldId id="283" r:id="rId25"/>
    <p:sldId id="317" r:id="rId26"/>
    <p:sldId id="284" r:id="rId27"/>
    <p:sldId id="285" r:id="rId28"/>
    <p:sldId id="286" r:id="rId29"/>
    <p:sldId id="288" r:id="rId30"/>
    <p:sldId id="289" r:id="rId31"/>
    <p:sldId id="291" r:id="rId32"/>
    <p:sldId id="293" r:id="rId33"/>
    <p:sldId id="300" r:id="rId34"/>
    <p:sldId id="294" r:id="rId35"/>
    <p:sldId id="295" r:id="rId36"/>
    <p:sldId id="318" r:id="rId37"/>
    <p:sldId id="299" r:id="rId38"/>
    <p:sldId id="301" r:id="rId39"/>
    <p:sldId id="302" r:id="rId40"/>
    <p:sldId id="304" r:id="rId41"/>
    <p:sldId id="306" r:id="rId42"/>
    <p:sldId id="319" r:id="rId43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2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8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emf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57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emf"/><Relationship Id="rId4" Type="http://schemas.openxmlformats.org/officeDocument/2006/relationships/image" Target="../media/image6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6</a:t>
            </a:r>
            <a:r>
              <a:rPr dirty="0"/>
              <a:t>.1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Functions and Polynomial Inequalities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Behavior of Polynomials as </a:t>
                </a:r>
                <a:r>
                  <a:rPr lang="en-US" sz="2800" i="1" dirty="0"/>
                  <a:t>x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→±</m:t>
                    </m:r>
                    <m:r>
                      <a:rPr lang="en-US"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baseline="-25000" dirty="0"/>
                  <a:t>2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The table describes the end behavior of polynomial functions when the leading coefficient a subscript n is positive. &#10;If n is even, the polynomial function p of x approaches positive infinity as x approaches both negative and positive infinity, meaning the graph rises on both sides. &#10;Graph of a representative polynomial with a positive leading coefficient and even degree. The graph rises as x goes to both negative infinity and positive infinity.&#10;If n is odd, p of x approaches negative infinity as x approaches negative infinity and positive infinity as x approaches positive infinity, meaning the graph falls to the left and rises to the right. &#10;Graph of a representative polynomial with a positive leading coefficient and odd degree. The graph falls as x goes to negative infinity and rises as x goes to positive infinity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8889625"/>
                  </p:ext>
                </p:extLst>
              </p:nvPr>
            </p:nvGraphicFramePr>
            <p:xfrm>
              <a:off x="457200" y="1082078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The table describes the end behavior of polynomial functions when the leading coefficient a subscript n is positive. &#10;If n is even, the polynomial function p of x approaches positive infinity as x approaches both negative and positive infinity, meaning the graph rises on both sides. &#10;Graph of a representative polynomial with a positive leading coefficient and even degree. The graph rises as x goes to both negative infinity and positive infinity.&#10;If n is odd, p of x approaches negative infinity as x approaches negative infinity and positive infinity as x approaches positive infinity, meaning the graph falls to the left and rises to the right. &#10;Graph of a representative polynomial with a positive leading coefficient and odd degree. The graph falls as x goes to negative infinity and rises as x goes to positive infinity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58889625"/>
                  </p:ext>
                </p:extLst>
              </p:nvPr>
            </p:nvGraphicFramePr>
            <p:xfrm>
              <a:off x="457200" y="1082078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993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993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993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</a:t>
                </a: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:r>
                  <a:rPr lang="en-US" sz="2800" dirty="0"/>
                  <a:t> </a:t>
                </a:r>
                <a:r>
                  <a:rPr lang="en-US" i="1" dirty="0"/>
                  <a:t>x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baseline="-25000" dirty="0"/>
                  <a:t>3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The table describes the end behavior of polynomial functions when the leading coefficient a subscript n is negative. &#10;If n is even, the polynomial function p of x approaches negative infinity as x approaches both negative and positive infinity, meaning the graph falls on both sides. &#10;Graph of a representative polynomial with a negative leading coefficient and even degree. The graph falls as x goes to both negative infinity and positive infinity.&#10;If n is odd, p of x approaches positive infinity as x approaches negative infinity and negative infinity as x approaches positive infinity, meaning the graph rises to the left and falls to the right. &#10;Graph of a representative polynomial with a negative leading coefficient and odd degree. The graph rises as x goes to negative infinity and falls as x goes to positive infinity.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50439"/>
                  </p:ext>
                </p:extLst>
              </p:nvPr>
            </p:nvGraphicFramePr>
            <p:xfrm>
              <a:off x="457200" y="1086771"/>
              <a:ext cx="8229600" cy="4901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1029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The table describes the end behavior of polynomial functions when the leading coefficient a subscript n is negative. &#10;If n is even, the polynomial function p of x approaches negative infinity as x approaches both negative and positive infinity, meaning the graph falls on both sides. &#10;Graph of a representative polynomial with a negative leading coefficient and even degree. The graph falls as x goes to both negative infinity and positive infinity.&#10;If n is odd, p of x approaches positive infinity as x approaches negative infinity and negative infinity as x approaches positive infinity, meaning the graph rises to the left and falls to the right. &#10;Graph of a representative polynomial with a negative leading coefficient and odd degree. The graph rises as x goes to negative infinity and falls as x goes to positive infinity.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4850439"/>
                  </p:ext>
                </p:extLst>
              </p:nvPr>
            </p:nvGraphicFramePr>
            <p:xfrm>
              <a:off x="457200" y="1086771"/>
              <a:ext cx="8229600" cy="49011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333" r="-100571" b="-12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333" r="-571" b="-124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725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725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725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Sketch the graphs of the following polynomial functions, paying particular attention to the </a:t>
            </a:r>
            <a:br>
              <a:rPr lang="en-IN" sz="2800" dirty="0"/>
            </a:br>
            <a:r>
              <a:rPr lang="en-IN" sz="2800" i="1" dirty="0"/>
              <a:t>x</a:t>
            </a:r>
            <a:r>
              <a:rPr lang="en-IN" sz="2800" dirty="0"/>
              <a:t>-intercept(s), the </a:t>
            </a:r>
            <a:r>
              <a:rPr lang="en-IN" sz="2800" i="1" dirty="0"/>
              <a:t>y</a:t>
            </a:r>
            <a:r>
              <a:rPr lang="en-IN" sz="2800" dirty="0"/>
              <a:t>-intercept, and the behavior as </a:t>
            </a:r>
            <a:br>
              <a:rPr lang="en-IN" sz="2800" dirty="0"/>
            </a:br>
            <a:endParaRPr lang="en-IN" sz="2800" i="1" dirty="0"/>
          </a:p>
        </p:txBody>
      </p:sp>
      <p:pic>
        <p:nvPicPr>
          <p:cNvPr id="11" name="Picture 10" descr="x approaches plus or minus infinity.">
            <a:extLst>
              <a:ext uri="{FF2B5EF4-FFF2-40B4-BE49-F238E27FC236}">
                <a16:creationId xmlns:a16="http://schemas.microsoft.com/office/drawing/2014/main" id="{D428EE00-BE96-A53C-F70D-A19C9E13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02636"/>
            <a:ext cx="1266825" cy="419100"/>
          </a:xfrm>
          <a:prstGeom prst="rect">
            <a:avLst/>
          </a:prstGeom>
        </p:spPr>
      </p:pic>
      <p:pic>
        <p:nvPicPr>
          <p:cNvPr id="6" name="Picture 5" descr="Example a. f of x equals negative x times open parentheses 2x plus 1 close parentheses times open parentheses x minus 2 close parentheses.">
            <a:extLst>
              <a:ext uri="{FF2B5EF4-FFF2-40B4-BE49-F238E27FC236}">
                <a16:creationId xmlns:a16="http://schemas.microsoft.com/office/drawing/2014/main" id="{C17C0EE2-2BF4-7319-C884-5139AF655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05125"/>
            <a:ext cx="4248150" cy="523875"/>
          </a:xfrm>
          <a:prstGeom prst="rect">
            <a:avLst/>
          </a:prstGeom>
        </p:spPr>
      </p:pic>
      <p:pic>
        <p:nvPicPr>
          <p:cNvPr id="10" name="Picture 9" descr="Example  b. g of x equals x squared plus 2 x minus 3.">
            <a:extLst>
              <a:ext uri="{FF2B5EF4-FFF2-40B4-BE49-F238E27FC236}">
                <a16:creationId xmlns:a16="http://schemas.microsoft.com/office/drawing/2014/main" id="{0B0DE1EB-4D9B-982D-E9D9-50A7DBC0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12389"/>
            <a:ext cx="3152775" cy="533400"/>
          </a:xfrm>
          <a:prstGeom prst="rect">
            <a:avLst/>
          </a:prstGeom>
        </p:spPr>
      </p:pic>
      <p:pic>
        <p:nvPicPr>
          <p:cNvPr id="13" name="Picture 12" descr="Example c.  h of x equals x to the power of 4 minus 1.">
            <a:extLst>
              <a:ext uri="{FF2B5EF4-FFF2-40B4-BE49-F238E27FC236}">
                <a16:creationId xmlns:a16="http://schemas.microsoft.com/office/drawing/2014/main" id="{B0C21426-5544-5ED9-5A67-4D6C7A39D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175" y="4114800"/>
            <a:ext cx="244792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Note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plotting additional points will help in sketching an accurate graph.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pPr marL="542925" indent="-542925">
              <a:defRPr sz="2800"/>
            </a:pPr>
            <a:r>
              <a:rPr lang="en-US" sz="2800" dirty="0"/>
              <a:t>a.    Begin with </a:t>
            </a:r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-intercepts</a:t>
            </a:r>
            <a:r>
              <a:rPr lang="en-US" sz="2800" dirty="0"/>
              <a:t>. </a:t>
            </a:r>
            <a:r>
              <a:rPr lang="en-US" dirty="0"/>
              <a:t>Using the Zero-Factor    Property, we solve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0.</a:t>
            </a:r>
            <a:br>
              <a:rPr lang="en-US" sz="2800" dirty="0"/>
            </a:br>
            <a:br>
              <a:rPr lang="en-US" sz="2800" dirty="0"/>
            </a:br>
            <a:r>
              <a:rPr lang="ar-AE" dirty="0"/>
              <a:t>​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9" name="Picture 8" descr="Negative x times open parentheses 2 x plus 1 close parentheses times open parenthesis x minus 2 close parenthesis equals 0.&#10;which is x equals negative one half, 0, or 2.">
            <a:extLst>
              <a:ext uri="{FF2B5EF4-FFF2-40B4-BE49-F238E27FC236}">
                <a16:creationId xmlns:a16="http://schemas.microsoft.com/office/drawing/2014/main" id="{20512AF3-54F0-3BCB-DFD8-4D7711F5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4114800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F57C3E-499F-A00A-B46C-4153691D76E3}"/>
              </a:ext>
            </a:extLst>
          </p:cNvPr>
          <p:cNvSpPr txBox="1"/>
          <p:nvPr/>
        </p:nvSpPr>
        <p:spPr>
          <a:xfrm>
            <a:off x="1013604" y="432669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Thus, the </a:t>
            </a:r>
            <a:r>
              <a:rPr lang="en-US" sz="2800" i="1" dirty="0"/>
              <a:t>x</a:t>
            </a:r>
            <a:r>
              <a:rPr lang="en-US" sz="2800" dirty="0"/>
              <a:t>-intercepts are</a:t>
            </a:r>
            <a:endParaRPr lang="en-IN" sz="2800" dirty="0"/>
          </a:p>
        </p:txBody>
      </p:sp>
      <p:pic>
        <p:nvPicPr>
          <p:cNvPr id="12" name="Picture 11" descr="open parentheses Negative one half comma zero close parentheses and open parentheses zero comma zero close parentheses and open parentheses two comma zero close parentheses.">
            <a:extLst>
              <a:ext uri="{FF2B5EF4-FFF2-40B4-BE49-F238E27FC236}">
                <a16:creationId xmlns:a16="http://schemas.microsoft.com/office/drawing/2014/main" id="{0AFC4FDF-DE9C-5D38-1F9D-DA99F3CC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28" y="4842110"/>
            <a:ext cx="40195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05800" cy="4967067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dirty="0"/>
              <a:t>e could plug in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</a:t>
            </a:r>
            <a:r>
              <a:rPr lang="en-US" sz="2800" dirty="0"/>
              <a:t> to find the </a:t>
            </a:r>
            <a:r>
              <a:rPr lang="en-US" sz="2800" i="1" dirty="0"/>
              <a:t>y</a:t>
            </a:r>
            <a:r>
              <a:rPr lang="en-US" sz="2800" dirty="0"/>
              <a:t>-intercept, but we already found it when calculating the </a:t>
            </a:r>
            <a:r>
              <a:rPr lang="en-US" sz="2800" i="1" dirty="0"/>
              <a:t>x</a:t>
            </a:r>
            <a:r>
              <a:rPr lang="en-US" dirty="0"/>
              <a:t>-intercepts</a:t>
            </a:r>
            <a:r>
              <a:rPr lang="en-US" sz="2800" dirty="0"/>
              <a:t>! </a:t>
            </a:r>
            <a:r>
              <a:rPr lang="en-US" dirty="0"/>
              <a:t>The </a:t>
            </a:r>
            <a:br>
              <a:rPr lang="en-US" dirty="0"/>
            </a:br>
            <a:r>
              <a:rPr lang="en-US" i="1" dirty="0"/>
              <a:t>y</a:t>
            </a:r>
            <a:r>
              <a:rPr lang="en-US" dirty="0"/>
              <a:t>-intercept is the origin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Open parentheses zero comma zero close parentheses.">
            <a:extLst>
              <a:ext uri="{FF2B5EF4-FFF2-40B4-BE49-F238E27FC236}">
                <a16:creationId xmlns:a16="http://schemas.microsoft.com/office/drawing/2014/main" id="{51D3D012-694E-864C-4445-017BB7EA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94923"/>
            <a:ext cx="801624" cy="4617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425711-8A4F-31A3-9C51-1C7B56BFF33C}"/>
              </a:ext>
            </a:extLst>
          </p:cNvPr>
          <p:cNvSpPr txBox="1"/>
          <p:nvPr/>
        </p:nvSpPr>
        <p:spPr>
          <a:xfrm>
            <a:off x="457200" y="241176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All that remains is to determine the end behavior. Find the highest-degree term by multiplying</a:t>
            </a:r>
          </a:p>
        </p:txBody>
      </p:sp>
      <p:pic>
        <p:nvPicPr>
          <p:cNvPr id="7" name="Picture 6" descr="Open parentheses negative x close parentheses times open parentheses two x close parentheses times open parentheses x close parentheses equals negative two x cubed.">
            <a:extLst>
              <a:ext uri="{FF2B5EF4-FFF2-40B4-BE49-F238E27FC236}">
                <a16:creationId xmlns:a16="http://schemas.microsoft.com/office/drawing/2014/main" id="{FB45B7A7-7D19-A8B9-01EA-3741E15F3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374326"/>
            <a:ext cx="2905125" cy="523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03FDA9-4128-0479-0F68-CEAF001DAFEA}"/>
              </a:ext>
            </a:extLst>
          </p:cNvPr>
          <p:cNvSpPr txBox="1"/>
          <p:nvPr/>
        </p:nvSpPr>
        <p:spPr>
          <a:xfrm>
            <a:off x="460248" y="3886200"/>
            <a:ext cx="8226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leading coefficient is negative, and the degree is odd, so</a:t>
            </a:r>
          </a:p>
        </p:txBody>
      </p:sp>
      <p:pic>
        <p:nvPicPr>
          <p:cNvPr id="10" name="Picture 9" descr="f of x approaches infinity, as x approaches negative infinity, and f of x approaches negative infinity, as x approaches infinity.">
            <a:extLst>
              <a:ext uri="{FF2B5EF4-FFF2-40B4-BE49-F238E27FC236}">
                <a16:creationId xmlns:a16="http://schemas.microsoft.com/office/drawing/2014/main" id="{C1A8E037-F7EE-1852-9864-3172276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9" y="4403025"/>
            <a:ext cx="6480000" cy="4717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380F7A-6A9F-577D-4585-670E21289EAC}"/>
              </a:ext>
            </a:extLst>
          </p:cNvPr>
          <p:cNvSpPr txBox="1"/>
          <p:nvPr/>
        </p:nvSpPr>
        <p:spPr>
          <a:xfrm>
            <a:off x="457200" y="4953000"/>
            <a:ext cx="838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Putting all this together, we obtain the graph in Figure 8. ​</a:t>
            </a:r>
          </a:p>
        </p:txBody>
      </p:sp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Graph of the function f of x equals negative x times open parenthesis 2x plus 1 close parenthesis times open parenthesis x minus 2 close parenthesis in the Cartesian plane. The shape of the graph is that of a cubic polynomial with a negative leading coefficient, with x intercepts of negative one half, 0, and 2 and a y intercept of 0.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752600" y="5562600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8: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57FE67-7D91-79DB-70A6-827BF4D0E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006" y="5554393"/>
            <a:ext cx="3457956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47675" indent="-447675">
              <a:defRPr sz="2800"/>
            </a:pPr>
            <a:r>
              <a:rPr lang="en-IN" sz="2800" dirty="0"/>
              <a:t>b.   This polynomial is not in factored form. Before factoring, we can collect information about the </a:t>
            </a:r>
            <a:r>
              <a:rPr lang="en-IN" sz="2800" i="1" dirty="0"/>
              <a:t>y</a:t>
            </a:r>
            <a:r>
              <a:rPr lang="en-IN" sz="2800" dirty="0"/>
              <a:t>-intercept and behaviour as                 .</a:t>
            </a:r>
          </a:p>
          <a:p>
            <a:pPr marL="512064">
              <a:defRPr sz="2800"/>
            </a:pPr>
            <a:r>
              <a:rPr lang="en-IN" dirty="0"/>
              <a:t>​			</a:t>
            </a:r>
            <a:endParaRPr sz="2800" dirty="0"/>
          </a:p>
        </p:txBody>
      </p:sp>
      <p:pic>
        <p:nvPicPr>
          <p:cNvPr id="4" name="Picture 3" descr="x approaches plus or minus infinity.">
            <a:extLst>
              <a:ext uri="{FF2B5EF4-FFF2-40B4-BE49-F238E27FC236}">
                <a16:creationId xmlns:a16="http://schemas.microsoft.com/office/drawing/2014/main" id="{764A7CDC-8457-3E58-FC7D-169FE8630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1266825" cy="419100"/>
          </a:xfrm>
          <a:prstGeom prst="rect">
            <a:avLst/>
          </a:prstGeom>
        </p:spPr>
      </p:pic>
      <p:pic>
        <p:nvPicPr>
          <p:cNvPr id="8" name="Picture 7" descr="g of x equals x squared plus 2 x minus 3.">
            <a:extLst>
              <a:ext uri="{FF2B5EF4-FFF2-40B4-BE49-F238E27FC236}">
                <a16:creationId xmlns:a16="http://schemas.microsoft.com/office/drawing/2014/main" id="{F1F33226-F6FC-E304-46CA-4DDF4DABB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514600"/>
            <a:ext cx="2733675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EC2B15-F8FA-DB69-4499-622383EA36DD}"/>
              </a:ext>
            </a:extLst>
          </p:cNvPr>
          <p:cNvSpPr txBox="1"/>
          <p:nvPr/>
        </p:nvSpPr>
        <p:spPr>
          <a:xfrm>
            <a:off x="914400" y="2932093"/>
            <a:ext cx="77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so </a:t>
            </a:r>
            <a:r>
              <a:rPr lang="en-IN" sz="2800" i="1" dirty="0"/>
              <a:t>a</a:t>
            </a:r>
            <a:r>
              <a:rPr lang="en-IN" sz="2800" dirty="0"/>
              <a:t> </a:t>
            </a:r>
            <a:r>
              <a:rPr lang="en-IN" sz="2800" baseline="-25000" dirty="0"/>
              <a:t>0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</a:t>
            </a:r>
            <a:r>
              <a:rPr lang="ar-AE" sz="2800" dirty="0"/>
              <a:t> </a:t>
            </a:r>
            <a:r>
              <a:rPr lang="en-IN" sz="2800" dirty="0"/>
              <a:t>and the leading term is </a:t>
            </a:r>
            <a:r>
              <a:rPr lang="en-IN" sz="2800" i="1" dirty="0"/>
              <a:t>x</a:t>
            </a:r>
            <a:r>
              <a:rPr lang="en-IN" sz="1050" i="1" dirty="0"/>
              <a:t> </a:t>
            </a:r>
            <a:r>
              <a:rPr lang="en-IN" sz="2800" dirty="0"/>
              <a:t>²</a:t>
            </a:r>
            <a:r>
              <a:rPr lang="ar-AE" sz="2800" dirty="0"/>
              <a:t>. </a:t>
            </a:r>
            <a:r>
              <a:rPr lang="en-US" sz="2800" dirty="0"/>
              <a:t> </a:t>
            </a:r>
            <a:r>
              <a:rPr lang="en-IN" sz="2800" dirty="0"/>
              <a:t>This means that the </a:t>
            </a:r>
            <a:r>
              <a:rPr lang="en-IN" sz="2800" i="1" dirty="0"/>
              <a:t>y</a:t>
            </a:r>
            <a:r>
              <a:rPr lang="en-IN" sz="2800" dirty="0"/>
              <a:t>-intercept is (0,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IN" sz="2800" dirty="0"/>
              <a:t>3) and that</a:t>
            </a:r>
          </a:p>
        </p:txBody>
      </p:sp>
      <p:pic>
        <p:nvPicPr>
          <p:cNvPr id="11" name="Picture 10" descr="g of x approaches infinity, as x approaches plus or minus infinity.">
            <a:extLst>
              <a:ext uri="{FF2B5EF4-FFF2-40B4-BE49-F238E27FC236}">
                <a16:creationId xmlns:a16="http://schemas.microsoft.com/office/drawing/2014/main" id="{F823F192-CA5E-E1DD-AEF3-E85B394B1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819525"/>
            <a:ext cx="3409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6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sz="2800" dirty="0"/>
              <a:t>Now, to find the </a:t>
            </a:r>
            <a:r>
              <a:rPr lang="en-US" sz="2800" i="1" dirty="0"/>
              <a:t>x</a:t>
            </a:r>
            <a:r>
              <a:rPr sz="2800" dirty="0"/>
              <a:t>-intercepts, we factor the polynomial.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dirty="0"/>
              <a:t>​</a:t>
            </a:r>
          </a:p>
        </p:txBody>
      </p:sp>
      <p:pic>
        <p:nvPicPr>
          <p:cNvPr id="7" name="Picture 6" descr="first line, x squared plus two x minus three equals zero.&#10;second line, Open parenthesis x plus three close parenthesis times open parenthesis x minus one close parenthesis equals zero.&#10;third line, x equals negative three, one.">
            <a:extLst>
              <a:ext uri="{FF2B5EF4-FFF2-40B4-BE49-F238E27FC236}">
                <a16:creationId xmlns:a16="http://schemas.microsoft.com/office/drawing/2014/main" id="{A91841D4-26E4-FAA0-FAA8-41493507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45411"/>
            <a:ext cx="304800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E32ACB-D4E4-2E98-DEB6-E6BD30E952A0}"/>
              </a:ext>
            </a:extLst>
          </p:cNvPr>
          <p:cNvSpPr txBox="1"/>
          <p:nvPr/>
        </p:nvSpPr>
        <p:spPr>
          <a:xfrm>
            <a:off x="457200" y="3649221"/>
            <a:ext cx="762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​Thus, the </a:t>
            </a:r>
            <a:r>
              <a:rPr lang="en-US" sz="2800" i="1" dirty="0"/>
              <a:t>x</a:t>
            </a:r>
            <a:r>
              <a:rPr lang="en-US" sz="2800" dirty="0"/>
              <a:t>-intercepts are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3, 0) and (1, 0).</a:t>
            </a:r>
          </a:p>
        </p:txBody>
      </p:sp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7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Graph of the function g of x equals x squared plus two x minus three in the Cartesian plane. The shape of the graph is an upward opening parabola with x intercepts of minus 3 and 1 and a y intercept of minus 3.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  <p:sp>
        <p:nvSpPr>
          <p:cNvPr id="4" name="Text Placeholder 2" descr="Figure nine: g of x equals x squared plus two x minus three."/>
          <p:cNvSpPr txBox="1">
            <a:spLocks/>
          </p:cNvSpPr>
          <p:nvPr/>
        </p:nvSpPr>
        <p:spPr>
          <a:xfrm>
            <a:off x="2476500" y="5562600"/>
            <a:ext cx="15621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9: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33453-992D-831A-E517-9865132AF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648" y="5534093"/>
            <a:ext cx="2354490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Zeros of a Polynomial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The number </a:t>
            </a:r>
            <a:r>
              <a:rPr lang="en-US" sz="2800" i="1" dirty="0"/>
              <a:t>c</a:t>
            </a:r>
            <a:r>
              <a:rPr lang="en-US" sz="2800" dirty="0"/>
              <a:t> (</a:t>
            </a:r>
            <a:r>
              <a:rPr lang="en-US" sz="2800" i="1" dirty="0"/>
              <a:t>c</a:t>
            </a:r>
            <a:r>
              <a:rPr lang="en-US" sz="2800" dirty="0"/>
              <a:t> may be a complex number) is a </a:t>
            </a:r>
            <a:r>
              <a:rPr lang="en-US" sz="2800" b="1" dirty="0"/>
              <a:t>zero</a:t>
            </a:r>
            <a:r>
              <a:rPr lang="en-US" sz="2800" dirty="0"/>
              <a:t> of the polynomial function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lang="ar-AE" sz="2800" dirty="0"/>
              <a:t> </a:t>
            </a:r>
            <a:r>
              <a:rPr lang="en-US" sz="2800" dirty="0"/>
              <a:t>if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</a:t>
            </a:r>
            <a:r>
              <a:rPr lang="en-US" sz="2800" dirty="0"/>
              <a:t>. This is also expressed by saying that </a:t>
            </a:r>
            <a:r>
              <a:rPr lang="en-US" sz="2800" i="1" dirty="0"/>
              <a:t>c</a:t>
            </a:r>
            <a:r>
              <a:rPr lang="en-US" sz="2800" dirty="0"/>
              <a:t> is a </a:t>
            </a:r>
            <a:r>
              <a:rPr lang="en-US" sz="2800" b="1" dirty="0"/>
              <a:t>root</a:t>
            </a:r>
            <a:r>
              <a:rPr lang="en-US" sz="2800" dirty="0"/>
              <a:t> of the polynomial or a </a:t>
            </a:r>
            <a:r>
              <a:rPr lang="en-US" sz="2800" b="1" dirty="0"/>
              <a:t>solution</a:t>
            </a:r>
            <a:r>
              <a:rPr lang="en-US" sz="2800" dirty="0"/>
              <a:t> of the equation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=</a:t>
            </a:r>
            <a:r>
              <a:rPr lang="en-US" dirty="0"/>
              <a:t> 0.	</a:t>
            </a:r>
            <a:endParaRPr lang="ar-AE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8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2ECF61-0271-1F08-796D-47DA05C61B00}"/>
              </a:ext>
            </a:extLst>
          </p:cNvPr>
          <p:cNvSpPr txBox="1"/>
          <p:nvPr/>
        </p:nvSpPr>
        <p:spPr>
          <a:xfrm>
            <a:off x="480766" y="1029287"/>
            <a:ext cx="79012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>
              <a:defRPr sz="2800"/>
            </a:pPr>
            <a:r>
              <a:rPr lang="en-US" sz="2800" dirty="0"/>
              <a:t>c.   As with the previous example, we determine the </a:t>
            </a:r>
            <a:r>
              <a:rPr lang="en-US" sz="2800" i="1" dirty="0"/>
              <a:t>y</a:t>
            </a:r>
            <a:r>
              <a:rPr lang="en-US" sz="2800" dirty="0"/>
              <a:t>-intercept and behavior before factoring.</a:t>
            </a:r>
          </a:p>
        </p:txBody>
      </p:sp>
      <p:pic>
        <p:nvPicPr>
          <p:cNvPr id="6" name="Picture 5" descr="h of x equals x to the power four minus one.">
            <a:extLst>
              <a:ext uri="{FF2B5EF4-FFF2-40B4-BE49-F238E27FC236}">
                <a16:creationId xmlns:a16="http://schemas.microsoft.com/office/drawing/2014/main" id="{6221A63E-28C9-A22E-D8A0-76D5E2068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512" y="1905000"/>
            <a:ext cx="2028825" cy="533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C68A7B-F219-898B-A75E-14AE200EFE25}"/>
              </a:ext>
            </a:extLst>
          </p:cNvPr>
          <p:cNvSpPr txBox="1"/>
          <p:nvPr/>
        </p:nvSpPr>
        <p:spPr>
          <a:xfrm>
            <a:off x="996453" y="2352430"/>
            <a:ext cx="504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</a:t>
            </a:r>
            <a:r>
              <a:rPr lang="en-US" sz="2800" i="1" dirty="0"/>
              <a:t>a</a:t>
            </a:r>
            <a:r>
              <a:rPr lang="en-US" sz="2800" baseline="-25000" dirty="0"/>
              <a:t>0 </a:t>
            </a:r>
            <a:r>
              <a:rPr lang="en-US" sz="2800" dirty="0">
                <a:latin typeface="Symbol" panose="05050102010706020507" pitchFamily="18" charset="2"/>
              </a:rPr>
              <a:t>= -</a:t>
            </a:r>
            <a:r>
              <a:rPr lang="en-US" sz="2800" dirty="0"/>
              <a:t>1</a:t>
            </a:r>
            <a:r>
              <a:rPr lang="ar-AE" sz="2800" dirty="0"/>
              <a:t> </a:t>
            </a:r>
            <a:r>
              <a:rPr lang="en-US" sz="2800" dirty="0"/>
              <a:t>and the leading term is</a:t>
            </a:r>
            <a:endParaRPr lang="en-IN" sz="2800" dirty="0"/>
          </a:p>
        </p:txBody>
      </p:sp>
      <p:pic>
        <p:nvPicPr>
          <p:cNvPr id="5" name="Picture 4" descr="x to the power of 4">
            <a:extLst>
              <a:ext uri="{FF2B5EF4-FFF2-40B4-BE49-F238E27FC236}">
                <a16:creationId xmlns:a16="http://schemas.microsoft.com/office/drawing/2014/main" id="{CAE10F7A-C8AD-411C-6D44-E3498F882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1" y="2362200"/>
            <a:ext cx="468000" cy="40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6E0A24-8ADF-46E6-A220-FA6134CED843}"/>
              </a:ext>
            </a:extLst>
          </p:cNvPr>
          <p:cNvSpPr txBox="1"/>
          <p:nvPr/>
        </p:nvSpPr>
        <p:spPr>
          <a:xfrm>
            <a:off x="6467423" y="2362200"/>
            <a:ext cx="226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tells us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9B3C6-34C0-DAF8-6538-837E978F3ACE}"/>
              </a:ext>
            </a:extLst>
          </p:cNvPr>
          <p:cNvSpPr txBox="1"/>
          <p:nvPr/>
        </p:nvSpPr>
        <p:spPr>
          <a:xfrm>
            <a:off x="999308" y="2786387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 the </a:t>
            </a:r>
            <a:r>
              <a:rPr lang="en-US" sz="2800" i="1" dirty="0"/>
              <a:t>y</a:t>
            </a:r>
            <a:r>
              <a:rPr lang="en-US" sz="2800" dirty="0"/>
              <a:t>-intercept is (0,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1) and that</a:t>
            </a:r>
            <a:endParaRPr lang="en-IN" sz="2800" dirty="0"/>
          </a:p>
        </p:txBody>
      </p:sp>
      <p:pic>
        <p:nvPicPr>
          <p:cNvPr id="9" name="Picture 8" descr="h of x approaches infinity as x approaches positive or negative infinity.">
            <a:extLst>
              <a:ext uri="{FF2B5EF4-FFF2-40B4-BE49-F238E27FC236}">
                <a16:creationId xmlns:a16="http://schemas.microsoft.com/office/drawing/2014/main" id="{5EF6B4A0-2763-4A2E-7BE9-B7060FC73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512" y="3209925"/>
            <a:ext cx="34004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9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Once again, we factor the polynomial to calculate the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-intercepts.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>
              <a:defRPr sz="2800"/>
            </a:pPr>
            <a:r>
              <a:rPr lang="en-US" dirty="0"/>
              <a:t>​</a:t>
            </a:r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 descr="first line, x to the power four minus one equals zero.&#10;with a side note of A difference of squares&#10;second line, Open parentheses x squared minus one close parentheses times open parentheses x squared plus one close parentheses equals zero.&#10;with a side note of Another difference of squares&#10;third line, Open parentheses x minus one close parentheses times open parentheses x plus one close parentheses times open parentheses x squared plus one close parentheses equals zero.&#10;&#10;fourth line, x equals negative one, one.&#10;with a side note of Only the real solutions lead to x intercepts.">
                <a:extLst>
                  <a:ext uri="{FF2B5EF4-FFF2-40B4-BE49-F238E27FC236}">
                    <a16:creationId xmlns:a16="http://schemas.microsoft.com/office/drawing/2014/main" id="{3BFC3BA8-AF61-168D-2201-B1D3BEC4B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0805"/>
                  </p:ext>
                </p:extLst>
              </p:nvPr>
            </p:nvGraphicFramePr>
            <p:xfrm>
              <a:off x="457200" y="2057400"/>
              <a:ext cx="8229600" cy="2182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 descr="first line, x to the power four minus one equals zero.&#10;with a side note of A difference of squares&#10;second line, Open parentheses x squared minus one close parentheses times open parentheses x squared plus one close parentheses equals zero.&#10;with a side note of Another difference of squares&#10;third line, Open parentheses x minus one close parentheses times open parentheses x plus one close parentheses times open parentheses x squared plus one close parentheses equals zero.&#10;&#10;fourth line, x equals negative one, one.&#10;with a side note of Only the real solutions lead to x intercepts.">
                <a:extLst>
                  <a:ext uri="{FF2B5EF4-FFF2-40B4-BE49-F238E27FC236}">
                    <a16:creationId xmlns:a16="http://schemas.microsoft.com/office/drawing/2014/main" id="{3BFC3BA8-AF61-168D-2201-B1D3BEC4B7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10805"/>
                  </p:ext>
                </p:extLst>
              </p:nvPr>
            </p:nvGraphicFramePr>
            <p:xfrm>
              <a:off x="457200" y="2057400"/>
              <a:ext cx="8229600" cy="218236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125000" b="-3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2195" r="-233333" b="-3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2195" r="-125000" b="-2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12195" r="-233333" b="-2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9639" r="-125000" b="-157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09639" r="-233333" b="-157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6827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29464" r="-125000" b="-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29464" r="-233333" b="-16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b">
                        <a:blipFill>
                          <a:blip r:embed="rId3"/>
                          <a:stretch>
                            <a:fillRect l="-157143" t="-229464" b="-169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87E8CF8-D838-7DA9-98F0-1D31C40D5010}"/>
              </a:ext>
            </a:extLst>
          </p:cNvPr>
          <p:cNvSpPr txBox="1"/>
          <p:nvPr/>
        </p:nvSpPr>
        <p:spPr>
          <a:xfrm>
            <a:off x="457200" y="4501206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Here, the </a:t>
            </a:r>
            <a:r>
              <a:rPr lang="en-US" sz="2800" i="1" dirty="0"/>
              <a:t>x</a:t>
            </a:r>
            <a:r>
              <a:rPr lang="en-US" sz="2800" dirty="0"/>
              <a:t>-intercepts are (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1, 0) and (1, 0).</a:t>
            </a:r>
            <a:endParaRPr lang="ar-AE" sz="2800" dirty="0"/>
          </a:p>
        </p:txBody>
      </p:sp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2: Graphing Polynomial Functions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  <m:r>
                      <m:rPr>
                        <m:nor/>
                      </m:rPr>
                      <a:rPr lang="en-US" sz="3200" b="0" i="0" baseline="-25000" dirty="0" smtClean="0"/>
                      <m:t>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 descr="Graph of the function h of x equals x to the power four minus one  in the Cartesian plane. The shape of the graph is that of a fourth-degree polynomial with positive leading coefficient, with x-intercepts at minus 1 and 1 and a y-intercept of minus 1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  <p:sp>
        <p:nvSpPr>
          <p:cNvPr id="4" name="Text Placeholder 2" descr="Figure ten: h of x equals x to the fourth power minus one."/>
          <p:cNvSpPr txBox="1">
            <a:spLocks/>
          </p:cNvSpPr>
          <p:nvPr/>
        </p:nvSpPr>
        <p:spPr>
          <a:xfrm>
            <a:off x="2628900" y="5519870"/>
            <a:ext cx="16383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10: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AF821-0CF5-9D9C-088B-05B1C1742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7200" y="5483294"/>
            <a:ext cx="228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i="1" dirty="0"/>
              <a:t>x </a:t>
            </a:r>
            <a:r>
              <a:rPr lang="en-US" sz="2800" baseline="30000" dirty="0"/>
              <a:t>4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 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1</a:t>
            </a:r>
            <a:r>
              <a:rPr lang="en-US" sz="2800" dirty="0"/>
              <a:t>1</a:t>
            </a:r>
            <a:r>
              <a:rPr sz="2800" dirty="0"/>
              <a:t>.</a:t>
            </a:r>
          </a:p>
        </p:txBody>
      </p:sp>
      <p:pic>
        <p:nvPicPr>
          <p:cNvPr id="4" name="Content Placeholder 4" descr="Graph of an unspecified function in the Cartesian plane. The general shape is of a cubic polynomial with a negative leading coefficient. The x-intercepts are marked as  negative 2, 1, and 2 and the y-intercept is marked as negative 2.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Let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represent the polynomial to be found. The graph indicates that the zeros of </a:t>
            </a:r>
            <a:r>
              <a:rPr lang="en-US" sz="2800" i="1" dirty="0"/>
              <a:t>p</a:t>
            </a:r>
            <a:r>
              <a:rPr sz="2800" dirty="0"/>
              <a:t> are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−2</a:t>
            </a:r>
            <a:r>
              <a:rPr sz="2800" dirty="0"/>
              <a:t>,</a:t>
            </a:r>
            <a:r>
              <a:rPr lang="en-US" sz="2800" dirty="0"/>
              <a:t> 1</a:t>
            </a:r>
            <a:r>
              <a:rPr sz="2800" dirty="0"/>
              <a:t>, and</a:t>
            </a:r>
            <a:r>
              <a:rPr lang="en-US" sz="2800" dirty="0"/>
              <a:t> 2</a:t>
            </a:r>
            <a:r>
              <a:rPr sz="2800" dirty="0"/>
              <a:t>, so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sz="2800" dirty="0"/>
              <a:t>must have factors of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dirty="0"/>
              <a:t> 2), (</a:t>
            </a:r>
            <a:r>
              <a:rPr lang="en-US" sz="2800" i="1" dirty="0"/>
              <a:t>x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i="1" dirty="0"/>
              <a:t> </a:t>
            </a:r>
            <a:r>
              <a:rPr lang="en-US" sz="2800" dirty="0"/>
              <a:t>1)</a:t>
            </a:r>
            <a:r>
              <a:rPr sz="2800" dirty="0"/>
              <a:t>, and</a:t>
            </a:r>
            <a:r>
              <a:rPr lang="en-US" sz="2800" dirty="0"/>
              <a:t> (</a:t>
            </a:r>
            <a:r>
              <a:rPr lang="en-US" sz="2800" i="1" dirty="0"/>
              <a:t>x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i="1" dirty="0"/>
              <a:t> </a:t>
            </a:r>
            <a:r>
              <a:rPr lang="en-US" sz="2800" dirty="0"/>
              <a:t>2)</a:t>
            </a:r>
            <a:r>
              <a:rPr sz="2800" dirty="0"/>
              <a:t>. In addition,</a:t>
            </a:r>
            <a:r>
              <a:rPr lang="en-US" sz="2800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sz="2800" dirty="0"/>
              <a:t>may have a constant factor </a:t>
            </a:r>
            <a:br>
              <a:rPr lang="en-US" sz="2800" dirty="0"/>
            </a:br>
            <a:r>
              <a:rPr lang="en-US" sz="2800" i="1" dirty="0"/>
              <a:t>a</a:t>
            </a:r>
            <a:r>
              <a:rPr lang="en-US" dirty="0"/>
              <a:t>—</a:t>
            </a:r>
            <a:r>
              <a:rPr sz="2800" dirty="0"/>
              <a:t>in fact, we know </a:t>
            </a:r>
            <a:r>
              <a:rPr lang="en-US" sz="2800" i="1" dirty="0"/>
              <a:t>a</a:t>
            </a:r>
            <a:r>
              <a:rPr sz="2800" dirty="0"/>
              <a:t> must be a negative number because the graph has the appearance of a cubic polynomial with a negative leading coefficient. So we know that</a:t>
            </a:r>
            <a:r>
              <a:rPr lang="en-US" dirty="0"/>
              <a:t> 					</a:t>
            </a:r>
            <a:endParaRPr sz="2800" dirty="0"/>
          </a:p>
        </p:txBody>
      </p:sp>
      <p:pic>
        <p:nvPicPr>
          <p:cNvPr id="6" name="Picture 5" descr="p of x equals a times open parentheses x plus two close parentheses times open parentheses x minus one close parentheses times open parentheses x minus two close parentheses.">
            <a:extLst>
              <a:ext uri="{FF2B5EF4-FFF2-40B4-BE49-F238E27FC236}">
                <a16:creationId xmlns:a16="http://schemas.microsoft.com/office/drawing/2014/main" id="{8B0A9BFA-0C71-AD1F-7A31-072A30B9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581525"/>
            <a:ext cx="4438650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0B84D-6887-218C-BD54-A0E395B8CE99}"/>
              </a:ext>
            </a:extLst>
          </p:cNvPr>
          <p:cNvSpPr txBox="1"/>
          <p:nvPr/>
        </p:nvSpPr>
        <p:spPr>
          <a:xfrm>
            <a:off x="481584" y="49631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with </a:t>
            </a:r>
            <a:r>
              <a:rPr lang="en-US" sz="2800" i="1" dirty="0"/>
              <a:t>a</a:t>
            </a:r>
            <a:r>
              <a:rPr lang="en-US" sz="2800" dirty="0"/>
              <a:t> still to be determined.</a:t>
            </a:r>
            <a:endParaRPr lang="en-IN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3: Constructing a Polynomial Function from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000" r="-125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can solve for </a:t>
            </a:r>
            <a:r>
              <a:rPr lang="en-US" sz="2800" i="1" dirty="0"/>
              <a:t>a</a:t>
            </a:r>
            <a:r>
              <a:rPr sz="2800" dirty="0"/>
              <a:t> by noting that the graph has a </a:t>
            </a:r>
            <a:r>
              <a:rPr lang="en-US" sz="2800" dirty="0"/>
              <a:t>         </a:t>
            </a:r>
            <a:r>
              <a:rPr lang="en-US" sz="2800" i="1" dirty="0"/>
              <a:t>y</a:t>
            </a:r>
            <a:r>
              <a:rPr sz="2800" dirty="0"/>
              <a:t>-intercept at</a:t>
            </a:r>
            <a:r>
              <a:rPr lang="en-US" sz="2800" dirty="0"/>
              <a:t> (0,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2)</a:t>
            </a:r>
            <a:r>
              <a:rPr sz="2800" dirty="0"/>
              <a:t>, so</a:t>
            </a:r>
          </a:p>
          <a:p>
            <a:pPr algn="ctr"/>
            <a:r>
              <a:rPr dirty="0"/>
              <a:t>​</a:t>
            </a:r>
            <a:endParaRPr lang="en-US" dirty="0"/>
          </a:p>
          <a:p>
            <a:pPr algn="ctr"/>
            <a:endParaRPr lang="en-US" sz="2800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endParaRPr sz="2800" dirty="0"/>
          </a:p>
          <a:p>
            <a:pPr algn="l">
              <a:defRPr sz="2800"/>
            </a:pPr>
            <a:r>
              <a:rPr sz="2800" dirty="0"/>
              <a:t> </a:t>
            </a:r>
            <a:r>
              <a:rPr lang="en-US" sz="2800" dirty="0"/>
              <a:t>					</a:t>
            </a:r>
            <a:endParaRPr sz="2800" dirty="0"/>
          </a:p>
        </p:txBody>
      </p:sp>
      <p:pic>
        <p:nvPicPr>
          <p:cNvPr id="16" name="Picture 15" descr="first line, p of zero equals negative two.&#10;second line, a times the open parentheses zero plus two close parentheses times open parentheses zero minus one close parentheses times open parentheses zero minus two close parentheses equals negative two.&#10;third line, Four a equals negative two.&#10;fourth line, a equals negative one half.">
            <a:extLst>
              <a:ext uri="{FF2B5EF4-FFF2-40B4-BE49-F238E27FC236}">
                <a16:creationId xmlns:a16="http://schemas.microsoft.com/office/drawing/2014/main" id="{2AAAB50C-680E-3CBD-FA8B-8E3465B6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4152900" cy="2743200"/>
          </a:xfrm>
          <a:prstGeom prst="rect">
            <a:avLst/>
          </a:prstGeom>
        </p:spPr>
      </p:pic>
      <p:pic>
        <p:nvPicPr>
          <p:cNvPr id="13" name="Picture 12" descr="Hence, p of x equals open parentheses negative one half close parentheses times open parentheses x plus two close parentheses times open parentheses x minus one close parentheses times open parentheses x minus two close parentheses.">
            <a:extLst>
              <a:ext uri="{FF2B5EF4-FFF2-40B4-BE49-F238E27FC236}">
                <a16:creationId xmlns:a16="http://schemas.microsoft.com/office/drawing/2014/main" id="{2BCB783A-32BF-14F1-EDA3-38644AF8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5" y="4633466"/>
            <a:ext cx="6124575" cy="1009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31F98C-63DF-65EE-2DE1-8C11C00E84ED}"/>
              </a:ext>
            </a:extLst>
          </p:cNvPr>
          <p:cNvSpPr txBox="1"/>
          <p:nvPr/>
        </p:nvSpPr>
        <p:spPr>
          <a:xfrm>
            <a:off x="453471" y="54965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is the desired polynomial.</a:t>
            </a:r>
          </a:p>
        </p:txBody>
      </p:sp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Polynomial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A </a:t>
            </a:r>
            <a:r>
              <a:rPr lang="en-IN" sz="2800" b="1" dirty="0"/>
              <a:t>polynomial inequality</a:t>
            </a:r>
            <a:r>
              <a:rPr lang="en-IN" sz="2800" dirty="0"/>
              <a:t> is any inequality that can be written in the form</a:t>
            </a:r>
            <a:endParaRPr sz="2800" dirty="0"/>
          </a:p>
        </p:txBody>
      </p:sp>
      <p:pic>
        <p:nvPicPr>
          <p:cNvPr id="7" name="Picture 6" descr="p of x is less than zero,&#10; p of x is less than or equal to zero, &#10;p of x is greater than zero, or&#10;p of x is greater than or equal to zero.">
            <a:extLst>
              <a:ext uri="{FF2B5EF4-FFF2-40B4-BE49-F238E27FC236}">
                <a16:creationId xmlns:a16="http://schemas.microsoft.com/office/drawing/2014/main" id="{8F0DB0FF-D322-65E0-E575-5E69EEAAC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296025" cy="523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32F97D-D503-FB1E-425D-58304C6A87FC}"/>
              </a:ext>
            </a:extLst>
          </p:cNvPr>
          <p:cNvSpPr txBox="1"/>
          <p:nvPr/>
        </p:nvSpPr>
        <p:spPr>
          <a:xfrm>
            <a:off x="457200" y="2634066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where</a:t>
            </a:r>
            <a:r>
              <a:rPr lang="en-IN" sz="2800" i="1" dirty="0">
                <a:solidFill>
                  <a:srgbClr val="000000"/>
                </a:solidFill>
              </a:rPr>
              <a:t> p</a:t>
            </a:r>
            <a:r>
              <a:rPr lang="en-IN" sz="2800" dirty="0">
                <a:solidFill>
                  <a:srgbClr val="000000"/>
                </a:solidFill>
              </a:rPr>
              <a:t>(</a:t>
            </a:r>
            <a:r>
              <a:rPr lang="en-IN" sz="2800" i="1" dirty="0">
                <a:solidFill>
                  <a:srgbClr val="000000"/>
                </a:solidFill>
              </a:rPr>
              <a:t>x</a:t>
            </a:r>
            <a:r>
              <a:rPr lang="en-IN" sz="2800" dirty="0">
                <a:solidFill>
                  <a:srgbClr val="000000"/>
                </a:solidFill>
              </a:rPr>
              <a:t>)</a:t>
            </a:r>
            <a:r>
              <a:rPr lang="ar-AE" sz="2800" dirty="0">
                <a:solidFill>
                  <a:srgbClr val="000000"/>
                </a:solidFill>
              </a:rPr>
              <a:t> </a:t>
            </a:r>
            <a:r>
              <a:rPr lang="en-IN" sz="2800" dirty="0">
                <a:solidFill>
                  <a:srgbClr val="000000"/>
                </a:solidFill>
              </a:rPr>
              <a:t>is a polynomial function.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inequalities, given the graph of </a:t>
            </a:r>
            <a:r>
              <a:rPr lang="en-US" sz="2800" dirty="0"/>
              <a:t>				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dirty="0"/>
          </a:p>
        </p:txBody>
      </p:sp>
      <p:pic>
        <p:nvPicPr>
          <p:cNvPr id="6" name="Picture 5" descr="f of x equals open parentheses x plus 3 close parentheses times open parentheses x plus 1 close parentheses times open parentheses x minus 2 close parentheses.">
            <a:extLst>
              <a:ext uri="{FF2B5EF4-FFF2-40B4-BE49-F238E27FC236}">
                <a16:creationId xmlns:a16="http://schemas.microsoft.com/office/drawing/2014/main" id="{F298CB3E-0259-0E92-CAB0-67DDEFDF2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4210050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F3DCFD-2359-5B74-4B84-2CF1AEF8876D}"/>
              </a:ext>
            </a:extLst>
          </p:cNvPr>
          <p:cNvSpPr txBox="1"/>
          <p:nvPr/>
        </p:nvSpPr>
        <p:spPr>
          <a:xfrm>
            <a:off x="4636770" y="1524000"/>
            <a:ext cx="3745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 Figure 12.</a:t>
            </a:r>
            <a:endParaRPr lang="en-IN" sz="2800" dirty="0"/>
          </a:p>
        </p:txBody>
      </p:sp>
      <p:pic>
        <p:nvPicPr>
          <p:cNvPr id="11" name="Picture 10" descr="Example a. open parentheses x plus 3 close parentheses times open parentheses x plus 1 close parentheses times open parentheses x minus 2 close parentheses is less than 0.">
            <a:extLst>
              <a:ext uri="{FF2B5EF4-FFF2-40B4-BE49-F238E27FC236}">
                <a16:creationId xmlns:a16="http://schemas.microsoft.com/office/drawing/2014/main" id="{D5253A5F-9D99-694C-2890-736C7C034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2143125"/>
            <a:ext cx="4086225" cy="523875"/>
          </a:xfrm>
          <a:prstGeom prst="rect">
            <a:avLst/>
          </a:prstGeom>
        </p:spPr>
      </p:pic>
      <p:pic>
        <p:nvPicPr>
          <p:cNvPr id="15" name="Picture 14" descr="Example b. open parentheses x plus 3 close parentheses times open parentheses x plus 1 close parentheses times open parentheses x minus 2 close parentheses is greater than or equal to 0.">
            <a:extLst>
              <a:ext uri="{FF2B5EF4-FFF2-40B4-BE49-F238E27FC236}">
                <a16:creationId xmlns:a16="http://schemas.microsoft.com/office/drawing/2014/main" id="{31BEF4F1-84D9-3C19-DC28-88FD67925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" y="2727008"/>
            <a:ext cx="408622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Graph of the function f of x equals open parentheses x plus 3 close parentheses time open parentheses x plus 1 close parentheses times open parentheses x minus 2 close parentheses in the Cartesian plane. The shape is that of a cubic polynomial with a positive leading coefficient, with x intercepts of minus 3, minus 1, and 2 and a y intercept of minus 6. The portion of the graph below the x axis is colored is red and the portion above the x axis is blue.">
            <a:extLst>
              <a:ext uri="{FF2B5EF4-FFF2-40B4-BE49-F238E27FC236}">
                <a16:creationId xmlns:a16="http://schemas.microsoft.com/office/drawing/2014/main" id="{CF79A11B-1755-4405-AEF8-E1AF751DB6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0" y="1057037"/>
            <a:ext cx="4572000" cy="4572000"/>
          </a:xfrm>
        </p:spPr>
      </p:pic>
      <p:sp>
        <p:nvSpPr>
          <p:cNvPr id="4" name="Text Placeholder 2" descr="Figure 12: f of x equals open parenthesis x plus 3 close parenthesis open parenthesis x plus 1 close parenthesis open parenthesis x minus 2 close parenthesis."/>
          <p:cNvSpPr txBox="1">
            <a:spLocks/>
          </p:cNvSpPr>
          <p:nvPr/>
        </p:nvSpPr>
        <p:spPr>
          <a:xfrm>
            <a:off x="2209800" y="5553606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12:</a:t>
            </a:r>
            <a:endParaRPr lang="ar-AE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656BCB-E3DA-1348-4D9D-F849208F1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568846"/>
            <a:ext cx="3277467" cy="494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4: Solving Polynomial Inequalities Using a Graph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Solution</a:t>
            </a:r>
          </a:p>
          <a:p>
            <a:pPr>
              <a:defRPr sz="2800"/>
            </a:pPr>
            <a:r>
              <a:rPr lang="en-IN" dirty="0"/>
              <a:t>a.   ​</a:t>
            </a:r>
            <a:r>
              <a:rPr lang="en-IN" sz="2800" dirty="0"/>
              <a:t>From the graph, we see that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Symbol" panose="05050102010706020507" pitchFamily="18" charset="2"/>
              </a:rPr>
              <a:t>&lt;</a:t>
            </a:r>
            <a:r>
              <a:rPr lang="en-IN" sz="2800" dirty="0"/>
              <a:t> 0 on the intervals			</a:t>
            </a:r>
          </a:p>
          <a:p>
            <a:pPr marL="514350" indent="-514350">
              <a:buFont typeface="+mj-lt"/>
              <a:buAutoNum type="alphaLcPeriod"/>
              <a:defRPr sz="2800"/>
            </a:pPr>
            <a:endParaRPr lang="en-IN" dirty="0"/>
          </a:p>
          <a:p>
            <a:pPr>
              <a:defRPr sz="2800"/>
            </a:pPr>
            <a:endParaRPr lang="ar-AE" sz="2800" dirty="0"/>
          </a:p>
          <a:p>
            <a:pPr>
              <a:defRPr sz="2800"/>
            </a:pPr>
            <a:endParaRPr lang="en-IN" sz="2800" dirty="0"/>
          </a:p>
          <a:p>
            <a:pPr>
              <a:defRPr sz="2800"/>
            </a:pPr>
            <a:r>
              <a:rPr lang="en-IN" sz="2800" dirty="0"/>
              <a:t>				</a:t>
            </a:r>
            <a:endParaRPr sz="2800" dirty="0"/>
          </a:p>
        </p:txBody>
      </p:sp>
      <p:pic>
        <p:nvPicPr>
          <p:cNvPr id="10" name="Picture 9" descr="Open parentheses negative infinity to negative 3 close parentheses and open parentheses negative 1 to 2 close parentheses.">
            <a:extLst>
              <a:ext uri="{FF2B5EF4-FFF2-40B4-BE49-F238E27FC236}">
                <a16:creationId xmlns:a16="http://schemas.microsoft.com/office/drawing/2014/main" id="{DFCE3C58-2245-85DE-3ADC-6F725B4F0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05599"/>
            <a:ext cx="3048000" cy="5238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3965604-33CD-973A-49AE-44F38FB7137B}"/>
              </a:ext>
            </a:extLst>
          </p:cNvPr>
          <p:cNvSpPr txBox="1"/>
          <p:nvPr/>
        </p:nvSpPr>
        <p:spPr>
          <a:xfrm>
            <a:off x="914400" y="2438400"/>
            <a:ext cx="7696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Since the inequality is strict, we do not include the endpoints. Thus, the solution to this inequality is</a:t>
            </a:r>
          </a:p>
        </p:txBody>
      </p:sp>
      <p:pic>
        <p:nvPicPr>
          <p:cNvPr id="7" name="Picture 6" descr="Open parentheses negative infinity to negative 3 close parentheses union open parentheses negative 1 to 2 close parentheses.">
            <a:extLst>
              <a:ext uri="{FF2B5EF4-FFF2-40B4-BE49-F238E27FC236}">
                <a16:creationId xmlns:a16="http://schemas.microsoft.com/office/drawing/2014/main" id="{FB4AF31B-0C98-0B4E-F4D7-9996531D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319" y="3276600"/>
            <a:ext cx="2800350" cy="5238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2EB845-1FDD-A9D5-4A3C-879BF77FE7D6}"/>
              </a:ext>
            </a:extLst>
          </p:cNvPr>
          <p:cNvSpPr txBox="1"/>
          <p:nvPr/>
        </p:nvSpPr>
        <p:spPr>
          <a:xfrm>
            <a:off x="451104" y="3733800"/>
            <a:ext cx="7924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/>
            <a:r>
              <a:rPr lang="en-US" sz="2800" dirty="0"/>
              <a:t>b.   </a:t>
            </a:r>
            <a:r>
              <a:rPr lang="en-IN" sz="2800" dirty="0"/>
              <a:t>Similarly, the graph reveals that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&gt; 0</a:t>
            </a:r>
            <a:r>
              <a:rPr lang="ar-AE" sz="2800" dirty="0"/>
              <a:t> </a:t>
            </a:r>
            <a:r>
              <a:rPr lang="en-IN" sz="2800" dirty="0"/>
              <a:t>on the intervals</a:t>
            </a:r>
          </a:p>
        </p:txBody>
      </p:sp>
      <p:pic>
        <p:nvPicPr>
          <p:cNvPr id="17" name="Picture 16" descr="Open parentheses negative 3 to negative 1 close parentheses and open parentheses 2 to  infinity close parentheses.">
            <a:extLst>
              <a:ext uri="{FF2B5EF4-FFF2-40B4-BE49-F238E27FC236}">
                <a16:creationId xmlns:a16="http://schemas.microsoft.com/office/drawing/2014/main" id="{C68866C7-E5B5-A2E0-84D6-77C2D3549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967" y="4191000"/>
            <a:ext cx="2828925" cy="5238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594E395-96C5-9ABB-53A5-915180CD6C2A}"/>
              </a:ext>
            </a:extLst>
          </p:cNvPr>
          <p:cNvSpPr txBox="1"/>
          <p:nvPr/>
        </p:nvSpPr>
        <p:spPr>
          <a:xfrm>
            <a:off x="999744" y="4573993"/>
            <a:ext cx="75895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/>
              <a:t>This inequality is not strict, so 	we include the </a:t>
            </a:r>
            <a:br>
              <a:rPr lang="en-IN" sz="2800" dirty="0"/>
            </a:br>
            <a:r>
              <a:rPr lang="en-IN" sz="2800" i="1" dirty="0"/>
              <a:t>x</a:t>
            </a:r>
            <a:r>
              <a:rPr lang="en-IN" sz="2800" dirty="0"/>
              <a:t>-values where </a:t>
            </a:r>
            <a:r>
              <a:rPr lang="en-IN" sz="2800" i="1" dirty="0"/>
              <a:t>f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0. Therefore, the solution to this inequality is</a:t>
            </a:r>
          </a:p>
        </p:txBody>
      </p:sp>
      <p:pic>
        <p:nvPicPr>
          <p:cNvPr id="20" name="Picture 19" descr="Open bracket negative 3 to negative 1 close bracket union open bracket 2 to infinity close parentheses.">
            <a:extLst>
              <a:ext uri="{FF2B5EF4-FFF2-40B4-BE49-F238E27FC236}">
                <a16:creationId xmlns:a16="http://schemas.microsoft.com/office/drawing/2014/main" id="{3393E93C-4F17-3563-2FD6-91647AC56E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5472479"/>
            <a:ext cx="25146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Polynomial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A </a:t>
            </a:r>
            <a:r>
              <a:rPr sz="2800" b="1" dirty="0"/>
              <a:t>polynomial equation in one variable</a:t>
            </a:r>
            <a:r>
              <a:rPr sz="2800" dirty="0"/>
              <a:t>, say the variable </a:t>
            </a:r>
            <a:r>
              <a:rPr lang="en-US" sz="2800" i="1" dirty="0"/>
              <a:t>x</a:t>
            </a:r>
            <a:r>
              <a:rPr sz="2800" dirty="0"/>
              <a:t>, is an equation that can be written in the form </a:t>
            </a:r>
            <a:endParaRPr lang="en-US" sz="2800" dirty="0"/>
          </a:p>
          <a:p>
            <a:pPr>
              <a:defRPr sz="2800"/>
            </a:pPr>
            <a:endParaRPr lang="en-US" sz="2800" dirty="0"/>
          </a:p>
          <a:p>
            <a:pPr>
              <a:defRPr sz="2800"/>
            </a:pPr>
            <a:r>
              <a:rPr lang="en-US" sz="2800" dirty="0"/>
              <a:t>			</a:t>
            </a:r>
          </a:p>
        </p:txBody>
      </p:sp>
      <p:pic>
        <p:nvPicPr>
          <p:cNvPr id="6" name="Picture 5" descr="a sub n times x to the power of n plus a sub n minus 1 times x to the power of n minus 1 plus and so on plus a sub 1 times x plus a sub 0 equals 0.">
            <a:extLst>
              <a:ext uri="{FF2B5EF4-FFF2-40B4-BE49-F238E27FC236}">
                <a16:creationId xmlns:a16="http://schemas.microsoft.com/office/drawing/2014/main" id="{710114AE-43C7-E926-E5D9-63A403245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057400"/>
            <a:ext cx="4410075" cy="45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CD0F0-4A92-6525-0C0B-D4F3498EFE18}"/>
              </a:ext>
            </a:extLst>
          </p:cNvPr>
          <p:cNvSpPr txBox="1"/>
          <p:nvPr/>
        </p:nvSpPr>
        <p:spPr>
          <a:xfrm>
            <a:off x="457200" y="2514600"/>
            <a:ext cx="5638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where </a:t>
            </a:r>
            <a:r>
              <a:rPr lang="en-US" sz="2800" i="1" dirty="0">
                <a:solidFill>
                  <a:srgbClr val="000000"/>
                </a:solidFill>
              </a:rPr>
              <a:t>n</a:t>
            </a:r>
            <a:r>
              <a:rPr lang="en-US" sz="2800" dirty="0">
                <a:solidFill>
                  <a:srgbClr val="000000"/>
                </a:solidFill>
              </a:rPr>
              <a:t> is a nonnegative integer and</a:t>
            </a:r>
            <a:endParaRPr lang="en-IN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a sub n comma a sub n minus 1 comma and so on a sub 1 comma a sub 0.">
            <a:extLst>
              <a:ext uri="{FF2B5EF4-FFF2-40B4-BE49-F238E27FC236}">
                <a16:creationId xmlns:a16="http://schemas.microsoft.com/office/drawing/2014/main" id="{8663F09B-C05A-6984-E7FC-C8C8C96B9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589494"/>
            <a:ext cx="2381250" cy="4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DA2F8-3486-893B-855A-BBAFCD124961}"/>
                  </a:ext>
                </a:extLst>
              </p:cNvPr>
              <p:cNvSpPr txBox="1"/>
              <p:nvPr/>
            </p:nvSpPr>
            <p:spPr>
              <a:xfrm>
                <a:off x="457200" y="2958405"/>
                <a:ext cx="802687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800"/>
                </a:pPr>
                <a:r>
                  <a:rPr lang="en-US" sz="2800" dirty="0">
                    <a:solidFill>
                      <a:srgbClr val="000000"/>
                    </a:solidFill>
                  </a:rPr>
                  <a:t>are constants. Assuming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105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0, we say such an equation is of 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degree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and call </a:t>
                </a:r>
                <a:r>
                  <a:rPr lang="en-US" sz="2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sz="105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</a:rPr>
                  <a:t> the </a:t>
                </a:r>
                <a:r>
                  <a:rPr lang="en-US" sz="2800" b="1" dirty="0">
                    <a:solidFill>
                      <a:srgbClr val="000000"/>
                    </a:solidFill>
                  </a:rPr>
                  <a:t>leading coefficient</a:t>
                </a:r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6DA2F8-3486-893B-855A-BBAFCD124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58405"/>
                <a:ext cx="8026878" cy="1384995"/>
              </a:xfrm>
              <a:prstGeom prst="rect">
                <a:avLst/>
              </a:prstGeom>
              <a:blipFill>
                <a:blip r:embed="rId4"/>
                <a:stretch>
                  <a:fillRect l="-1519" t="-3947" b="-114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defRPr sz="3200"/>
                </a:pPr>
                <a:r>
                  <a:rPr lang="en-US" dirty="0"/>
                  <a:t>Procedure: </a:t>
                </a:r>
                <a:r>
                  <a:rPr dirty="0"/>
                  <a:t>Solving Polynomial Inequalities Using the </a:t>
                </a:r>
                <a:br>
                  <a:rPr lang="en-US" dirty="0"/>
                </a:br>
                <a:r>
                  <a:rPr dirty="0"/>
                  <a:t>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 t="-10000" r="-1333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To solve a polynomial inequality</a:t>
            </a:r>
            <a:r>
              <a:rPr lang="en-US" sz="2800" dirty="0"/>
              <a:t> </a:t>
            </a:r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lang="en-US" b="1" dirty="0"/>
          </a:p>
        </p:txBody>
      </p:sp>
      <p:pic>
        <p:nvPicPr>
          <p:cNvPr id="6" name="Picture 5" descr="p of x less than 0, &#10;p of x less than or equal to 0, &#10;p of x greater than 0, or &#10;p of x greater than equal to 0">
            <a:extLst>
              <a:ext uri="{FF2B5EF4-FFF2-40B4-BE49-F238E27FC236}">
                <a16:creationId xmlns:a16="http://schemas.microsoft.com/office/drawing/2014/main" id="{C4888A4A-8170-0338-BF63-DD244D52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21982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69DEB5-1360-6BEA-810C-C83B4ECDC457}"/>
              </a:ext>
            </a:extLst>
          </p:cNvPr>
          <p:cNvSpPr txBox="1"/>
          <p:nvPr/>
        </p:nvSpPr>
        <p:spPr>
          <a:xfrm>
            <a:off x="457200" y="2093977"/>
            <a:ext cx="569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IN" sz="2800" dirty="0">
                <a:solidFill>
                  <a:srgbClr val="000000"/>
                </a:solidFill>
              </a:rPr>
              <a:t>perform the following steps.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977AC-7C65-FC8F-730D-D98A8775F222}"/>
              </a:ext>
            </a:extLst>
          </p:cNvPr>
          <p:cNvSpPr txBox="1"/>
          <p:nvPr/>
        </p:nvSpPr>
        <p:spPr>
          <a:xfrm>
            <a:off x="457200" y="2669988"/>
            <a:ext cx="8077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b="1" dirty="0">
                <a:solidFill>
                  <a:srgbClr val="000000"/>
                </a:solidFill>
              </a:rPr>
              <a:t>Step 1:</a:t>
            </a:r>
            <a:r>
              <a:rPr lang="en-US" sz="2800" dirty="0">
                <a:solidFill>
                  <a:srgbClr val="000000"/>
                </a:solidFill>
              </a:rPr>
              <a:t> Find the real zeros of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). Equivalently, find the real solutions of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i="1" dirty="0">
                <a:solidFill>
                  <a:srgbClr val="000000"/>
                </a:solidFill>
              </a:rPr>
              <a:t>x</a:t>
            </a:r>
            <a:r>
              <a:rPr lang="en-US" sz="2800" dirty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r>
              <a:rPr lang="en-US" sz="2800" dirty="0">
                <a:solidFill>
                  <a:srgbClr val="000000"/>
                </a:solidFill>
              </a:rPr>
              <a:t> 0.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>
              <a:defRPr sz="2800"/>
            </a:pPr>
            <a:r>
              <a:rPr lang="en-US" sz="2800" b="1" dirty="0">
                <a:solidFill>
                  <a:srgbClr val="000000"/>
                </a:solidFill>
              </a:rPr>
              <a:t>Step 2:</a:t>
            </a:r>
            <a:r>
              <a:rPr lang="en-US" sz="2800" dirty="0">
                <a:solidFill>
                  <a:srgbClr val="000000"/>
                </a:solidFill>
              </a:rPr>
              <a:t> Place the zeros on a number line, splitting it into intervals.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>
                  <a:defRPr sz="3200"/>
                </a:pPr>
                <a:r>
                  <a:rPr lang="en-US" dirty="0"/>
                  <a:t>Procedure: </a:t>
                </a:r>
                <a:r>
                  <a:rPr dirty="0"/>
                  <a:t>Solving Polynomial Inequalities Using the </a:t>
                </a:r>
                <a:br>
                  <a:rPr lang="en-US" dirty="0"/>
                </a:br>
                <a:r>
                  <a:rPr dirty="0"/>
                  <a:t>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96" t="-10000" r="-1333" b="-16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b="1" dirty="0"/>
              <a:t>Step 3:</a:t>
            </a:r>
            <a:r>
              <a:rPr lang="en-US" sz="2800" dirty="0"/>
              <a:t> Within each interval, select a </a:t>
            </a:r>
            <a:r>
              <a:rPr lang="en-US" sz="2800" b="1" dirty="0"/>
              <a:t>test point</a:t>
            </a:r>
            <a:r>
              <a:rPr lang="en-US" sz="2800" dirty="0"/>
              <a:t> and evaluate </a:t>
            </a:r>
            <a:r>
              <a:rPr lang="en-US" sz="2800" i="1" dirty="0"/>
              <a:t>p</a:t>
            </a:r>
            <a:r>
              <a:rPr lang="en-US" sz="2800" dirty="0"/>
              <a:t> at that number. </a:t>
            </a:r>
            <a:r>
              <a:rPr sz="2800" dirty="0"/>
              <a:t>If the result is positive, then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&gt; 0</a:t>
            </a:r>
            <a:r>
              <a:rPr sz="2800" dirty="0"/>
              <a:t> for all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sz="2800" dirty="0"/>
              <a:t> in the interval. If the result is negative, then</a:t>
            </a:r>
            <a:r>
              <a:rPr lang="en-US" i="1" dirty="0"/>
              <a:t> 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&lt; 0</a:t>
            </a:r>
            <a:r>
              <a:rPr sz="2800" dirty="0"/>
              <a:t> for all </a:t>
            </a:r>
            <a:r>
              <a:rPr lang="en-US" sz="2800" i="1" dirty="0"/>
              <a:t>x</a:t>
            </a:r>
            <a:r>
              <a:rPr sz="2800" dirty="0"/>
              <a:t> in the interval.</a:t>
            </a:r>
            <a:br>
              <a:rPr lang="en-US" sz="2800" dirty="0"/>
            </a:br>
            <a:endParaRPr lang="en-US" sz="2800" dirty="0"/>
          </a:p>
          <a:p>
            <a:pPr>
              <a:defRPr sz="2800"/>
            </a:pPr>
            <a:r>
              <a:rPr lang="en-US" b="1" dirty="0"/>
              <a:t>Step 4:</a:t>
            </a:r>
            <a:r>
              <a:rPr lang="en-US" dirty="0"/>
              <a:t> Write the solution set, consisting of all of the intervals that satisfy the given inequality. If the inequality is not strict (uses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dirty="0"/>
              <a:t>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dirty="0"/>
              <a:t>), then the zeros are included in the solution set as well.</a:t>
            </a:r>
            <a:endParaRPr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5: Solving Polynomial Inequalities</a:t>
                </a:r>
                <a:r>
                  <a:rPr lang="en-US" dirty="0"/>
                  <a:t> Using the</a:t>
                </a:r>
                <a:r>
                  <a:rPr dirty="0"/>
                  <a:t>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inequality </a:t>
            </a:r>
            <a:endParaRPr lang="en-US" sz="2800" dirty="0"/>
          </a:p>
        </p:txBody>
      </p:sp>
      <p:pic>
        <p:nvPicPr>
          <p:cNvPr id="6" name="Picture 5" descr="Open parentheses x minus 2 close parentheses times open parentheses x plus 5 close parentheses times open parentheses x minus 4 close parentheses is greater than 0.">
            <a:extLst>
              <a:ext uri="{FF2B5EF4-FFF2-40B4-BE49-F238E27FC236}">
                <a16:creationId xmlns:a16="http://schemas.microsoft.com/office/drawing/2014/main" id="{4ED1CFF6-CD95-F314-FFA8-E7092BCA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81749"/>
            <a:ext cx="36957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IN" baseline="-25000" dirty="0"/>
              <a:t>3</a:t>
            </a:r>
            <a:endParaRPr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choosing test points, integers (especially </a:t>
            </a:r>
            <a:r>
              <a:rPr sz="2800" dirty="0">
                <a:latin typeface="Cambria Math"/>
              </a:rPr>
              <a:t>0</a:t>
            </a:r>
            <a:r>
              <a:rPr sz="2800" dirty="0"/>
              <a:t>) are usually easiest to work with.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Solution</a:t>
            </a:r>
          </a:p>
          <a:p>
            <a:r>
              <a:rPr lang="en-US" sz="2800" dirty="0"/>
              <a:t>Follow the steps in the procedure for the Sign-Test Method.</a:t>
            </a:r>
          </a:p>
          <a:p>
            <a:r>
              <a:rPr lang="en-US" b="1" dirty="0"/>
              <a:t>Step 1:</a:t>
            </a:r>
            <a:r>
              <a:rPr lang="en-US" dirty="0"/>
              <a:t> Find the zeros of </a:t>
            </a:r>
          </a:p>
          <a:p>
            <a:r>
              <a:rPr lang="en-US" dirty="0"/>
              <a:t>		</a:t>
            </a:r>
          </a:p>
        </p:txBody>
      </p:sp>
      <p:pic>
        <p:nvPicPr>
          <p:cNvPr id="8" name="Picture 7" descr="p of x equals open parentheses x minus 2 close parentheses times open parentheses x plus 5 close parentheses times open parentheses x minus 4 close parentheses.">
            <a:extLst>
              <a:ext uri="{FF2B5EF4-FFF2-40B4-BE49-F238E27FC236}">
                <a16:creationId xmlns:a16="http://schemas.microsoft.com/office/drawing/2014/main" id="{27FD1D91-38B9-7EB9-9F32-29CDBB5A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581"/>
            <a:ext cx="4238625" cy="523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427C23-2E75-673C-7A14-157D859923AA}"/>
              </a:ext>
            </a:extLst>
          </p:cNvPr>
          <p:cNvSpPr txBox="1"/>
          <p:nvPr/>
        </p:nvSpPr>
        <p:spPr>
          <a:xfrm>
            <a:off x="457200" y="3657600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By the Zero-Factor Property, we can see that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0 when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5, 2, or 4.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Step 2:</a:t>
            </a:r>
            <a:r>
              <a:rPr lang="en-US" dirty="0"/>
              <a:t> Place the zeros on a number line.</a:t>
            </a:r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6" name="Graphic 5" descr="The image shows a number line with three marked points at  negative 5, 2 and 4. Each marked point is represented by a filled circle, indicating that these values are included. The number line extends infinitely in both directions, as shown by the arrows on both ends.">
            <a:extLst>
              <a:ext uri="{FF2B5EF4-FFF2-40B4-BE49-F238E27FC236}">
                <a16:creationId xmlns:a16="http://schemas.microsoft.com/office/drawing/2014/main" id="{DFDA9988-B167-40C8-BE18-D4B41F09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04" y="1752600"/>
            <a:ext cx="7500992" cy="8334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5F156-7842-5D07-2035-49C77BF9AE76}"/>
              </a:ext>
            </a:extLst>
          </p:cNvPr>
          <p:cNvSpPr txBox="1"/>
          <p:nvPr/>
        </p:nvSpPr>
        <p:spPr>
          <a:xfrm>
            <a:off x="3810000" y="2464206"/>
            <a:ext cx="152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Figure 15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5EAB2-98B9-4074-40E0-04C1FAB1AB4B}"/>
              </a:ext>
            </a:extLst>
          </p:cNvPr>
          <p:cNvSpPr txBox="1"/>
          <p:nvPr/>
        </p:nvSpPr>
        <p:spPr>
          <a:xfrm>
            <a:off x="457200" y="3375866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This splits the number line into the intervals</a:t>
            </a:r>
          </a:p>
        </p:txBody>
      </p:sp>
      <p:pic>
        <p:nvPicPr>
          <p:cNvPr id="9" name="Picture 8" descr="Open parentheses negative infinity to negative 5 close parentheses comma open parentheses negative 5 to 2 close parentheses comma open parentheses  2 to 4 close parentheses comma and open parentheses 4 to infinity close parentheses.">
            <a:extLst>
              <a:ext uri="{FF2B5EF4-FFF2-40B4-BE49-F238E27FC236}">
                <a16:creationId xmlns:a16="http://schemas.microsoft.com/office/drawing/2014/main" id="{8CB39874-374C-4DB3-66F6-9D85F439C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09960"/>
            <a:ext cx="514350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3604828-BDA7-0C7E-7E0F-C146227C27E6}"/>
              </a:ext>
            </a:extLst>
          </p:cNvPr>
          <p:cNvSpPr txBox="1"/>
          <p:nvPr/>
        </p:nvSpPr>
        <p:spPr>
          <a:xfrm>
            <a:off x="685800" y="1019011"/>
            <a:ext cx="784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Step 3:</a:t>
            </a:r>
            <a:r>
              <a:rPr lang="en-US" sz="2800" dirty="0"/>
              <a:t> Evaluate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for a test point in each interval.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 descr="The table presents the sign analysis of a polynomial function p of x over different intervals.&#10;the table contains 4 columns those are Interval, Test Point, Evaluation, and Result.&#10;for Rows, Each row represents a different interval, &#10;in row 1, &#10;Interval is open parentheses negative infinity to negative 5 close parentheses and the test point is x equals negative six, and evaluate p of minus 6 equals open parentheses negative 6 minus 2 close parentheses times open parentheses negative 6 plus 5 close parentheses times open parentheses negative 6 minus 4 close parentheses that is equals open parentheses negative 8 close parentheses times open parentheses negative 1 close parentheses times open parentheses negative 10 close parentheses which is equals negative 80.&#10;and the result, p of x is less than zero, which is negative on Open parentheses negative infinity to negative 5 close parentheses.&#10;in row 2,&#10;Interval is open parentheses negative 5 to 2 close parentheses and the test point is x equals 0, and evaluate p of 0 equals open parentheses 0 minus 2 close parentheses times open parentheses 0 plus 5 close parentheses times open parentheses 0 minus 4 close parentheses that is equals open parentheses negative 2 close parentheses times open parentheses 5 close parentheses times open parentheses negative 4 close parentheses which is equals 40.&#10;and the result, p of x is greater than zero, which is positive on Open parentheses negative 5 to 2 close parentheses.&#10;in row 3,&#10;Interval is open parentheses 2 to 4 close parentheses and the test point is x equals 3, and evaluate p of 3 equals open parentheses 3 minus 2 close parentheses times open parentheses 3 plus 5 close parentheses times open parentheses 3 minus 4 close parentheses that is equals open parentheses 1 close parentheses times open parentheses 8 close parentheses times open parentheses negative 1 close parentheses which is equals negative 8.&#10;and the result, p of x is less than zero, which is negative on Open parentheses 2 to 4 close parentheses.&#10;in row 4,&#10;Interval is open parentheses 4 to infinity close parentheses and the test point is x equals 6, and evaluate p of 6 equals open parentheses 6 minus 2 close parentheses times open parentheses 6 plus 5 close parentheses times open parentheses 6 minus 4 close parentheses that is equals open parentheses 4 close parentheses times open parentheses 11 close parentheses times open parentheses 2 close parentheses which is equals 88.&#10;and the result, p of x is greater than zero, which is positive on Open parentheses 4 to infinity close parentheses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407036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∞</m:t>
                              </m:r>
                              <m:r>
                                <a:rPr sz="1800">
                                  <a:latin typeface="Cambria Math"/>
                                </a:rPr>
                                <m:t>,−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Negative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</a:t>
                          </a:r>
                          <a:br>
                            <a:rPr lang="en-US" sz="1800" dirty="0"/>
                          </a:br>
                          <a:br>
                            <a:rPr lang="en-US" sz="1800" dirty="0"/>
                          </a:br>
                          <a:r>
                            <a:rPr sz="1800" b="0" dirty="0"/>
                            <a:t>Positive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 descr="The table presents the sign analysis of a polynomial function p of x over different intervals.&#10;the table contains 4 columns those are Interval, Test Point, Evaluation, and Result.&#10;for Rows, Each row represents a different interval, &#10;in row 1, &#10;Interval is open parentheses negative infinity to negative 5 close parentheses and the test point is x equals negative six, and evaluate p of minus 6 equals open parentheses negative 6 minus 2 close parentheses times open parentheses negative 6 plus 5 close parentheses times open parentheses negative 6 minus 4 close parentheses that is equals open parentheses negative 8 close parentheses times open parentheses negative 1 close parentheses times open parentheses negative 10 close parentheses which is equals negative 80.&#10;and the result, p of x is less than zero, which is negative on Open parentheses negative infinity to negative 5 close parentheses.&#10;in row 2,&#10;Interval is open parentheses negative 5 to 2 close parentheses and the test point is x equals 0, and evaluate p of 0 equals open parentheses 0 minus 2 close parentheses times open parentheses 0 plus 5 close parentheses times open parentheses 0 minus 4 close parentheses that is equals open parentheses negative 2 close parentheses times open parentheses 5 close parentheses times open parentheses negative 4 close parentheses which is equals 40.&#10;and the result, p of x is greater than zero, which is positive on Open parentheses negative 5 to 2 close parentheses.&#10;in row 3,&#10;Interval is open parentheses 2 to 4 close parentheses and the test point is x equals 3, and evaluate p of 3 equals open parentheses 3 minus 2 close parentheses times open parentheses 3 plus 5 close parentheses times open parentheses 3 minus 4 close parentheses that is equals open parentheses 1 close parentheses times open parentheses 8 close parentheses times open parentheses negative 1 close parentheses which is equals negative 8.&#10;and the result, p of x is less than zero, which is negative on Open parentheses 2 to 4 close parentheses.&#10;in row 4,&#10;Interval is open parentheses 4 to infinity close parentheses and the test point is x equals 6, and evaluate p of 6 equals open parentheses 6 minus 2 close parentheses times open parentheses 6 plus 5 close parentheses times open parentheses 6 minus 4 close parentheses that is equals open parentheses 4 close parentheses times open parentheses 11 close parentheses times open parentheses 2 close parentheses which is equals 88.&#10;and the result, p of x is greater than zero, which is positive on Open parentheses 4 to infinity close parentheses.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7407036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44000" r="-63367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44000" r="-543684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44000" r="-6422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44000" r="-49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144000" r="-6336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144000" r="-54368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144000" r="-6422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144000" r="-498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244000" r="-6336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244000" r="-543684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244000" r="-6422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244000" r="-498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344000" r="-6336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344000" r="-54368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344000" r="-6422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344000" r="-49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Table 1</a:t>
            </a:r>
          </a:p>
        </p:txBody>
      </p:sp>
    </p:spTree>
    <p:extLst>
      <p:ext uri="{BB962C8B-B14F-4D97-AF65-F5344CB8AC3E}">
        <p14:creationId xmlns:p14="http://schemas.microsoft.com/office/powerpoint/2010/main" val="11480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5: </a:t>
                </a:r>
                <a:r>
                  <a:rPr lang="en-US" dirty="0"/>
                  <a:t>Solving Polynomial Inequalities Using the Sign-Test Method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04" t="-16000" r="-2889" b="-19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b="1" dirty="0"/>
              <a:t>Step 4:</a:t>
            </a:r>
            <a:r>
              <a:rPr lang="en-US" dirty="0"/>
              <a:t> Write the solution set to the original inequality,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&gt;</a:t>
            </a:r>
            <a:r>
              <a:rPr lang="en-US" dirty="0"/>
              <a:t> 0. F</a:t>
            </a:r>
            <a:r>
              <a:rPr sz="2800" dirty="0"/>
              <a:t>rom </a:t>
            </a:r>
            <a:r>
              <a:rPr lang="en-US" sz="2800" dirty="0"/>
              <a:t>T</a:t>
            </a:r>
            <a:r>
              <a:rPr sz="2800" dirty="0"/>
              <a:t>able</a:t>
            </a:r>
            <a:r>
              <a:rPr lang="en-US" sz="2800" dirty="0"/>
              <a:t> 1</a:t>
            </a:r>
            <a:r>
              <a:rPr sz="2800" dirty="0"/>
              <a:t>, we see that</a:t>
            </a:r>
            <a:r>
              <a:rPr lang="en-US" sz="2800" dirty="0"/>
              <a:t>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>
                <a:latin typeface="Symbol" panose="05050102010706020507" pitchFamily="18" charset="2"/>
              </a:rPr>
              <a:t>&gt;</a:t>
            </a:r>
            <a:r>
              <a:rPr lang="en-US" dirty="0"/>
              <a:t> 0</a:t>
            </a:r>
            <a:r>
              <a:rPr sz="2800" dirty="0"/>
              <a:t> on the intervals</a:t>
            </a:r>
            <a:r>
              <a:rPr lang="en-US" sz="2800" dirty="0"/>
              <a:t> 			</a:t>
            </a:r>
            <a:endParaRPr sz="2800" dirty="0"/>
          </a:p>
        </p:txBody>
      </p:sp>
      <p:pic>
        <p:nvPicPr>
          <p:cNvPr id="6" name="Picture 5" descr="Open parentheses negative 5 to 2 close parentheses and open parentheses 4 to infinity close parentheses.">
            <a:extLst>
              <a:ext uri="{FF2B5EF4-FFF2-40B4-BE49-F238E27FC236}">
                <a16:creationId xmlns:a16="http://schemas.microsoft.com/office/drawing/2014/main" id="{8521FD81-90C0-3437-5AB2-B80619919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943687"/>
            <a:ext cx="2638425" cy="523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3B6401-D319-D4D1-AE7E-2FCE41D0E4AF}"/>
              </a:ext>
            </a:extLst>
          </p:cNvPr>
          <p:cNvSpPr txBox="1"/>
          <p:nvPr/>
        </p:nvSpPr>
        <p:spPr>
          <a:xfrm>
            <a:off x="460248" y="2348805"/>
            <a:ext cx="82265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Since the inequality is strict, we do not include the zeros of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in our solution set. Thus, the solution to the inequality is</a:t>
            </a:r>
            <a:endParaRPr lang="en-IN" sz="2800" dirty="0"/>
          </a:p>
        </p:txBody>
      </p:sp>
      <p:pic>
        <p:nvPicPr>
          <p:cNvPr id="9" name="Picture 8" descr="Open parentheses negative 5 to 2 close parentheses union open parentheses 4 to infinity close parentheses.">
            <a:extLst>
              <a:ext uri="{FF2B5EF4-FFF2-40B4-BE49-F238E27FC236}">
                <a16:creationId xmlns:a16="http://schemas.microsoft.com/office/drawing/2014/main" id="{08E86B5E-DAC9-8CF5-2A01-CF7656633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250882"/>
            <a:ext cx="2304000" cy="50486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Solve the polynomial inequality </a:t>
            </a:r>
            <a:endParaRPr lang="en-US" sz="2800" dirty="0"/>
          </a:p>
        </p:txBody>
      </p:sp>
      <p:pic>
        <p:nvPicPr>
          <p:cNvPr id="7" name="Picture 6" descr="Open parentheses x plus 2 close parentheses times open parentheses x minus 1 close parentheses squared times open parentheses x minus 3 close parentheses less than or equal to 0.">
            <a:extLst>
              <a:ext uri="{FF2B5EF4-FFF2-40B4-BE49-F238E27FC236}">
                <a16:creationId xmlns:a16="http://schemas.microsoft.com/office/drawing/2014/main" id="{04A87236-30D7-850A-4D5C-516E5C82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00200"/>
            <a:ext cx="37909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 descr="p of x equals open parenthesis x plus 2 close parenthesis open parenthesis x minus 1 close parenthesis squared open parenthesis x minus 3 close parenthesis.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We will use a slight variation on our solution method </a:t>
            </a:r>
            <a:r>
              <a:rPr lang="en-US" sz="2800" dirty="0"/>
              <a:t>that</a:t>
            </a:r>
            <a:r>
              <a:rPr sz="2800" dirty="0"/>
              <a:t> saves some computation time. The first two steps are the same, and since the zeros of the polynomial </a:t>
            </a:r>
            <a:r>
              <a:rPr lang="en-US" sz="2800" dirty="0"/>
              <a:t>				</a:t>
            </a:r>
            <a:endParaRPr lang="en-US" dirty="0"/>
          </a:p>
          <a:p>
            <a:pPr>
              <a:defRPr sz="2800"/>
            </a:pPr>
            <a:endParaRPr lang="en-US" sz="2800" dirty="0"/>
          </a:p>
        </p:txBody>
      </p:sp>
      <p:pic>
        <p:nvPicPr>
          <p:cNvPr id="8" name="Picture 7" descr="p of x equal to Open parenthesis x plus 2 close parenthesis times open parenthesis x minus 1 close parenthesis squared times open parenthesis x minus 3 close parenthesis.">
            <a:extLst>
              <a:ext uri="{FF2B5EF4-FFF2-40B4-BE49-F238E27FC236}">
                <a16:creationId xmlns:a16="http://schemas.microsoft.com/office/drawing/2014/main" id="{A3B83C09-2854-D3CE-0478-A4C4A0C77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43200"/>
            <a:ext cx="4238625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7970BB-108D-067B-028A-67FD7AE5171B}"/>
              </a:ext>
            </a:extLst>
          </p:cNvPr>
          <p:cNvSpPr txBox="1"/>
          <p:nvPr/>
        </p:nvSpPr>
        <p:spPr>
          <a:xfrm>
            <a:off x="457200" y="3338751"/>
            <a:ext cx="8153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rPr lang="en-US" sz="2800" dirty="0"/>
              <a:t>are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2, 1, and 3, we divide the real number line at these points as shown in Figure 16.</a:t>
            </a:r>
          </a:p>
        </p:txBody>
      </p:sp>
      <p:pic>
        <p:nvPicPr>
          <p:cNvPr id="4" name="Content Placeholder 4" descr="A portion of the real number line points from negative 5 to 6, with points marked at minus 2, 1, and  3.">
            <a:extLst>
              <a:ext uri="{FF2B5EF4-FFF2-40B4-BE49-F238E27FC236}">
                <a16:creationId xmlns:a16="http://schemas.microsoft.com/office/drawing/2014/main" id="{4F40494F-90C8-4D36-B382-192F276B3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704" y="4381500"/>
            <a:ext cx="8670592" cy="1003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7B331D-21C6-2A9B-1F7B-A0B6E58B3C13}"/>
              </a:ext>
            </a:extLst>
          </p:cNvPr>
          <p:cNvSpPr txBox="1"/>
          <p:nvPr/>
        </p:nvSpPr>
        <p:spPr>
          <a:xfrm>
            <a:off x="2129352" y="536086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/>
            </a:pPr>
            <a:r>
              <a:rPr lang="en-US" dirty="0"/>
              <a:t>Figure 16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Verify that the given values of </a:t>
            </a:r>
            <a:r>
              <a:rPr lang="en-US" sz="2800" i="1" dirty="0"/>
              <a:t>x</a:t>
            </a:r>
            <a:r>
              <a:rPr sz="2800" dirty="0"/>
              <a:t> solve the corresponding polynomial equations.</a:t>
            </a:r>
            <a:endParaRPr lang="en-US" sz="2800" dirty="0"/>
          </a:p>
          <a:p>
            <a:pPr>
              <a:defRPr sz="2800"/>
            </a:pPr>
            <a:endParaRPr sz="2800" dirty="0"/>
          </a:p>
        </p:txBody>
      </p:sp>
      <p:pic>
        <p:nvPicPr>
          <p:cNvPr id="8" name="Picture 7" descr="Example a. six times x squared minus x cubed equals twelve plus five x where x equals four.">
            <a:extLst>
              <a:ext uri="{FF2B5EF4-FFF2-40B4-BE49-F238E27FC236}">
                <a16:creationId xmlns:a16="http://schemas.microsoft.com/office/drawing/2014/main" id="{49146F6A-13F4-46AE-577E-946034B7A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14537"/>
            <a:ext cx="4086225" cy="514350"/>
          </a:xfrm>
          <a:prstGeom prst="rect">
            <a:avLst/>
          </a:prstGeom>
        </p:spPr>
      </p:pic>
      <p:pic>
        <p:nvPicPr>
          <p:cNvPr id="11" name="Picture 10" descr="Example b. x squared equals two x minus five where x equals one plus two i.">
            <a:extLst>
              <a:ext uri="{FF2B5EF4-FFF2-40B4-BE49-F238E27FC236}">
                <a16:creationId xmlns:a16="http://schemas.microsoft.com/office/drawing/2014/main" id="{D8406E50-4C88-8F27-7910-3B097E00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587945"/>
            <a:ext cx="3638550" cy="514350"/>
          </a:xfrm>
          <a:prstGeom prst="rect">
            <a:avLst/>
          </a:prstGeom>
        </p:spPr>
      </p:pic>
      <p:pic>
        <p:nvPicPr>
          <p:cNvPr id="12" name="Picture 11" descr="Example c. x divided by open parentheses 1 minus i close parentheses equals 3 times x squared where x equals 0">
            <a:extLst>
              <a:ext uri="{FF2B5EF4-FFF2-40B4-BE49-F238E27FC236}">
                <a16:creationId xmlns:a16="http://schemas.microsoft.com/office/drawing/2014/main" id="{EE856904-BF9C-72AD-94A6-BE2016A42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" y="2975287"/>
            <a:ext cx="3086272" cy="93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We also again select a test point within each of the four intervals defined by the zeros, but instead of computing the exact value of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at each test point, we simply determine its sign. For instance, using the test point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3</a:t>
            </a:r>
            <a:r>
              <a:rPr sz="2800" dirty="0"/>
              <a:t> in the interval</a:t>
            </a:r>
            <a:r>
              <a:rPr lang="en-US" sz="2800" dirty="0"/>
              <a:t>					</a:t>
            </a:r>
            <a:endParaRPr sz="2800" dirty="0"/>
          </a:p>
        </p:txBody>
      </p:sp>
      <p:pic>
        <p:nvPicPr>
          <p:cNvPr id="5" name="Picture 4" descr="Open parentheses negative infinity to  negative two close parentheses, we know that p of negative 3 is">
            <a:extLst>
              <a:ext uri="{FF2B5EF4-FFF2-40B4-BE49-F238E27FC236}">
                <a16:creationId xmlns:a16="http://schemas.microsoft.com/office/drawing/2014/main" id="{15279FDC-D766-9474-F24A-2D671D8C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794312"/>
            <a:ext cx="4500000" cy="49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A02FC-65D9-C6DE-7473-5EDFD0DB3DA4}"/>
              </a:ext>
            </a:extLst>
          </p:cNvPr>
          <p:cNvSpPr txBox="1"/>
          <p:nvPr/>
        </p:nvSpPr>
        <p:spPr>
          <a:xfrm>
            <a:off x="461010" y="318227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positive because</a:t>
            </a:r>
          </a:p>
        </p:txBody>
      </p:sp>
      <p:pic>
        <p:nvPicPr>
          <p:cNvPr id="6" name="Picture 5" descr="open parentheses negative 3 plus 2 close parentheses is less than 0, open parentheses negative 3 minus 1 close parentheses squared is greater than 0, open parentheses negative 3 minus 3 close parentheses is less than 0.">
            <a:extLst>
              <a:ext uri="{FF2B5EF4-FFF2-40B4-BE49-F238E27FC236}">
                <a16:creationId xmlns:a16="http://schemas.microsoft.com/office/drawing/2014/main" id="{68BF0A40-F668-DFF6-A272-E370F682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38487"/>
            <a:ext cx="5172075" cy="581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DB62B-C9A6-7AB2-2499-D3EEFEA92F98}"/>
              </a:ext>
            </a:extLst>
          </p:cNvPr>
          <p:cNvSpPr txBox="1"/>
          <p:nvPr/>
        </p:nvSpPr>
        <p:spPr>
          <a:xfrm>
            <a:off x="457200" y="3719512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and the product of a negative factor, a positive factor, and a negative factor is positive.</a:t>
            </a:r>
            <a:endParaRPr lang="en-IN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In Figure 17, a representative test point for each interval is shown, followed by a string of “+” and “−” signs indicating the sign of each factor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ar-AE" dirty="0"/>
              <a:t> </a:t>
            </a:r>
            <a:r>
              <a:rPr lang="en-US" dirty="0"/>
              <a:t>at the test point. Finally, the sign of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ar-AE" dirty="0"/>
              <a:t> </a:t>
            </a:r>
            <a:r>
              <a:rPr lang="en-US" dirty="0"/>
              <a:t>overall on the interval is shown.</a:t>
            </a:r>
          </a:p>
        </p:txBody>
      </p:sp>
      <p:pic>
        <p:nvPicPr>
          <p:cNvPr id="7" name="Picture 6" descr="A portion of the real number line points from negative 5 to 6 is shown with points marked at negative two, one, and three.&#10;&#10;Below the real line and to the left of x equals negative two is the equation x equals negative three. Below this equation is a line containing a minus sign, a plus sign, and a minus sign, and below that is a plus sign.&#10;&#10;Below the real line between x equals negative two and x equals one is the equation x equals zero. Below this equation is a line containing a plus sign, a plus sign, and a minus sign, and below that is a minus sign.&#10;&#10;Below the real line between x equals one and x equals three is the equation x equals two. Below this equation is a line containing a plus sign, a plus sign, and a minus sign, and below that is a minus sign.&#10;&#10;Below the real line and to the right of x equals three is the equation x equals four. Below this equation is a line containing three plus signs, and below that is a plus sign.">
            <a:extLst>
              <a:ext uri="{FF2B5EF4-FFF2-40B4-BE49-F238E27FC236}">
                <a16:creationId xmlns:a16="http://schemas.microsoft.com/office/drawing/2014/main" id="{5F667957-27EA-C7C2-35C4-7E3470943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302" y="3202417"/>
            <a:ext cx="6942995" cy="2207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4D58B-C059-8FA5-08B2-51D4B0F93EC3}"/>
              </a:ext>
            </a:extLst>
          </p:cNvPr>
          <p:cNvSpPr txBox="1"/>
          <p:nvPr/>
        </p:nvSpPr>
        <p:spPr>
          <a:xfrm>
            <a:off x="2209800" y="545194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/>
              <a:t>Figure 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6: Solving Polynomial Inequalities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The last step of the method is to use the sign chart to identify the interval(s) on which </a:t>
            </a:r>
            <a:r>
              <a:rPr lang="en-IN" sz="2800" i="1" dirty="0"/>
              <a:t>p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</a:t>
            </a:r>
            <a:r>
              <a:rPr lang="en-I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en-IN" sz="2800" dirty="0"/>
              <a:t> 0. Since the inequality is not strict and the two intervals on which</a:t>
            </a:r>
            <a:r>
              <a:rPr lang="en-IN" i="1" dirty="0"/>
              <a:t> p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</a:t>
            </a:r>
            <a:r>
              <a:rPr lang="ar-AE" sz="2800" dirty="0"/>
              <a:t> </a:t>
            </a:r>
            <a:r>
              <a:rPr lang="en-IN" sz="2800" dirty="0"/>
              <a:t>is nonpositive overlap at </a:t>
            </a:r>
            <a:r>
              <a:rPr lang="en-IN" sz="2800" i="1" dirty="0"/>
              <a:t>x</a:t>
            </a:r>
            <a:r>
              <a:rPr lang="en-IN" sz="2800" dirty="0"/>
              <a:t> </a:t>
            </a:r>
            <a:r>
              <a:rPr lang="en-IN" sz="2800" dirty="0">
                <a:latin typeface="Symbol" panose="05050102010706020507" pitchFamily="18" charset="2"/>
              </a:rPr>
              <a:t>=</a:t>
            </a:r>
            <a:r>
              <a:rPr lang="en-IN" sz="2800" dirty="0"/>
              <a:t> 1, the solution is</a:t>
            </a:r>
            <a:endParaRPr sz="2800" dirty="0"/>
          </a:p>
        </p:txBody>
      </p:sp>
      <p:pic>
        <p:nvPicPr>
          <p:cNvPr id="5" name="Picture 4" descr="Open bracket negative two to three close bracket.">
            <a:extLst>
              <a:ext uri="{FF2B5EF4-FFF2-40B4-BE49-F238E27FC236}">
                <a16:creationId xmlns:a16="http://schemas.microsoft.com/office/drawing/2014/main" id="{EFE44800-A370-B52B-D953-47E70F2DD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851513"/>
            <a:ext cx="936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Note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aseline="-25000" dirty="0" smtClean="0"/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When verifying a zero, there is no need to rewrite the equation in the form of the definition.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2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  <a:endParaRPr sz="2800" dirty="0"/>
          </a:p>
          <a:p>
            <a:pPr>
              <a:defRPr sz="2800"/>
            </a:pP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 descr="Example a. first line, Six times x squared minus x cubed equals twelve plus five x.&#10;&#10;Second line, Six open parentheses four close parentheses squared minus open parenthesis four close parentheses cubed question mark on equals twelve plus five open parentheses four close parentheses.&#10;With a side note of Substitute x equals 4 throughout the equation.&#10;&#10;Third line, Ninety six minus sixty four question mark on equals twelve plus twenty.&#10;With a side note of Simplify both sides.&#10;&#10; Fourth line, Thirty two equals thirty two.&#10;With a side note of This is a true statement, so 4 is a solution.">
                <a:extLst>
                  <a:ext uri="{FF2B5EF4-FFF2-40B4-BE49-F238E27FC236}">
                    <a16:creationId xmlns:a16="http://schemas.microsoft.com/office/drawing/2014/main" id="{ABE251E0-6891-BB04-B151-DE4F4C569F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1776801"/>
                  </p:ext>
                </p:extLst>
              </p:nvPr>
            </p:nvGraphicFramePr>
            <p:xfrm>
              <a:off x="457200" y="1554480"/>
              <a:ext cx="8229600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a.  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 b="1"/>
                          </a:pPr>
                          <a:r>
                            <a:rPr lang="en-US" sz="20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000" b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2000" b="0" dirty="0"/>
                            <a:t> 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 descr="Example a. first line, Six times x squared minus x cubed equals twelve plus five x.&#10;&#10;Second line, Six open parentheses four close parentheses squared minus open parenthesis four close parentheses cubed question mark on equals twelve plus five open parentheses four close parentheses.&#10;With a side note of Substitute x equals 4 throughout the equation.&#10;&#10;Third line, Ninety six minus sixty four question mark on equals twelve plus twenty.&#10;With a side note of Simplify both sides.&#10;&#10; Fourth line, Thirty two equals thirty two.&#10;With a side note of This is a true statement, so 4 is a solution.">
                <a:extLst>
                  <a:ext uri="{FF2B5EF4-FFF2-40B4-BE49-F238E27FC236}">
                    <a16:creationId xmlns:a16="http://schemas.microsoft.com/office/drawing/2014/main" id="{ABE251E0-6891-BB04-B151-DE4F4C569F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01776801"/>
                  </p:ext>
                </p:extLst>
              </p:nvPr>
            </p:nvGraphicFramePr>
            <p:xfrm>
              <a:off x="457200" y="1554480"/>
              <a:ext cx="8229600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217647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10588" r="-174481" b="-3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217647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81739" r="-174481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129592" t="-81739" b="-18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45882" r="-217647" b="-1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245882" r="-174481" b="-1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113" t="-255652" r="-174481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Example b. first line, x squared equals two x minus five.&#10;Second line, Open parentheses one plus two i close parentheses squared question mark on equals two open parentheses one plus two i close parentheses minus five.&#10;With a side note of Substitute x equal to 1 plus 2i in the equation.&#10;Third line, One plus four i plus four i squared question mark on equals two plus four i minus five.&#10;With a side note of Expand both sides.&#10;Fourth line, One plus four i minus four question mark on equals two plus four i minus five.&#10;With a side note of Simplify, using the fact that i squared equals minus 1.&#10;Fifth line, Negative three plus four i equals negative three plus four i.&#10;With a side note of This is a true statement, so 1 plus 2 i is a solution.">
                <a:extLst>
                  <a:ext uri="{FF2B5EF4-FFF2-40B4-BE49-F238E27FC236}">
                    <a16:creationId xmlns:a16="http://schemas.microsoft.com/office/drawing/2014/main" id="{A1D76990-6368-8F19-387C-30C21D5017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5857313"/>
                  </p:ext>
                </p:extLst>
              </p:nvPr>
            </p:nvGraphicFramePr>
            <p:xfrm>
              <a:off x="457200" y="1051560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b.            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1+2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</a:t>
                          </a:r>
                          <a:r>
                            <a:rPr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dirty="0"/>
                            <a:t> </a:t>
                          </a:r>
                          <a:r>
                            <a:rPr sz="2000" b="0" dirty="0"/>
                            <a:t>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Simplify, using the fact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This is a true statement, so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b="0" dirty="0"/>
                            <a:t> is a solution.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Example b. first line, x squared equals two x minus five.&#10;Second line, Open parentheses one plus two i close parentheses squared question mark on equals two open parentheses one plus two i close parentheses minus five.&#10;With a side note of Substitute x equal to 1 plus 2i in the equation.&#10;Third line, One plus four i plus four i squared question mark on equals two plus four i minus five.&#10;With a side note of Expand both sides.&#10;Fourth line, One plus four i minus four question mark on equals two plus four i minus five.&#10;With a side note of Simplify, using the fact that i squared equals minus 1.&#10;Fifth line, Negative three plus four i equals negative three plus four i.&#10;With a side note of This is a true statement, so 1 plus 2 i is a solution.">
                <a:extLst>
                  <a:ext uri="{FF2B5EF4-FFF2-40B4-BE49-F238E27FC236}">
                    <a16:creationId xmlns:a16="http://schemas.microsoft.com/office/drawing/2014/main" id="{A1D76990-6368-8F19-387C-30C21D5017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85857313"/>
                  </p:ext>
                </p:extLst>
              </p:nvPr>
            </p:nvGraphicFramePr>
            <p:xfrm>
              <a:off x="457200" y="1051560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588" r="-237500" b="-5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10588" r="-116895" b="-52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81739" r="-237500" b="-2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81739" r="-116895" b="-2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81739" b="-289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43023" r="-237500" b="-28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243023" r="-116895" b="-287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56522" r="-237500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256522" r="-116895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256522" b="-1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56522" r="-2375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1324" t="-356522" r="-11689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3672" t="-356522" b="-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Example 1: Solutions of Polynomial Equations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baseline="-25000" dirty="0" smtClean="0"/>
                      <m:t>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 descr="Example c. first line, x divided by open parentheses one minus i close parentheses equals three times x squared.&#10;&#10;Second line, Zero divided by open parentheses one minus i close parentheses question mark on equals three times open parentheses zero close parentheses squared.&#10;With a side note of Substitute 0 for x in the equation.&#10;&#10;Third line, Zero equals zero.&#10;With a side note of After simplifying, we arrive at a true statement. Thus, 0 is a solution to the polynomial equation.">
                <a:extLst>
                  <a:ext uri="{FF2B5EF4-FFF2-40B4-BE49-F238E27FC236}">
                    <a16:creationId xmlns:a16="http://schemas.microsoft.com/office/drawing/2014/main" id="{B7F82755-7783-D5A6-6D28-24B1F5031DA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8095345"/>
                  </p:ext>
                </p:extLst>
              </p:nvPr>
            </p:nvGraphicFramePr>
            <p:xfrm>
              <a:off x="457200" y="1029287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c.       </a:t>
                          </a: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 descr="Example c. first line, x divided by open parentheses one minus i close parentheses equals three times x squared.&#10;&#10;Second line, Zero divided by open parentheses one minus i close parentheses question mark on equals three times open parentheses zero close parentheses squared.&#10;With a side note of Substitute 0 for x in the equation.&#10;&#10;Third line, Zero equals zero.&#10;With a side note of After simplifying, we arrive at a true statement. Thus, 0 is a solution to the polynomial equation.">
                <a:extLst>
                  <a:ext uri="{FF2B5EF4-FFF2-40B4-BE49-F238E27FC236}">
                    <a16:creationId xmlns:a16="http://schemas.microsoft.com/office/drawing/2014/main" id="{B7F82755-7783-D5A6-6D28-24B1F5031DA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68095345"/>
                  </p:ext>
                </p:extLst>
              </p:nvPr>
            </p:nvGraphicFramePr>
            <p:xfrm>
              <a:off x="457200" y="1029287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467227" b="-227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r="-344800" b="-2275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94783" r="-467227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t="-94783" r="-344800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13" t="-94783" b="-1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5200" t="-194783" r="-3448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lang="en-US" dirty="0"/>
                  <a:t>Properties: </a:t>
                </a: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:r>
                  <a:rPr lang="en-US" i="1" dirty="0"/>
                  <a:t>x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→±∞</m:t>
                    </m:r>
                    <m:r>
                      <m:rPr>
                        <m:nor/>
                      </m:rPr>
                      <a:rPr lang="en-US" sz="2800" baseline="-25000" dirty="0"/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IN" sz="2800" dirty="0"/>
              <a:t>Given a polynomial function </a:t>
            </a:r>
            <a:r>
              <a:rPr lang="en-IN" sz="2800" i="1" dirty="0"/>
              <a:t>p</a:t>
            </a:r>
            <a:r>
              <a:rPr lang="en-IN" sz="2800" dirty="0"/>
              <a:t>(</a:t>
            </a:r>
            <a:r>
              <a:rPr lang="en-IN" sz="2800" i="1" dirty="0"/>
              <a:t>x</a:t>
            </a:r>
            <a:r>
              <a:rPr lang="en-IN" sz="2800" dirty="0"/>
              <a:t>) with degree </a:t>
            </a:r>
            <a:r>
              <a:rPr lang="en-IN" sz="2800" i="1" dirty="0"/>
              <a:t>n</a:t>
            </a:r>
            <a:r>
              <a:rPr lang="en-IN" sz="2800" dirty="0"/>
              <a:t>, the behavior of </a:t>
            </a:r>
            <a:r>
              <a:rPr lang="en-IN" i="1" dirty="0"/>
              <a:t>p</a:t>
            </a:r>
            <a:r>
              <a:rPr lang="en-IN" dirty="0"/>
              <a:t>(</a:t>
            </a:r>
            <a:r>
              <a:rPr lang="en-IN" i="1" dirty="0"/>
              <a:t>x</a:t>
            </a:r>
            <a:r>
              <a:rPr lang="en-IN" dirty="0"/>
              <a:t>)</a:t>
            </a:r>
            <a:r>
              <a:rPr lang="en-IN" sz="2800" dirty="0"/>
              <a:t> as 	</a:t>
            </a:r>
            <a:endParaRPr lang="ar-AE" sz="2800" dirty="0"/>
          </a:p>
          <a:p>
            <a:endParaRPr sz="2800" dirty="0"/>
          </a:p>
        </p:txBody>
      </p:sp>
      <p:pic>
        <p:nvPicPr>
          <p:cNvPr id="9" name="Picture 8" descr="x approaches plus or minus infinity.">
            <a:extLst>
              <a:ext uri="{FF2B5EF4-FFF2-40B4-BE49-F238E27FC236}">
                <a16:creationId xmlns:a16="http://schemas.microsoft.com/office/drawing/2014/main" id="{67B591FE-05F8-6CD7-38E3-D1FCDBEFE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38300"/>
            <a:ext cx="1266825" cy="41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39B458-DC06-FF70-EF73-F265BDD8DA3B}"/>
              </a:ext>
            </a:extLst>
          </p:cNvPr>
          <p:cNvSpPr txBox="1"/>
          <p:nvPr/>
        </p:nvSpPr>
        <p:spPr>
          <a:xfrm>
            <a:off x="457200" y="1905000"/>
            <a:ext cx="70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0000"/>
                </a:solidFill>
              </a:rPr>
              <a:t>can be determined from the leading term </a:t>
            </a:r>
          </a:p>
        </p:txBody>
      </p:sp>
      <p:pic>
        <p:nvPicPr>
          <p:cNvPr id="7" name="Picture 6" descr="a sub n times x to the power of n.">
            <a:extLst>
              <a:ext uri="{FF2B5EF4-FFF2-40B4-BE49-F238E27FC236}">
                <a16:creationId xmlns:a16="http://schemas.microsoft.com/office/drawing/2014/main" id="{5A0512CF-060F-9751-A5D2-0CD741904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913870"/>
            <a:ext cx="771525" cy="514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2246</Words>
  <Application>Microsoft Office PowerPoint</Application>
  <PresentationFormat>On-screen Show (4:3)</PresentationFormat>
  <Paragraphs>233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Courier New</vt:lpstr>
      <vt:lpstr>Cambria Math</vt:lpstr>
      <vt:lpstr>Symbol</vt:lpstr>
      <vt:lpstr>Arial</vt:lpstr>
      <vt:lpstr>Office Theme</vt:lpstr>
      <vt:lpstr>Section 6.1</vt:lpstr>
      <vt:lpstr>Definition: Zeros of a Polynomial</vt:lpstr>
      <vt:lpstr>Definition: Polynomial Equations</vt:lpstr>
      <vt:lpstr>Example 1: Solutions of Polynomial Equations"1"</vt:lpstr>
      <vt:lpstr>Note"1"</vt:lpstr>
      <vt:lpstr>Example 1: Solutions of Polynomial Equations"2"</vt:lpstr>
      <vt:lpstr>Example 1: Solutions of Polynomial Equations"3"</vt:lpstr>
      <vt:lpstr>Example 1: Solutions of Polynomial Equations"4"</vt:lpstr>
      <vt:lpstr>Properties: Behavior of Polynomials as x→±∞"1"</vt:lpstr>
      <vt:lpstr>Properties: Behavior of Polynomials as x→±∞2</vt:lpstr>
      <vt:lpstr>Properties: Behavior of Polynomials as  x→±∞3</vt:lpstr>
      <vt:lpstr>Example 2: Graphing Polynomial Functions"1"</vt:lpstr>
      <vt:lpstr>Note"2"</vt:lpstr>
      <vt:lpstr>Example 2: Graphing Polynomial Functions"2"</vt:lpstr>
      <vt:lpstr>Example 2: Graphing Polynomial Functions"3"</vt:lpstr>
      <vt:lpstr>Example 2: Graphing Polynomial Functions"4"</vt:lpstr>
      <vt:lpstr>Example 2: Graphing Polynomial Functions"5"</vt:lpstr>
      <vt:lpstr>Example 2: Graphing Polynomial Functions"6"</vt:lpstr>
      <vt:lpstr>Example 2: Graphing Polynomial Functions"7"</vt:lpstr>
      <vt:lpstr>Example 2: Graphing Polynomial Functions"8"</vt:lpstr>
      <vt:lpstr>Example 2: Graphing Polynomial Functions"9"</vt:lpstr>
      <vt:lpstr>Example 2: Graphing Polynomial Functions"10"</vt:lpstr>
      <vt:lpstr>Example 3: Constructing a Polynomial Function from a Graph"1"</vt:lpstr>
      <vt:lpstr>Example 3: Constructing a Polynomial Function from a Graph"2"</vt:lpstr>
      <vt:lpstr>Example 3: Constructing a Polynomial Function from a Graph"3"</vt:lpstr>
      <vt:lpstr>Definition: Polynomial Inequalities</vt:lpstr>
      <vt:lpstr>Example 4: Solving Polynomial Inequalities Using a Graph"1"</vt:lpstr>
      <vt:lpstr>Example 4: Solving Polynomial Inequalities Using a Graph"2"</vt:lpstr>
      <vt:lpstr>Example 4: Solving Polynomial Inequalities Using a Graph"3"</vt:lpstr>
      <vt:lpstr>Procedure: Solving Polynomial Inequalities Using the  Sign-Test Method"1"</vt:lpstr>
      <vt:lpstr>Procedure: Solving Polynomial Inequalities Using the  Sign-Test Method"2"</vt:lpstr>
      <vt:lpstr>Example 5: Solving Polynomial Inequalities Using the Sign-Test Method"1"</vt:lpstr>
      <vt:lpstr>Note3</vt:lpstr>
      <vt:lpstr>Example 5: Solving Polynomial Inequalities Using the Sign-Test Method"2"</vt:lpstr>
      <vt:lpstr>Example 5: Solving Polynomial Inequalities Using the Sign-Test Method"3"</vt:lpstr>
      <vt:lpstr>Example 5: Solving Polynomial Inequalities Using the Sign-Test Method"4"</vt:lpstr>
      <vt:lpstr>Example 5: Solving Polynomial Inequalities Using the Sign-Test Method"5"</vt:lpstr>
      <vt:lpstr>Example 6: Solving Polynomial Inequalities"1"</vt:lpstr>
      <vt:lpstr>Example 6: Solving Polynomial Inequalities"2"</vt:lpstr>
      <vt:lpstr>Example 6: Solving Polynomial Inequalities"3"</vt:lpstr>
      <vt:lpstr>Example 6: Solving Polynomial Inequalities"4"</vt:lpstr>
      <vt:lpstr>Example 6: Solving Polynomial Inequalities"5"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Sangeetha Pallikala</cp:lastModifiedBy>
  <cp:revision>234</cp:revision>
  <dcterms:created xsi:type="dcterms:W3CDTF">2013-04-26T14:43:13Z</dcterms:created>
  <dcterms:modified xsi:type="dcterms:W3CDTF">2025-06-13T05:47:48Z</dcterms:modified>
</cp:coreProperties>
</file>