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90" r:id="rId8"/>
    <p:sldId id="262" r:id="rId9"/>
    <p:sldId id="263" r:id="rId10"/>
    <p:sldId id="265" r:id="rId11"/>
    <p:sldId id="287" r:id="rId12"/>
    <p:sldId id="266" r:id="rId13"/>
    <p:sldId id="288" r:id="rId14"/>
    <p:sldId id="267" r:id="rId15"/>
    <p:sldId id="268" r:id="rId16"/>
    <p:sldId id="269" r:id="rId17"/>
    <p:sldId id="289" r:id="rId18"/>
    <p:sldId id="270" r:id="rId19"/>
    <p:sldId id="273" r:id="rId20"/>
    <p:sldId id="275" r:id="rId21"/>
    <p:sldId id="276" r:id="rId22"/>
    <p:sldId id="277" r:id="rId23"/>
    <p:sldId id="278" r:id="rId24"/>
    <p:sldId id="279" r:id="rId25"/>
    <p:sldId id="280" r:id="rId26"/>
    <p:sldId id="282" r:id="rId27"/>
    <p:sldId id="285" r:id="rId28"/>
    <p:sldId id="286" r:id="rId29"/>
  </p:sldIdLst>
  <p:sldSz cx="9144000" cy="6858000" type="screen4x3"/>
  <p:notesSz cx="6858000" cy="9144000"/>
  <p:embeddedFontLst>
    <p:embeddedFont>
      <p:font typeface="Cambria Math" panose="02040503050406030204" pitchFamily="18" charset="0"/>
      <p:regular r:id="rId3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  <p:cmAuthor id="1" name="hiteesha" initials="h" lastIdx="4" clrIdx="1">
    <p:extLst>
      <p:ext uri="{19B8F6BF-5375-455C-9EA6-DF929625EA0E}">
        <p15:presenceInfo xmlns:p15="http://schemas.microsoft.com/office/powerpoint/2012/main" userId="S-1-5-21-1666015839-3846122634-945917319-147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853" autoAdjust="0"/>
    <p:restoredTop sz="94673" autoAdjust="0"/>
  </p:normalViewPr>
  <p:slideViewPr>
    <p:cSldViewPr>
      <p:cViewPr varScale="1">
        <p:scale>
          <a:sx n="105" d="100"/>
          <a:sy n="105" d="100"/>
        </p:scale>
        <p:origin x="1170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1.fntdata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6/12/2025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6/12/2025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FCDC75ED-AB7E-4E7F-BC5E-A252D6044ADB}"/>
              </a:ext>
            </a:extLst>
          </p:cNvPr>
          <p:cNvSpPr/>
          <p:nvPr userDrawn="1"/>
        </p:nvSpPr>
        <p:spPr>
          <a:xfrm>
            <a:off x="457200" y="1092966"/>
            <a:ext cx="8229599" cy="4850594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5A2C83-F758-497D-9ED7-F511E4334CAF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7200" y="1092200"/>
            <a:ext cx="8229600" cy="48402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484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9BD3E83F-5038-477C-AF54-68062F1599E0}"/>
              </a:ext>
            </a:extLst>
          </p:cNvPr>
          <p:cNvSpPr/>
          <p:nvPr userDrawn="1"/>
        </p:nvSpPr>
        <p:spPr>
          <a:xfrm>
            <a:off x="457201" y="1092969"/>
            <a:ext cx="8229599" cy="4850594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0EA87-BE08-4809-8855-91948461D982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7200" y="1092200"/>
            <a:ext cx="8229600" cy="48625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10E547-E237-4E17-8363-3FC8F7FE0291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1081890"/>
            <a:ext cx="8229600" cy="48505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949F836F-7518-4E43-8BE5-A4862374099F}"/>
              </a:ext>
            </a:extLst>
          </p:cNvPr>
          <p:cNvSpPr/>
          <p:nvPr userDrawn="1"/>
        </p:nvSpPr>
        <p:spPr>
          <a:xfrm>
            <a:off x="457200" y="1092966"/>
            <a:ext cx="8229599" cy="4850594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BF354-AAD7-4AAE-8F83-04212DA95FEB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1127482"/>
            <a:ext cx="8229600" cy="482696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1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sv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emf"/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emf"/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emf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0.emf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emf"/><Relationship Id="rId2" Type="http://schemas.openxmlformats.org/officeDocument/2006/relationships/image" Target="../media/image31.emf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emf"/><Relationship Id="rId2" Type="http://schemas.openxmlformats.org/officeDocument/2006/relationships/image" Target="../media/image33.emf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5.e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emf"/><Relationship Id="rId2" Type="http://schemas.openxmlformats.org/officeDocument/2006/relationships/image" Target="../media/image36.emf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emf"/><Relationship Id="rId7" Type="http://schemas.openxmlformats.org/officeDocument/2006/relationships/image" Target="../media/image43.emf"/><Relationship Id="rId2" Type="http://schemas.openxmlformats.org/officeDocument/2006/relationships/image" Target="../media/image38.emf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2.emf"/><Relationship Id="rId5" Type="http://schemas.openxmlformats.org/officeDocument/2006/relationships/image" Target="../media/image41.emf"/><Relationship Id="rId4" Type="http://schemas.openxmlformats.org/officeDocument/2006/relationships/image" Target="../media/image40.e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emf"/><Relationship Id="rId2" Type="http://schemas.openxmlformats.org/officeDocument/2006/relationships/image" Target="../media/image44.emf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7.emf"/><Relationship Id="rId5" Type="http://schemas.openxmlformats.org/officeDocument/2006/relationships/image" Target="../media/image46.emf"/><Relationship Id="rId4" Type="http://schemas.openxmlformats.org/officeDocument/2006/relationships/image" Target="../media/image50.pn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emf"/><Relationship Id="rId7" Type="http://schemas.openxmlformats.org/officeDocument/2006/relationships/image" Target="../media/image49.emf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8.emf"/><Relationship Id="rId5" Type="http://schemas.openxmlformats.org/officeDocument/2006/relationships/image" Target="../media/image54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1.emf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emf"/><Relationship Id="rId13" Type="http://schemas.openxmlformats.org/officeDocument/2006/relationships/image" Target="../media/image63.emf"/><Relationship Id="rId3" Type="http://schemas.openxmlformats.org/officeDocument/2006/relationships/image" Target="../media/image53.emf"/><Relationship Id="rId7" Type="http://schemas.openxmlformats.org/officeDocument/2006/relationships/image" Target="../media/image57.emf"/><Relationship Id="rId12" Type="http://schemas.openxmlformats.org/officeDocument/2006/relationships/image" Target="../media/image62.emf"/><Relationship Id="rId2" Type="http://schemas.openxmlformats.org/officeDocument/2006/relationships/image" Target="../media/image52.emf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6.emf"/><Relationship Id="rId11" Type="http://schemas.openxmlformats.org/officeDocument/2006/relationships/image" Target="../media/image61.emf"/><Relationship Id="rId5" Type="http://schemas.openxmlformats.org/officeDocument/2006/relationships/image" Target="../media/image55.emf"/><Relationship Id="rId10" Type="http://schemas.openxmlformats.org/officeDocument/2006/relationships/image" Target="../media/image60.emf"/><Relationship Id="rId4" Type="http://schemas.openxmlformats.org/officeDocument/2006/relationships/image" Target="../media/image54.emf"/><Relationship Id="rId9" Type="http://schemas.openxmlformats.org/officeDocument/2006/relationships/image" Target="../media/image59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Section </a:t>
            </a:r>
            <a:r>
              <a:rPr lang="en-US" dirty="0"/>
              <a:t>5</a:t>
            </a:r>
            <a:r>
              <a:rPr dirty="0"/>
              <a:t>.3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dirty="0"/>
              <a:t>Combining Functions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Example 3: Combining Functions Arithmetically</a:t>
            </a:r>
            <a:r>
              <a:rPr lang="en-US" baseline="-25000" dirty="0"/>
              <a:t>3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458200" cy="4967067"/>
          </a:xfrm>
        </p:spPr>
        <p:txBody>
          <a:bodyPr>
            <a:normAutofit/>
          </a:bodyPr>
          <a:lstStyle/>
          <a:p>
            <a:r>
              <a:rPr lang="en-US" sz="2800" b="1" dirty="0"/>
              <a:t>Solution</a:t>
            </a:r>
          </a:p>
          <a:p>
            <a:pPr>
              <a:defRPr sz="2800"/>
            </a:pPr>
            <a:r>
              <a:rPr lang="en-US" sz="2800" dirty="0"/>
              <a:t>From the graph, we can see that the domain of both </a:t>
            </a:r>
            <a:r>
              <a:rPr lang="en-US" sz="2800" i="1" dirty="0"/>
              <a:t>f</a:t>
            </a:r>
            <a:r>
              <a:rPr lang="en-US" sz="2800" dirty="0"/>
              <a:t> and </a:t>
            </a:r>
            <a:r>
              <a:rPr lang="en-US" sz="2800" i="1" dirty="0"/>
              <a:t>g</a:t>
            </a:r>
            <a:r>
              <a:rPr lang="en-US" sz="2800" dirty="0"/>
              <a:t> is the set of all real numbers (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−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∞</a:t>
            </a:r>
            <a:r>
              <a:rPr lang="en-US" dirty="0">
                <a:sym typeface="Symbol" panose="05050102010706020507" pitchFamily="18" charset="2"/>
              </a:rPr>
              <a:t>,</a:t>
            </a:r>
            <a:r>
              <a:rPr lang="en-IN" dirty="0">
                <a:latin typeface="Symbol" panose="05050102010706020507" pitchFamily="18" charset="2"/>
              </a:rPr>
              <a:t>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∞</a:t>
            </a:r>
            <a:r>
              <a:rPr lang="en-US" sz="2800" dirty="0"/>
              <a:t>). This means that the domain of </a:t>
            </a:r>
            <a:r>
              <a:rPr lang="en-US" sz="2800" i="1" dirty="0"/>
              <a:t>f</a:t>
            </a:r>
            <a:r>
              <a:rPr lang="en-US" sz="2800" dirty="0"/>
              <a:t> + </a:t>
            </a:r>
            <a:r>
              <a:rPr lang="en-US" sz="2800" i="1" dirty="0"/>
              <a:t>g</a:t>
            </a:r>
            <a:r>
              <a:rPr lang="en-US" sz="2800" dirty="0"/>
              <a:t> is also </a:t>
            </a:r>
            <a:r>
              <a:rPr lang="en-US" dirty="0"/>
              <a:t>(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−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∞</a:t>
            </a:r>
            <a:r>
              <a:rPr lang="en-US" dirty="0">
                <a:sym typeface="Symbol" panose="05050102010706020507" pitchFamily="18" charset="2"/>
              </a:rPr>
              <a:t>,</a:t>
            </a:r>
            <a:r>
              <a:rPr lang="en-IN" dirty="0">
                <a:latin typeface="Symbol" panose="05050102010706020507" pitchFamily="18" charset="2"/>
              </a:rPr>
              <a:t>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∞</a:t>
            </a:r>
            <a:r>
              <a:rPr lang="en-US" dirty="0"/>
              <a:t>)</a:t>
            </a:r>
            <a:r>
              <a:rPr lang="en-US" sz="2800" dirty="0"/>
              <a:t>. To find the domain of the quotient, we need to check where </a:t>
            </a:r>
            <a:br>
              <a:rPr lang="en-US" sz="2800" dirty="0"/>
            </a:br>
            <a:r>
              <a:rPr lang="en-US" sz="2800" i="1" dirty="0"/>
              <a:t>g</a:t>
            </a:r>
            <a:r>
              <a:rPr lang="en-US" sz="2800" dirty="0"/>
              <a:t>(</a:t>
            </a:r>
            <a:r>
              <a:rPr lang="en-US" sz="2800" i="1" dirty="0"/>
              <a:t>x</a:t>
            </a:r>
            <a:r>
              <a:rPr lang="en-US" sz="2800" dirty="0"/>
              <a:t>) = 0. The graph shows us that this occurs when</a:t>
            </a:r>
            <a:r>
              <a:rPr lang="en-US" dirty="0"/>
              <a:t> </a:t>
            </a:r>
          </a:p>
          <a:p>
            <a:pPr>
              <a:defRPr sz="2800"/>
            </a:pPr>
            <a:r>
              <a:rPr lang="en-US" sz="2800" i="1" dirty="0"/>
              <a:t>x</a:t>
            </a:r>
            <a:r>
              <a:rPr lang="en-US" sz="2800" dirty="0"/>
              <a:t> = ± 2, so the domain of</a:t>
            </a:r>
          </a:p>
          <a:p>
            <a:pPr>
              <a:defRPr sz="2800"/>
            </a:pPr>
            <a:r>
              <a:rPr lang="en-US" sz="2800" dirty="0"/>
              <a:t> 	</a:t>
            </a:r>
          </a:p>
        </p:txBody>
      </p:sp>
      <p:pic>
        <p:nvPicPr>
          <p:cNvPr id="10" name="Picture 9" descr="f divided by g">
            <a:extLst>
              <a:ext uri="{FF2B5EF4-FFF2-40B4-BE49-F238E27FC236}">
                <a16:creationId xmlns:a16="http://schemas.microsoft.com/office/drawing/2014/main" id="{94EA441E-410E-10FC-EB3E-6E477FED86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4000" y="3617739"/>
            <a:ext cx="288000" cy="88457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AC3935B-C0DB-EC01-C4CD-BED421161444}"/>
              </a:ext>
            </a:extLst>
          </p:cNvPr>
          <p:cNvSpPr txBox="1"/>
          <p:nvPr/>
        </p:nvSpPr>
        <p:spPr>
          <a:xfrm>
            <a:off x="457200" y="4415990"/>
            <a:ext cx="551329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is all real numbers </a:t>
            </a:r>
            <a:r>
              <a:rPr lang="en-US" sz="2800" i="1" dirty="0"/>
              <a:t>except </a:t>
            </a:r>
            <a:r>
              <a:rPr lang="en-US" sz="2800" dirty="0"/>
              <a:t>2 and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−</a:t>
            </a:r>
            <a:r>
              <a:rPr lang="en-US" sz="2800" dirty="0"/>
              <a:t>2.</a:t>
            </a:r>
            <a:endParaRPr lang="en-IN" sz="2800" dirty="0"/>
          </a:p>
        </p:txBody>
      </p:sp>
      <p:pic>
        <p:nvPicPr>
          <p:cNvPr id="8" name="Picture 7" descr="Open parenthesis negative infinity to negative two close parenthesis union open parenthesis negative two to two close parenthesis union open parenthesis two to infinity close parenthesis.">
            <a:extLst>
              <a:ext uri="{FF2B5EF4-FFF2-40B4-BE49-F238E27FC236}">
                <a16:creationId xmlns:a16="http://schemas.microsoft.com/office/drawing/2014/main" id="{2263A90E-760D-D081-AB6A-F52E4BD2CF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38334" y="5134800"/>
            <a:ext cx="3676908" cy="5040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645A83-F45C-49C9-B408-0C752E63A4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Combining Functions Arithmetically</a:t>
            </a:r>
            <a:r>
              <a:rPr lang="en-US" baseline="-25000" dirty="0"/>
              <a:t>4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C7E0B7-A72C-4517-A722-011DE264056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>
              <a:defRPr sz="2800"/>
            </a:pPr>
            <a:r>
              <a:rPr lang="en-US" sz="2800" dirty="0"/>
              <a:t>To evaluate the new functions, we need to find </a:t>
            </a:r>
            <a:r>
              <a:rPr lang="en-US" sz="2800" i="1" dirty="0"/>
              <a:t>f</a:t>
            </a:r>
            <a:r>
              <a:rPr lang="en-US" sz="2800" dirty="0"/>
              <a:t>(1) and </a:t>
            </a:r>
            <a:r>
              <a:rPr lang="en-US" i="1" dirty="0"/>
              <a:t>g</a:t>
            </a:r>
            <a:r>
              <a:rPr lang="en-US" dirty="0"/>
              <a:t>(1)</a:t>
            </a:r>
            <a:r>
              <a:rPr lang="ar-AE" sz="2800" dirty="0"/>
              <a:t> </a:t>
            </a:r>
            <a:r>
              <a:rPr lang="en-US" sz="2800" dirty="0"/>
              <a:t>using the graph.</a:t>
            </a:r>
          </a:p>
          <a:p>
            <a:pPr>
              <a:defRPr sz="2800"/>
            </a:pPr>
            <a:r>
              <a:rPr lang="en-US" sz="2800" dirty="0"/>
              <a:t>We can see that </a:t>
            </a:r>
            <a:r>
              <a:rPr lang="en-US" i="1" dirty="0"/>
              <a:t>f</a:t>
            </a:r>
            <a:r>
              <a:rPr lang="en-US" dirty="0"/>
              <a:t>(1) = 1</a:t>
            </a:r>
            <a:r>
              <a:rPr lang="ar-AE" sz="2800" dirty="0"/>
              <a:t> </a:t>
            </a:r>
            <a:r>
              <a:rPr lang="en-US" sz="2800" dirty="0"/>
              <a:t>and </a:t>
            </a:r>
            <a:r>
              <a:rPr lang="en-US" i="1" dirty="0"/>
              <a:t>g</a:t>
            </a:r>
            <a:r>
              <a:rPr lang="en-US" dirty="0"/>
              <a:t>(1) = 3, </a:t>
            </a:r>
            <a:r>
              <a:rPr lang="en-US" sz="2800" dirty="0"/>
              <a:t>which means</a:t>
            </a:r>
            <a:endParaRPr lang="ar-AE" sz="2800" dirty="0"/>
          </a:p>
          <a:p>
            <a:endParaRPr lang="en-US" dirty="0"/>
          </a:p>
        </p:txBody>
      </p:sp>
      <p:pic>
        <p:nvPicPr>
          <p:cNvPr id="5" name="Picture 4" descr="Open parenthesis f plus g close parenthesis of open parenthesis 1 close parenthesis equals 1 plus 3 equals 4 and open parenthesis f divided by g close parenthesis of open parenthesis 1 close parenthesis equals 1 divided by 3.">
            <a:extLst>
              <a:ext uri="{FF2B5EF4-FFF2-40B4-BE49-F238E27FC236}">
                <a16:creationId xmlns:a16="http://schemas.microsoft.com/office/drawing/2014/main" id="{1FAF8148-98BD-A14A-93BF-E01EE1FEAC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1888" y="2590800"/>
            <a:ext cx="4840224" cy="922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32821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IN" dirty="0"/>
              <a:t>Definition: </a:t>
            </a:r>
            <a:r>
              <a:rPr dirty="0"/>
              <a:t>Composing Functions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sz="2800" dirty="0"/>
              <a:t>Let</a:t>
            </a:r>
            <a:r>
              <a:rPr lang="en-IN" sz="2800" dirty="0"/>
              <a:t> </a:t>
            </a:r>
            <a:r>
              <a:rPr lang="en-IN" sz="2800" i="1" dirty="0"/>
              <a:t>f</a:t>
            </a:r>
            <a:r>
              <a:rPr sz="2800" dirty="0"/>
              <a:t> and</a:t>
            </a:r>
            <a:r>
              <a:rPr lang="en-IN" sz="2800" dirty="0"/>
              <a:t> </a:t>
            </a:r>
            <a:r>
              <a:rPr lang="en-IN" sz="2800" i="1" dirty="0"/>
              <a:t>g</a:t>
            </a:r>
            <a:r>
              <a:rPr sz="2800" dirty="0"/>
              <a:t> be two functions. The </a:t>
            </a:r>
            <a:r>
              <a:rPr sz="2800" b="1" dirty="0"/>
              <a:t>composition</a:t>
            </a:r>
            <a:r>
              <a:rPr sz="2800" dirty="0"/>
              <a:t> of</a:t>
            </a:r>
            <a:r>
              <a:rPr lang="en-IN" sz="2800" dirty="0"/>
              <a:t> </a:t>
            </a:r>
            <a:r>
              <a:rPr lang="en-IN" sz="2800" i="1" dirty="0"/>
              <a:t>f	</a:t>
            </a:r>
            <a:r>
              <a:rPr sz="2800" dirty="0"/>
              <a:t> and</a:t>
            </a:r>
            <a:r>
              <a:rPr lang="en-IN" sz="2800" dirty="0"/>
              <a:t> </a:t>
            </a:r>
            <a:r>
              <a:rPr lang="en-IN" sz="2800" i="1" dirty="0"/>
              <a:t>g</a:t>
            </a:r>
            <a:r>
              <a:rPr lang="en-IN" sz="2800" dirty="0"/>
              <a:t>,</a:t>
            </a:r>
            <a:r>
              <a:rPr sz="2800" dirty="0"/>
              <a:t> denoted </a:t>
            </a:r>
          </a:p>
        </p:txBody>
      </p:sp>
      <p:pic>
        <p:nvPicPr>
          <p:cNvPr id="18" name="Picture 17" descr="f circle g">
            <a:extLst>
              <a:ext uri="{FF2B5EF4-FFF2-40B4-BE49-F238E27FC236}">
                <a16:creationId xmlns:a16="http://schemas.microsoft.com/office/drawing/2014/main" id="{5A03C13F-9227-319B-5CB6-19574496F4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2876" y="1599655"/>
            <a:ext cx="875124" cy="432000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3A7A3D8C-C7B8-A263-8819-6F36EDDB4830}"/>
              </a:ext>
            </a:extLst>
          </p:cNvPr>
          <p:cNvSpPr txBox="1"/>
          <p:nvPr/>
        </p:nvSpPr>
        <p:spPr>
          <a:xfrm>
            <a:off x="2998695" y="1514891"/>
            <a:ext cx="3886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800" dirty="0">
                <a:solidFill>
                  <a:srgbClr val="000000"/>
                </a:solidFill>
              </a:rPr>
              <a:t>is the function defined by</a:t>
            </a:r>
          </a:p>
        </p:txBody>
      </p:sp>
      <p:pic>
        <p:nvPicPr>
          <p:cNvPr id="19" name="Picture 18" descr="Open parenthesis f circle g close parenthesis of x equals f of g of x.">
            <a:extLst>
              <a:ext uri="{FF2B5EF4-FFF2-40B4-BE49-F238E27FC236}">
                <a16:creationId xmlns:a16="http://schemas.microsoft.com/office/drawing/2014/main" id="{9BE489AE-4818-9641-2447-B35661067D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864" y="2019950"/>
            <a:ext cx="2918460" cy="54102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9563BD29-A084-8736-4FAE-004F4E47A1A2}"/>
              </a:ext>
            </a:extLst>
          </p:cNvPr>
          <p:cNvSpPr txBox="1"/>
          <p:nvPr/>
        </p:nvSpPr>
        <p:spPr>
          <a:xfrm>
            <a:off x="3429000" y="1985680"/>
            <a:ext cx="2362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800" dirty="0">
                <a:solidFill>
                  <a:srgbClr val="000000"/>
                </a:solidFill>
              </a:rPr>
              <a:t>The domain of</a:t>
            </a:r>
          </a:p>
        </p:txBody>
      </p:sp>
      <p:pic>
        <p:nvPicPr>
          <p:cNvPr id="23" name="Picture 22" descr="f circle g">
            <a:extLst>
              <a:ext uri="{FF2B5EF4-FFF2-40B4-BE49-F238E27FC236}">
                <a16:creationId xmlns:a16="http://schemas.microsoft.com/office/drawing/2014/main" id="{4A6B8B57-3F0F-B0C0-FFBF-EC6F12DF126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85445" y="2086146"/>
            <a:ext cx="715355" cy="396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A326C02-3761-1FE1-A8A4-2206BDB03C22}"/>
              </a:ext>
            </a:extLst>
          </p:cNvPr>
          <p:cNvSpPr txBox="1"/>
          <p:nvPr/>
        </p:nvSpPr>
        <p:spPr>
          <a:xfrm>
            <a:off x="457200" y="2535436"/>
            <a:ext cx="82296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/>
            </a:pPr>
            <a:r>
              <a:rPr lang="en-IN" sz="2800" dirty="0">
                <a:solidFill>
                  <a:srgbClr val="000000"/>
                </a:solidFill>
              </a:rPr>
              <a:t>consists of all </a:t>
            </a:r>
            <a:r>
              <a:rPr lang="en-IN" sz="2800" i="1" dirty="0">
                <a:solidFill>
                  <a:srgbClr val="000000"/>
                </a:solidFill>
              </a:rPr>
              <a:t>x</a:t>
            </a:r>
            <a:r>
              <a:rPr lang="en-IN" sz="2800" dirty="0">
                <a:solidFill>
                  <a:srgbClr val="000000"/>
                </a:solidFill>
              </a:rPr>
              <a:t> in the domain of </a:t>
            </a:r>
            <a:r>
              <a:rPr lang="en-IN" sz="2800" i="1" dirty="0">
                <a:solidFill>
                  <a:srgbClr val="000000"/>
                </a:solidFill>
              </a:rPr>
              <a:t>g</a:t>
            </a:r>
            <a:r>
              <a:rPr lang="en-IN" sz="2800" dirty="0">
                <a:solidFill>
                  <a:srgbClr val="000000"/>
                </a:solidFill>
              </a:rPr>
              <a:t> for which </a:t>
            </a:r>
            <a:r>
              <a:rPr lang="en-IN" sz="2800" i="1" dirty="0">
                <a:solidFill>
                  <a:srgbClr val="000000"/>
                </a:solidFill>
              </a:rPr>
              <a:t>g</a:t>
            </a:r>
            <a:r>
              <a:rPr lang="en-IN" sz="2800" dirty="0">
                <a:solidFill>
                  <a:srgbClr val="000000"/>
                </a:solidFill>
              </a:rPr>
              <a:t>(</a:t>
            </a:r>
            <a:r>
              <a:rPr lang="en-IN" sz="2800" i="1" dirty="0">
                <a:solidFill>
                  <a:srgbClr val="000000"/>
                </a:solidFill>
              </a:rPr>
              <a:t>x</a:t>
            </a:r>
            <a:r>
              <a:rPr lang="en-IN" sz="2800" dirty="0">
                <a:solidFill>
                  <a:srgbClr val="000000"/>
                </a:solidFill>
              </a:rPr>
              <a:t>) is in turn in the domain of </a:t>
            </a:r>
            <a:r>
              <a:rPr lang="en-IN" sz="2800" i="1" dirty="0">
                <a:solidFill>
                  <a:srgbClr val="000000"/>
                </a:solidFill>
              </a:rPr>
              <a:t>f</a:t>
            </a:r>
            <a:r>
              <a:rPr lang="en-IN" sz="2800" dirty="0">
                <a:solidFill>
                  <a:srgbClr val="000000"/>
                </a:solidFill>
              </a:rPr>
              <a:t>. The function</a:t>
            </a:r>
          </a:p>
        </p:txBody>
      </p:sp>
      <p:pic>
        <p:nvPicPr>
          <p:cNvPr id="24" name="Picture 23" descr="f circle  g">
            <a:extLst>
              <a:ext uri="{FF2B5EF4-FFF2-40B4-BE49-F238E27FC236}">
                <a16:creationId xmlns:a16="http://schemas.microsoft.com/office/drawing/2014/main" id="{D7DB79E2-8531-618C-0303-CD1263F1F01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73705" y="3082634"/>
            <a:ext cx="715355" cy="396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97A982D-0BD1-9D6A-E44C-0CC8208F2F4D}"/>
              </a:ext>
            </a:extLst>
          </p:cNvPr>
          <p:cNvSpPr txBox="1"/>
          <p:nvPr/>
        </p:nvSpPr>
        <p:spPr>
          <a:xfrm>
            <a:off x="457200" y="3429000"/>
            <a:ext cx="82296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800" dirty="0">
                <a:solidFill>
                  <a:srgbClr val="000000"/>
                </a:solidFill>
              </a:rPr>
              <a:t>is read "</a:t>
            </a:r>
            <a:r>
              <a:rPr lang="en-IN" sz="2800" i="1" dirty="0">
                <a:solidFill>
                  <a:srgbClr val="000000"/>
                </a:solidFill>
              </a:rPr>
              <a:t>f</a:t>
            </a:r>
            <a:r>
              <a:rPr lang="en-IN" sz="2800" dirty="0">
                <a:solidFill>
                  <a:srgbClr val="000000"/>
                </a:solidFill>
              </a:rPr>
              <a:t> composed with </a:t>
            </a:r>
            <a:r>
              <a:rPr lang="en-IN" sz="2800" i="1" dirty="0">
                <a:solidFill>
                  <a:srgbClr val="000000"/>
                </a:solidFill>
              </a:rPr>
              <a:t>g</a:t>
            </a:r>
            <a:r>
              <a:rPr lang="en-IN" sz="2800" dirty="0">
                <a:solidFill>
                  <a:srgbClr val="000000"/>
                </a:solidFill>
              </a:rPr>
              <a:t>", or "</a:t>
            </a:r>
            <a:r>
              <a:rPr lang="en-IN" sz="2800" i="1" dirty="0">
                <a:solidFill>
                  <a:srgbClr val="000000"/>
                </a:solidFill>
              </a:rPr>
              <a:t>f</a:t>
            </a:r>
            <a:r>
              <a:rPr lang="en-IN" sz="2800" dirty="0">
                <a:solidFill>
                  <a:srgbClr val="000000"/>
                </a:solidFill>
              </a:rPr>
              <a:t> of </a:t>
            </a:r>
            <a:r>
              <a:rPr lang="en-IN" sz="2800" i="1" dirty="0">
                <a:solidFill>
                  <a:srgbClr val="000000"/>
                </a:solidFill>
              </a:rPr>
              <a:t>g</a:t>
            </a:r>
            <a:r>
              <a:rPr lang="en-IN" sz="2800" dirty="0">
                <a:solidFill>
                  <a:srgbClr val="000000"/>
                </a:solidFill>
              </a:rPr>
              <a:t>."</a:t>
            </a:r>
            <a:endParaRPr lang="en-IN" sz="2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Figure 2: Composition of </a:t>
            </a:r>
            <a:r>
              <a:rPr lang="en-US" i="1" dirty="0"/>
              <a:t>f</a:t>
            </a:r>
            <a:r>
              <a:rPr lang="en-US" dirty="0"/>
              <a:t> and </a:t>
            </a:r>
            <a:r>
              <a:rPr lang="en-US" i="1" dirty="0"/>
              <a:t>g</a:t>
            </a:r>
            <a:endParaRPr i="1" dirty="0"/>
          </a:p>
        </p:txBody>
      </p:sp>
      <p:pic>
        <p:nvPicPr>
          <p:cNvPr id="10" name="Content Placeholder 9" descr="Diagram of three disjoint ellipses in a row, each representing an unnamed set. The first contains a point labeled &quot;x,&quot; the second contains a point labeled &quot;g of x,&quot; and the third contains a point labeled &quot;f of g of x.&quot; An arrow drawn from the point x to the point g of x is labeled as &quot;g&quot; and an arrow drawn from g of x to f of g of x is labeled as &quot;f.&quot; A third arrow drawn from x to f of g of x is labeled as &quot;f circle g.&quot;">
            <a:extLst>
              <a:ext uri="{FF2B5EF4-FFF2-40B4-BE49-F238E27FC236}">
                <a16:creationId xmlns:a16="http://schemas.microsoft.com/office/drawing/2014/main" id="{805BAF11-599C-4159-8CC5-7BE117A1F389}"/>
              </a:ext>
            </a:extLst>
          </p:cNvPr>
          <p:cNvPicPr>
            <a:picLocks noGrp="1" noChangeAspect="1"/>
          </p:cNvPicPr>
          <p:nvPr>
            <p:ph sz="quarter" idx="1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24000" y="1143000"/>
            <a:ext cx="6019800" cy="4051788"/>
          </a:xfrm>
        </p:spPr>
      </p:pic>
    </p:spTree>
    <p:extLst>
      <p:ext uri="{BB962C8B-B14F-4D97-AF65-F5344CB8AC3E}">
        <p14:creationId xmlns:p14="http://schemas.microsoft.com/office/powerpoint/2010/main" val="34170482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CAUTION!</a:t>
            </a:r>
            <a:r>
              <a:rPr lang="en-US" baseline="-25000" dirty="0"/>
              <a:t>1</a:t>
            </a:r>
            <a:endParaRPr baseline="-25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lang="en-IN" sz="2800" dirty="0"/>
              <a:t>Note that the order of </a:t>
            </a:r>
            <a:r>
              <a:rPr lang="en-IN" sz="2800" i="1" dirty="0"/>
              <a:t>f</a:t>
            </a:r>
            <a:r>
              <a:rPr lang="en-IN" sz="2800" dirty="0"/>
              <a:t> and </a:t>
            </a:r>
            <a:r>
              <a:rPr lang="en-IN" sz="2800" i="1" dirty="0"/>
              <a:t>g</a:t>
            </a:r>
            <a:r>
              <a:rPr lang="en-IN" sz="2800" dirty="0"/>
              <a:t> is important. In general,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0614F08-ADA5-FDA5-7EC6-AA69AE0EBD9C}"/>
              </a:ext>
            </a:extLst>
          </p:cNvPr>
          <p:cNvSpPr txBox="1"/>
          <p:nvPr/>
        </p:nvSpPr>
        <p:spPr>
          <a:xfrm>
            <a:off x="457200" y="1510100"/>
            <a:ext cx="4114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800" dirty="0"/>
              <a:t>we can expect the function </a:t>
            </a:r>
          </a:p>
        </p:txBody>
      </p:sp>
      <p:pic>
        <p:nvPicPr>
          <p:cNvPr id="4" name="Picture 3" descr="f circle g">
            <a:extLst>
              <a:ext uri="{FF2B5EF4-FFF2-40B4-BE49-F238E27FC236}">
                <a16:creationId xmlns:a16="http://schemas.microsoft.com/office/drawing/2014/main" id="{234B5261-DD0B-FD05-B170-D522F21B31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54891" y="1626105"/>
            <a:ext cx="652272" cy="361188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FA2F5531-B0CD-0478-B348-7C595009D924}"/>
              </a:ext>
            </a:extLst>
          </p:cNvPr>
          <p:cNvSpPr txBox="1"/>
          <p:nvPr/>
        </p:nvSpPr>
        <p:spPr>
          <a:xfrm>
            <a:off x="5208490" y="1510100"/>
            <a:ext cx="3124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800" dirty="0"/>
              <a:t>to be </a:t>
            </a:r>
            <a:r>
              <a:rPr lang="en-IN" sz="2800" i="1" dirty="0"/>
              <a:t>different</a:t>
            </a:r>
            <a:r>
              <a:rPr lang="en-IN" sz="2800" dirty="0"/>
              <a:t> from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B4CAD23-603D-8D7D-D6C6-C3D5469FB076}"/>
              </a:ext>
            </a:extLst>
          </p:cNvPr>
          <p:cNvSpPr txBox="1"/>
          <p:nvPr/>
        </p:nvSpPr>
        <p:spPr>
          <a:xfrm>
            <a:off x="457200" y="1924832"/>
            <a:ext cx="1981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800" dirty="0"/>
              <a:t>the function </a:t>
            </a:r>
          </a:p>
        </p:txBody>
      </p:sp>
      <p:pic>
        <p:nvPicPr>
          <p:cNvPr id="18" name="Picture 17" descr="g circle f">
            <a:extLst>
              <a:ext uri="{FF2B5EF4-FFF2-40B4-BE49-F238E27FC236}">
                <a16:creationId xmlns:a16="http://schemas.microsoft.com/office/drawing/2014/main" id="{B20EA6D8-037C-6ECB-652C-CFD7202F57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03059" y="2036805"/>
            <a:ext cx="774931" cy="396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E0A8B0D-618D-8ECD-5419-4B86A23794EF}"/>
              </a:ext>
            </a:extLst>
          </p:cNvPr>
          <p:cNvSpPr txBox="1"/>
          <p:nvPr/>
        </p:nvSpPr>
        <p:spPr>
          <a:xfrm>
            <a:off x="3177990" y="1933110"/>
            <a:ext cx="535641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800" dirty="0"/>
              <a:t>In formal terms, the composition of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D74D000-6C87-1348-67B6-4F51F739A136}"/>
              </a:ext>
            </a:extLst>
          </p:cNvPr>
          <p:cNvSpPr txBox="1"/>
          <p:nvPr/>
        </p:nvSpPr>
        <p:spPr>
          <a:xfrm>
            <a:off x="457200" y="2362200"/>
            <a:ext cx="82296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800" dirty="0"/>
              <a:t>two functions, unlike the sum and product of two functions, is not commutative.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4: Composing Functions</a:t>
            </a:r>
            <a:r>
              <a:rPr lang="en-US" baseline="-25000" dirty="0"/>
              <a:t>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sz="2800" dirty="0"/>
              <a:t>Given</a:t>
            </a:r>
            <a:r>
              <a:rPr lang="en-IN" sz="2800" dirty="0"/>
              <a:t> </a:t>
            </a:r>
            <a:r>
              <a:rPr lang="en-IN" sz="2800" i="1" dirty="0"/>
              <a:t>f</a:t>
            </a:r>
            <a:r>
              <a:rPr lang="en-IN" sz="2800" dirty="0"/>
              <a:t>(</a:t>
            </a:r>
            <a:r>
              <a:rPr lang="en-IN" sz="2800" i="1" dirty="0"/>
              <a:t>x</a:t>
            </a:r>
            <a:r>
              <a:rPr lang="en-IN" sz="2800" dirty="0"/>
              <a:t>) = </a:t>
            </a:r>
            <a:r>
              <a:rPr lang="en-IN" i="1" dirty="0"/>
              <a:t>x</a:t>
            </a:r>
            <a:r>
              <a:rPr lang="en-IN" sz="1050" i="1" dirty="0"/>
              <a:t> </a:t>
            </a:r>
            <a:r>
              <a:rPr lang="en-IN" dirty="0"/>
              <a:t>²</a:t>
            </a:r>
            <a:r>
              <a:rPr sz="2800" dirty="0"/>
              <a:t> and </a:t>
            </a:r>
            <a:r>
              <a:rPr lang="en-IN" i="1" dirty="0"/>
              <a:t>g</a:t>
            </a:r>
            <a:r>
              <a:rPr lang="en-IN" dirty="0"/>
              <a:t>(</a:t>
            </a:r>
            <a:r>
              <a:rPr lang="en-IN" i="1" dirty="0"/>
              <a:t>x</a:t>
            </a:r>
            <a:r>
              <a:rPr lang="en-IN" dirty="0"/>
              <a:t>) = </a:t>
            </a:r>
            <a:r>
              <a:rPr lang="en-IN" i="1" dirty="0"/>
              <a:t>x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− </a:t>
            </a:r>
            <a:r>
              <a:rPr lang="en-IN" dirty="0"/>
              <a:t>3</a:t>
            </a:r>
            <a:r>
              <a:rPr sz="2800" dirty="0"/>
              <a:t>, find</a:t>
            </a:r>
            <a:r>
              <a:rPr lang="en-US" sz="2800" dirty="0"/>
              <a:t> the following.</a:t>
            </a:r>
            <a:endParaRPr sz="2800" dirty="0"/>
          </a:p>
        </p:txBody>
      </p:sp>
      <p:pic>
        <p:nvPicPr>
          <p:cNvPr id="6" name="Picture 5" descr="a. Open parenthesis f circle g close parenthesis of  6&#10;b. Open parenthesis g circle f close parenthesis of  6&#10;c. Open parenthesis f circle g close parenthesis of  x&#10;d. Open parenthesis g circle f close parenthesis of  x">
            <a:extLst>
              <a:ext uri="{FF2B5EF4-FFF2-40B4-BE49-F238E27FC236}">
                <a16:creationId xmlns:a16="http://schemas.microsoft.com/office/drawing/2014/main" id="{1EF52320-403B-32A5-339F-BC650E1058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1999" y="1752600"/>
            <a:ext cx="1836000" cy="2192075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4: Composing Functions</a:t>
            </a:r>
            <a:r>
              <a:rPr lang="en-US" baseline="-25000" dirty="0"/>
              <a:t>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Solution</a:t>
            </a:r>
          </a:p>
          <a:p>
            <a:pPr marL="514350" indent="-514350">
              <a:buFont typeface="+mj-lt"/>
              <a:buAutoNum type="alphaLcPeriod"/>
              <a:defRPr sz="2800"/>
            </a:pPr>
            <a:r>
              <a:rPr lang="en-US" dirty="0"/>
              <a:t>​</a:t>
            </a:r>
            <a:r>
              <a:rPr lang="en-US" sz="2800" dirty="0"/>
              <a:t>Since</a:t>
            </a:r>
            <a:endParaRPr lang="ar-AE" sz="2800" dirty="0"/>
          </a:p>
          <a:p>
            <a:pPr>
              <a:defRPr sz="2800"/>
            </a:pPr>
            <a:endParaRPr sz="2800" dirty="0"/>
          </a:p>
        </p:txBody>
      </p:sp>
      <p:pic>
        <p:nvPicPr>
          <p:cNvPr id="4" name="Picture 3" descr="Open parenthesis f circle g close parenthesis of 6 equals f of open parenthesis g of 6 close parenthesis ">
            <a:extLst>
              <a:ext uri="{FF2B5EF4-FFF2-40B4-BE49-F238E27FC236}">
                <a16:creationId xmlns:a16="http://schemas.microsoft.com/office/drawing/2014/main" id="{B18C2BF1-9C41-F0BA-A6B0-2C884014FE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1515" y="1583446"/>
            <a:ext cx="2918460" cy="54102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FF1778AE-2005-DAAA-0BE9-5541BA7B9118}"/>
              </a:ext>
            </a:extLst>
          </p:cNvPr>
          <p:cNvSpPr txBox="1"/>
          <p:nvPr/>
        </p:nvSpPr>
        <p:spPr>
          <a:xfrm>
            <a:off x="914400" y="2040897"/>
            <a:ext cx="5334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the first step is to calculate </a:t>
            </a:r>
            <a:r>
              <a:rPr lang="en-IN" sz="2800" i="1" dirty="0"/>
              <a:t>g</a:t>
            </a:r>
            <a:r>
              <a:rPr lang="en-IN" sz="2800" dirty="0"/>
              <a:t>(6).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C9C9438-6912-0BED-9ED6-7BB650C28BCF}"/>
              </a:ext>
            </a:extLst>
          </p:cNvPr>
          <p:cNvSpPr txBox="1"/>
          <p:nvPr/>
        </p:nvSpPr>
        <p:spPr>
          <a:xfrm>
            <a:off x="3314700" y="2493426"/>
            <a:ext cx="25146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/>
            </a:pPr>
            <a:r>
              <a:rPr lang="en-IN" sz="2800" i="1" dirty="0"/>
              <a:t>g</a:t>
            </a:r>
            <a:r>
              <a:rPr lang="en-IN" sz="2800" dirty="0"/>
              <a:t>(6) = 6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−</a:t>
            </a:r>
            <a:r>
              <a:rPr lang="en-IN" sz="2800" dirty="0"/>
              <a:t> 3 = 3</a:t>
            </a:r>
            <a:endParaRPr lang="ar-AE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4CDE451-964B-6F8C-AD0C-B66FAA134671}"/>
              </a:ext>
            </a:extLst>
          </p:cNvPr>
          <p:cNvSpPr txBox="1"/>
          <p:nvPr/>
        </p:nvSpPr>
        <p:spPr>
          <a:xfrm>
            <a:off x="457200" y="3034577"/>
            <a:ext cx="4572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/>
            </a:pPr>
            <a:r>
              <a:rPr lang="ar-AE" sz="2800" dirty="0"/>
              <a:t>​</a:t>
            </a:r>
            <a:r>
              <a:rPr lang="en-US" sz="2800" dirty="0"/>
              <a:t>Then, apply </a:t>
            </a:r>
            <a:r>
              <a:rPr lang="en-US" sz="2800" i="1" dirty="0"/>
              <a:t>f</a:t>
            </a:r>
            <a:r>
              <a:rPr lang="en-US" sz="2800" dirty="0"/>
              <a:t> to the result.</a:t>
            </a:r>
          </a:p>
        </p:txBody>
      </p:sp>
      <p:pic>
        <p:nvPicPr>
          <p:cNvPr id="5" name="Picture 4" descr="Open parenthesis f circle g close parenthesis of 6 equals  f of open parenthesis g of 6 close parenthesis  equals  f of 3 equals 3 squared equals 9">
            <a:extLst>
              <a:ext uri="{FF2B5EF4-FFF2-40B4-BE49-F238E27FC236}">
                <a16:creationId xmlns:a16="http://schemas.microsoft.com/office/drawing/2014/main" id="{863B3A72-EF7A-3D99-A020-688E8B21FD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3486" y="3575728"/>
            <a:ext cx="5177028" cy="577596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D24C15-DCC9-412B-9598-564DE44C35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Composing Functions</a:t>
            </a:r>
            <a:r>
              <a:rPr lang="en-US" baseline="-25000" dirty="0"/>
              <a:t>3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52EDF9-C51B-4180-8A6D-093E3709EEE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2"/>
              <a:defRPr sz="2800"/>
            </a:pPr>
            <a:r>
              <a:rPr lang="en-US" sz="2800" dirty="0"/>
              <a:t>This time, we begin by finding </a:t>
            </a:r>
            <a:r>
              <a:rPr lang="en-IN" i="1" dirty="0"/>
              <a:t>f</a:t>
            </a:r>
            <a:r>
              <a:rPr lang="en-IN" dirty="0"/>
              <a:t>(6)</a:t>
            </a:r>
            <a:r>
              <a:rPr lang="en-US" sz="2800" dirty="0"/>
              <a:t>.</a:t>
            </a:r>
            <a:endParaRPr lang="ar-AE" sz="2800" dirty="0"/>
          </a:p>
          <a:p>
            <a:pPr algn="ctr">
              <a:defRPr sz="2800"/>
            </a:pPr>
            <a:r>
              <a:rPr lang="en-IN" i="1" dirty="0"/>
              <a:t>f</a:t>
            </a:r>
            <a:r>
              <a:rPr lang="en-IN" dirty="0"/>
              <a:t>(6) = </a:t>
            </a:r>
            <a:r>
              <a:rPr lang="en-IN" i="1" dirty="0"/>
              <a:t>6</a:t>
            </a:r>
            <a:r>
              <a:rPr lang="en-IN" sz="1050" i="1" dirty="0"/>
              <a:t> </a:t>
            </a:r>
            <a:r>
              <a:rPr lang="en-IN" dirty="0"/>
              <a:t>² = 36</a:t>
            </a:r>
            <a:endParaRPr lang="ar-AE" dirty="0"/>
          </a:p>
          <a:p>
            <a:pPr>
              <a:defRPr sz="2800"/>
            </a:pPr>
            <a:r>
              <a:rPr lang="ar-AE" dirty="0"/>
              <a:t>​</a:t>
            </a:r>
            <a:r>
              <a:rPr lang="en-US" sz="2800" dirty="0"/>
              <a:t>Now, apply </a:t>
            </a:r>
            <a:r>
              <a:rPr lang="en-US" sz="2800" i="1" dirty="0"/>
              <a:t>g</a:t>
            </a:r>
            <a:r>
              <a:rPr lang="en-US" sz="2800" dirty="0"/>
              <a:t> to the result.</a:t>
            </a:r>
          </a:p>
          <a:p>
            <a:pPr algn="ctr">
              <a:defRPr sz="2800"/>
            </a:pPr>
            <a:r>
              <a:rPr lang="en-US" i="1" dirty="0"/>
              <a:t>g</a:t>
            </a:r>
            <a:r>
              <a:rPr lang="en-US" dirty="0"/>
              <a:t>(</a:t>
            </a:r>
            <a:r>
              <a:rPr lang="en-US" i="1" dirty="0"/>
              <a:t>f</a:t>
            </a:r>
            <a:r>
              <a:rPr lang="en-US" dirty="0"/>
              <a:t>(6)) = </a:t>
            </a:r>
            <a:r>
              <a:rPr lang="en-US" i="1" dirty="0"/>
              <a:t>g</a:t>
            </a:r>
            <a:r>
              <a:rPr lang="en-US" dirty="0"/>
              <a:t>(36) = 36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−</a:t>
            </a:r>
            <a:r>
              <a:rPr lang="en-US" dirty="0"/>
              <a:t> 3 = 33</a:t>
            </a:r>
          </a:p>
        </p:txBody>
      </p:sp>
    </p:spTree>
    <p:extLst>
      <p:ext uri="{BB962C8B-B14F-4D97-AF65-F5344CB8AC3E}">
        <p14:creationId xmlns:p14="http://schemas.microsoft.com/office/powerpoint/2010/main" val="41922835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4: Composing Functions</a:t>
            </a:r>
            <a:r>
              <a:rPr lang="en-US" baseline="-25000" dirty="0"/>
              <a:t>4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eriod" startAt="3"/>
              <a:defRPr sz="2800"/>
            </a:pPr>
            <a:r>
              <a:rPr dirty="0"/>
              <a:t>​</a:t>
            </a:r>
            <a:r>
              <a:rPr sz="2800" dirty="0"/>
              <a:t>To find the formula for</a:t>
            </a:r>
            <a:r>
              <a:rPr dirty="0"/>
              <a:t>​</a:t>
            </a:r>
          </a:p>
        </p:txBody>
      </p:sp>
      <p:pic>
        <p:nvPicPr>
          <p:cNvPr id="27" name="Picture 26" descr="f circle g">
            <a:extLst>
              <a:ext uri="{FF2B5EF4-FFF2-40B4-BE49-F238E27FC236}">
                <a16:creationId xmlns:a16="http://schemas.microsoft.com/office/drawing/2014/main" id="{C0E539EA-ADD9-465E-CB25-E8A8467863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31792" y="1140310"/>
            <a:ext cx="673608" cy="37185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BCECF33-0F4B-49C7-EB04-F76726C6EFB6}"/>
              </a:ext>
            </a:extLst>
          </p:cNvPr>
          <p:cNvSpPr txBox="1"/>
          <p:nvPr/>
        </p:nvSpPr>
        <p:spPr>
          <a:xfrm>
            <a:off x="5163670" y="1033770"/>
            <a:ext cx="3581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800" dirty="0"/>
              <a:t>we apply the definition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3D597C3-FF2D-4DA3-DE94-CCA66B160964}"/>
              </a:ext>
            </a:extLst>
          </p:cNvPr>
          <p:cNvSpPr txBox="1"/>
          <p:nvPr/>
        </p:nvSpPr>
        <p:spPr>
          <a:xfrm>
            <a:off x="990600" y="1447800"/>
            <a:ext cx="4572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/>
            </a:pPr>
            <a:r>
              <a:rPr lang="en-IN" sz="2800" dirty="0"/>
              <a:t>of composition, then simplify.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Placeholder 2" descr="Open parenthesis f circle g close parenthesis of x equals f of open parenthesis g of x close parenthesis&#10;Substitute the formula for g of x.&#10;equals f of open parenthesis x minus 3 close parenthesis&#10;Apply the formula for f of x.&#10;equals open parenthesis x minus 3 close parenthesis squared&#10;equals x squared minus 6x plus 9&#10;">
                <a:extLst>
                  <a:ext uri="{FF2B5EF4-FFF2-40B4-BE49-F238E27FC236}">
                    <a16:creationId xmlns:a16="http://schemas.microsoft.com/office/drawing/2014/main" id="{59668DDC-758B-0066-C863-8D49B3C3845D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4178249171"/>
                  </p:ext>
                </p:extLst>
              </p:nvPr>
            </p:nvGraphicFramePr>
            <p:xfrm>
              <a:off x="990600" y="2209800"/>
              <a:ext cx="7848600" cy="182880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37338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1148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func>
                                <m:func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𝑓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∘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𝑔</m:t>
                                      </m:r>
                                    </m:e>
                                  </m:d>
                                </m:fName>
                                <m:e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</m:d>
                                </m:e>
                              </m:func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func>
                                <m:func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a:rPr sz="2400">
                                      <a:latin typeface="Cambria Math"/>
                                    </a:rPr>
                                    <m:t>𝑓</m:t>
                                  </m:r>
                                </m:fName>
                                <m:e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func>
                                        <m:funcPr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uncPr>
                                        <m:fName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𝑔</m:t>
                                          </m:r>
                                        </m:fName>
                                        <m:e>
                                          <m:d>
                                            <m:dPr>
                                              <m:ctrlPr>
                                                <a:rPr sz="24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r>
                                                <a:rPr sz="2400">
                                                  <a:latin typeface="Cambria Math"/>
                                                </a:rPr>
                                                <m:t>𝑥</m:t>
                                              </m:r>
                                            </m:e>
                                          </m:d>
                                        </m:e>
                                      </m:func>
                                    </m:e>
                                  </m:d>
                                </m:e>
                              </m:func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1800" b="0" dirty="0"/>
                            <a:t>Write out the definition of composition.</a:t>
                          </a:r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phant>
                                <m:phantPr>
                                  <m:show m:val="off"/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phantPr>
                                <m:e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𝑓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∘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𝑔</m:t>
                                      </m:r>
                                    </m:e>
                                  </m:d>
                                  <m:r>
                                    <a:rPr sz="2400">
                                      <a:latin typeface="Cambria Math"/>
                                    </a:rPr>
                                    <m:t>⁡</m:t>
                                  </m:r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</m:d>
                                </m:e>
                              </m:phant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func>
                                <m:func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a:rPr sz="2400">
                                      <a:latin typeface="Cambria Math"/>
                                    </a:rPr>
                                    <m:t>𝑓</m:t>
                                  </m:r>
                                </m:fName>
                                <m:e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−3</m:t>
                                      </m:r>
                                    </m:e>
                                  </m:d>
                                </m:e>
                              </m:func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sz="1800" b="0" dirty="0"/>
                            <a:t>Substitute the formula for </a:t>
                          </a:r>
                          <a14:m>
                            <m:oMath xmlns:m="http://schemas.openxmlformats.org/officeDocument/2006/math">
                              <m:r>
                                <a:rPr sz="1800" b="0" i="1">
                                  <a:latin typeface="Cambria Math"/>
                                </a:rPr>
                                <m:t>𝑔</m:t>
                              </m:r>
                              <m:r>
                                <a:rPr sz="1800" b="0" i="1">
                                  <a:latin typeface="Cambria Math"/>
                                </a:rPr>
                                <m:t>⁡</m:t>
                              </m:r>
                              <m:d>
                                <m:dPr>
                                  <m:ctrlPr>
                                    <a:rPr sz="1800" b="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1800" b="0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d>
                            </m:oMath>
                          </a14:m>
                          <a:r>
                            <a:rPr sz="1800" b="0" dirty="0"/>
                            <a:t>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phant>
                                <m:phantPr>
                                  <m:show m:val="off"/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phantPr>
                                <m:e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𝑓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∘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𝑔</m:t>
                                      </m:r>
                                    </m:e>
                                  </m:d>
                                  <m:r>
                                    <a:rPr sz="2400">
                                      <a:latin typeface="Cambria Math"/>
                                    </a:rPr>
                                    <m:t>⁡</m:t>
                                  </m:r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</m:d>
                                </m:e>
                              </m:phant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−3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sz="1800" b="0" dirty="0"/>
                            <a:t>Apply the formula for </a:t>
                          </a:r>
                          <a14:m>
                            <m:oMath xmlns:m="http://schemas.openxmlformats.org/officeDocument/2006/math">
                              <m:r>
                                <a:rPr sz="1800" b="0" i="1">
                                  <a:latin typeface="Cambria Math"/>
                                </a:rPr>
                                <m:t>𝑓</m:t>
                              </m:r>
                              <m:r>
                                <a:rPr sz="1800" b="0" i="1">
                                  <a:latin typeface="Cambria Math"/>
                                </a:rPr>
                                <m:t>⁡</m:t>
                              </m:r>
                              <m:d>
                                <m:dPr>
                                  <m:ctrlPr>
                                    <a:rPr sz="1800" b="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1800" b="0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d>
                            </m:oMath>
                          </a14:m>
                          <a:r>
                            <a:rPr sz="1800" b="0" dirty="0"/>
                            <a:t>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phant>
                                <m:phantPr>
                                  <m:show m:val="off"/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phantPr>
                                <m:e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𝑓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∘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𝑔</m:t>
                                      </m:r>
                                    </m:e>
                                  </m:d>
                                  <m:r>
                                    <a:rPr sz="2400">
                                      <a:latin typeface="Cambria Math"/>
                                    </a:rPr>
                                    <m:t>⁡</m:t>
                                  </m:r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</m:d>
                                </m:e>
                              </m:phant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sz="2400">
                                  <a:latin typeface="Cambria Math"/>
                                </a:rPr>
                                <m:t>−6</m:t>
                              </m:r>
                              <m:r>
                                <a:rPr sz="2400">
                                  <a:latin typeface="Cambria Math"/>
                                </a:rPr>
                                <m:t>𝑥</m:t>
                              </m:r>
                              <m:r>
                                <a:rPr sz="2400">
                                  <a:latin typeface="Cambria Math"/>
                                </a:rPr>
                                <m:t>+9</m:t>
                              </m:r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1800" b="0" dirty="0"/>
                            <a:t>Simplify.</a:t>
                          </a:r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Placeholder 2" descr="Open parenthesis f circle g close parenthesis of x equals f of open parenthesis g of x close parenthesis&#10;Substitute the formula for g of x.&#10;equals f of open parenthesis x minus 3 close parenthesis&#10;Apply the formula for f of x.&#10;equals open parenthesis x minus 3 close parenthesis squared&#10;equals x squared minus 6x plus 9&#10;">
                <a:extLst>
                  <a:ext uri="{FF2B5EF4-FFF2-40B4-BE49-F238E27FC236}">
                    <a16:creationId xmlns:a16="http://schemas.microsoft.com/office/drawing/2014/main" id="{59668DDC-758B-0066-C863-8D49B3C3845D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4178249171"/>
                  </p:ext>
                </p:extLst>
              </p:nvPr>
            </p:nvGraphicFramePr>
            <p:xfrm>
              <a:off x="990600" y="2209800"/>
              <a:ext cx="7848600" cy="182880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37338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1148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t="-9333" r="-110114" b="-330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1800" b="0" dirty="0"/>
                            <a:t>Write out the definition of composition.</a:t>
                          </a:r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t="-107895" r="-110114" b="-22631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90815" t="-107895" b="-22631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t="-210667" r="-110114" b="-129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90815" t="-210667" b="-1293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t="-310667" r="-110114" b="-29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1800" b="0" dirty="0"/>
                            <a:t>Simplify.</a:t>
                          </a:r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4: Composing Functions</a:t>
            </a:r>
            <a:r>
              <a:rPr lang="en-US" baseline="-25000" dirty="0"/>
              <a:t>5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eriod" startAt="4"/>
              <a:defRPr sz="2800"/>
            </a:pPr>
            <a:r>
              <a:rPr dirty="0"/>
              <a:t>​</a:t>
            </a:r>
            <a:r>
              <a:rPr sz="2800" dirty="0"/>
              <a:t>To find a formula for the function </a:t>
            </a:r>
            <a:r>
              <a:rPr dirty="0"/>
              <a:t>​</a:t>
            </a:r>
          </a:p>
        </p:txBody>
      </p:sp>
      <p:pic>
        <p:nvPicPr>
          <p:cNvPr id="4" name="Picture 3" descr="g circle f">
            <a:extLst>
              <a:ext uri="{FF2B5EF4-FFF2-40B4-BE49-F238E27FC236}">
                <a16:creationId xmlns:a16="http://schemas.microsoft.com/office/drawing/2014/main" id="{BA450CBD-C746-23F8-0A13-E6899915E9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5982" y="1139525"/>
            <a:ext cx="652272" cy="36271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C4EE39F-2E61-7464-7A31-65023EEF099F}"/>
              </a:ext>
            </a:extLst>
          </p:cNvPr>
          <p:cNvSpPr txBox="1"/>
          <p:nvPr/>
        </p:nvSpPr>
        <p:spPr>
          <a:xfrm>
            <a:off x="6624915" y="1029287"/>
            <a:ext cx="1828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800" dirty="0"/>
              <a:t>we follow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4FE3142-E9A9-C3F6-5207-CFAE919D5ECE}"/>
              </a:ext>
            </a:extLst>
          </p:cNvPr>
          <p:cNvSpPr txBox="1"/>
          <p:nvPr/>
        </p:nvSpPr>
        <p:spPr>
          <a:xfrm>
            <a:off x="990600" y="1506365"/>
            <a:ext cx="4114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/>
            </a:pPr>
            <a:r>
              <a:rPr lang="en-IN" sz="2800" dirty="0"/>
              <a:t>the same process.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Placeholder 2" descr="Open parenthesis g circle  f close parenthesis of x equals g of open parenthesis f of x close parenthesis&#10;Substitute the formula for f of x.&#10;equals g of x squared&#10;Apply the formula for g of x.&#10;equals x squared minus 3&#10;">
                <a:extLst>
                  <a:ext uri="{FF2B5EF4-FFF2-40B4-BE49-F238E27FC236}">
                    <a16:creationId xmlns:a16="http://schemas.microsoft.com/office/drawing/2014/main" id="{A9334B5B-017C-5B84-EB87-2D5000D63243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559499720"/>
                  </p:ext>
                </p:extLst>
              </p:nvPr>
            </p:nvGraphicFramePr>
            <p:xfrm>
              <a:off x="1066800" y="2392680"/>
              <a:ext cx="7620000" cy="1569719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3443654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176346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461682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func>
                                <m:func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𝑔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∘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𝑓</m:t>
                                      </m:r>
                                    </m:e>
                                  </m:d>
                                </m:fName>
                                <m:e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</m:d>
                                </m:e>
                              </m:func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func>
                                <m:func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a:rPr sz="2400">
                                      <a:latin typeface="Cambria Math"/>
                                    </a:rPr>
                                    <m:t>𝑔</m:t>
                                  </m:r>
                                </m:fName>
                                <m:e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func>
                                        <m:funcPr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uncPr>
                                        <m:fName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𝑓</m:t>
                                          </m:r>
                                        </m:fName>
                                        <m:e>
                                          <m:d>
                                            <m:dPr>
                                              <m:ctrlPr>
                                                <a:rPr sz="24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r>
                                                <a:rPr sz="2400">
                                                  <a:latin typeface="Cambria Math"/>
                                                </a:rPr>
                                                <m:t>𝑥</m:t>
                                              </m:r>
                                            </m:e>
                                          </m:d>
                                        </m:e>
                                      </m:func>
                                    </m:e>
                                  </m:d>
                                </m:e>
                              </m:func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 b="1"/>
                          </a:pPr>
                          <a:r>
                            <a:rPr lang="en-US" sz="1800" b="0" dirty="0"/>
                            <a:t>Write out the definition of composition.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461682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phant>
                                <m:phantPr>
                                  <m:show m:val="off"/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phantPr>
                                <m:e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𝑔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∘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𝑓</m:t>
                                      </m:r>
                                    </m:e>
                                  </m:d>
                                  <m:r>
                                    <a:rPr sz="2400">
                                      <a:latin typeface="Cambria Math"/>
                                    </a:rPr>
                                    <m:t>⁡</m:t>
                                  </m:r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</m:d>
                                </m:e>
                              </m:phant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func>
                                <m:func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a:rPr sz="2400">
                                      <a:latin typeface="Cambria Math"/>
                                    </a:rPr>
                                    <m:t>𝑔</m:t>
                                  </m:r>
                                </m:fName>
                                <m:e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p>
                                        <m:sSupPr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e>
                                        <m:sup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</m:e>
                                  </m:d>
                                </m:e>
                              </m:func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sz="1800" b="0" dirty="0"/>
                            <a:t>Substitute the formula for </a:t>
                          </a:r>
                          <a14:m>
                            <m:oMath xmlns:m="http://schemas.openxmlformats.org/officeDocument/2006/math">
                              <m:r>
                                <a:rPr sz="1800">
                                  <a:latin typeface="Cambria Math"/>
                                </a:rPr>
                                <m:t>𝑓</m:t>
                              </m:r>
                              <m:r>
                                <a:rPr sz="1800">
                                  <a:latin typeface="Cambria Math"/>
                                </a:rPr>
                                <m:t>⁡</m:t>
                              </m:r>
                              <m:d>
                                <m:d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d>
                            </m:oMath>
                          </a14:m>
                          <a:r>
                            <a:rPr sz="1800" dirty="0"/>
                            <a:t>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646355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phant>
                                <m:phantPr>
                                  <m:show m:val="off"/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phantPr>
                                <m:e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𝑔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∘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𝑓</m:t>
                                      </m:r>
                                    </m:e>
                                  </m:d>
                                  <m:r>
                                    <a:rPr sz="2400">
                                      <a:latin typeface="Cambria Math"/>
                                    </a:rPr>
                                    <m:t>⁡</m:t>
                                  </m:r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</m:d>
                                </m:e>
                              </m:phant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sz="2400">
                                  <a:latin typeface="Cambria Math"/>
                                </a:rPr>
                                <m:t>−3</m:t>
                              </m:r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sz="1800" b="0" dirty="0"/>
                            <a:t>Apply the formula for </a:t>
                          </a:r>
                          <a14:m>
                            <m:oMath xmlns:m="http://schemas.openxmlformats.org/officeDocument/2006/math">
                              <m:r>
                                <a:rPr sz="1800">
                                  <a:latin typeface="Cambria Math"/>
                                </a:rPr>
                                <m:t>𝑔</m:t>
                              </m:r>
                              <m:r>
                                <a:rPr sz="1800">
                                  <a:latin typeface="Cambria Math"/>
                                </a:rPr>
                                <m:t>⁡</m:t>
                              </m:r>
                              <m:d>
                                <m:d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d>
                            </m:oMath>
                          </a14:m>
                          <a:r>
                            <a:rPr sz="1800" b="0" dirty="0"/>
                            <a:t>; the result is already simplified.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Placeholder 2" descr="Open parenthesis g circle  f close parenthesis of x equals g of open parenthesis f of x close parenthesis&#10;Substitute the formula for f of x.&#10;equals g of x squared&#10;Apply the formula for g of x.&#10;equals x squared minus 3&#10;">
                <a:extLst>
                  <a:ext uri="{FF2B5EF4-FFF2-40B4-BE49-F238E27FC236}">
                    <a16:creationId xmlns:a16="http://schemas.microsoft.com/office/drawing/2014/main" id="{A9334B5B-017C-5B84-EB87-2D5000D63243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559499720"/>
                  </p:ext>
                </p:extLst>
              </p:nvPr>
            </p:nvGraphicFramePr>
            <p:xfrm>
              <a:off x="1066800" y="2392680"/>
              <a:ext cx="7620000" cy="1569719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3443654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176346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46168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t="-9211" r="-121239" b="-2592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 b="1"/>
                          </a:pPr>
                          <a:r>
                            <a:rPr lang="en-US" sz="1800" b="0" dirty="0"/>
                            <a:t>Write out the definition of composition.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46168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t="-109211" r="-121239" b="-1592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82482" t="-109211" b="-15921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64635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t="-150000" r="-121239" b="-141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82482" t="-150000" b="-1415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IN" dirty="0"/>
              <a:t>Definition: </a:t>
            </a:r>
            <a:r>
              <a:rPr dirty="0"/>
              <a:t>Addition, Subtraction, Multiplication and Division of Functions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lang="en-US" sz="2300" dirty="0"/>
              <a:t>Let </a:t>
            </a:r>
            <a:r>
              <a:rPr lang="en-US" sz="2300" i="1" dirty="0"/>
              <a:t>f</a:t>
            </a:r>
            <a:r>
              <a:rPr lang="en-US" sz="2300" dirty="0"/>
              <a:t> and </a:t>
            </a:r>
            <a:r>
              <a:rPr lang="en-US" sz="2300" i="1" dirty="0"/>
              <a:t>g</a:t>
            </a:r>
            <a:r>
              <a:rPr lang="en-US" sz="2300" dirty="0"/>
              <a:t> be two functions. The </a:t>
            </a:r>
            <a:r>
              <a:rPr lang="en-US" sz="2300" b="1" dirty="0"/>
              <a:t>sum</a:t>
            </a:r>
            <a:r>
              <a:rPr lang="en-US" sz="2300" dirty="0"/>
              <a:t> </a:t>
            </a:r>
            <a:r>
              <a:rPr lang="en-US" sz="2300" i="1" dirty="0"/>
              <a:t>f</a:t>
            </a:r>
            <a:r>
              <a:rPr lang="en-US" sz="2300" dirty="0"/>
              <a:t> + </a:t>
            </a:r>
            <a:r>
              <a:rPr lang="en-US" sz="2300" i="1" dirty="0"/>
              <a:t>g</a:t>
            </a:r>
            <a:r>
              <a:rPr lang="en-US" sz="2300" dirty="0"/>
              <a:t>, </a:t>
            </a:r>
            <a:r>
              <a:rPr lang="en-US" sz="2300" b="1" dirty="0"/>
              <a:t>difference</a:t>
            </a:r>
            <a:r>
              <a:rPr lang="en-US" sz="2300" dirty="0"/>
              <a:t> </a:t>
            </a:r>
            <a:r>
              <a:rPr lang="en-US" sz="2300" i="1" dirty="0"/>
              <a:t>f</a:t>
            </a:r>
            <a:r>
              <a:rPr lang="en-US" sz="2300" dirty="0"/>
              <a:t>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−</a:t>
            </a:r>
            <a:r>
              <a:rPr lang="en-US" sz="2300" dirty="0"/>
              <a:t> </a:t>
            </a:r>
            <a:r>
              <a:rPr lang="en-US" sz="2300" i="1" dirty="0"/>
              <a:t>g</a:t>
            </a:r>
            <a:r>
              <a:rPr lang="en-US" sz="2300" dirty="0"/>
              <a:t>, </a:t>
            </a:r>
          </a:p>
          <a:p>
            <a:pPr>
              <a:defRPr sz="2800"/>
            </a:pPr>
            <a:r>
              <a:rPr lang="en-US" sz="2300" b="1" dirty="0"/>
              <a:t>product</a:t>
            </a:r>
            <a:r>
              <a:rPr lang="en-US" sz="2300" dirty="0"/>
              <a:t> </a:t>
            </a:r>
            <a:r>
              <a:rPr lang="en-US" sz="2300" i="1" dirty="0" err="1"/>
              <a:t>fg</a:t>
            </a:r>
            <a:r>
              <a:rPr lang="en-US" sz="2300" dirty="0"/>
              <a:t> and </a:t>
            </a:r>
            <a:r>
              <a:rPr lang="en-US" sz="2300" b="1" dirty="0"/>
              <a:t>quotient</a:t>
            </a:r>
            <a:endParaRPr lang="en-US" sz="2300" dirty="0"/>
          </a:p>
          <a:p>
            <a:endParaRPr lang="ar-AE" sz="2300" dirty="0"/>
          </a:p>
          <a:p>
            <a:r>
              <a:rPr lang="en-US" sz="2300" dirty="0"/>
              <a:t> </a:t>
            </a:r>
            <a:endParaRPr lang="ar-AE" sz="2300" dirty="0"/>
          </a:p>
        </p:txBody>
      </p:sp>
      <p:pic>
        <p:nvPicPr>
          <p:cNvPr id="28" name="Picture 27" descr="f divided by g">
            <a:extLst>
              <a:ext uri="{FF2B5EF4-FFF2-40B4-BE49-F238E27FC236}">
                <a16:creationId xmlns:a16="http://schemas.microsoft.com/office/drawing/2014/main" id="{1BB31E23-4333-397E-068D-55C1C814BE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36575" y="1458449"/>
            <a:ext cx="213378" cy="664522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93AB2D99-96BB-575B-3ADD-7E7ED33F3512}"/>
              </a:ext>
            </a:extLst>
          </p:cNvPr>
          <p:cNvSpPr txBox="1"/>
          <p:nvPr/>
        </p:nvSpPr>
        <p:spPr>
          <a:xfrm>
            <a:off x="3719322" y="1529355"/>
            <a:ext cx="4967478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</a:rPr>
              <a:t>are four new functions defined as follows.</a:t>
            </a:r>
            <a:endParaRPr lang="en-IN" sz="2200" dirty="0">
              <a:solidFill>
                <a:srgbClr val="000000"/>
              </a:solidFill>
            </a:endParaRPr>
          </a:p>
        </p:txBody>
      </p:sp>
      <p:pic>
        <p:nvPicPr>
          <p:cNvPr id="8" name="Picture 7" descr="1. Open parenthesis f plus g close parenthesis of x equals f of x plus g of x&#10;2. Open parenthesis f minus g close parenthesis of x equals f of x minus g of x.&#10;3. Open parenthesis f times g close parenthesis of x equals f of x times g of x.&#10; 4. Open parenthesis f divided by g close parenthesis of x equals f of x divided by g of x, provided that g of x is not equal to zero.">
            <a:extLst>
              <a:ext uri="{FF2B5EF4-FFF2-40B4-BE49-F238E27FC236}">
                <a16:creationId xmlns:a16="http://schemas.microsoft.com/office/drawing/2014/main" id="{96533250-E9A0-88B8-E5C6-342582DF81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2031148"/>
            <a:ext cx="5067300" cy="231457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864042A-06FA-EE11-7BA5-05B98541567E}"/>
              </a:ext>
            </a:extLst>
          </p:cNvPr>
          <p:cNvSpPr txBox="1"/>
          <p:nvPr/>
        </p:nvSpPr>
        <p:spPr>
          <a:xfrm>
            <a:off x="457200" y="4343400"/>
            <a:ext cx="8229600" cy="15081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/>
            </a:pPr>
            <a:r>
              <a:rPr lang="en-IN" sz="2300" dirty="0">
                <a:solidFill>
                  <a:srgbClr val="000000"/>
                </a:solidFill>
              </a:rPr>
              <a:t>The domain of each of these new functions consists of the common elements (or the intersection of elements) of the domains of </a:t>
            </a:r>
            <a:r>
              <a:rPr lang="en-IN" sz="2300" i="1" dirty="0">
                <a:solidFill>
                  <a:srgbClr val="000000"/>
                </a:solidFill>
              </a:rPr>
              <a:t>f</a:t>
            </a:r>
            <a:r>
              <a:rPr lang="en-IN" sz="2300" dirty="0">
                <a:solidFill>
                  <a:srgbClr val="000000"/>
                </a:solidFill>
              </a:rPr>
              <a:t> and </a:t>
            </a:r>
            <a:r>
              <a:rPr lang="en-IN" sz="2300" i="1" dirty="0">
                <a:solidFill>
                  <a:srgbClr val="000000"/>
                </a:solidFill>
              </a:rPr>
              <a:t>g</a:t>
            </a:r>
            <a:r>
              <a:rPr lang="en-IN" sz="2300" dirty="0">
                <a:solidFill>
                  <a:srgbClr val="000000"/>
                </a:solidFill>
              </a:rPr>
              <a:t> individually, with the added condition that in the quotient function we have to omit those elements for which </a:t>
            </a:r>
            <a:r>
              <a:rPr lang="en-IN" sz="2300" i="1" dirty="0">
                <a:solidFill>
                  <a:srgbClr val="000000"/>
                </a:solidFill>
              </a:rPr>
              <a:t>g</a:t>
            </a:r>
            <a:r>
              <a:rPr lang="en-IN" sz="2300" dirty="0">
                <a:solidFill>
                  <a:srgbClr val="000000"/>
                </a:solidFill>
              </a:rPr>
              <a:t>(</a:t>
            </a:r>
            <a:r>
              <a:rPr lang="en-IN" sz="2300" i="1" dirty="0">
                <a:solidFill>
                  <a:srgbClr val="000000"/>
                </a:solidFill>
              </a:rPr>
              <a:t>x</a:t>
            </a:r>
            <a:r>
              <a:rPr lang="en-IN" sz="2300" dirty="0">
                <a:solidFill>
                  <a:srgbClr val="000000"/>
                </a:solidFill>
              </a:rPr>
              <a:t>) = 0.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4: Composing Functions</a:t>
            </a:r>
            <a:r>
              <a:rPr lang="en-US" baseline="-25000" dirty="0"/>
              <a:t>6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dirty="0"/>
              <a:t>​</a:t>
            </a:r>
            <a:r>
              <a:rPr sz="2800" dirty="0"/>
              <a:t>Note that once we have found formulas</a:t>
            </a:r>
            <a:endParaRPr lang="en-US" sz="2800" dirty="0"/>
          </a:p>
        </p:txBody>
      </p:sp>
      <p:pic>
        <p:nvPicPr>
          <p:cNvPr id="10" name="Picture 9" descr="f circle g and g circle f">
            <a:extLst>
              <a:ext uri="{FF2B5EF4-FFF2-40B4-BE49-F238E27FC236}">
                <a16:creationId xmlns:a16="http://schemas.microsoft.com/office/drawing/2014/main" id="{9EE0B6C2-41F0-C8DE-D052-710255B770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61580" y="1135155"/>
            <a:ext cx="2038350" cy="36195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7305EA0-7A67-BA4C-94F8-58295C8F794C}"/>
              </a:ext>
            </a:extLst>
          </p:cNvPr>
          <p:cNvSpPr txBox="1"/>
          <p:nvPr/>
        </p:nvSpPr>
        <p:spPr>
          <a:xfrm>
            <a:off x="461682" y="1524000"/>
            <a:ext cx="822511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800" dirty="0"/>
              <a:t>we can answer the first two parts by directly plugging into these formulas.</a:t>
            </a:r>
          </a:p>
        </p:txBody>
      </p:sp>
      <p:pic>
        <p:nvPicPr>
          <p:cNvPr id="6" name="Picture 5" descr="Open parenthesis f circle g close parenthesis of 6 equals 6 squared minus 6 times open parenthesis 6 close parenthesis plus 9 equals 9&#10;open parenthesis g circle f close parenthesis of 6 equals 6 squared minus 3 equals 33">
            <a:extLst>
              <a:ext uri="{FF2B5EF4-FFF2-40B4-BE49-F238E27FC236}">
                <a16:creationId xmlns:a16="http://schemas.microsoft.com/office/drawing/2014/main" id="{89F28789-0787-934D-1569-4B01DABDA1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28912" y="2644034"/>
            <a:ext cx="3686175" cy="1038225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CAUTION!</a:t>
            </a:r>
            <a:r>
              <a:rPr lang="en-US" baseline="-25000" dirty="0"/>
              <a:t>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sz="2800" dirty="0"/>
              <a:t>When evaluating the composition</a:t>
            </a:r>
          </a:p>
        </p:txBody>
      </p:sp>
      <p:pic>
        <p:nvPicPr>
          <p:cNvPr id="5" name="Picture 4" descr="open parenthesis f circle g close parenthesis of  x">
            <a:extLst>
              <a:ext uri="{FF2B5EF4-FFF2-40B4-BE49-F238E27FC236}">
                <a16:creationId xmlns:a16="http://schemas.microsoft.com/office/drawing/2014/main" id="{FC9FC01B-E6D7-BE3F-9CA3-730A348048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27548" y="1164055"/>
            <a:ext cx="1330452" cy="46177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D8979800-3D20-223E-7B20-3ABF57C005DC}"/>
              </a:ext>
            </a:extLst>
          </p:cNvPr>
          <p:cNvSpPr txBox="1"/>
          <p:nvPr/>
        </p:nvSpPr>
        <p:spPr>
          <a:xfrm>
            <a:off x="6781800" y="1084677"/>
            <a:ext cx="1676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800" dirty="0"/>
              <a:t>at a point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E36489D-9402-4CD6-C88C-8882E35730AB}"/>
              </a:ext>
            </a:extLst>
          </p:cNvPr>
          <p:cNvSpPr txBox="1"/>
          <p:nvPr/>
        </p:nvSpPr>
        <p:spPr>
          <a:xfrm>
            <a:off x="457200" y="1524000"/>
            <a:ext cx="8229600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/>
            </a:pPr>
            <a:r>
              <a:rPr lang="en-IN" sz="2800" i="1" dirty="0"/>
              <a:t>x</a:t>
            </a:r>
            <a:r>
              <a:rPr lang="en-IN" sz="2800" dirty="0"/>
              <a:t>, there are two reasons the value might be undefined:</a:t>
            </a:r>
          </a:p>
          <a:p>
            <a:pPr>
              <a:tabLst>
                <a:tab pos="447675" algn="l"/>
              </a:tabLst>
              <a:defRPr sz="2800"/>
            </a:pPr>
            <a:r>
              <a:rPr lang="en-IN" dirty="0"/>
              <a:t>1.	If </a:t>
            </a:r>
            <a:r>
              <a:rPr lang="en-IN" i="1" dirty="0"/>
              <a:t>x</a:t>
            </a:r>
            <a:r>
              <a:rPr lang="en-IN" sz="2800" dirty="0"/>
              <a:t> is not in the domain of </a:t>
            </a:r>
            <a:r>
              <a:rPr lang="en-IN" sz="2800" i="1" dirty="0"/>
              <a:t>g</a:t>
            </a:r>
            <a:r>
              <a:rPr lang="en-IN" sz="2800" dirty="0"/>
              <a:t>, </a:t>
            </a:r>
            <a:r>
              <a:rPr lang="en-IN" dirty="0"/>
              <a:t>t</a:t>
            </a:r>
            <a:r>
              <a:rPr lang="en-IN" sz="2800" dirty="0"/>
              <a:t>hen </a:t>
            </a:r>
            <a:r>
              <a:rPr lang="en-IN" sz="2800" i="1" dirty="0"/>
              <a:t>g</a:t>
            </a:r>
            <a:r>
              <a:rPr lang="en-IN" sz="2800" dirty="0"/>
              <a:t>(</a:t>
            </a:r>
            <a:r>
              <a:rPr lang="en-IN" sz="2800" i="1" dirty="0"/>
              <a:t>x</a:t>
            </a:r>
            <a:r>
              <a:rPr lang="en-IN" sz="2800" dirty="0"/>
              <a:t>) is undefined 	and we can't evaluate </a:t>
            </a:r>
            <a:r>
              <a:rPr lang="en-IN" sz="2800" i="1" dirty="0"/>
              <a:t>f</a:t>
            </a:r>
            <a:r>
              <a:rPr lang="en-IN" sz="2800" dirty="0"/>
              <a:t>(</a:t>
            </a:r>
            <a:r>
              <a:rPr lang="en-IN" sz="2800" i="1" dirty="0"/>
              <a:t>g</a:t>
            </a:r>
            <a:r>
              <a:rPr lang="en-IN" sz="2800" dirty="0"/>
              <a:t>(</a:t>
            </a:r>
            <a:r>
              <a:rPr lang="en-IN" sz="2800" i="1" dirty="0"/>
              <a:t>x</a:t>
            </a:r>
            <a:r>
              <a:rPr lang="en-IN" sz="2800" dirty="0"/>
              <a:t>)).</a:t>
            </a:r>
          </a:p>
          <a:p>
            <a:pPr>
              <a:tabLst>
                <a:tab pos="447675" algn="l"/>
              </a:tabLst>
              <a:defRPr sz="2800"/>
            </a:pPr>
            <a:r>
              <a:rPr lang="en-IN" sz="2800" dirty="0"/>
              <a:t>2.	If </a:t>
            </a:r>
            <a:r>
              <a:rPr lang="en-IN" sz="2800" i="1" dirty="0"/>
              <a:t>g</a:t>
            </a:r>
            <a:r>
              <a:rPr lang="en-IN" sz="2800" dirty="0"/>
              <a:t>(</a:t>
            </a:r>
            <a:r>
              <a:rPr lang="en-IN" sz="2800" i="1" dirty="0"/>
              <a:t>x</a:t>
            </a:r>
            <a:r>
              <a:rPr lang="en-IN" sz="2800" dirty="0"/>
              <a:t>) is not in the domain of </a:t>
            </a:r>
            <a:r>
              <a:rPr lang="en-IN" sz="2800" i="1" dirty="0"/>
              <a:t>f</a:t>
            </a:r>
            <a:r>
              <a:rPr lang="en-IN" sz="2800" dirty="0"/>
              <a:t>, then </a:t>
            </a:r>
            <a:r>
              <a:rPr lang="en-IN" sz="2800" i="1" dirty="0"/>
              <a:t>f</a:t>
            </a:r>
            <a:r>
              <a:rPr lang="en-IN" sz="2800" dirty="0"/>
              <a:t>(</a:t>
            </a:r>
            <a:r>
              <a:rPr lang="en-IN" sz="2800" i="1" dirty="0"/>
              <a:t>g</a:t>
            </a:r>
            <a:r>
              <a:rPr lang="en-IN" sz="2800" dirty="0"/>
              <a:t>(</a:t>
            </a:r>
            <a:r>
              <a:rPr lang="en-IN" sz="2800" i="1" dirty="0"/>
              <a:t>x</a:t>
            </a:r>
            <a:r>
              <a:rPr lang="en-IN" sz="2800" dirty="0"/>
              <a:t>)) is 	undefined and we can't evaluate it.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8A1C05D-0009-2E0A-62EB-E478DCBA66A9}"/>
              </a:ext>
            </a:extLst>
          </p:cNvPr>
          <p:cNvSpPr txBox="1"/>
          <p:nvPr/>
        </p:nvSpPr>
        <p:spPr>
          <a:xfrm>
            <a:off x="457200" y="3664460"/>
            <a:ext cx="2362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/>
            </a:pPr>
            <a:r>
              <a:rPr lang="en-IN" sz="2800" dirty="0"/>
              <a:t>In either case, </a:t>
            </a:r>
          </a:p>
        </p:txBody>
      </p:sp>
      <p:pic>
        <p:nvPicPr>
          <p:cNvPr id="9" name="Picture 8" descr="open parenthesis f circle g close parenthesis of x equals  f of open parenthesis g of x close parenthesis .">
            <a:extLst>
              <a:ext uri="{FF2B5EF4-FFF2-40B4-BE49-F238E27FC236}">
                <a16:creationId xmlns:a16="http://schemas.microsoft.com/office/drawing/2014/main" id="{76FDCB88-035C-E6A8-2EAB-9EBAD7997B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8900" y="3657600"/>
            <a:ext cx="2705100" cy="523875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197C4F67-D4AE-A65D-488F-06A48FED01DF}"/>
              </a:ext>
            </a:extLst>
          </p:cNvPr>
          <p:cNvSpPr txBox="1"/>
          <p:nvPr/>
        </p:nvSpPr>
        <p:spPr>
          <a:xfrm>
            <a:off x="5334000" y="3662737"/>
            <a:ext cx="2819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800" dirty="0"/>
              <a:t>is undefined, and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3660DF0-E5E7-68A8-FFE7-8FC4C0978879}"/>
              </a:ext>
            </a:extLst>
          </p:cNvPr>
          <p:cNvSpPr txBox="1"/>
          <p:nvPr/>
        </p:nvSpPr>
        <p:spPr>
          <a:xfrm>
            <a:off x="457200" y="4053643"/>
            <a:ext cx="3962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800" i="1" dirty="0"/>
              <a:t>x</a:t>
            </a:r>
            <a:r>
              <a:rPr lang="en-IN" sz="2800" dirty="0"/>
              <a:t> is not in the domain of </a:t>
            </a:r>
          </a:p>
        </p:txBody>
      </p:sp>
      <p:pic>
        <p:nvPicPr>
          <p:cNvPr id="7" name="Picture 6" descr=" f circle g  of x">
            <a:extLst>
              <a:ext uri="{FF2B5EF4-FFF2-40B4-BE49-F238E27FC236}">
                <a16:creationId xmlns:a16="http://schemas.microsoft.com/office/drawing/2014/main" id="{3B4CD7E8-471B-2FA1-2A01-266F4561CD7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3375" y="4125035"/>
            <a:ext cx="1419225" cy="466725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5: Domains of Compositions of Functions</a:t>
            </a:r>
            <a:r>
              <a:rPr lang="en-US" baseline="-25000" dirty="0"/>
              <a:t>1</a:t>
            </a:r>
            <a:endParaRPr dirty="0"/>
          </a:p>
        </p:txBody>
      </p:sp>
      <p:pic>
        <p:nvPicPr>
          <p:cNvPr id="12" name="Picture 11" descr="Let f of x equals square root of open parenthesis x minus 5 close parenthesis and g of x equals 2 divided by open parenthesis x plus 1 close parenthesis.">
            <a:extLst>
              <a:ext uri="{FF2B5EF4-FFF2-40B4-BE49-F238E27FC236}">
                <a16:creationId xmlns:a16="http://schemas.microsoft.com/office/drawing/2014/main" id="{5D3CAA03-7B42-7570-CF66-BBD56411EA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500" y="1061568"/>
            <a:ext cx="4896000" cy="84343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7037CB6-3782-D327-4ED8-3407B32CBB55}"/>
              </a:ext>
            </a:extLst>
          </p:cNvPr>
          <p:cNvSpPr txBox="1"/>
          <p:nvPr/>
        </p:nvSpPr>
        <p:spPr>
          <a:xfrm>
            <a:off x="457200" y="2047492"/>
            <a:ext cx="3505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800" dirty="0"/>
              <a:t>Evaluate the following.</a:t>
            </a:r>
          </a:p>
        </p:txBody>
      </p:sp>
      <p:pic>
        <p:nvPicPr>
          <p:cNvPr id="6" name="Picture 5" descr="a.  f circle g of minus 1&#10;b.  f circle g  of  1">
            <a:extLst>
              <a:ext uri="{FF2B5EF4-FFF2-40B4-BE49-F238E27FC236}">
                <a16:creationId xmlns:a16="http://schemas.microsoft.com/office/drawing/2014/main" id="{BB88F442-20C9-6E9C-2CB4-F466E446BC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2715715"/>
            <a:ext cx="2304000" cy="1170485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5: Domains of Compositions of Functions</a:t>
            </a:r>
            <a:r>
              <a:rPr lang="en-US" baseline="-25000" dirty="0"/>
              <a:t>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458200" cy="4914313"/>
          </a:xfrm>
        </p:spPr>
        <p:txBody>
          <a:bodyPr>
            <a:normAutofit/>
          </a:bodyPr>
          <a:lstStyle/>
          <a:p>
            <a:r>
              <a:rPr sz="2800" b="1" dirty="0"/>
              <a:t>Solution</a:t>
            </a:r>
          </a:p>
          <a:p>
            <a:pPr>
              <a:defRPr sz="2800"/>
            </a:pPr>
            <a:endParaRPr dirty="0"/>
          </a:p>
          <a:p>
            <a:pPr algn="ctr">
              <a:defRPr sz="2800"/>
            </a:pPr>
            <a:r>
              <a:rPr dirty="0"/>
              <a:t>​</a:t>
            </a:r>
          </a:p>
          <a:p>
            <a:pPr>
              <a:defRPr sz="2800"/>
            </a:pPr>
            <a:r>
              <a:rPr dirty="0"/>
              <a:t>​</a:t>
            </a:r>
            <a:endParaRPr sz="2800" dirty="0"/>
          </a:p>
        </p:txBody>
      </p:sp>
      <p:pic>
        <p:nvPicPr>
          <p:cNvPr id="37" name="Picture 36" descr="a.  f circle g  of minus 1 equals  f of g of minus 1.">
            <a:extLst>
              <a:ext uri="{FF2B5EF4-FFF2-40B4-BE49-F238E27FC236}">
                <a16:creationId xmlns:a16="http://schemas.microsoft.com/office/drawing/2014/main" id="{AB2A0268-CF8B-7BC7-4E22-BE3E93BF92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8637" y="1563584"/>
            <a:ext cx="3400425" cy="523875"/>
          </a:xfrm>
          <a:prstGeom prst="rect">
            <a:avLst/>
          </a:prstGeom>
        </p:spPr>
      </p:pic>
      <p:sp>
        <p:nvSpPr>
          <p:cNvPr id="35" name="TextBox 34">
            <a:extLst>
              <a:ext uri="{FF2B5EF4-FFF2-40B4-BE49-F238E27FC236}">
                <a16:creationId xmlns:a16="http://schemas.microsoft.com/office/drawing/2014/main" id="{215FAB9C-E16D-B165-9766-683A5983671B}"/>
              </a:ext>
            </a:extLst>
          </p:cNvPr>
          <p:cNvSpPr txBox="1"/>
          <p:nvPr/>
        </p:nvSpPr>
        <p:spPr>
          <a:xfrm>
            <a:off x="457200" y="2043989"/>
            <a:ext cx="7010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/>
            </a:pPr>
            <a:r>
              <a:rPr lang="en-IN" sz="2800" dirty="0"/>
              <a:t>​But, if we try to evaluate </a:t>
            </a:r>
            <a:r>
              <a:rPr lang="en-IN" sz="2800" i="1" dirty="0"/>
              <a:t>g</a:t>
            </a:r>
            <a:r>
              <a:rPr lang="en-IN" sz="2800" dirty="0"/>
              <a:t>(</a:t>
            </a:r>
            <a:r>
              <a:rPr lang="en-IN" sz="28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IN" sz="2800" dirty="0"/>
              <a:t>1), we see that it is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A6E7AE81-D3E8-0C5D-EBD6-7BD221B0B020}"/>
              </a:ext>
            </a:extLst>
          </p:cNvPr>
          <p:cNvSpPr txBox="1"/>
          <p:nvPr/>
        </p:nvSpPr>
        <p:spPr>
          <a:xfrm>
            <a:off x="457200" y="2473318"/>
            <a:ext cx="218514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800" dirty="0"/>
              <a:t>undefined, so</a:t>
            </a:r>
          </a:p>
        </p:txBody>
      </p:sp>
      <p:pic>
        <p:nvPicPr>
          <p:cNvPr id="25" name="Picture 24" descr=" f circle g  of minus 1">
            <a:extLst>
              <a:ext uri="{FF2B5EF4-FFF2-40B4-BE49-F238E27FC236}">
                <a16:creationId xmlns:a16="http://schemas.microsoft.com/office/drawing/2014/main" id="{0562E672-D806-CF01-C5CF-A83CBB165B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9850" y="2551878"/>
            <a:ext cx="1504950" cy="466725"/>
          </a:xfrm>
          <a:prstGeom prst="rect">
            <a:avLst/>
          </a:prstGeom>
        </p:spPr>
      </p:pic>
      <p:sp>
        <p:nvSpPr>
          <p:cNvPr id="31" name="TextBox 30">
            <a:extLst>
              <a:ext uri="{FF2B5EF4-FFF2-40B4-BE49-F238E27FC236}">
                <a16:creationId xmlns:a16="http://schemas.microsoft.com/office/drawing/2014/main" id="{251EE8BD-9880-42B0-B9E9-232C47B61F81}"/>
              </a:ext>
            </a:extLst>
          </p:cNvPr>
          <p:cNvSpPr txBox="1"/>
          <p:nvPr/>
        </p:nvSpPr>
        <p:spPr>
          <a:xfrm>
            <a:off x="4090147" y="2478805"/>
            <a:ext cx="284405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800" dirty="0"/>
              <a:t>is also undefined.</a:t>
            </a:r>
          </a:p>
        </p:txBody>
      </p:sp>
      <p:pic>
        <p:nvPicPr>
          <p:cNvPr id="23" name="Picture 22" descr="b.  f circle g of 1 equals  f of  g of 1">
            <a:extLst>
              <a:ext uri="{FF2B5EF4-FFF2-40B4-BE49-F238E27FC236}">
                <a16:creationId xmlns:a16="http://schemas.microsoft.com/office/drawing/2014/main" id="{9B6917FE-BCE1-B77E-694D-99C031D8818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" y="2971800"/>
            <a:ext cx="3019425" cy="523875"/>
          </a:xfrm>
          <a:prstGeom prst="rect">
            <a:avLst/>
          </a:prstGeom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5AB6327D-ECA1-9C09-D35B-9D4FD2D8689F}"/>
              </a:ext>
            </a:extLst>
          </p:cNvPr>
          <p:cNvSpPr txBox="1"/>
          <p:nvPr/>
        </p:nvSpPr>
        <p:spPr>
          <a:xfrm>
            <a:off x="518272" y="3523559"/>
            <a:ext cx="352985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/>
            </a:pPr>
            <a:r>
              <a:rPr lang="en-IN" sz="2800" dirty="0"/>
              <a:t>​First, we evaluate </a:t>
            </a:r>
            <a:r>
              <a:rPr lang="en-IN" sz="2800" i="1" dirty="0"/>
              <a:t>g</a:t>
            </a:r>
            <a:r>
              <a:rPr lang="en-IN" sz="2800" dirty="0"/>
              <a:t>(1).</a:t>
            </a:r>
          </a:p>
        </p:txBody>
      </p:sp>
      <p:pic>
        <p:nvPicPr>
          <p:cNvPr id="17" name="Picture 16" descr="g of 1 equals 2 divided by open parenthesis 1 plus 1 close parenthesis equals 2 divided by 2 equals 1">
            <a:extLst>
              <a:ext uri="{FF2B5EF4-FFF2-40B4-BE49-F238E27FC236}">
                <a16:creationId xmlns:a16="http://schemas.microsoft.com/office/drawing/2014/main" id="{E0412E8E-FD20-E8B7-D3F2-05167C1CD89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94261" y="3898746"/>
            <a:ext cx="2628000" cy="825654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ADA86A9E-9633-D2FA-19A8-6E85FE6D139D}"/>
              </a:ext>
            </a:extLst>
          </p:cNvPr>
          <p:cNvSpPr txBox="1"/>
          <p:nvPr/>
        </p:nvSpPr>
        <p:spPr>
          <a:xfrm>
            <a:off x="457200" y="4786894"/>
            <a:ext cx="6019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800" dirty="0"/>
              <a:t>We plug this result into </a:t>
            </a:r>
            <a:r>
              <a:rPr lang="en-IN" sz="2800" i="1" dirty="0"/>
              <a:t>f</a:t>
            </a:r>
            <a:r>
              <a:rPr lang="en-IN" sz="2800" dirty="0"/>
              <a:t>(</a:t>
            </a:r>
            <a:r>
              <a:rPr lang="en-IN" sz="2800" i="1" dirty="0"/>
              <a:t>x</a:t>
            </a:r>
            <a:r>
              <a:rPr lang="en-IN" sz="2800" dirty="0"/>
              <a:t>) but see that</a:t>
            </a:r>
          </a:p>
        </p:txBody>
      </p:sp>
      <p:pic>
        <p:nvPicPr>
          <p:cNvPr id="10" name="Picture 9" descr="square root of open parenthesis 1 minus 5  close parenthesis equals square root of minus 4">
            <a:extLst>
              <a:ext uri="{FF2B5EF4-FFF2-40B4-BE49-F238E27FC236}">
                <a16:creationId xmlns:a16="http://schemas.microsoft.com/office/drawing/2014/main" id="{FD97BE3F-5F3E-DD79-A208-A7E1127513A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63508" y="4837424"/>
            <a:ext cx="1749552" cy="42062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8FA1FD1-EC2D-DA88-B767-53CB66073948}"/>
              </a:ext>
            </a:extLst>
          </p:cNvPr>
          <p:cNvSpPr txBox="1"/>
          <p:nvPr/>
        </p:nvSpPr>
        <p:spPr>
          <a:xfrm>
            <a:off x="479610" y="5279453"/>
            <a:ext cx="2971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/>
            </a:pPr>
            <a:r>
              <a:rPr lang="en-IN" sz="2800" dirty="0"/>
              <a:t>is undefined. Thus, </a:t>
            </a:r>
          </a:p>
        </p:txBody>
      </p:sp>
      <p:pic>
        <p:nvPicPr>
          <p:cNvPr id="11" name="Picture 10" descr="open parenthesis f circle g close parenthesis of 1">
            <a:extLst>
              <a:ext uri="{FF2B5EF4-FFF2-40B4-BE49-F238E27FC236}">
                <a16:creationId xmlns:a16="http://schemas.microsoft.com/office/drawing/2014/main" id="{C4A75484-D1C8-9DD9-1CAB-B7D31EC00D9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22637" y="5375598"/>
            <a:ext cx="1287780" cy="46177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9E7A871-D187-7347-B545-B2024F99943F}"/>
              </a:ext>
            </a:extLst>
          </p:cNvPr>
          <p:cNvSpPr txBox="1"/>
          <p:nvPr/>
        </p:nvSpPr>
        <p:spPr>
          <a:xfrm>
            <a:off x="4623548" y="5281557"/>
            <a:ext cx="2743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800" dirty="0"/>
              <a:t>is also undefined.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6: Domains of Compositions of Functions</a:t>
            </a:r>
            <a:r>
              <a:rPr lang="en-US" baseline="-25000" dirty="0"/>
              <a:t>3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sz="2800" dirty="0"/>
              <a:t>Let</a:t>
            </a:r>
            <a:r>
              <a:rPr lang="en-IN" sz="2800" dirty="0"/>
              <a:t> </a:t>
            </a:r>
            <a:r>
              <a:rPr lang="en-IN" sz="2800" i="1" dirty="0"/>
              <a:t>f</a:t>
            </a:r>
            <a:r>
              <a:rPr lang="en-IN" sz="2800" dirty="0"/>
              <a:t>(</a:t>
            </a:r>
            <a:r>
              <a:rPr lang="en-IN" sz="2800" i="1" dirty="0"/>
              <a:t>x</a:t>
            </a:r>
            <a:r>
              <a:rPr lang="en-IN" sz="2800" dirty="0"/>
              <a:t>) = </a:t>
            </a:r>
            <a:r>
              <a:rPr lang="en-IN" sz="2800" i="1" dirty="0"/>
              <a:t>x</a:t>
            </a:r>
            <a:r>
              <a:rPr lang="en-IN" sz="1050" i="1" dirty="0"/>
              <a:t> </a:t>
            </a:r>
            <a:r>
              <a:rPr lang="en-IN" sz="2800" dirty="0"/>
              <a:t>²</a:t>
            </a:r>
            <a:r>
              <a:rPr lang="en-IN" sz="2800" i="1" dirty="0"/>
              <a:t> </a:t>
            </a:r>
            <a:r>
              <a:rPr lang="en-IN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IN" sz="2800" dirty="0"/>
              <a:t> 4</a:t>
            </a:r>
            <a:r>
              <a:rPr sz="2800" dirty="0"/>
              <a:t> and</a:t>
            </a:r>
            <a:r>
              <a:rPr lang="en-US" sz="2800" dirty="0"/>
              <a:t> </a:t>
            </a:r>
            <a:r>
              <a:rPr lang="en-US" sz="2800" i="1" dirty="0"/>
              <a:t>g</a:t>
            </a:r>
            <a:r>
              <a:rPr lang="en-US" sz="2800" dirty="0"/>
              <a:t>(</a:t>
            </a:r>
            <a:r>
              <a:rPr lang="en-US" sz="2800" i="1" dirty="0"/>
              <a:t>x</a:t>
            </a:r>
            <a:r>
              <a:rPr lang="en-US" sz="2800" dirty="0"/>
              <a:t>) = √</a:t>
            </a:r>
            <a:r>
              <a:rPr lang="en-US" sz="2800" i="1" dirty="0"/>
              <a:t>x</a:t>
            </a:r>
            <a:r>
              <a:rPr lang="en-US" sz="2800" dirty="0"/>
              <a:t>. </a:t>
            </a:r>
            <a:r>
              <a:rPr lang="en-IN" sz="2800" dirty="0"/>
              <a:t>Find formulas</a:t>
            </a:r>
          </a:p>
          <a:p>
            <a:pPr>
              <a:defRPr sz="2800"/>
            </a:pPr>
            <a:r>
              <a:rPr lang="en-IN" sz="2800" dirty="0"/>
              <a:t>and state the domains for the following.</a:t>
            </a:r>
          </a:p>
        </p:txBody>
      </p:sp>
      <p:pic>
        <p:nvPicPr>
          <p:cNvPr id="12" name="Picture 11" descr="a. f circle g">
            <a:extLst>
              <a:ext uri="{FF2B5EF4-FFF2-40B4-BE49-F238E27FC236}">
                <a16:creationId xmlns:a16="http://schemas.microsoft.com/office/drawing/2014/main" id="{4E5E439E-A978-669D-997E-57E566CC4E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2316" y="2209800"/>
            <a:ext cx="1260000" cy="487361"/>
          </a:xfrm>
          <a:prstGeom prst="rect">
            <a:avLst/>
          </a:prstGeom>
        </p:spPr>
      </p:pic>
      <p:pic>
        <p:nvPicPr>
          <p:cNvPr id="10" name="Picture 9" descr="b. g circle f">
            <a:extLst>
              <a:ext uri="{FF2B5EF4-FFF2-40B4-BE49-F238E27FC236}">
                <a16:creationId xmlns:a16="http://schemas.microsoft.com/office/drawing/2014/main" id="{864BEFEB-87DA-1063-0FB5-4BB5C890BD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2848449"/>
            <a:ext cx="1188000" cy="451001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6: Domains of Compositions of Functions</a:t>
            </a:r>
            <a:r>
              <a:rPr lang="en-US" baseline="-25000" dirty="0"/>
              <a:t>4</a:t>
            </a:r>
            <a:endParaRPr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AD456128-8FC3-02F0-57CB-80A82667FE1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IN" sz="2800" b="1" dirty="0"/>
              <a:t>Solution</a:t>
            </a:r>
            <a:endParaRPr lang="en-IN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5B68313-9FD1-21A3-2930-7FF9793D71FB}"/>
              </a:ext>
            </a:extLst>
          </p:cNvPr>
          <p:cNvSpPr txBox="1"/>
          <p:nvPr/>
        </p:nvSpPr>
        <p:spPr>
          <a:xfrm>
            <a:off x="469563" y="1506745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IN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a.</a:t>
            </a:r>
            <a:endParaRPr lang="en-IN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1" name="Table Placeholder 2" descr="open parenthesis f circle g close parenthesis of x equals f of g of x&#10;equals f of square root of x&#10;equals open parenthesis square root of x close parenthesis squared minus 4&#10;Substitute the formula for g of x into f of x.&#10;equals x minus 4">
                <a:extLst>
                  <a:ext uri="{FF2B5EF4-FFF2-40B4-BE49-F238E27FC236}">
                    <a16:creationId xmlns:a16="http://schemas.microsoft.com/office/drawing/2014/main" id="{E91C36BD-A522-05D0-9C84-836413459EFD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072374065"/>
                  </p:ext>
                </p:extLst>
              </p:nvPr>
            </p:nvGraphicFramePr>
            <p:xfrm>
              <a:off x="914400" y="1600200"/>
              <a:ext cx="8001000" cy="1836928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38100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191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436211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func>
                                <m:func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𝑓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∘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𝑔</m:t>
                                      </m:r>
                                    </m:e>
                                  </m:d>
                                </m:fName>
                                <m:e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</m:d>
                                </m:e>
                              </m:func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func>
                                <m:func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a:rPr sz="2400">
                                      <a:latin typeface="Cambria Math"/>
                                    </a:rPr>
                                    <m:t>𝑓</m:t>
                                  </m:r>
                                </m:fName>
                                <m:e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func>
                                        <m:funcPr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uncPr>
                                        <m:fName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𝑔</m:t>
                                          </m:r>
                                        </m:fName>
                                        <m:e>
                                          <m:d>
                                            <m:dPr>
                                              <m:ctrlPr>
                                                <a:rPr sz="24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r>
                                                <a:rPr sz="2400">
                                                  <a:latin typeface="Cambria Math"/>
                                                </a:rPr>
                                                <m:t>𝑥</m:t>
                                              </m:r>
                                            </m:e>
                                          </m:d>
                                        </m:e>
                                      </m:func>
                                    </m:e>
                                  </m:d>
                                </m:e>
                              </m:func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440089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phant>
                                <m:phantPr>
                                  <m:show m:val="off"/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phantPr>
                                <m:e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𝑓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∘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𝑔</m:t>
                                      </m:r>
                                    </m:e>
                                  </m:d>
                                  <m:r>
                                    <a:rPr sz="2400">
                                      <a:latin typeface="Cambria Math"/>
                                    </a:rPr>
                                    <m:t>⁡</m:t>
                                  </m:r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</m:d>
                                </m:e>
                              </m:phant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func>
                                <m:func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a:rPr sz="2400">
                                      <a:latin typeface="Cambria Math"/>
                                    </a:rPr>
                                    <m:t>𝑓</m:t>
                                  </m:r>
                                </m:fName>
                                <m:e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ad>
                                        <m:radPr>
                                          <m:degHide m:val="on"/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radPr>
                                        <m:deg/>
                                        <m:e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e>
                                      </m:rad>
                                    </m:e>
                                  </m:d>
                                </m:e>
                              </m:func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sz="1800" b="0" dirty="0"/>
                            <a:t>Substitute the formula for </a:t>
                          </a:r>
                          <a14:m>
                            <m:oMath xmlns:m="http://schemas.openxmlformats.org/officeDocument/2006/math">
                              <m:r>
                                <a:rPr sz="1800" b="0" i="1">
                                  <a:latin typeface="Cambria Math"/>
                                </a:rPr>
                                <m:t>𝑔</m:t>
                              </m:r>
                              <m:r>
                                <a:rPr sz="1800" b="0">
                                  <a:latin typeface="Cambria Math"/>
                                </a:rPr>
                                <m:t>⁡</m:t>
                              </m:r>
                              <m:d>
                                <m:dPr>
                                  <m:ctrlPr>
                                    <a:rPr sz="1800" b="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1800" b="0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d>
                            </m:oMath>
                          </a14:m>
                          <a:r>
                            <a:rPr sz="1800" b="0" dirty="0"/>
                            <a:t> into </a:t>
                          </a:r>
                          <a14:m>
                            <m:oMath xmlns:m="http://schemas.openxmlformats.org/officeDocument/2006/math">
                              <m:r>
                                <a:rPr sz="1800" b="0" i="1">
                                  <a:latin typeface="Cambria Math"/>
                                </a:rPr>
                                <m:t>𝑓</m:t>
                              </m:r>
                              <m:r>
                                <a:rPr sz="1800" b="0">
                                  <a:latin typeface="Cambria Math"/>
                                </a:rPr>
                                <m:t>⁡</m:t>
                              </m:r>
                              <m:d>
                                <m:dPr>
                                  <m:ctrlPr>
                                    <a:rPr sz="1800" b="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1800" b="0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d>
                            </m:oMath>
                          </a14:m>
                          <a:r>
                            <a:rPr sz="1800" b="0" dirty="0"/>
                            <a:t>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440089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phant>
                                <m:phantPr>
                                  <m:show m:val="off"/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phantPr>
                                <m:e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𝑓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∘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𝑔</m:t>
                                      </m:r>
                                    </m:e>
                                  </m:d>
                                  <m:r>
                                    <a:rPr sz="2400">
                                      <a:latin typeface="Cambria Math"/>
                                    </a:rPr>
                                    <m:t>⁡</m:t>
                                  </m:r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</m:d>
                                </m:e>
                              </m:phant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ad>
                                        <m:radPr>
                                          <m:degHide m:val="on"/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radPr>
                                        <m:deg/>
                                        <m:e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e>
                                      </m:rad>
                                    </m:e>
                                  </m:d>
                                </m:e>
                                <m:sup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sz="2400">
                                  <a:latin typeface="Cambria Math"/>
                                </a:rPr>
                                <m:t>−4</m:t>
                              </m:r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b="0" dirty="0"/>
                            <a:t>Simplify.</a:t>
                          </a:r>
                          <a:endParaRPr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436211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phant>
                                <m:phantPr>
                                  <m:show m:val="off"/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phantPr>
                                <m:e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𝑓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∘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𝑔</m:t>
                                      </m:r>
                                    </m:e>
                                  </m:d>
                                  <m:r>
                                    <a:rPr sz="2400">
                                      <a:latin typeface="Cambria Math"/>
                                    </a:rPr>
                                    <m:t>⁡</m:t>
                                  </m:r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</m:d>
                                </m:e>
                              </m:phant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r>
                                <a:rPr sz="2400">
                                  <a:latin typeface="Cambria Math"/>
                                </a:rPr>
                                <m:t>𝑥</m:t>
                              </m:r>
                              <m:r>
                                <a:rPr sz="2400">
                                  <a:latin typeface="Cambria Math"/>
                                </a:rPr>
                                <m:t>−4</m:t>
                              </m:r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1" name="Table Placeholder 2" descr="open parenthesis f circle g close parenthesis of x equals f of g of x&#10;equals f of square root of x&#10;equals open parenthesis square root of x close parenthesis squared minus 4&#10;Substitute the formula for g of x into f of x.&#10;equals x minus 4">
                <a:extLst>
                  <a:ext uri="{FF2B5EF4-FFF2-40B4-BE49-F238E27FC236}">
                    <a16:creationId xmlns:a16="http://schemas.microsoft.com/office/drawing/2014/main" id="{E91C36BD-A522-05D0-9C84-836413459EFD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072374065"/>
                  </p:ext>
                </p:extLst>
              </p:nvPr>
            </p:nvGraphicFramePr>
            <p:xfrm>
              <a:off x="914400" y="1600200"/>
              <a:ext cx="8001000" cy="1836928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38100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191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t="-9333" r="-110080" b="-33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461264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t="-107895" r="-110080" b="-2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90843" t="-107895" b="-22894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461264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t="-207895" r="-110080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b="0" dirty="0"/>
                            <a:t>Simplify.</a:t>
                          </a:r>
                          <a:endParaRPr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t="-312000" r="-110080" b="-30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A623F550-BAF9-A2F0-8F24-6FFA4FABD098}"/>
              </a:ext>
            </a:extLst>
          </p:cNvPr>
          <p:cNvSpPr txBox="1"/>
          <p:nvPr/>
        </p:nvSpPr>
        <p:spPr>
          <a:xfrm>
            <a:off x="457200" y="3657600"/>
            <a:ext cx="82296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/>
            </a:pPr>
            <a:r>
              <a:rPr lang="en-IN" sz="2800" dirty="0"/>
              <a:t>While the domain of </a:t>
            </a:r>
            <a:r>
              <a:rPr lang="en-IN" sz="2800" i="1" dirty="0"/>
              <a:t>x </a:t>
            </a:r>
            <a:r>
              <a:rPr lang="en-IN" sz="28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IN" sz="2800" dirty="0"/>
              <a:t> 4 is the set of all real numbers, 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5BB8489-1F22-F045-2814-39AAFA5804DF}"/>
              </a:ext>
            </a:extLst>
          </p:cNvPr>
          <p:cNvSpPr txBox="1"/>
          <p:nvPr/>
        </p:nvSpPr>
        <p:spPr>
          <a:xfrm>
            <a:off x="457200" y="4086418"/>
            <a:ext cx="223345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/>
            </a:pPr>
            <a:r>
              <a:rPr lang="en-IN" sz="2800" dirty="0"/>
              <a:t>the domain of</a:t>
            </a:r>
          </a:p>
        </p:txBody>
      </p:sp>
      <p:pic>
        <p:nvPicPr>
          <p:cNvPr id="10" name="Picture 9" descr="f circle g">
            <a:extLst>
              <a:ext uri="{FF2B5EF4-FFF2-40B4-BE49-F238E27FC236}">
                <a16:creationId xmlns:a16="http://schemas.microsoft.com/office/drawing/2014/main" id="{87145C41-19DD-67B5-FC18-FDE6E287542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90659" y="4185958"/>
            <a:ext cx="644211" cy="360000"/>
          </a:xfrm>
          <a:prstGeom prst="rect">
            <a:avLst/>
          </a:prstGeom>
        </p:spPr>
      </p:pic>
      <p:pic>
        <p:nvPicPr>
          <p:cNvPr id="9" name="Picture 8" descr="is open bracket zero comma infinity close parenthesis since only nonnegative">
            <a:extLst>
              <a:ext uri="{FF2B5EF4-FFF2-40B4-BE49-F238E27FC236}">
                <a16:creationId xmlns:a16="http://schemas.microsoft.com/office/drawing/2014/main" id="{0ED09912-D128-8F22-B3F2-BD5354B02C5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91461" y="4125905"/>
            <a:ext cx="4547454" cy="504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3571DA9-FB48-0F7E-9BD4-DE50C3EF7DF5}"/>
              </a:ext>
            </a:extLst>
          </p:cNvPr>
          <p:cNvSpPr txBox="1"/>
          <p:nvPr/>
        </p:nvSpPr>
        <p:spPr>
          <a:xfrm>
            <a:off x="457200" y="4538990"/>
            <a:ext cx="4876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/>
            </a:pPr>
            <a:r>
              <a:rPr lang="en-IN" sz="2800" dirty="0"/>
              <a:t>numbers can be plugged into </a:t>
            </a:r>
            <a:r>
              <a:rPr lang="en-IN" sz="2800" i="1" dirty="0"/>
              <a:t>g</a:t>
            </a:r>
            <a:r>
              <a:rPr lang="en-IN" sz="2800" dirty="0"/>
              <a:t>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6: Domains of Compositions of Functions</a:t>
            </a:r>
            <a:r>
              <a:rPr lang="en-US" baseline="-25000" dirty="0"/>
              <a:t>5</a:t>
            </a:r>
            <a:endParaRPr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92924D-EBCF-BB04-5B11-D0FF89EA265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143000"/>
            <a:ext cx="8229600" cy="4967067"/>
          </a:xfrm>
        </p:spPr>
        <p:txBody>
          <a:bodyPr>
            <a:normAutofit/>
          </a:bodyPr>
          <a:lstStyle/>
          <a:p>
            <a:pPr>
              <a:defRPr sz="2800"/>
            </a:pPr>
            <a:r>
              <a:rPr lang="en-US" dirty="0"/>
              <a:t>b. </a:t>
            </a:r>
          </a:p>
          <a:p>
            <a:pPr>
              <a:defRPr sz="2800"/>
            </a:pPr>
            <a:endParaRPr lang="en-US" sz="2800" dirty="0"/>
          </a:p>
          <a:p>
            <a:pPr>
              <a:defRPr sz="2800"/>
            </a:pPr>
            <a:endParaRPr lang="en-US" sz="2800" dirty="0"/>
          </a:p>
          <a:p>
            <a:pPr>
              <a:defRPr sz="2800"/>
            </a:pPr>
            <a:endParaRPr lang="en-US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Placeholder 2" descr="b. open parenthesis f circle g close parenthesis of x equals  g of open parenthesis f of x close parenthesis&#10;equals g of open parenthesis x squared minus 4 close parenthesis&#10;Substitute the formula for f of x into g of x.&#10;equals square root of open parenthesis  x squared minus 4 close parenthesis&#10;">
                <a:extLst>
                  <a:ext uri="{FF2B5EF4-FFF2-40B4-BE49-F238E27FC236}">
                    <a16:creationId xmlns:a16="http://schemas.microsoft.com/office/drawing/2014/main" id="{2AF1AC3A-A15E-3677-830C-E33722E6E140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014578280"/>
                  </p:ext>
                </p:extLst>
              </p:nvPr>
            </p:nvGraphicFramePr>
            <p:xfrm>
              <a:off x="914400" y="1198269"/>
              <a:ext cx="7924800" cy="1430044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38100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1148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460644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func>
                                <m:func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𝑔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∘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𝑓</m:t>
                                      </m:r>
                                    </m:e>
                                  </m:d>
                                </m:fName>
                                <m:e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</m:d>
                                </m:e>
                              </m:func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func>
                                <m:func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a:rPr sz="2400">
                                      <a:latin typeface="Cambria Math"/>
                                    </a:rPr>
                                    <m:t>𝑔</m:t>
                                  </m:r>
                                </m:fName>
                                <m:e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func>
                                        <m:funcPr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uncPr>
                                        <m:fName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𝑓</m:t>
                                          </m:r>
                                        </m:fName>
                                        <m:e>
                                          <m:d>
                                            <m:dPr>
                                              <m:ctrlPr>
                                                <a:rPr sz="24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r>
                                                <a:rPr sz="2400">
                                                  <a:latin typeface="Cambria Math"/>
                                                </a:rPr>
                                                <m:t>𝑥</m:t>
                                              </m:r>
                                            </m:e>
                                          </m:d>
                                        </m:e>
                                      </m:func>
                                    </m:e>
                                  </m:d>
                                </m:e>
                              </m:func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460644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phant>
                                <m:phantPr>
                                  <m:show m:val="off"/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phantPr>
                                <m:e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𝑔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∘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𝑓</m:t>
                                      </m:r>
                                    </m:e>
                                  </m:d>
                                  <m:r>
                                    <a:rPr sz="2400">
                                      <a:latin typeface="Cambria Math"/>
                                    </a:rPr>
                                    <m:t>⁡</m:t>
                                  </m:r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</m:d>
                                </m:e>
                              </m:phant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func>
                                <m:func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a:rPr sz="2400">
                                      <a:latin typeface="Cambria Math"/>
                                    </a:rPr>
                                    <m:t>𝑔</m:t>
                                  </m:r>
                                </m:fName>
                                <m:e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p>
                                        <m:sSupPr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e>
                                        <m:sup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  <m:r>
                                        <a:rPr sz="2400">
                                          <a:latin typeface="Cambria Math"/>
                                        </a:rPr>
                                        <m:t>−4</m:t>
                                      </m:r>
                                    </m:e>
                                  </m:d>
                                </m:e>
                              </m:func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sz="1800" b="0" dirty="0"/>
                            <a:t>Substitute the formula for </a:t>
                          </a:r>
                          <a14:m>
                            <m:oMath xmlns:m="http://schemas.openxmlformats.org/officeDocument/2006/math">
                              <m:r>
                                <a:rPr sz="1800" b="0" i="1">
                                  <a:latin typeface="Cambria Math"/>
                                </a:rPr>
                                <m:t>𝑓</m:t>
                              </m:r>
                              <m:r>
                                <a:rPr sz="1800" b="0">
                                  <a:latin typeface="Cambria Math"/>
                                </a:rPr>
                                <m:t>⁡</m:t>
                              </m:r>
                              <m:d>
                                <m:dPr>
                                  <m:ctrlPr>
                                    <a:rPr sz="1800" b="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1800" b="0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d>
                            </m:oMath>
                          </a14:m>
                          <a:r>
                            <a:rPr sz="1800" b="0" dirty="0"/>
                            <a:t> into </a:t>
                          </a:r>
                          <a14:m>
                            <m:oMath xmlns:m="http://schemas.openxmlformats.org/officeDocument/2006/math">
                              <m:r>
                                <a:rPr sz="1800" b="0" i="1">
                                  <a:latin typeface="Cambria Math"/>
                                </a:rPr>
                                <m:t>𝑔</m:t>
                              </m:r>
                              <m:r>
                                <a:rPr sz="1800" b="0">
                                  <a:latin typeface="Cambria Math"/>
                                </a:rPr>
                                <m:t>⁡</m:t>
                              </m:r>
                              <m:d>
                                <m:dPr>
                                  <m:ctrlPr>
                                    <a:rPr sz="1800" b="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1800" b="0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d>
                            </m:oMath>
                          </a14:m>
                          <a:r>
                            <a:rPr sz="1800" b="0" dirty="0"/>
                            <a:t>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508756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phant>
                                <m:phantPr>
                                  <m:show m:val="off"/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phantPr>
                                <m:e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𝑔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∘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𝑓</m:t>
                                      </m:r>
                                    </m:e>
                                  </m:d>
                                  <m:r>
                                    <a:rPr sz="2400">
                                      <a:latin typeface="Cambria Math"/>
                                    </a:rPr>
                                    <m:t>⁡</m:t>
                                  </m:r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</m:d>
                                </m:e>
                              </m:phant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rad>
                                <m:radPr>
                                  <m:degHide m:val="on"/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sSup>
                                    <m:sSup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sz="24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sz="2400">
                                      <a:latin typeface="Cambria Math"/>
                                    </a:rPr>
                                    <m:t>−4</m:t>
                                  </m:r>
                                </m:e>
                              </m:rad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b="0" dirty="0"/>
                            <a:t>The answer is already simplified.</a:t>
                          </a:r>
                          <a:endParaRPr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Placeholder 2" descr="b. open parenthesis f circle g close parenthesis of x equals  g of open parenthesis f of x close parenthesis&#10;equals g of open parenthesis x squared minus 4 close parenthesis&#10;Substitute the formula for f of x into g of x.&#10;equals square root of open parenthesis  x squared minus 4 close parenthesis&#10;">
                <a:extLst>
                  <a:ext uri="{FF2B5EF4-FFF2-40B4-BE49-F238E27FC236}">
                    <a16:creationId xmlns:a16="http://schemas.microsoft.com/office/drawing/2014/main" id="{2AF1AC3A-A15E-3677-830C-E33722E6E140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014578280"/>
                  </p:ext>
                </p:extLst>
              </p:nvPr>
            </p:nvGraphicFramePr>
            <p:xfrm>
              <a:off x="914400" y="1198269"/>
              <a:ext cx="7924800" cy="1430044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38100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1148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460644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t="-9211" r="-108000" b="-2394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460644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t="-109211" r="-108000" b="-1394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92593" t="-109211" b="-13947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50875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t="-189286" r="-108000" b="-261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b="0" dirty="0"/>
                            <a:t>The answer is already simplified.</a:t>
                          </a:r>
                          <a:endParaRPr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25" name="TextBox 24">
            <a:extLst>
              <a:ext uri="{FF2B5EF4-FFF2-40B4-BE49-F238E27FC236}">
                <a16:creationId xmlns:a16="http://schemas.microsoft.com/office/drawing/2014/main" id="{4D290FA6-35AB-2970-7BBA-AC327BBF9B34}"/>
              </a:ext>
            </a:extLst>
          </p:cNvPr>
          <p:cNvSpPr txBox="1"/>
          <p:nvPr/>
        </p:nvSpPr>
        <p:spPr>
          <a:xfrm>
            <a:off x="407895" y="3085150"/>
            <a:ext cx="232578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The domain of </a:t>
            </a:r>
            <a:endParaRPr lang="en-IN" sz="2800" dirty="0"/>
          </a:p>
        </p:txBody>
      </p:sp>
      <p:pic>
        <p:nvPicPr>
          <p:cNvPr id="27" name="Picture 26" descr="g circle f">
            <a:extLst>
              <a:ext uri="{FF2B5EF4-FFF2-40B4-BE49-F238E27FC236}">
                <a16:creationId xmlns:a16="http://schemas.microsoft.com/office/drawing/2014/main" id="{A6FD1435-B940-FAD0-7939-454E4CFFCBA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25270" y="3190841"/>
            <a:ext cx="647700" cy="361950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B07F975C-C996-6EC9-214C-D71E21B78DC6}"/>
              </a:ext>
            </a:extLst>
          </p:cNvPr>
          <p:cNvSpPr txBox="1"/>
          <p:nvPr/>
        </p:nvSpPr>
        <p:spPr>
          <a:xfrm>
            <a:off x="3352800" y="3084370"/>
            <a:ext cx="399153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consists of all </a:t>
            </a:r>
            <a:r>
              <a:rPr lang="en-US" sz="2800" i="1" dirty="0"/>
              <a:t>x</a:t>
            </a:r>
            <a:r>
              <a:rPr lang="en-US" sz="2800" dirty="0"/>
              <a:t> for which</a:t>
            </a:r>
            <a:endParaRPr lang="en-IN" sz="2800" dirty="0"/>
          </a:p>
        </p:txBody>
      </p:sp>
      <p:pic>
        <p:nvPicPr>
          <p:cNvPr id="29" name="Picture 28" descr="x squared minus 4 greater than or equals to 0, or x squared greater than or equals to 4.">
            <a:extLst>
              <a:ext uri="{FF2B5EF4-FFF2-40B4-BE49-F238E27FC236}">
                <a16:creationId xmlns:a16="http://schemas.microsoft.com/office/drawing/2014/main" id="{4329103B-7F4E-7700-E996-5873262F619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3400" y="3521785"/>
            <a:ext cx="2914364" cy="468000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CF3E5CEB-3039-C30F-B5E2-6D3CE7BA3C00}"/>
              </a:ext>
            </a:extLst>
          </p:cNvPr>
          <p:cNvSpPr txBox="1"/>
          <p:nvPr/>
        </p:nvSpPr>
        <p:spPr>
          <a:xfrm>
            <a:off x="3442448" y="3514190"/>
            <a:ext cx="432995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/>
            </a:pPr>
            <a:r>
              <a:rPr lang="en-US" sz="2800" dirty="0"/>
              <a:t>We can write this in interval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5D92548-0750-7BB8-A2DB-0BBCFA6DDB91}"/>
              </a:ext>
            </a:extLst>
          </p:cNvPr>
          <p:cNvSpPr txBox="1"/>
          <p:nvPr/>
        </p:nvSpPr>
        <p:spPr>
          <a:xfrm>
            <a:off x="453838" y="3953496"/>
            <a:ext cx="131893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/>
            </a:pPr>
            <a:r>
              <a:rPr lang="en-US" sz="2800" dirty="0"/>
              <a:t>form as</a:t>
            </a:r>
          </a:p>
        </p:txBody>
      </p:sp>
      <p:pic>
        <p:nvPicPr>
          <p:cNvPr id="17" name="Picture 16" descr="Open parenthesis minus Infinity to minus 2 close bracket union close bracket 2 to infinity open parenthesis.">
            <a:extLst>
              <a:ext uri="{FF2B5EF4-FFF2-40B4-BE49-F238E27FC236}">
                <a16:creationId xmlns:a16="http://schemas.microsoft.com/office/drawing/2014/main" id="{8A547F94-2361-E984-04D9-726373ACBF0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784536" y="4009991"/>
            <a:ext cx="2276475" cy="466725"/>
          </a:xfrm>
          <a:prstGeom prst="rect">
            <a:avLst/>
          </a:prstGeo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7: Decomposing Functions</a:t>
            </a:r>
            <a:r>
              <a:rPr lang="en-US" baseline="-25000" dirty="0"/>
              <a:t>1</a:t>
            </a:r>
            <a:endParaRPr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8D27FDC-A847-BD26-0AEF-EC26933D0B37}"/>
              </a:ext>
            </a:extLst>
          </p:cNvPr>
          <p:cNvSpPr txBox="1"/>
          <p:nvPr/>
        </p:nvSpPr>
        <p:spPr>
          <a:xfrm>
            <a:off x="457200" y="1042734"/>
            <a:ext cx="377031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800" dirty="0"/>
              <a:t>Decompose the function </a:t>
            </a:r>
          </a:p>
        </p:txBody>
      </p:sp>
      <p:pic>
        <p:nvPicPr>
          <p:cNvPr id="4" name="Picture 3" descr="f of x equals the absolute value of open parenthesis x squared minus 3 close parenthesis,  plus 2">
            <a:extLst>
              <a:ext uri="{FF2B5EF4-FFF2-40B4-BE49-F238E27FC236}">
                <a16:creationId xmlns:a16="http://schemas.microsoft.com/office/drawing/2014/main" id="{0B500078-9011-445D-654D-9CAEC01579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8433" y="1063128"/>
            <a:ext cx="2250948" cy="54254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ECAC356-9A3C-070B-1671-09DD8640AADA}"/>
              </a:ext>
            </a:extLst>
          </p:cNvPr>
          <p:cNvSpPr txBox="1"/>
          <p:nvPr/>
        </p:nvSpPr>
        <p:spPr>
          <a:xfrm>
            <a:off x="510988" y="1535793"/>
            <a:ext cx="2819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800" dirty="0"/>
              <a:t>into the following.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0A69670-9ECF-8684-59C8-AA456F7011EB}"/>
              </a:ext>
            </a:extLst>
          </p:cNvPr>
          <p:cNvSpPr txBox="1"/>
          <p:nvPr/>
        </p:nvSpPr>
        <p:spPr>
          <a:xfrm>
            <a:off x="475129" y="1979546"/>
            <a:ext cx="5486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/>
            </a:pPr>
            <a:r>
              <a:rPr lang="en-IN" sz="2800" dirty="0"/>
              <a:t>a.   ​a composition of two functions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75D5486-C0B8-C78F-9831-F969AFB6099D}"/>
              </a:ext>
            </a:extLst>
          </p:cNvPr>
          <p:cNvSpPr txBox="1"/>
          <p:nvPr/>
        </p:nvSpPr>
        <p:spPr>
          <a:xfrm>
            <a:off x="484094" y="2516213"/>
            <a:ext cx="5791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/>
            </a:pPr>
            <a:r>
              <a:rPr lang="en-IN" sz="2800" dirty="0"/>
              <a:t>b.   ​a composition of three functions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7: Decomposing Functions</a:t>
            </a:r>
            <a:r>
              <a:rPr lang="en-US" baseline="-25000" dirty="0"/>
              <a:t>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Solution</a:t>
            </a:r>
          </a:p>
        </p:txBody>
      </p:sp>
      <p:pic>
        <p:nvPicPr>
          <p:cNvPr id="11" name="Picture 10" descr="a. g of x equals the absolute value of x, plus 2">
            <a:extLst>
              <a:ext uri="{FF2B5EF4-FFF2-40B4-BE49-F238E27FC236}">
                <a16:creationId xmlns:a16="http://schemas.microsoft.com/office/drawing/2014/main" id="{18289851-6CE3-7161-6158-A2C040A44D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1490663"/>
            <a:ext cx="2057400" cy="466725"/>
          </a:xfrm>
          <a:prstGeom prst="rect">
            <a:avLst/>
          </a:prstGeom>
        </p:spPr>
      </p:pic>
      <p:pic>
        <p:nvPicPr>
          <p:cNvPr id="9" name="Picture 8" descr="h of x equals x squared minus 3">
            <a:extLst>
              <a:ext uri="{FF2B5EF4-FFF2-40B4-BE49-F238E27FC236}">
                <a16:creationId xmlns:a16="http://schemas.microsoft.com/office/drawing/2014/main" id="{8CA44604-EFBA-C1EA-7B17-A0C173B0A1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6470" y="2017510"/>
            <a:ext cx="1676400" cy="485775"/>
          </a:xfrm>
          <a:prstGeom prst="rect">
            <a:avLst/>
          </a:prstGeom>
        </p:spPr>
      </p:pic>
      <p:pic>
        <p:nvPicPr>
          <p:cNvPr id="13" name="Picture 12" descr="g of h of  x  equals g of open parenthesis  x squared minus 3 close parenthesis">
            <a:extLst>
              <a:ext uri="{FF2B5EF4-FFF2-40B4-BE49-F238E27FC236}">
                <a16:creationId xmlns:a16="http://schemas.microsoft.com/office/drawing/2014/main" id="{41089228-C2FC-464E-1AF8-DB50BED5478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4775" y="1447800"/>
            <a:ext cx="2562225" cy="552450"/>
          </a:xfrm>
          <a:prstGeom prst="rect">
            <a:avLst/>
          </a:prstGeom>
        </p:spPr>
      </p:pic>
      <p:pic>
        <p:nvPicPr>
          <p:cNvPr id="15" name="Picture 14" descr="equals the absolute value of x squared minus 3, plus 2">
            <a:extLst>
              <a:ext uri="{FF2B5EF4-FFF2-40B4-BE49-F238E27FC236}">
                <a16:creationId xmlns:a16="http://schemas.microsoft.com/office/drawing/2014/main" id="{C7515B87-36AD-FC8B-58FE-1547D6D9FEE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99507" y="2017510"/>
            <a:ext cx="1571625" cy="552450"/>
          </a:xfrm>
          <a:prstGeom prst="rect">
            <a:avLst/>
          </a:prstGeom>
        </p:spPr>
      </p:pic>
      <p:pic>
        <p:nvPicPr>
          <p:cNvPr id="17" name="Picture 16" descr="equals f of x">
            <a:extLst>
              <a:ext uri="{FF2B5EF4-FFF2-40B4-BE49-F238E27FC236}">
                <a16:creationId xmlns:a16="http://schemas.microsoft.com/office/drawing/2014/main" id="{CF4B116D-8824-E001-C355-981F99E67E1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99507" y="2595509"/>
            <a:ext cx="914400" cy="466725"/>
          </a:xfrm>
          <a:prstGeom prst="rect">
            <a:avLst/>
          </a:prstGeom>
        </p:spPr>
      </p:pic>
      <p:pic>
        <p:nvPicPr>
          <p:cNvPr id="19" name="Picture 18" descr="b. g of x  equals x plus 2">
            <a:extLst>
              <a:ext uri="{FF2B5EF4-FFF2-40B4-BE49-F238E27FC236}">
                <a16:creationId xmlns:a16="http://schemas.microsoft.com/office/drawing/2014/main" id="{06221D97-70DB-D285-B877-C5467196CB9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9125" y="3184322"/>
            <a:ext cx="1971675" cy="466725"/>
          </a:xfrm>
          <a:prstGeom prst="rect">
            <a:avLst/>
          </a:prstGeom>
        </p:spPr>
      </p:pic>
      <p:pic>
        <p:nvPicPr>
          <p:cNvPr id="21" name="Picture 20" descr="h of x  equals the absolute value ofopen parenthesis x minus 3 close parenthesis  ">
            <a:extLst>
              <a:ext uri="{FF2B5EF4-FFF2-40B4-BE49-F238E27FC236}">
                <a16:creationId xmlns:a16="http://schemas.microsoft.com/office/drawing/2014/main" id="{8A411EE6-1867-BED6-C4EF-D7E121B1C77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60611" y="3761369"/>
            <a:ext cx="1647825" cy="466725"/>
          </a:xfrm>
          <a:prstGeom prst="rect">
            <a:avLst/>
          </a:prstGeom>
        </p:spPr>
      </p:pic>
      <p:pic>
        <p:nvPicPr>
          <p:cNvPr id="23" name="Picture 22" descr="j of x equals x squred">
            <a:extLst>
              <a:ext uri="{FF2B5EF4-FFF2-40B4-BE49-F238E27FC236}">
                <a16:creationId xmlns:a16="http://schemas.microsoft.com/office/drawing/2014/main" id="{926AB62C-535B-D48B-9651-0C17442DB38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80250" y="4228094"/>
            <a:ext cx="1190625" cy="485775"/>
          </a:xfrm>
          <a:prstGeom prst="rect">
            <a:avLst/>
          </a:prstGeom>
        </p:spPr>
      </p:pic>
      <p:pic>
        <p:nvPicPr>
          <p:cNvPr id="25" name="Picture 24" descr="g open parenthesis h open parenthesis j of x close parenthesis close parenthesis equals g open parenthesis h open parenthesis x squared close parenthesis close parenthesis">
            <a:extLst>
              <a:ext uri="{FF2B5EF4-FFF2-40B4-BE49-F238E27FC236}">
                <a16:creationId xmlns:a16="http://schemas.microsoft.com/office/drawing/2014/main" id="{4153C10B-3C26-E04E-5535-7498FEE9C88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886200" y="3101569"/>
            <a:ext cx="2981325" cy="609600"/>
          </a:xfrm>
          <a:prstGeom prst="rect">
            <a:avLst/>
          </a:prstGeom>
        </p:spPr>
      </p:pic>
      <p:pic>
        <p:nvPicPr>
          <p:cNvPr id="27" name="Picture 26" descr="equals g of open parenthesis the absolute value of x squared minus 3 close parenthesis">
            <a:extLst>
              <a:ext uri="{FF2B5EF4-FFF2-40B4-BE49-F238E27FC236}">
                <a16:creationId xmlns:a16="http://schemas.microsoft.com/office/drawing/2014/main" id="{E9D2645C-3192-DC35-E0CE-D87D6B62686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389190" y="3692036"/>
            <a:ext cx="1581150" cy="609600"/>
          </a:xfrm>
          <a:prstGeom prst="rect">
            <a:avLst/>
          </a:prstGeom>
        </p:spPr>
      </p:pic>
      <p:pic>
        <p:nvPicPr>
          <p:cNvPr id="29" name="Picture 28" descr="equals the absolute value of open parenthesis  x squared minus 3 close parenthesis , plus 2">
            <a:extLst>
              <a:ext uri="{FF2B5EF4-FFF2-40B4-BE49-F238E27FC236}">
                <a16:creationId xmlns:a16="http://schemas.microsoft.com/office/drawing/2014/main" id="{532F69BB-A5B1-E1AE-33D1-BDE706018BA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389190" y="4287603"/>
            <a:ext cx="1571625" cy="552450"/>
          </a:xfrm>
          <a:prstGeom prst="rect">
            <a:avLst/>
          </a:prstGeom>
        </p:spPr>
      </p:pic>
      <p:pic>
        <p:nvPicPr>
          <p:cNvPr id="31" name="Picture 30" descr="equals f of x">
            <a:extLst>
              <a:ext uri="{FF2B5EF4-FFF2-40B4-BE49-F238E27FC236}">
                <a16:creationId xmlns:a16="http://schemas.microsoft.com/office/drawing/2014/main" id="{C7860AD6-0070-7C90-8047-809CCE350A7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389190" y="4852378"/>
            <a:ext cx="914400" cy="466725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0E65B2F9-FA68-55E6-9193-E76E69B9F127}"/>
              </a:ext>
            </a:extLst>
          </p:cNvPr>
          <p:cNvSpPr txBox="1"/>
          <p:nvPr/>
        </p:nvSpPr>
        <p:spPr>
          <a:xfrm>
            <a:off x="461682" y="5274584"/>
            <a:ext cx="822511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/>
            </a:pPr>
            <a:r>
              <a:rPr lang="en-IN" sz="2000" b="1" dirty="0"/>
              <a:t>Note:</a:t>
            </a:r>
            <a:r>
              <a:rPr lang="en-IN" sz="2000" dirty="0"/>
              <a:t> These are </a:t>
            </a:r>
            <a:r>
              <a:rPr lang="en-IN" sz="2000" b="1" dirty="0"/>
              <a:t>not</a:t>
            </a:r>
            <a:r>
              <a:rPr lang="en-IN" sz="2000" dirty="0"/>
              <a:t> the only possible solutions for the decompositions of </a:t>
            </a:r>
            <a:r>
              <a:rPr lang="en-IN" sz="2000" i="1" dirty="0"/>
              <a:t>f</a:t>
            </a:r>
            <a:r>
              <a:rPr lang="en-IN" sz="2000" dirty="0"/>
              <a:t>(</a:t>
            </a:r>
            <a:r>
              <a:rPr lang="en-IN" sz="2000" i="1" dirty="0"/>
              <a:t>x</a:t>
            </a:r>
            <a:r>
              <a:rPr lang="en-IN" sz="2000" dirty="0"/>
              <a:t>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1: Combining Functions Arithmetically</a:t>
            </a:r>
            <a:r>
              <a:rPr lang="en-US" baseline="-25000" dirty="0"/>
              <a:t>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</p:spPr>
        <p:txBody>
          <a:bodyPr>
            <a:normAutofit/>
          </a:bodyPr>
          <a:lstStyle/>
          <a:p>
            <a:pPr>
              <a:defRPr sz="2800"/>
            </a:pPr>
            <a:r>
              <a:rPr lang="en-IN" sz="2800" dirty="0"/>
              <a:t>Given that</a:t>
            </a:r>
            <a:endParaRPr sz="2800" dirty="0"/>
          </a:p>
        </p:txBody>
      </p:sp>
      <p:pic>
        <p:nvPicPr>
          <p:cNvPr id="10" name="Picture 9" descr=" f of negative two  equals five and g of  negative two equals negative three, find open parenthesis f minus g close parenthesis of negative two and open parenthesis f divided by g close parenthesis of negative two.">
            <a:extLst>
              <a:ext uri="{FF2B5EF4-FFF2-40B4-BE49-F238E27FC236}">
                <a16:creationId xmlns:a16="http://schemas.microsoft.com/office/drawing/2014/main" id="{834E7AD3-4184-322F-6584-5267B1F385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193" y="1600200"/>
            <a:ext cx="7658181" cy="936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1: Combining Functions Arithmetically</a:t>
            </a:r>
            <a:r>
              <a:rPr lang="en-US" baseline="-25000" dirty="0"/>
              <a:t>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200" b="1" dirty="0"/>
              <a:t>Solution</a:t>
            </a:r>
          </a:p>
          <a:p>
            <a:r>
              <a:rPr sz="2200" dirty="0"/>
              <a:t>By the definition of the difference and quotient of functions,</a:t>
            </a:r>
          </a:p>
          <a:p>
            <a:endParaRPr sz="2200" dirty="0"/>
          </a:p>
          <a:p>
            <a:endParaRPr sz="2200" dirty="0"/>
          </a:p>
        </p:txBody>
      </p:sp>
      <p:pic>
        <p:nvPicPr>
          <p:cNvPr id="8" name="Picture 7" descr="Open parenthesis f minus g close parenthesis of negative 2 equals f of negative 2 minus g of negative 2. This simplifies to 5 minus open parenthesis negative 3 close parenthesis. Further simplification gives 8,">
            <a:extLst>
              <a:ext uri="{FF2B5EF4-FFF2-40B4-BE49-F238E27FC236}">
                <a16:creationId xmlns:a16="http://schemas.microsoft.com/office/drawing/2014/main" id="{9E7FB8F7-A99F-4846-34B9-9CC80FD833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4200" y="1918594"/>
            <a:ext cx="3204000" cy="126234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546BE54-7A7C-9C59-0F5B-6735526087F5}"/>
              </a:ext>
            </a:extLst>
          </p:cNvPr>
          <p:cNvSpPr txBox="1"/>
          <p:nvPr/>
        </p:nvSpPr>
        <p:spPr>
          <a:xfrm>
            <a:off x="466163" y="2998113"/>
            <a:ext cx="735106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200" dirty="0"/>
              <a:t>and</a:t>
            </a:r>
          </a:p>
        </p:txBody>
      </p:sp>
      <p:pic>
        <p:nvPicPr>
          <p:cNvPr id="9" name="Picture 8" descr="Open parenthesis f divided by g close parenthesis of negative 2 equals f of negative 2 divided by g of negative 2. This simplifies to 5 divided by negative 3. Further simplification gives negative 5 divided by 3.">
            <a:extLst>
              <a:ext uri="{FF2B5EF4-FFF2-40B4-BE49-F238E27FC236}">
                <a16:creationId xmlns:a16="http://schemas.microsoft.com/office/drawing/2014/main" id="{D9D0DED0-5986-CE6F-13FE-D804B4D2E7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7600" y="3581397"/>
            <a:ext cx="2124000" cy="2400661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2: Combining Functions Arithmetically</a:t>
            </a:r>
            <a:r>
              <a:rPr lang="en-US" baseline="-25000" dirty="0"/>
              <a:t>1</a:t>
            </a:r>
            <a:endParaRPr dirty="0"/>
          </a:p>
        </p:txBody>
      </p:sp>
      <p:sp>
        <p:nvSpPr>
          <p:cNvPr id="3" name="Text Placeholder 2" descr="g of x equals the square root of x,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sz="2800" dirty="0"/>
              <a:t>Given the two functions</a:t>
            </a:r>
            <a:r>
              <a:rPr lang="en-IN" sz="2800" dirty="0"/>
              <a:t> </a:t>
            </a:r>
            <a:r>
              <a:rPr lang="en-IN" sz="2800" i="1" dirty="0"/>
              <a:t>f</a:t>
            </a:r>
            <a:r>
              <a:rPr lang="en-IN" sz="2800" dirty="0"/>
              <a:t>(</a:t>
            </a:r>
            <a:r>
              <a:rPr lang="en-IN" sz="2800" i="1" dirty="0"/>
              <a:t>x</a:t>
            </a:r>
            <a:r>
              <a:rPr lang="en-IN" sz="2800" dirty="0"/>
              <a:t>) = 4</a:t>
            </a:r>
            <a:r>
              <a:rPr lang="en-IN" sz="2800" i="1" dirty="0"/>
              <a:t>x</a:t>
            </a:r>
            <a:r>
              <a:rPr lang="en-IN" sz="1050" i="1" dirty="0"/>
              <a:t> </a:t>
            </a:r>
            <a:r>
              <a:rPr lang="en-IN" sz="2800" dirty="0"/>
              <a:t>²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− </a:t>
            </a:r>
            <a:r>
              <a:rPr lang="en-IN" sz="2800" dirty="0"/>
              <a:t>1</a:t>
            </a:r>
            <a:r>
              <a:rPr sz="2800" dirty="0"/>
              <a:t> and</a:t>
            </a:r>
            <a:r>
              <a:rPr lang="en-US" sz="2800" dirty="0"/>
              <a:t> </a:t>
            </a:r>
            <a:r>
              <a:rPr lang="en-US" sz="2800" i="1" dirty="0"/>
              <a:t>g</a:t>
            </a:r>
            <a:r>
              <a:rPr lang="en-US" sz="2800" dirty="0"/>
              <a:t>(</a:t>
            </a:r>
            <a:r>
              <a:rPr lang="en-US" sz="2800" i="1" dirty="0"/>
              <a:t>x</a:t>
            </a:r>
            <a:r>
              <a:rPr lang="en-US" sz="2800" dirty="0"/>
              <a:t>) = √</a:t>
            </a:r>
            <a:r>
              <a:rPr lang="en-US" sz="2800" i="1" dirty="0"/>
              <a:t>x,</a:t>
            </a:r>
            <a:r>
              <a:rPr sz="2800" dirty="0"/>
              <a:t> </a:t>
            </a:r>
          </a:p>
        </p:txBody>
      </p:sp>
      <p:pic>
        <p:nvPicPr>
          <p:cNvPr id="6" name="Picture 5" descr="Find open parenthesis f plus g close parenthesis of x and open parenthesis f g close parenthesis of x">
            <a:extLst>
              <a:ext uri="{FF2B5EF4-FFF2-40B4-BE49-F238E27FC236}">
                <a16:creationId xmlns:a16="http://schemas.microsoft.com/office/drawing/2014/main" id="{A69207CB-71B6-6391-CADB-6D0BDB2E4D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398" y="1676400"/>
            <a:ext cx="4283180" cy="540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2: Combining Functions Arithmetically</a:t>
            </a:r>
            <a:r>
              <a:rPr lang="en-US" baseline="-25000" dirty="0"/>
              <a:t>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Solution</a:t>
            </a:r>
          </a:p>
          <a:p>
            <a:r>
              <a:rPr lang="en-US" dirty="0"/>
              <a:t>By the definition of the sum and product of functions,</a:t>
            </a:r>
          </a:p>
          <a:p>
            <a:pPr>
              <a:defRPr sz="2800"/>
            </a:pPr>
            <a:endParaRPr lang="en-US" dirty="0"/>
          </a:p>
        </p:txBody>
      </p:sp>
      <p:pic>
        <p:nvPicPr>
          <p:cNvPr id="10" name="Picture 9" descr="Open parenthesis f plus g close parenthesis of x equals f of x plus g of x, which equals 4 times x squared minus 1 plus the square root of x,">
            <a:extLst>
              <a:ext uri="{FF2B5EF4-FFF2-40B4-BE49-F238E27FC236}">
                <a16:creationId xmlns:a16="http://schemas.microsoft.com/office/drawing/2014/main" id="{C3E5CDEC-326B-1C5F-B52D-0192DEE363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5600" y="2251322"/>
            <a:ext cx="3492000" cy="102527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4839603-94C6-8F5D-807D-70157BA8948C}"/>
              </a:ext>
            </a:extLst>
          </p:cNvPr>
          <p:cNvSpPr txBox="1"/>
          <p:nvPr/>
        </p:nvSpPr>
        <p:spPr>
          <a:xfrm>
            <a:off x="528918" y="3429000"/>
            <a:ext cx="91888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and</a:t>
            </a:r>
            <a:endParaRPr lang="en-IN" sz="2800" dirty="0"/>
          </a:p>
        </p:txBody>
      </p:sp>
      <p:pic>
        <p:nvPicPr>
          <p:cNvPr id="11" name="Picture 10" descr="Open parenthesis fg close parenthesis of x equals f of x times g of x, which equals open parenthesis 4 times x squared minus 1 close parenthesis times open parenthesis square root of x close parenthesis. This simplifies to 4 times x to the power of open parenthesis  5 divided by 2 close parenthesis  minus x to the power of open parenthesis 1 divided by 2 close parenthesis.">
            <a:extLst>
              <a:ext uri="{FF2B5EF4-FFF2-40B4-BE49-F238E27FC236}">
                <a16:creationId xmlns:a16="http://schemas.microsoft.com/office/drawing/2014/main" id="{40982186-6C62-1D13-8134-E6F4F184EC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0148" y="4038600"/>
            <a:ext cx="3168000" cy="1800334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379944-8740-12A8-7057-C9B683230B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3B7208-E743-545F-4F76-51D80AD085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2: Combining Functions Arithmetically</a:t>
            </a:r>
            <a:r>
              <a:rPr lang="en-US" baseline="-25000" dirty="0"/>
              <a:t>3</a:t>
            </a:r>
            <a:endParaRPr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416A5CF-4F3B-1B94-6151-F600F3B0D031}"/>
              </a:ext>
            </a:extLst>
          </p:cNvPr>
          <p:cNvSpPr txBox="1"/>
          <p:nvPr/>
        </p:nvSpPr>
        <p:spPr>
          <a:xfrm>
            <a:off x="452717" y="1219200"/>
            <a:ext cx="824605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2800"/>
            </a:pPr>
            <a:r>
              <a:rPr lang="en-IN" sz="2800" dirty="0"/>
              <a:t>What are the domains of </a:t>
            </a:r>
            <a:r>
              <a:rPr lang="en-IN" sz="2800" i="1" dirty="0"/>
              <a:t>f</a:t>
            </a:r>
            <a:r>
              <a:rPr lang="en-IN" sz="2800" dirty="0"/>
              <a:t> + </a:t>
            </a:r>
            <a:r>
              <a:rPr lang="en-IN" sz="2800" i="1" dirty="0"/>
              <a:t>g</a:t>
            </a:r>
            <a:r>
              <a:rPr lang="en-IN" sz="2800" dirty="0"/>
              <a:t> and </a:t>
            </a:r>
            <a:r>
              <a:rPr lang="en-IN" sz="2800" i="1" dirty="0" err="1"/>
              <a:t>fg</a:t>
            </a:r>
            <a:r>
              <a:rPr lang="en-IN" sz="2800" dirty="0"/>
              <a:t>? We first need to find the domains of the individual functions </a:t>
            </a:r>
            <a:r>
              <a:rPr lang="en-IN" sz="2800" i="1" dirty="0"/>
              <a:t>f</a:t>
            </a:r>
            <a:r>
              <a:rPr lang="en-IN" sz="2800" dirty="0"/>
              <a:t> and </a:t>
            </a:r>
            <a:r>
              <a:rPr lang="en-IN" sz="2800" i="1" dirty="0"/>
              <a:t>g</a:t>
            </a:r>
            <a:r>
              <a:rPr lang="en-IN" sz="2800" dirty="0"/>
              <a:t>.</a:t>
            </a:r>
          </a:p>
          <a:p>
            <a:pPr>
              <a:defRPr sz="2800"/>
            </a:pPr>
            <a:r>
              <a:rPr lang="en-IN" sz="2800" dirty="0"/>
              <a:t>Domain of </a:t>
            </a:r>
            <a:r>
              <a:rPr lang="en-IN" sz="2800" i="1" dirty="0"/>
              <a:t>f</a:t>
            </a:r>
            <a:r>
              <a:rPr lang="en-IN" sz="2800" dirty="0"/>
              <a:t>: (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−∞, ∞</a:t>
            </a:r>
            <a:r>
              <a:rPr lang="en-IN" sz="2800" dirty="0"/>
              <a:t>) since </a:t>
            </a:r>
            <a:r>
              <a:rPr lang="en-IN" sz="2800" i="1" dirty="0"/>
              <a:t>f</a:t>
            </a:r>
            <a:r>
              <a:rPr lang="en-IN" sz="2800" dirty="0"/>
              <a:t> is a quadratic function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854CA27-9DBB-741E-B227-D1E7E68D2BA2}"/>
              </a:ext>
            </a:extLst>
          </p:cNvPr>
          <p:cNvSpPr txBox="1"/>
          <p:nvPr/>
        </p:nvSpPr>
        <p:spPr>
          <a:xfrm>
            <a:off x="464081" y="2590800"/>
            <a:ext cx="17043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800" dirty="0"/>
              <a:t>Domain of</a:t>
            </a:r>
          </a:p>
        </p:txBody>
      </p:sp>
      <p:pic>
        <p:nvPicPr>
          <p:cNvPr id="17" name="Picture 16" descr="Open bracket zero to infinity close parenthesis.">
            <a:extLst>
              <a:ext uri="{FF2B5EF4-FFF2-40B4-BE49-F238E27FC236}">
                <a16:creationId xmlns:a16="http://schemas.microsoft.com/office/drawing/2014/main" id="{274C1FED-1708-B92C-089D-CE9D48FAA9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9800" y="2667000"/>
            <a:ext cx="792000" cy="470917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CA7D9952-1F3C-F545-D30F-80E36FC88B88}"/>
              </a:ext>
            </a:extLst>
          </p:cNvPr>
          <p:cNvSpPr txBox="1"/>
          <p:nvPr/>
        </p:nvSpPr>
        <p:spPr>
          <a:xfrm>
            <a:off x="2971800" y="2590800"/>
            <a:ext cx="5943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/>
              <a:t>since square roots of negative numbers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B76F422-55CE-11FD-8DD9-F9E2DE170E4E}"/>
              </a:ext>
            </a:extLst>
          </p:cNvPr>
          <p:cNvSpPr txBox="1"/>
          <p:nvPr/>
        </p:nvSpPr>
        <p:spPr>
          <a:xfrm>
            <a:off x="462144" y="3124200"/>
            <a:ext cx="822720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/>
              <a:t>are undefined Since the domain of two functions combined arithmetically is the intersection of the individual domains, </a:t>
            </a:r>
            <a:r>
              <a:rPr lang="en-IN" sz="2800" i="1" dirty="0"/>
              <a:t>f</a:t>
            </a:r>
            <a:r>
              <a:rPr lang="en-IN" sz="2800" dirty="0"/>
              <a:t> + </a:t>
            </a:r>
            <a:r>
              <a:rPr lang="en-IN" sz="2800" i="1" dirty="0"/>
              <a:t>g</a:t>
            </a:r>
            <a:r>
              <a:rPr lang="en-IN" sz="2800" dirty="0"/>
              <a:t> and </a:t>
            </a:r>
            <a:r>
              <a:rPr lang="en-IN" sz="2800" i="1" dirty="0" err="1"/>
              <a:t>fg</a:t>
            </a:r>
            <a:r>
              <a:rPr lang="en-IN" sz="2800" dirty="0"/>
              <a:t> both have a domain of</a:t>
            </a:r>
          </a:p>
        </p:txBody>
      </p:sp>
      <p:pic>
        <p:nvPicPr>
          <p:cNvPr id="19" name="Picture 18" descr="Open bracket zero to infinity close parenthesis.">
            <a:extLst>
              <a:ext uri="{FF2B5EF4-FFF2-40B4-BE49-F238E27FC236}">
                <a16:creationId xmlns:a16="http://schemas.microsoft.com/office/drawing/2014/main" id="{71F0BDCD-8BC5-BD32-2B2F-8DDDD0AABA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4495800"/>
            <a:ext cx="936000" cy="508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94378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3: Combining Functions Arithmetically</a:t>
            </a:r>
            <a:r>
              <a:rPr lang="en-US" baseline="-25000" dirty="0"/>
              <a:t>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sz="2800" dirty="0"/>
              <a:t>Given the graphs of</a:t>
            </a:r>
            <a:r>
              <a:rPr lang="en-IN" sz="2800" dirty="0"/>
              <a:t> </a:t>
            </a:r>
            <a:r>
              <a:rPr lang="en-IN" sz="2800" i="1" dirty="0"/>
              <a:t>f</a:t>
            </a:r>
            <a:r>
              <a:rPr sz="2800" dirty="0"/>
              <a:t> and</a:t>
            </a:r>
            <a:r>
              <a:rPr lang="en-IN" sz="2800" dirty="0"/>
              <a:t> </a:t>
            </a:r>
            <a:r>
              <a:rPr lang="en-IN" sz="2800" i="1" dirty="0"/>
              <a:t>g</a:t>
            </a:r>
            <a:r>
              <a:rPr sz="2800" dirty="0"/>
              <a:t> </a:t>
            </a:r>
            <a:r>
              <a:rPr lang="en-US" sz="2800" dirty="0"/>
              <a:t>in Figure 1,</a:t>
            </a:r>
            <a:r>
              <a:rPr sz="2800" dirty="0"/>
              <a:t> determine the </a:t>
            </a:r>
            <a:endParaRPr lang="en-IN" sz="2800" dirty="0"/>
          </a:p>
          <a:p>
            <a:pPr>
              <a:defRPr sz="2800"/>
            </a:pPr>
            <a:r>
              <a:rPr sz="2800" dirty="0"/>
              <a:t>domain of</a:t>
            </a:r>
            <a:r>
              <a:rPr lang="en-IN" sz="2800" dirty="0"/>
              <a:t> </a:t>
            </a:r>
            <a:r>
              <a:rPr lang="en-IN" sz="2800" i="1" dirty="0"/>
              <a:t>f</a:t>
            </a:r>
            <a:r>
              <a:rPr lang="en-IN" sz="2800" dirty="0"/>
              <a:t> + </a:t>
            </a:r>
            <a:r>
              <a:rPr lang="en-IN" sz="2800" i="1" dirty="0"/>
              <a:t>g</a:t>
            </a:r>
            <a:r>
              <a:rPr sz="2800" dirty="0"/>
              <a:t> and</a:t>
            </a:r>
          </a:p>
        </p:txBody>
      </p:sp>
      <p:pic>
        <p:nvPicPr>
          <p:cNvPr id="8" name="Picture 7" descr="f divided by g">
            <a:extLst>
              <a:ext uri="{FF2B5EF4-FFF2-40B4-BE49-F238E27FC236}">
                <a16:creationId xmlns:a16="http://schemas.microsoft.com/office/drawing/2014/main" id="{D01D99E1-30C5-8034-7EF6-2EF33D9D00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5200" y="1447800"/>
            <a:ext cx="288000" cy="88457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367FD0F-958B-623A-1049-C47959DB3A51}"/>
              </a:ext>
            </a:extLst>
          </p:cNvPr>
          <p:cNvSpPr txBox="1"/>
          <p:nvPr/>
        </p:nvSpPr>
        <p:spPr>
          <a:xfrm>
            <a:off x="3886200" y="1555375"/>
            <a:ext cx="4114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800" dirty="0"/>
              <a:t>and evaluate (</a:t>
            </a:r>
            <a:r>
              <a:rPr lang="en-IN" sz="2800" i="1" dirty="0"/>
              <a:t>f</a:t>
            </a:r>
            <a:r>
              <a:rPr lang="en-IN" sz="2800" dirty="0"/>
              <a:t> + </a:t>
            </a:r>
            <a:r>
              <a:rPr lang="en-IN" sz="2800" i="1" dirty="0"/>
              <a:t>g</a:t>
            </a:r>
            <a:r>
              <a:rPr lang="en-IN" sz="2800" dirty="0"/>
              <a:t>)(1) and</a:t>
            </a:r>
          </a:p>
        </p:txBody>
      </p:sp>
      <p:pic>
        <p:nvPicPr>
          <p:cNvPr id="9" name="Picture 8" descr="Open parenthesis f divided by g close parenthesis of 1.">
            <a:extLst>
              <a:ext uri="{FF2B5EF4-FFF2-40B4-BE49-F238E27FC236}">
                <a16:creationId xmlns:a16="http://schemas.microsoft.com/office/drawing/2014/main" id="{8F32AE08-0628-42AC-751F-B37C021464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2084880"/>
            <a:ext cx="1127760" cy="92202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3: Combining Functions Arithmetically</a:t>
            </a:r>
            <a:r>
              <a:rPr lang="en-US" baseline="-25000" dirty="0"/>
              <a:t>2</a:t>
            </a:r>
            <a:endParaRPr dirty="0"/>
          </a:p>
        </p:txBody>
      </p:sp>
      <p:pic>
        <p:nvPicPr>
          <p:cNvPr id="5" name="Content Placeholder 4" descr="Graphs of two functions f and g in the Cartesian plane. Function f has the appearance of an upward-opening parabola with vertex at open parenthesis 2,0 close parenthesis and y-intercept of 4. Function g has the appearance of a downward-opening parabola with vertex at open parenthesis 4,0 close parenthesis and x-intercepts of minus 2 and 2. The graph of f passes through the point open parenthesis 1,1 close parenthesis and the graph of g passes through the point open parenthesis 1,3 close parenthesis.">
            <a:extLst>
              <a:ext uri="{FF2B5EF4-FFF2-40B4-BE49-F238E27FC236}">
                <a16:creationId xmlns:a16="http://schemas.microsoft.com/office/drawing/2014/main" id="{8D016BBF-A327-4BEA-AD82-5E040E158DE6}"/>
              </a:ext>
            </a:extLst>
          </p:cNvPr>
          <p:cNvPicPr>
            <a:picLocks noGrp="1" noChangeAspect="1"/>
          </p:cNvPicPr>
          <p:nvPr>
            <p:ph sz="quarter" idx="1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147093" y="1082675"/>
            <a:ext cx="4406107" cy="4406107"/>
          </a:xfrm>
        </p:spPr>
      </p:pic>
      <p:pic>
        <p:nvPicPr>
          <p:cNvPr id="4" name="Picture 3" descr="Figure 1">
            <a:extLst>
              <a:ext uri="{FF2B5EF4-FFF2-40B4-BE49-F238E27FC236}">
                <a16:creationId xmlns:a16="http://schemas.microsoft.com/office/drawing/2014/main" id="{2AD3542B-5980-48E1-B131-D94A35F2E72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57600" y="5422327"/>
            <a:ext cx="1579001" cy="74987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18270</TotalTime>
  <Words>1263</Words>
  <Application>Microsoft Office PowerPoint</Application>
  <PresentationFormat>On-screen Show (4:3)</PresentationFormat>
  <Paragraphs>151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4" baseType="lpstr">
      <vt:lpstr>Arial</vt:lpstr>
      <vt:lpstr>Calibri</vt:lpstr>
      <vt:lpstr>Courier New</vt:lpstr>
      <vt:lpstr>Cambria Math</vt:lpstr>
      <vt:lpstr>Symbol</vt:lpstr>
      <vt:lpstr>Office Theme</vt:lpstr>
      <vt:lpstr>Section 5.3</vt:lpstr>
      <vt:lpstr>Definition: Addition, Subtraction, Multiplication and Division of Functions</vt:lpstr>
      <vt:lpstr>Example 1: Combining Functions Arithmetically1</vt:lpstr>
      <vt:lpstr>Example 1: Combining Functions Arithmetically2</vt:lpstr>
      <vt:lpstr>Example 2: Combining Functions Arithmetically1</vt:lpstr>
      <vt:lpstr>Example 2: Combining Functions Arithmetically2</vt:lpstr>
      <vt:lpstr>Example 2: Combining Functions Arithmetically3</vt:lpstr>
      <vt:lpstr>Example 3: Combining Functions Arithmetically1</vt:lpstr>
      <vt:lpstr>Example 3: Combining Functions Arithmetically2</vt:lpstr>
      <vt:lpstr>Example 3: Combining Functions Arithmetically3</vt:lpstr>
      <vt:lpstr>Example 3: Combining Functions Arithmetically4</vt:lpstr>
      <vt:lpstr>Definition: Composing Functions</vt:lpstr>
      <vt:lpstr>Figure 2: Composition of f and g</vt:lpstr>
      <vt:lpstr>CAUTION!1</vt:lpstr>
      <vt:lpstr>Example 4: Composing Functions1</vt:lpstr>
      <vt:lpstr>Example 4: Composing Functions2</vt:lpstr>
      <vt:lpstr>Example 4: Composing Functions3</vt:lpstr>
      <vt:lpstr>Example 4: Composing Functions4</vt:lpstr>
      <vt:lpstr>Example 4: Composing Functions5</vt:lpstr>
      <vt:lpstr>Example 4: Composing Functions6</vt:lpstr>
      <vt:lpstr>CAUTION!2</vt:lpstr>
      <vt:lpstr>Example 5: Domains of Compositions of Functions1</vt:lpstr>
      <vt:lpstr>Example 5: Domains of Compositions of Functions2</vt:lpstr>
      <vt:lpstr>Example 6: Domains of Compositions of Functions3</vt:lpstr>
      <vt:lpstr>Example 6: Domains of Compositions of Functions4</vt:lpstr>
      <vt:lpstr>Example 6: Domains of Compositions of Functions5</vt:lpstr>
      <vt:lpstr>Example 7: Decomposing Functions1</vt:lpstr>
      <vt:lpstr>Example 7: Decomposing Functions2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College Algebra 3rd Edition</dc:title>
  <dc:creator>Hawkes Learning</dc:creator>
  <cp:lastModifiedBy>Sindhusha</cp:lastModifiedBy>
  <cp:revision>226</cp:revision>
  <dcterms:created xsi:type="dcterms:W3CDTF">2013-04-26T14:43:13Z</dcterms:created>
  <dcterms:modified xsi:type="dcterms:W3CDTF">2025-06-12T10:56:35Z</dcterms:modified>
</cp:coreProperties>
</file>